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doc" ContentType="application/msword"/>
  <Default Extension="wmf" ContentType="image/x-wmf"/>
  <Default Extension="docx" ContentType="application/vnd.openxmlformats-officedocument.wordprocessingml.document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9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</p:sldMasterIdLst>
  <p:notesMasterIdLst>
    <p:notesMasterId r:id="rId164"/>
  </p:notesMasterIdLst>
  <p:handoutMasterIdLst>
    <p:handoutMasterId r:id="rId165"/>
  </p:handoutMasterIdLst>
  <p:sldIdLst>
    <p:sldId id="257" r:id="rId2"/>
    <p:sldId id="269" r:id="rId3"/>
    <p:sldId id="270" r:id="rId4"/>
    <p:sldId id="258" r:id="rId5"/>
    <p:sldId id="259" r:id="rId6"/>
    <p:sldId id="405" r:id="rId7"/>
    <p:sldId id="305" r:id="rId8"/>
    <p:sldId id="452" r:id="rId9"/>
    <p:sldId id="261" r:id="rId10"/>
    <p:sldId id="262" r:id="rId11"/>
    <p:sldId id="290" r:id="rId12"/>
    <p:sldId id="263" r:id="rId13"/>
    <p:sldId id="292" r:id="rId14"/>
    <p:sldId id="430" r:id="rId15"/>
    <p:sldId id="453" r:id="rId16"/>
    <p:sldId id="431" r:id="rId17"/>
    <p:sldId id="266" r:id="rId18"/>
    <p:sldId id="454" r:id="rId19"/>
    <p:sldId id="432" r:id="rId20"/>
    <p:sldId id="267" r:id="rId21"/>
    <p:sldId id="268" r:id="rId22"/>
    <p:sldId id="406" r:id="rId23"/>
    <p:sldId id="335" r:id="rId24"/>
    <p:sldId id="336" r:id="rId25"/>
    <p:sldId id="337" r:id="rId26"/>
    <p:sldId id="338" r:id="rId27"/>
    <p:sldId id="339" r:id="rId28"/>
    <p:sldId id="308" r:id="rId29"/>
    <p:sldId id="340" r:id="rId30"/>
    <p:sldId id="451" r:id="rId31"/>
    <p:sldId id="434" r:id="rId32"/>
    <p:sldId id="311" r:id="rId33"/>
    <p:sldId id="271" r:id="rId34"/>
    <p:sldId id="312" r:id="rId35"/>
    <p:sldId id="415" r:id="rId36"/>
    <p:sldId id="313" r:id="rId37"/>
    <p:sldId id="314" r:id="rId38"/>
    <p:sldId id="315" r:id="rId39"/>
    <p:sldId id="435" r:id="rId40"/>
    <p:sldId id="409" r:id="rId41"/>
    <p:sldId id="296" r:id="rId42"/>
    <p:sldId id="297" r:id="rId43"/>
    <p:sldId id="341" r:id="rId44"/>
    <p:sldId id="342" r:id="rId45"/>
    <p:sldId id="343" r:id="rId46"/>
    <p:sldId id="344" r:id="rId47"/>
    <p:sldId id="436" r:id="rId48"/>
    <p:sldId id="318" r:id="rId49"/>
    <p:sldId id="410" r:id="rId50"/>
    <p:sldId id="411" r:id="rId51"/>
    <p:sldId id="412" r:id="rId52"/>
    <p:sldId id="413" r:id="rId53"/>
    <p:sldId id="319" r:id="rId54"/>
    <p:sldId id="320" r:id="rId55"/>
    <p:sldId id="321" r:id="rId56"/>
    <p:sldId id="300" r:id="rId57"/>
    <p:sldId id="322" r:id="rId58"/>
    <p:sldId id="323" r:id="rId59"/>
    <p:sldId id="437" r:id="rId60"/>
    <p:sldId id="440" r:id="rId61"/>
    <p:sldId id="438" r:id="rId62"/>
    <p:sldId id="439" r:id="rId63"/>
    <p:sldId id="441" r:id="rId64"/>
    <p:sldId id="325" r:id="rId65"/>
    <p:sldId id="442" r:id="rId66"/>
    <p:sldId id="416" r:id="rId67"/>
    <p:sldId id="417" r:id="rId68"/>
    <p:sldId id="418" r:id="rId69"/>
    <p:sldId id="419" r:id="rId70"/>
    <p:sldId id="420" r:id="rId71"/>
    <p:sldId id="421" r:id="rId72"/>
    <p:sldId id="328" r:id="rId73"/>
    <p:sldId id="332" r:id="rId74"/>
    <p:sldId id="422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82" r:id="rId86"/>
    <p:sldId id="355" r:id="rId87"/>
    <p:sldId id="356" r:id="rId88"/>
    <p:sldId id="357" r:id="rId89"/>
    <p:sldId id="383" r:id="rId90"/>
    <p:sldId id="443" r:id="rId91"/>
    <p:sldId id="358" r:id="rId92"/>
    <p:sldId id="384" r:id="rId93"/>
    <p:sldId id="385" r:id="rId94"/>
    <p:sldId id="359" r:id="rId95"/>
    <p:sldId id="360" r:id="rId96"/>
    <p:sldId id="425" r:id="rId97"/>
    <p:sldId id="426" r:id="rId98"/>
    <p:sldId id="386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87" r:id="rId110"/>
    <p:sldId id="388" r:id="rId111"/>
    <p:sldId id="389" r:id="rId112"/>
    <p:sldId id="390" r:id="rId113"/>
    <p:sldId id="371" r:id="rId114"/>
    <p:sldId id="372" r:id="rId115"/>
    <p:sldId id="391" r:id="rId116"/>
    <p:sldId id="392" r:id="rId117"/>
    <p:sldId id="424" r:id="rId118"/>
    <p:sldId id="373" r:id="rId119"/>
    <p:sldId id="374" r:id="rId120"/>
    <p:sldId id="393" r:id="rId121"/>
    <p:sldId id="375" r:id="rId122"/>
    <p:sldId id="427" r:id="rId123"/>
    <p:sldId id="394" r:id="rId124"/>
    <p:sldId id="414" r:id="rId125"/>
    <p:sldId id="444" r:id="rId126"/>
    <p:sldId id="377" r:id="rId127"/>
    <p:sldId id="395" r:id="rId128"/>
    <p:sldId id="445" r:id="rId129"/>
    <p:sldId id="378" r:id="rId130"/>
    <p:sldId id="446" r:id="rId131"/>
    <p:sldId id="396" r:id="rId132"/>
    <p:sldId id="397" r:id="rId133"/>
    <p:sldId id="398" r:id="rId134"/>
    <p:sldId id="447" r:id="rId135"/>
    <p:sldId id="448" r:id="rId136"/>
    <p:sldId id="449" r:id="rId137"/>
    <p:sldId id="399" r:id="rId138"/>
    <p:sldId id="400" r:id="rId139"/>
    <p:sldId id="401" r:id="rId140"/>
    <p:sldId id="402" r:id="rId141"/>
    <p:sldId id="403" r:id="rId142"/>
    <p:sldId id="455" r:id="rId143"/>
    <p:sldId id="450" r:id="rId144"/>
    <p:sldId id="273" r:id="rId145"/>
    <p:sldId id="274" r:id="rId146"/>
    <p:sldId id="275" r:id="rId147"/>
    <p:sldId id="276" r:id="rId148"/>
    <p:sldId id="277" r:id="rId149"/>
    <p:sldId id="279" r:id="rId150"/>
    <p:sldId id="428" r:id="rId151"/>
    <p:sldId id="280" r:id="rId152"/>
    <p:sldId id="281" r:id="rId153"/>
    <p:sldId id="282" r:id="rId154"/>
    <p:sldId id="283" r:id="rId155"/>
    <p:sldId id="284" r:id="rId156"/>
    <p:sldId id="285" r:id="rId157"/>
    <p:sldId id="404" r:id="rId158"/>
    <p:sldId id="286" r:id="rId159"/>
    <p:sldId id="287" r:id="rId160"/>
    <p:sldId id="288" r:id="rId161"/>
    <p:sldId id="303" r:id="rId162"/>
    <p:sldId id="433" r:id="rId1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04" autoAdjust="0"/>
  </p:normalViewPr>
  <p:slideViewPr>
    <p:cSldViewPr>
      <p:cViewPr>
        <p:scale>
          <a:sx n="54" d="100"/>
          <a:sy n="54" d="100"/>
        </p:scale>
        <p:origin x="-69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29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notesMaster" Target="notesMasters/notesMaster1.xml"/><Relationship Id="rId165" Type="http://schemas.openxmlformats.org/officeDocument/2006/relationships/handoutMaster" Target="handoutMasters/handoutMaster1.xml"/><Relationship Id="rId166" Type="http://schemas.openxmlformats.org/officeDocument/2006/relationships/printerSettings" Target="printerSettings/printerSettings1.bin"/><Relationship Id="rId167" Type="http://schemas.openxmlformats.org/officeDocument/2006/relationships/presProps" Target="presProps.xml"/><Relationship Id="rId168" Type="http://schemas.openxmlformats.org/officeDocument/2006/relationships/viewProps" Target="viewProps.xml"/><Relationship Id="rId16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SHAREDWT\DATA3\POSITIVEBEHAVIORSUPPORTRESEARCH\Publications\Article%20School%20Two%20Replication%20Study\ODR%20Data\By_month_2005-2008II.xls" TargetMode="External"/><Relationship Id="rId3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Referrals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2005-2006</c:v>
                </c:pt>
                <c:pt idx="1">
                  <c:v>2006-2007</c:v>
                </c:pt>
                <c:pt idx="2">
                  <c:v>2007-2008 PBS Initiated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1077.0</c:v>
                </c:pt>
                <c:pt idx="1">
                  <c:v>1024.0</c:v>
                </c:pt>
                <c:pt idx="2">
                  <c:v>651.0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277480"/>
        <c:axId val="-2138274536"/>
      </c:barChart>
      <c:catAx>
        <c:axId val="-2138277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8274536"/>
        <c:crosses val="autoZero"/>
        <c:auto val="1"/>
        <c:lblAlgn val="ctr"/>
        <c:lblOffset val="100"/>
        <c:noMultiLvlLbl val="0"/>
      </c:catAx>
      <c:valAx>
        <c:axId val="-2138274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82774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9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School-wide Evaluation of PBS </a:t>
            </a:r>
          </a:p>
        </c:rich>
      </c:tx>
      <c:layout>
        <c:manualLayout>
          <c:xMode val="edge"/>
          <c:yMode val="edge"/>
          <c:x val="0.320163487738421"/>
          <c:y val="0.0194003527336861"/>
        </c:manualLayout>
      </c:layout>
      <c:overlay val="0"/>
      <c:spPr>
        <a:noFill/>
        <a:ln w="2582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8528610354223"/>
          <c:y val="0.118165784832452"/>
          <c:w val="0.630790190735696"/>
          <c:h val="0.5978835978835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12913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FF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00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8000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CCCCFF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Sheet1!$A$2:$A$8</c:f>
              <c:strCache>
                <c:ptCount val="7"/>
                <c:pt idx="0">
                  <c:v>Expectations Defined</c:v>
                </c:pt>
                <c:pt idx="1">
                  <c:v>Behavioral Expectations Taught</c:v>
                </c:pt>
                <c:pt idx="2">
                  <c:v>Acknowledgement System</c:v>
                </c:pt>
                <c:pt idx="3">
                  <c:v>System for Responding</c:v>
                </c:pt>
                <c:pt idx="4">
                  <c:v>Monitoring and Decision Making</c:v>
                </c:pt>
                <c:pt idx="5">
                  <c:v>Management</c:v>
                </c:pt>
                <c:pt idx="6">
                  <c:v>District Level Support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100.0</c:v>
                </c:pt>
                <c:pt idx="1">
                  <c:v>60.0</c:v>
                </c:pt>
                <c:pt idx="2">
                  <c:v>0.0</c:v>
                </c:pt>
                <c:pt idx="3">
                  <c:v>13.0</c:v>
                </c:pt>
                <c:pt idx="4">
                  <c:v>100.0</c:v>
                </c:pt>
                <c:pt idx="5">
                  <c:v>86.0</c:v>
                </c:pt>
                <c:pt idx="6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5463480"/>
        <c:axId val="-2135457352"/>
      </c:barChart>
      <c:catAx>
        <c:axId val="-2135463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3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SET Category</a:t>
                </a:r>
              </a:p>
            </c:rich>
          </c:tx>
          <c:layout>
            <c:manualLayout>
              <c:xMode val="edge"/>
              <c:yMode val="edge"/>
              <c:x val="0.444526109849767"/>
              <c:y val="0.948190848813811"/>
            </c:manualLayout>
          </c:layout>
          <c:overlay val="0"/>
          <c:spPr>
            <a:noFill/>
            <a:ln w="2582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28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54573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35457352"/>
        <c:scaling>
          <c:orientation val="minMax"/>
        </c:scaling>
        <c:delete val="0"/>
        <c:axPos val="l"/>
        <c:majorGridlines>
          <c:spPr>
            <a:ln w="3228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3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Percentage of Implementation</a:t>
                </a:r>
              </a:p>
            </c:rich>
          </c:tx>
          <c:layout>
            <c:manualLayout>
              <c:xMode val="edge"/>
              <c:yMode val="edge"/>
              <c:x val="0.0149863760217984"/>
              <c:y val="0.264550264550265"/>
            </c:manualLayout>
          </c:layout>
          <c:overlay val="0"/>
          <c:spPr>
            <a:noFill/>
            <a:ln w="2582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3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5463480"/>
        <c:crosses val="autoZero"/>
        <c:crossBetween val="between"/>
      </c:valAx>
      <c:spPr>
        <a:solidFill>
          <a:srgbClr val="FFFFFF"/>
        </a:solidFill>
        <a:ln w="12913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2942779291554"/>
          <c:y val="0.298059964726631"/>
          <c:w val="0.231607629427793"/>
          <c:h val="0.236331569664903"/>
        </c:manualLayout>
      </c:layout>
      <c:overlay val="0"/>
      <c:spPr>
        <a:solidFill>
          <a:srgbClr val="FFFFFF"/>
        </a:solidFill>
        <a:ln w="3228">
          <a:solidFill>
            <a:srgbClr val="000000"/>
          </a:solidFill>
          <a:prstDash val="solid"/>
        </a:ln>
      </c:spPr>
      <c:txPr>
        <a:bodyPr/>
        <a:lstStyle/>
        <a:p>
          <a:pPr>
            <a:defRPr sz="768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3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814107520655"/>
          <c:y val="0.0541176470588258"/>
          <c:w val="0.827493805996914"/>
          <c:h val="0.727058823529432"/>
        </c:manualLayout>
      </c:layout>
      <c:lineChart>
        <c:grouping val="standard"/>
        <c:varyColors val="0"/>
        <c:ser>
          <c:idx val="0"/>
          <c:order val="0"/>
          <c:tx>
            <c:v>ODR's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Summary_worksheet!$E$2:$E$31</c:f>
              <c:numCache>
                <c:formatCode>[$-409]mmm\-yy;@</c:formatCode>
                <c:ptCount val="30"/>
                <c:pt idx="0">
                  <c:v>38596.0</c:v>
                </c:pt>
                <c:pt idx="1">
                  <c:v>38626.0</c:v>
                </c:pt>
                <c:pt idx="2">
                  <c:v>38657.0</c:v>
                </c:pt>
                <c:pt idx="3">
                  <c:v>38687.0</c:v>
                </c:pt>
                <c:pt idx="4">
                  <c:v>38718.0</c:v>
                </c:pt>
                <c:pt idx="5">
                  <c:v>38749.0</c:v>
                </c:pt>
                <c:pt idx="6">
                  <c:v>38777.0</c:v>
                </c:pt>
                <c:pt idx="7">
                  <c:v>38808.0</c:v>
                </c:pt>
                <c:pt idx="8">
                  <c:v>38838.0</c:v>
                </c:pt>
                <c:pt idx="9">
                  <c:v>38869.0</c:v>
                </c:pt>
                <c:pt idx="10">
                  <c:v>38961.0</c:v>
                </c:pt>
                <c:pt idx="11">
                  <c:v>38991.0</c:v>
                </c:pt>
                <c:pt idx="12">
                  <c:v>39022.0</c:v>
                </c:pt>
                <c:pt idx="13">
                  <c:v>39052.0</c:v>
                </c:pt>
                <c:pt idx="14">
                  <c:v>39083.0</c:v>
                </c:pt>
                <c:pt idx="15">
                  <c:v>39114.0</c:v>
                </c:pt>
                <c:pt idx="16">
                  <c:v>39142.0</c:v>
                </c:pt>
                <c:pt idx="17">
                  <c:v>39173.0</c:v>
                </c:pt>
                <c:pt idx="18">
                  <c:v>39203.0</c:v>
                </c:pt>
                <c:pt idx="19">
                  <c:v>39234.0</c:v>
                </c:pt>
                <c:pt idx="20">
                  <c:v>39326.0</c:v>
                </c:pt>
                <c:pt idx="21">
                  <c:v>39356.0</c:v>
                </c:pt>
                <c:pt idx="22">
                  <c:v>39387.0</c:v>
                </c:pt>
                <c:pt idx="23">
                  <c:v>39417.0</c:v>
                </c:pt>
                <c:pt idx="24">
                  <c:v>39448.0</c:v>
                </c:pt>
                <c:pt idx="25">
                  <c:v>39479.0</c:v>
                </c:pt>
                <c:pt idx="26">
                  <c:v>39508.0</c:v>
                </c:pt>
                <c:pt idx="27">
                  <c:v>39539.0</c:v>
                </c:pt>
                <c:pt idx="28">
                  <c:v>39569.0</c:v>
                </c:pt>
                <c:pt idx="29">
                  <c:v>39600.0</c:v>
                </c:pt>
              </c:numCache>
            </c:numRef>
          </c:cat>
          <c:val>
            <c:numRef>
              <c:f>Summary_worksheet!$D$2:$D$31</c:f>
              <c:numCache>
                <c:formatCode>General</c:formatCode>
                <c:ptCount val="30"/>
                <c:pt idx="0">
                  <c:v>0.5714477196476</c:v>
                </c:pt>
                <c:pt idx="1">
                  <c:v>0.620428952760244</c:v>
                </c:pt>
                <c:pt idx="2">
                  <c:v>0.656538574349465</c:v>
                </c:pt>
                <c:pt idx="3">
                  <c:v>0.803777004626367</c:v>
                </c:pt>
                <c:pt idx="4">
                  <c:v>0.581036638299277</c:v>
                </c:pt>
                <c:pt idx="5">
                  <c:v>0.837086682295568</c:v>
                </c:pt>
                <c:pt idx="6">
                  <c:v>1.050834752239995</c:v>
                </c:pt>
                <c:pt idx="7">
                  <c:v>0.400957486477709</c:v>
                </c:pt>
                <c:pt idx="8">
                  <c:v>0.812466485757437</c:v>
                </c:pt>
                <c:pt idx="9">
                  <c:v>0.155107238190067</c:v>
                </c:pt>
                <c:pt idx="10">
                  <c:v>0.205432717809685</c:v>
                </c:pt>
                <c:pt idx="11">
                  <c:v>0.810767713063346</c:v>
                </c:pt>
                <c:pt idx="12">
                  <c:v>1.001976435907006</c:v>
                </c:pt>
                <c:pt idx="13">
                  <c:v>0.790738866396762</c:v>
                </c:pt>
                <c:pt idx="14">
                  <c:v>0.483696646998019</c:v>
                </c:pt>
                <c:pt idx="15">
                  <c:v>0.463601037509212</c:v>
                </c:pt>
                <c:pt idx="16">
                  <c:v>0.358916932265199</c:v>
                </c:pt>
                <c:pt idx="17">
                  <c:v>0.269187699198904</c:v>
                </c:pt>
                <c:pt idx="18">
                  <c:v>0.224323082665748</c:v>
                </c:pt>
                <c:pt idx="19">
                  <c:v>0.176654427599276</c:v>
                </c:pt>
                <c:pt idx="20">
                  <c:v>0.389204278562904</c:v>
                </c:pt>
                <c:pt idx="21">
                  <c:v>0.361617002113036</c:v>
                </c:pt>
                <c:pt idx="22">
                  <c:v>0.45108925005853</c:v>
                </c:pt>
                <c:pt idx="23">
                  <c:v>0.391441084761534</c:v>
                </c:pt>
                <c:pt idx="24">
                  <c:v>0.383985064099422</c:v>
                </c:pt>
                <c:pt idx="25">
                  <c:v>0.357888991781987</c:v>
                </c:pt>
                <c:pt idx="26">
                  <c:v>0.365345012444098</c:v>
                </c:pt>
                <c:pt idx="27">
                  <c:v>0.295258418220129</c:v>
                </c:pt>
                <c:pt idx="28">
                  <c:v>0.175216485559933</c:v>
                </c:pt>
                <c:pt idx="29">
                  <c:v>0.00894722479454937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5589240"/>
        <c:axId val="-2135594936"/>
      </c:lineChart>
      <c:dateAx>
        <c:axId val="-2135589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</a:t>
                </a:r>
              </a:p>
            </c:rich>
          </c:tx>
          <c:layout>
            <c:manualLayout>
              <c:xMode val="edge"/>
              <c:yMode val="edge"/>
              <c:x val="0.524259105102279"/>
              <c:y val="0.910588235294118"/>
            </c:manualLayout>
          </c:layout>
          <c:overlay val="0"/>
          <c:spPr>
            <a:noFill/>
            <a:ln w="25400">
              <a:noFill/>
            </a:ln>
          </c:spPr>
        </c:title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5594936"/>
        <c:crosses val="autoZero"/>
        <c:auto val="1"/>
        <c:lblOffset val="100"/>
        <c:baseTimeUnit val="months"/>
        <c:majorUnit val="2.0"/>
        <c:majorTimeUnit val="months"/>
        <c:minorUnit val="1.0"/>
        <c:minorTimeUnit val="months"/>
      </c:dateAx>
      <c:valAx>
        <c:axId val="-21355949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ODR's/Per Day/Per Month/100 students/Average Dailiy Enrollment
</a:t>
                </a:r>
              </a:p>
            </c:rich>
          </c:tx>
          <c:layout>
            <c:manualLayout>
              <c:xMode val="edge"/>
              <c:yMode val="edge"/>
              <c:x val="0.0215633565080629"/>
              <c:y val="0.06117647058823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5589240"/>
        <c:crosses val="autoZero"/>
        <c:crossBetween val="between"/>
      </c:valAx>
      <c:spPr>
        <a:solidFill>
          <a:srgbClr val="FFFFFF">
            <a:lumMod val="85000"/>
          </a:srgb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04852215857305"/>
          <c:y val="0.211764705882358"/>
          <c:w val="0.105121362976809"/>
          <c:h val="0.056470588235294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image" Target="../media/image3.jpg"/><Relationship Id="rId2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image" Target="../media/image3.jpg"/><Relationship Id="rId2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232031-944E-6E49-B023-519F506BE0AD}" type="doc">
      <dgm:prSet loTypeId="urn:microsoft.com/office/officeart/2008/layout/TitlePictureLineup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62735-4FBB-8D43-9E06-7A6FADB95508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Safety</a:t>
          </a:r>
          <a:endParaRPr lang="en-US" sz="2800" dirty="0"/>
        </a:p>
      </dgm:t>
    </dgm:pt>
    <dgm:pt modelId="{2C4AAF41-986C-184C-AA67-F3DD6F3DE082}" type="parTrans" cxnId="{5C2656B9-A9AB-BB4B-A166-AC0EFA62AA7E}">
      <dgm:prSet/>
      <dgm:spPr/>
      <dgm:t>
        <a:bodyPr/>
        <a:lstStyle/>
        <a:p>
          <a:endParaRPr lang="en-US"/>
        </a:p>
      </dgm:t>
    </dgm:pt>
    <dgm:pt modelId="{DBF978A3-B798-6644-AF7E-DC63D2C62104}" type="sibTrans" cxnId="{5C2656B9-A9AB-BB4B-A166-AC0EFA62AA7E}">
      <dgm:prSet/>
      <dgm:spPr/>
      <dgm:t>
        <a:bodyPr/>
        <a:lstStyle/>
        <a:p>
          <a:endParaRPr lang="en-US"/>
        </a:p>
      </dgm:t>
    </dgm:pt>
    <dgm:pt modelId="{220CB883-77DE-A744-AE91-D351482305F0}">
      <dgm:prSet phldrT="[Text]" custT="1"/>
      <dgm:spPr/>
      <dgm:t>
        <a:bodyPr/>
        <a:lstStyle/>
        <a:p>
          <a:r>
            <a:rPr lang="en-US" sz="2000" dirty="0" smtClean="0"/>
            <a:t>Behavioral Expectations</a:t>
          </a:r>
          <a:endParaRPr lang="en-US" sz="2000" dirty="0"/>
        </a:p>
      </dgm:t>
    </dgm:pt>
    <dgm:pt modelId="{18F7B107-DD98-4742-981A-C4672417CA09}" type="parTrans" cxnId="{DAF7A521-2E4F-9D44-997B-AD813FB20267}">
      <dgm:prSet/>
      <dgm:spPr/>
      <dgm:t>
        <a:bodyPr/>
        <a:lstStyle/>
        <a:p>
          <a:endParaRPr lang="en-US"/>
        </a:p>
      </dgm:t>
    </dgm:pt>
    <dgm:pt modelId="{100B299F-D497-ED48-9FD2-FC22B06ECE54}" type="sibTrans" cxnId="{DAF7A521-2E4F-9D44-997B-AD813FB20267}">
      <dgm:prSet/>
      <dgm:spPr/>
      <dgm:t>
        <a:bodyPr/>
        <a:lstStyle/>
        <a:p>
          <a:endParaRPr lang="en-US"/>
        </a:p>
      </dgm:t>
    </dgm:pt>
    <dgm:pt modelId="{936939B3-A520-D248-985D-964DCEDEF20B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Teaching and Learning</a:t>
          </a:r>
          <a:endParaRPr lang="en-US" sz="2800" dirty="0"/>
        </a:p>
      </dgm:t>
    </dgm:pt>
    <dgm:pt modelId="{8226AFEE-F3D2-844C-919E-68499E9BE0D3}" type="parTrans" cxnId="{5B7CB63A-2011-774B-B473-6F5BC02ABB32}">
      <dgm:prSet/>
      <dgm:spPr/>
      <dgm:t>
        <a:bodyPr/>
        <a:lstStyle/>
        <a:p>
          <a:endParaRPr lang="en-US"/>
        </a:p>
      </dgm:t>
    </dgm:pt>
    <dgm:pt modelId="{299E34D8-E396-CE47-BE99-27FAD3F9A983}" type="sibTrans" cxnId="{5B7CB63A-2011-774B-B473-6F5BC02ABB32}">
      <dgm:prSet/>
      <dgm:spPr/>
      <dgm:t>
        <a:bodyPr/>
        <a:lstStyle/>
        <a:p>
          <a:endParaRPr lang="en-US"/>
        </a:p>
      </dgm:t>
    </dgm:pt>
    <dgm:pt modelId="{053F2D83-6992-FC4A-8F5C-4F1956EB95E9}">
      <dgm:prSet phldrT="[Text]" custT="1"/>
      <dgm:spPr/>
      <dgm:t>
        <a:bodyPr/>
        <a:lstStyle/>
        <a:p>
          <a:r>
            <a:rPr lang="en-US" sz="2000" dirty="0" smtClean="0"/>
            <a:t>Support for Learning</a:t>
          </a:r>
          <a:endParaRPr lang="en-US" sz="2000" dirty="0"/>
        </a:p>
      </dgm:t>
    </dgm:pt>
    <dgm:pt modelId="{F8B6E77D-8FFB-B941-8471-035BB284BC87}" type="parTrans" cxnId="{3A5D0388-8A50-E440-97A6-245C9E1D4EF6}">
      <dgm:prSet/>
      <dgm:spPr/>
      <dgm:t>
        <a:bodyPr/>
        <a:lstStyle/>
        <a:p>
          <a:endParaRPr lang="en-US"/>
        </a:p>
      </dgm:t>
    </dgm:pt>
    <dgm:pt modelId="{F66625C5-AF0F-2A48-A572-D89BF83FF319}" type="sibTrans" cxnId="{3A5D0388-8A50-E440-97A6-245C9E1D4EF6}">
      <dgm:prSet/>
      <dgm:spPr/>
      <dgm:t>
        <a:bodyPr/>
        <a:lstStyle/>
        <a:p>
          <a:endParaRPr lang="en-US"/>
        </a:p>
      </dgm:t>
    </dgm:pt>
    <dgm:pt modelId="{AFF2CF92-4133-2448-8BB5-5803F0AD1D43}">
      <dgm:prSet phldrT="[Text]" custT="1"/>
      <dgm:spPr/>
      <dgm:t>
        <a:bodyPr/>
        <a:lstStyle/>
        <a:p>
          <a:r>
            <a:rPr lang="en-US" sz="2000" dirty="0" smtClean="0"/>
            <a:t>Social Skills Development</a:t>
          </a:r>
          <a:endParaRPr lang="en-US" sz="2000" dirty="0"/>
        </a:p>
      </dgm:t>
    </dgm:pt>
    <dgm:pt modelId="{1986E58D-7FBC-C04C-AAF0-4329C11461DF}" type="parTrans" cxnId="{76E43F36-E7E5-734C-A064-E358B383EF00}">
      <dgm:prSet/>
      <dgm:spPr/>
      <dgm:t>
        <a:bodyPr/>
        <a:lstStyle/>
        <a:p>
          <a:endParaRPr lang="en-US"/>
        </a:p>
      </dgm:t>
    </dgm:pt>
    <dgm:pt modelId="{5DA4F6A8-ECE1-DD46-A235-A9FDD0921688}" type="sibTrans" cxnId="{76E43F36-E7E5-734C-A064-E358B383EF00}">
      <dgm:prSet/>
      <dgm:spPr/>
      <dgm:t>
        <a:bodyPr/>
        <a:lstStyle/>
        <a:p>
          <a:endParaRPr lang="en-US"/>
        </a:p>
      </dgm:t>
    </dgm:pt>
    <dgm:pt modelId="{81C30329-90A3-6D42-86AD-30AFAF77FB07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Interpersonal Relationships</a:t>
          </a:r>
          <a:endParaRPr lang="en-US" sz="2800" dirty="0"/>
        </a:p>
      </dgm:t>
    </dgm:pt>
    <dgm:pt modelId="{327EB43E-CC7F-464C-8762-6876F79FBCE3}" type="parTrans" cxnId="{26BB84D5-313F-F044-8408-F8932D51840E}">
      <dgm:prSet/>
      <dgm:spPr/>
      <dgm:t>
        <a:bodyPr/>
        <a:lstStyle/>
        <a:p>
          <a:endParaRPr lang="en-US"/>
        </a:p>
      </dgm:t>
    </dgm:pt>
    <dgm:pt modelId="{31F0C49F-7043-AA49-A6A5-A3CBB4195093}" type="sibTrans" cxnId="{26BB84D5-313F-F044-8408-F8932D51840E}">
      <dgm:prSet/>
      <dgm:spPr/>
      <dgm:t>
        <a:bodyPr/>
        <a:lstStyle/>
        <a:p>
          <a:endParaRPr lang="en-US"/>
        </a:p>
      </dgm:t>
    </dgm:pt>
    <dgm:pt modelId="{8FD9090B-8AA7-7149-A6B2-6C501EDCF2A5}">
      <dgm:prSet phldrT="[Text]" custT="1"/>
      <dgm:spPr/>
      <dgm:t>
        <a:bodyPr/>
        <a:lstStyle/>
        <a:p>
          <a:r>
            <a:rPr lang="en-US" sz="2000" dirty="0" smtClean="0"/>
            <a:t>Respect for Diversity</a:t>
          </a:r>
          <a:endParaRPr lang="en-US" sz="2000" dirty="0"/>
        </a:p>
      </dgm:t>
    </dgm:pt>
    <dgm:pt modelId="{83A731F0-A644-C743-99E1-AA435705CAFE}" type="parTrans" cxnId="{0B652865-9434-6143-A5A7-C289A854EA93}">
      <dgm:prSet/>
      <dgm:spPr/>
      <dgm:t>
        <a:bodyPr/>
        <a:lstStyle/>
        <a:p>
          <a:endParaRPr lang="en-US"/>
        </a:p>
      </dgm:t>
    </dgm:pt>
    <dgm:pt modelId="{00E86652-B608-264E-B26C-AD286F1A4BB3}" type="sibTrans" cxnId="{0B652865-9434-6143-A5A7-C289A854EA93}">
      <dgm:prSet/>
      <dgm:spPr/>
      <dgm:t>
        <a:bodyPr/>
        <a:lstStyle/>
        <a:p>
          <a:endParaRPr lang="en-US"/>
        </a:p>
      </dgm:t>
    </dgm:pt>
    <dgm:pt modelId="{C945C7E4-BBAA-6B4E-B723-43537694AF58}">
      <dgm:prSet phldrT="[Text]" custT="1"/>
      <dgm:spPr/>
      <dgm:t>
        <a:bodyPr/>
        <a:lstStyle/>
        <a:p>
          <a:r>
            <a:rPr lang="en-US" sz="2000" dirty="0" smtClean="0"/>
            <a:t>Social Supports for Students</a:t>
          </a:r>
          <a:endParaRPr lang="en-US" sz="2000" dirty="0"/>
        </a:p>
      </dgm:t>
    </dgm:pt>
    <dgm:pt modelId="{648F294B-259A-DA40-B1E2-C0AC01EADCD9}" type="parTrans" cxnId="{D1D6DBE3-0B0A-914B-A14E-8DAD71103B11}">
      <dgm:prSet/>
      <dgm:spPr/>
      <dgm:t>
        <a:bodyPr/>
        <a:lstStyle/>
        <a:p>
          <a:endParaRPr lang="en-US"/>
        </a:p>
      </dgm:t>
    </dgm:pt>
    <dgm:pt modelId="{8B9B89F0-5BD3-C742-945C-087B1D96577B}" type="sibTrans" cxnId="{D1D6DBE3-0B0A-914B-A14E-8DAD71103B11}">
      <dgm:prSet/>
      <dgm:spPr/>
      <dgm:t>
        <a:bodyPr/>
        <a:lstStyle/>
        <a:p>
          <a:endParaRPr lang="en-US"/>
        </a:p>
      </dgm:t>
    </dgm:pt>
    <dgm:pt modelId="{21C46C9D-F9A2-3A47-A312-117EE977BE19}">
      <dgm:prSet phldrT="[Text]" custT="1"/>
      <dgm:spPr/>
      <dgm:t>
        <a:bodyPr/>
        <a:lstStyle/>
        <a:p>
          <a:r>
            <a:rPr lang="en-US" sz="2000" dirty="0" smtClean="0"/>
            <a:t>Health &amp; Wellness Expectations</a:t>
          </a:r>
          <a:endParaRPr lang="en-US" sz="2000" dirty="0"/>
        </a:p>
      </dgm:t>
    </dgm:pt>
    <dgm:pt modelId="{89D1908A-F8C6-E847-A0AA-D1F88EDB44C0}" type="parTrans" cxnId="{E27DB55B-0679-044C-9982-D5A180A71DA3}">
      <dgm:prSet/>
      <dgm:spPr/>
      <dgm:t>
        <a:bodyPr/>
        <a:lstStyle/>
        <a:p>
          <a:endParaRPr lang="en-US"/>
        </a:p>
      </dgm:t>
    </dgm:pt>
    <dgm:pt modelId="{E59BDED2-9F2E-A940-BC41-E3246B079B6B}" type="sibTrans" cxnId="{E27DB55B-0679-044C-9982-D5A180A71DA3}">
      <dgm:prSet/>
      <dgm:spPr/>
      <dgm:t>
        <a:bodyPr/>
        <a:lstStyle/>
        <a:p>
          <a:endParaRPr lang="en-US"/>
        </a:p>
      </dgm:t>
    </dgm:pt>
    <dgm:pt modelId="{88C482D0-3DCA-9C47-BF59-3E5650C03BF0}">
      <dgm:prSet phldrT="[Text]" custT="1"/>
      <dgm:spPr/>
      <dgm:t>
        <a:bodyPr/>
        <a:lstStyle/>
        <a:p>
          <a:r>
            <a:rPr lang="en-US" sz="2000" dirty="0" smtClean="0"/>
            <a:t>Sense of Physical Security</a:t>
          </a:r>
          <a:endParaRPr lang="en-US" sz="2000" dirty="0"/>
        </a:p>
      </dgm:t>
    </dgm:pt>
    <dgm:pt modelId="{179BEC57-1C2C-B947-93E9-71BED856AD54}" type="parTrans" cxnId="{5339A332-8C92-5540-A38F-53D6889CFC31}">
      <dgm:prSet/>
      <dgm:spPr/>
      <dgm:t>
        <a:bodyPr/>
        <a:lstStyle/>
        <a:p>
          <a:endParaRPr lang="en-US"/>
        </a:p>
      </dgm:t>
    </dgm:pt>
    <dgm:pt modelId="{23A5D8D1-78FA-CE49-B348-65F01C5103C0}" type="sibTrans" cxnId="{5339A332-8C92-5540-A38F-53D6889CFC31}">
      <dgm:prSet/>
      <dgm:spPr/>
      <dgm:t>
        <a:bodyPr/>
        <a:lstStyle/>
        <a:p>
          <a:endParaRPr lang="en-US"/>
        </a:p>
      </dgm:t>
    </dgm:pt>
    <dgm:pt modelId="{660B1889-ADC3-7546-B26D-483D8FD4DB34}">
      <dgm:prSet phldrT="[Text]" custT="1"/>
      <dgm:spPr/>
      <dgm:t>
        <a:bodyPr/>
        <a:lstStyle/>
        <a:p>
          <a:r>
            <a:rPr lang="en-US" sz="2000" dirty="0" smtClean="0"/>
            <a:t>Sense of Social-Emotional Security</a:t>
          </a:r>
          <a:endParaRPr lang="en-US" sz="2000" dirty="0"/>
        </a:p>
      </dgm:t>
    </dgm:pt>
    <dgm:pt modelId="{72D92F8C-8F35-454C-AEEE-BDECB62B698A}" type="parTrans" cxnId="{01D8516B-FE31-2F49-9120-FEFD1FFDC1A7}">
      <dgm:prSet/>
      <dgm:spPr/>
      <dgm:t>
        <a:bodyPr/>
        <a:lstStyle/>
        <a:p>
          <a:endParaRPr lang="en-US"/>
        </a:p>
      </dgm:t>
    </dgm:pt>
    <dgm:pt modelId="{5E6C3E8A-6E27-B046-8348-5C1C21CC1F0F}" type="sibTrans" cxnId="{01D8516B-FE31-2F49-9120-FEFD1FFDC1A7}">
      <dgm:prSet/>
      <dgm:spPr/>
      <dgm:t>
        <a:bodyPr/>
        <a:lstStyle/>
        <a:p>
          <a:endParaRPr lang="en-US"/>
        </a:p>
      </dgm:t>
    </dgm:pt>
    <dgm:pt modelId="{6E75805F-5424-5242-8E84-9F160DBF1DE6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Physical Environment</a:t>
          </a:r>
          <a:endParaRPr lang="en-US" sz="2800" dirty="0"/>
        </a:p>
      </dgm:t>
    </dgm:pt>
    <dgm:pt modelId="{5E365301-121C-0848-A1F7-465509BCD16A}" type="parTrans" cxnId="{1B4AAACE-9C0A-1E42-80E5-F049D65B8DB6}">
      <dgm:prSet/>
      <dgm:spPr/>
      <dgm:t>
        <a:bodyPr/>
        <a:lstStyle/>
        <a:p>
          <a:endParaRPr lang="en-US"/>
        </a:p>
      </dgm:t>
    </dgm:pt>
    <dgm:pt modelId="{FEE06979-6703-BD4A-B870-1B381C2DAC05}" type="sibTrans" cxnId="{1B4AAACE-9C0A-1E42-80E5-F049D65B8DB6}">
      <dgm:prSet/>
      <dgm:spPr/>
      <dgm:t>
        <a:bodyPr/>
        <a:lstStyle/>
        <a:p>
          <a:endParaRPr lang="en-US"/>
        </a:p>
      </dgm:t>
    </dgm:pt>
    <dgm:pt modelId="{6A6FA1E2-4400-304F-B33C-92E732E11210}">
      <dgm:prSet phldrT="[Text]" custT="1"/>
      <dgm:spPr/>
      <dgm:t>
        <a:bodyPr/>
        <a:lstStyle/>
        <a:p>
          <a:endParaRPr lang="en-US" sz="1800" dirty="0"/>
        </a:p>
      </dgm:t>
    </dgm:pt>
    <dgm:pt modelId="{3E926918-9531-BC46-A79B-3D4F3C540032}" type="parTrans" cxnId="{31E4A153-A260-4448-9E53-20A6F8573D30}">
      <dgm:prSet/>
      <dgm:spPr/>
      <dgm:t>
        <a:bodyPr/>
        <a:lstStyle/>
        <a:p>
          <a:endParaRPr lang="en-US"/>
        </a:p>
      </dgm:t>
    </dgm:pt>
    <dgm:pt modelId="{3031247B-58E7-E14A-9080-4C00D0EDB55D}" type="sibTrans" cxnId="{31E4A153-A260-4448-9E53-20A6F8573D30}">
      <dgm:prSet/>
      <dgm:spPr/>
      <dgm:t>
        <a:bodyPr/>
        <a:lstStyle/>
        <a:p>
          <a:endParaRPr lang="en-US"/>
        </a:p>
      </dgm:t>
    </dgm:pt>
    <dgm:pt modelId="{65A17EEB-3113-204B-A64A-50975436D571}">
      <dgm:prSet phldrT="[Text]" custT="1"/>
      <dgm:spPr/>
      <dgm:t>
        <a:bodyPr/>
        <a:lstStyle/>
        <a:p>
          <a:r>
            <a:rPr lang="en-US" sz="2000" dirty="0" smtClean="0"/>
            <a:t>School Connectedness &amp; Community Engagement</a:t>
          </a:r>
          <a:endParaRPr lang="en-US" sz="2000" dirty="0"/>
        </a:p>
      </dgm:t>
    </dgm:pt>
    <dgm:pt modelId="{FD1CCFFB-4EF0-8049-9239-826214803884}" type="parTrans" cxnId="{6A9AF711-03D8-5B43-8830-4A8B56730FBA}">
      <dgm:prSet/>
      <dgm:spPr/>
      <dgm:t>
        <a:bodyPr/>
        <a:lstStyle/>
        <a:p>
          <a:endParaRPr lang="en-US"/>
        </a:p>
      </dgm:t>
    </dgm:pt>
    <dgm:pt modelId="{0B66C46B-A0FA-8A4C-B36D-8829FF414098}" type="sibTrans" cxnId="{6A9AF711-03D8-5B43-8830-4A8B56730FBA}">
      <dgm:prSet/>
      <dgm:spPr/>
      <dgm:t>
        <a:bodyPr/>
        <a:lstStyle/>
        <a:p>
          <a:endParaRPr lang="en-US"/>
        </a:p>
      </dgm:t>
    </dgm:pt>
    <dgm:pt modelId="{BB5AED99-C3A0-3B45-8E8B-C6F612A2B0F3}">
      <dgm:prSet phldrT="[Text]" custT="1"/>
      <dgm:spPr/>
      <dgm:t>
        <a:bodyPr/>
        <a:lstStyle/>
        <a:p>
          <a:r>
            <a:rPr lang="en-US" sz="2000" dirty="0" smtClean="0"/>
            <a:t>Physical Surrounding</a:t>
          </a:r>
          <a:endParaRPr lang="en-US" sz="2000" dirty="0"/>
        </a:p>
      </dgm:t>
    </dgm:pt>
    <dgm:pt modelId="{C0F61E9E-64E5-734D-9A60-B141A3BD3B48}" type="parTrans" cxnId="{B91BA941-B6EF-2545-9AAF-58D46511C367}">
      <dgm:prSet/>
      <dgm:spPr/>
      <dgm:t>
        <a:bodyPr/>
        <a:lstStyle/>
        <a:p>
          <a:endParaRPr lang="en-US"/>
        </a:p>
      </dgm:t>
    </dgm:pt>
    <dgm:pt modelId="{0748FE81-3FF9-264C-9259-26F73C5133F0}" type="sibTrans" cxnId="{B91BA941-B6EF-2545-9AAF-58D46511C367}">
      <dgm:prSet/>
      <dgm:spPr/>
      <dgm:t>
        <a:bodyPr/>
        <a:lstStyle/>
        <a:p>
          <a:endParaRPr lang="en-US"/>
        </a:p>
      </dgm:t>
    </dgm:pt>
    <dgm:pt modelId="{FD6DE1B1-B0DF-0941-9594-364ADABCA286}">
      <dgm:prSet phldrT="[Text]" custT="1"/>
      <dgm:spPr/>
      <dgm:t>
        <a:bodyPr/>
        <a:lstStyle/>
        <a:p>
          <a:r>
            <a:rPr lang="en-US" sz="2000" dirty="0" smtClean="0"/>
            <a:t>Student Engagement &amp; Self-Direction</a:t>
          </a:r>
          <a:endParaRPr lang="en-US" sz="2000" dirty="0"/>
        </a:p>
      </dgm:t>
    </dgm:pt>
    <dgm:pt modelId="{DBC7274D-CB96-124C-8145-A039AE0EAA40}" type="parTrans" cxnId="{4B8B3314-66E6-9E4D-BA11-0DEADC945BA6}">
      <dgm:prSet/>
      <dgm:spPr/>
      <dgm:t>
        <a:bodyPr/>
        <a:lstStyle/>
        <a:p>
          <a:endParaRPr lang="en-US"/>
        </a:p>
      </dgm:t>
    </dgm:pt>
    <dgm:pt modelId="{86760E33-3F53-1248-858F-E4C260D56162}" type="sibTrans" cxnId="{4B8B3314-66E6-9E4D-BA11-0DEADC945BA6}">
      <dgm:prSet/>
      <dgm:spPr/>
      <dgm:t>
        <a:bodyPr/>
        <a:lstStyle/>
        <a:p>
          <a:endParaRPr lang="en-US"/>
        </a:p>
      </dgm:t>
    </dgm:pt>
    <dgm:pt modelId="{AC0FDB90-6A9B-8340-8AF0-46538E563FF2}">
      <dgm:prSet phldrT="[Text]" custT="1"/>
      <dgm:spPr/>
      <dgm:t>
        <a:bodyPr/>
        <a:lstStyle/>
        <a:p>
          <a:r>
            <a:rPr lang="en-US" sz="2000" dirty="0" smtClean="0"/>
            <a:t>Leadership</a:t>
          </a:r>
          <a:endParaRPr lang="en-US" sz="2000" dirty="0"/>
        </a:p>
      </dgm:t>
    </dgm:pt>
    <dgm:pt modelId="{145E442A-A86F-9740-948A-EE0F1E721EA1}" type="parTrans" cxnId="{D7F441CF-1616-3143-BD54-8367175459B5}">
      <dgm:prSet/>
      <dgm:spPr/>
      <dgm:t>
        <a:bodyPr/>
        <a:lstStyle/>
        <a:p>
          <a:endParaRPr lang="en-US"/>
        </a:p>
      </dgm:t>
    </dgm:pt>
    <dgm:pt modelId="{AAAE3C04-BC40-EE4C-91E9-A9259F5157A6}" type="sibTrans" cxnId="{D7F441CF-1616-3143-BD54-8367175459B5}">
      <dgm:prSet/>
      <dgm:spPr/>
      <dgm:t>
        <a:bodyPr/>
        <a:lstStyle/>
        <a:p>
          <a:endParaRPr lang="en-US"/>
        </a:p>
      </dgm:t>
    </dgm:pt>
    <dgm:pt modelId="{B5FC1BCE-E96C-5A43-854B-41B6268697ED}">
      <dgm:prSet phldrT="[Text]" custT="1"/>
      <dgm:spPr/>
      <dgm:t>
        <a:bodyPr/>
        <a:lstStyle/>
        <a:p>
          <a:r>
            <a:rPr lang="en-US" sz="2000" dirty="0" smtClean="0"/>
            <a:t>Professional Relationships</a:t>
          </a:r>
          <a:endParaRPr lang="en-US" sz="2000" dirty="0"/>
        </a:p>
      </dgm:t>
    </dgm:pt>
    <dgm:pt modelId="{C1F0E5F1-3B6F-9F41-804A-10447ABE0199}" type="parTrans" cxnId="{FF841317-A8C9-464B-8374-6DDC20D1A639}">
      <dgm:prSet/>
      <dgm:spPr/>
      <dgm:t>
        <a:bodyPr/>
        <a:lstStyle/>
        <a:p>
          <a:endParaRPr lang="en-US"/>
        </a:p>
      </dgm:t>
    </dgm:pt>
    <dgm:pt modelId="{7EBD1397-6FFD-E745-BD61-DC47062DCE25}" type="sibTrans" cxnId="{FF841317-A8C9-464B-8374-6DDC20D1A639}">
      <dgm:prSet/>
      <dgm:spPr/>
      <dgm:t>
        <a:bodyPr/>
        <a:lstStyle/>
        <a:p>
          <a:endParaRPr lang="en-US"/>
        </a:p>
      </dgm:t>
    </dgm:pt>
    <dgm:pt modelId="{F004D411-2542-834C-B6B0-E389724E1CA6}">
      <dgm:prSet phldrT="[Text]" custT="1"/>
      <dgm:spPr/>
      <dgm:t>
        <a:bodyPr/>
        <a:lstStyle/>
        <a:p>
          <a:endParaRPr lang="en-US" sz="200" dirty="0"/>
        </a:p>
      </dgm:t>
    </dgm:pt>
    <dgm:pt modelId="{3410AD76-6099-BD44-B16D-E0BE88C3A1D0}" type="parTrans" cxnId="{73B1D2F6-A448-7D49-90B5-B0F7610BEB3E}">
      <dgm:prSet/>
      <dgm:spPr/>
      <dgm:t>
        <a:bodyPr/>
        <a:lstStyle/>
        <a:p>
          <a:endParaRPr lang="en-US"/>
        </a:p>
      </dgm:t>
    </dgm:pt>
    <dgm:pt modelId="{1789216E-8CB1-2447-83F7-0453CE1A52CF}" type="sibTrans" cxnId="{73B1D2F6-A448-7D49-90B5-B0F7610BEB3E}">
      <dgm:prSet/>
      <dgm:spPr/>
      <dgm:t>
        <a:bodyPr/>
        <a:lstStyle/>
        <a:p>
          <a:endParaRPr lang="en-US"/>
        </a:p>
      </dgm:t>
    </dgm:pt>
    <dgm:pt modelId="{CDCF8269-10BB-EC4F-9DC0-9DA576F97022}">
      <dgm:prSet phldrT="[Text]" custT="1"/>
      <dgm:spPr/>
      <dgm:t>
        <a:bodyPr/>
        <a:lstStyle/>
        <a:p>
          <a:endParaRPr lang="en-US" sz="200" dirty="0"/>
        </a:p>
      </dgm:t>
    </dgm:pt>
    <dgm:pt modelId="{F4F78E1D-3DE1-644D-8599-FCF1F7BCE825}" type="parTrans" cxnId="{E670A751-561F-0149-A584-680F18216D86}">
      <dgm:prSet/>
      <dgm:spPr/>
      <dgm:t>
        <a:bodyPr/>
        <a:lstStyle/>
        <a:p>
          <a:endParaRPr lang="en-US"/>
        </a:p>
      </dgm:t>
    </dgm:pt>
    <dgm:pt modelId="{F5C11BC4-1AF0-144C-A5B3-A70BC692CA4A}" type="sibTrans" cxnId="{E670A751-561F-0149-A584-680F18216D86}">
      <dgm:prSet/>
      <dgm:spPr/>
      <dgm:t>
        <a:bodyPr/>
        <a:lstStyle/>
        <a:p>
          <a:endParaRPr lang="en-US"/>
        </a:p>
      </dgm:t>
    </dgm:pt>
    <dgm:pt modelId="{DE6C77B0-8DEA-9041-B7CA-BC6D97A8D0F1}">
      <dgm:prSet phldrT="[Text]" custT="1"/>
      <dgm:spPr/>
      <dgm:t>
        <a:bodyPr/>
        <a:lstStyle/>
        <a:p>
          <a:endParaRPr lang="en-US" sz="200" dirty="0"/>
        </a:p>
      </dgm:t>
    </dgm:pt>
    <dgm:pt modelId="{231C3CAB-6748-4A43-A347-5FC11D095E67}" type="parTrans" cxnId="{9DF2A63F-72BD-1F40-A300-C520D87BE77E}">
      <dgm:prSet/>
      <dgm:spPr/>
      <dgm:t>
        <a:bodyPr/>
        <a:lstStyle/>
        <a:p>
          <a:endParaRPr lang="en-US"/>
        </a:p>
      </dgm:t>
    </dgm:pt>
    <dgm:pt modelId="{A38783D2-EADC-2549-AB08-9B904A9035E2}" type="sibTrans" cxnId="{9DF2A63F-72BD-1F40-A300-C520D87BE77E}">
      <dgm:prSet/>
      <dgm:spPr/>
      <dgm:t>
        <a:bodyPr/>
        <a:lstStyle/>
        <a:p>
          <a:endParaRPr lang="en-US"/>
        </a:p>
      </dgm:t>
    </dgm:pt>
    <dgm:pt modelId="{CA56BD0F-9976-214B-9B4B-EA0362C37A8E}">
      <dgm:prSet phldrT="[Text]" custT="1"/>
      <dgm:spPr/>
      <dgm:t>
        <a:bodyPr/>
        <a:lstStyle/>
        <a:p>
          <a:endParaRPr lang="en-US" sz="200" dirty="0"/>
        </a:p>
      </dgm:t>
    </dgm:pt>
    <dgm:pt modelId="{ECF9B787-3EC4-734A-80A1-13A4DD7895B0}" type="parTrans" cxnId="{3AFB0B1B-F380-6141-A8CC-CCF2BD7B7985}">
      <dgm:prSet/>
      <dgm:spPr/>
      <dgm:t>
        <a:bodyPr/>
        <a:lstStyle/>
        <a:p>
          <a:endParaRPr lang="en-US"/>
        </a:p>
      </dgm:t>
    </dgm:pt>
    <dgm:pt modelId="{B79B5B49-F9AC-1748-91F4-4667CA310DA5}" type="sibTrans" cxnId="{3AFB0B1B-F380-6141-A8CC-CCF2BD7B7985}">
      <dgm:prSet/>
      <dgm:spPr/>
      <dgm:t>
        <a:bodyPr/>
        <a:lstStyle/>
        <a:p>
          <a:endParaRPr lang="en-US"/>
        </a:p>
      </dgm:t>
    </dgm:pt>
    <dgm:pt modelId="{36668AB6-171B-854B-9DAF-C76F871BEB63}">
      <dgm:prSet phldrT="[Text]" custT="1"/>
      <dgm:spPr/>
      <dgm:t>
        <a:bodyPr/>
        <a:lstStyle/>
        <a:p>
          <a:endParaRPr lang="en-US" sz="200" dirty="0"/>
        </a:p>
      </dgm:t>
    </dgm:pt>
    <dgm:pt modelId="{21BFECDE-7089-C14B-A0A2-DBCB236CFF72}" type="parTrans" cxnId="{A6C872DC-4F0F-EA46-923E-EB956A7AFB7A}">
      <dgm:prSet/>
      <dgm:spPr/>
      <dgm:t>
        <a:bodyPr/>
        <a:lstStyle/>
        <a:p>
          <a:endParaRPr lang="en-US"/>
        </a:p>
      </dgm:t>
    </dgm:pt>
    <dgm:pt modelId="{CD7FC1C7-222D-C14C-9ABC-53E4DE64893D}" type="sibTrans" cxnId="{A6C872DC-4F0F-EA46-923E-EB956A7AFB7A}">
      <dgm:prSet/>
      <dgm:spPr/>
      <dgm:t>
        <a:bodyPr/>
        <a:lstStyle/>
        <a:p>
          <a:endParaRPr lang="en-US"/>
        </a:p>
      </dgm:t>
    </dgm:pt>
    <dgm:pt modelId="{8066E251-B4C0-EF46-823E-0229D1FE38FE}">
      <dgm:prSet phldrT="[Text]" custT="1"/>
      <dgm:spPr/>
      <dgm:t>
        <a:bodyPr/>
        <a:lstStyle/>
        <a:p>
          <a:endParaRPr lang="en-US" sz="200" dirty="0"/>
        </a:p>
      </dgm:t>
    </dgm:pt>
    <dgm:pt modelId="{91A62914-31F2-4340-969B-BBFBBFAD2CDA}" type="parTrans" cxnId="{4492C2CF-12A3-3240-9669-6A2CDA83502D}">
      <dgm:prSet/>
      <dgm:spPr/>
      <dgm:t>
        <a:bodyPr/>
        <a:lstStyle/>
        <a:p>
          <a:endParaRPr lang="en-US"/>
        </a:p>
      </dgm:t>
    </dgm:pt>
    <dgm:pt modelId="{045020FB-7654-7B4D-B373-CFB5A17B1485}" type="sibTrans" cxnId="{4492C2CF-12A3-3240-9669-6A2CDA83502D}">
      <dgm:prSet/>
      <dgm:spPr/>
      <dgm:t>
        <a:bodyPr/>
        <a:lstStyle/>
        <a:p>
          <a:endParaRPr lang="en-US"/>
        </a:p>
      </dgm:t>
    </dgm:pt>
    <dgm:pt modelId="{17E27871-CF5A-1348-A776-677806A0FCEB}">
      <dgm:prSet phldrT="[Text]" custT="1"/>
      <dgm:spPr/>
      <dgm:t>
        <a:bodyPr/>
        <a:lstStyle/>
        <a:p>
          <a:endParaRPr lang="en-US" sz="200" dirty="0"/>
        </a:p>
      </dgm:t>
    </dgm:pt>
    <dgm:pt modelId="{8CAA1C2F-B56F-4C44-AA24-4D6294F74690}" type="parTrans" cxnId="{568C7376-041C-8543-8AD7-C1BF46753A1A}">
      <dgm:prSet/>
      <dgm:spPr/>
      <dgm:t>
        <a:bodyPr/>
        <a:lstStyle/>
        <a:p>
          <a:endParaRPr lang="en-US"/>
        </a:p>
      </dgm:t>
    </dgm:pt>
    <dgm:pt modelId="{21942093-8D09-EF44-AD66-FC2A99B912A3}" type="sibTrans" cxnId="{568C7376-041C-8543-8AD7-C1BF46753A1A}">
      <dgm:prSet/>
      <dgm:spPr/>
      <dgm:t>
        <a:bodyPr/>
        <a:lstStyle/>
        <a:p>
          <a:endParaRPr lang="en-US"/>
        </a:p>
      </dgm:t>
    </dgm:pt>
    <dgm:pt modelId="{900E56EC-F115-524F-B370-0E8445EE6FE1}">
      <dgm:prSet phldrT="[Text]" custT="1"/>
      <dgm:spPr/>
      <dgm:t>
        <a:bodyPr/>
        <a:lstStyle/>
        <a:p>
          <a:endParaRPr lang="en-US" sz="200" dirty="0"/>
        </a:p>
      </dgm:t>
    </dgm:pt>
    <dgm:pt modelId="{2DE4F39F-F1D1-DB40-92DC-93C560BD031B}" type="parTrans" cxnId="{2D56BE96-B7E5-F746-8EAE-F1A03837425E}">
      <dgm:prSet/>
      <dgm:spPr/>
      <dgm:t>
        <a:bodyPr/>
        <a:lstStyle/>
        <a:p>
          <a:endParaRPr lang="en-US"/>
        </a:p>
      </dgm:t>
    </dgm:pt>
    <dgm:pt modelId="{214D61E1-2AF9-AD4C-97BE-C1C7008295D7}" type="sibTrans" cxnId="{2D56BE96-B7E5-F746-8EAE-F1A03837425E}">
      <dgm:prSet/>
      <dgm:spPr/>
      <dgm:t>
        <a:bodyPr/>
        <a:lstStyle/>
        <a:p>
          <a:endParaRPr lang="en-US"/>
        </a:p>
      </dgm:t>
    </dgm:pt>
    <dgm:pt modelId="{7122E95B-FB09-B443-B27F-D63019E4DE87}">
      <dgm:prSet phldrT="[Text]" custT="1"/>
      <dgm:spPr/>
      <dgm:t>
        <a:bodyPr/>
        <a:lstStyle/>
        <a:p>
          <a:endParaRPr lang="en-US" sz="200" dirty="0"/>
        </a:p>
      </dgm:t>
    </dgm:pt>
    <dgm:pt modelId="{A8A34DE0-FCF6-0A41-A33A-D6868C6DF445}" type="sibTrans" cxnId="{1B9B4117-9CF0-804A-B372-C714080E296E}">
      <dgm:prSet/>
      <dgm:spPr/>
      <dgm:t>
        <a:bodyPr/>
        <a:lstStyle/>
        <a:p>
          <a:endParaRPr lang="en-US"/>
        </a:p>
      </dgm:t>
    </dgm:pt>
    <dgm:pt modelId="{F1EC25E0-9F06-1648-9199-8CE6DCDFD266}" type="parTrans" cxnId="{1B9B4117-9CF0-804A-B372-C714080E296E}">
      <dgm:prSet/>
      <dgm:spPr/>
      <dgm:t>
        <a:bodyPr/>
        <a:lstStyle/>
        <a:p>
          <a:endParaRPr lang="en-US"/>
        </a:p>
      </dgm:t>
    </dgm:pt>
    <dgm:pt modelId="{6EB5C629-BA8E-C843-B79E-C703FB499DF8}" type="pres">
      <dgm:prSet presAssocID="{DC232031-944E-6E49-B023-519F506BE0AD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76D21605-F71C-D748-869E-27C5A3B942EA}" type="pres">
      <dgm:prSet presAssocID="{82762735-4FBB-8D43-9E06-7A6FADB95508}" presName="composite" presStyleCnt="0"/>
      <dgm:spPr/>
    </dgm:pt>
    <dgm:pt modelId="{6BA6FE6B-C472-EB49-828F-AC1446AEDB7E}" type="pres">
      <dgm:prSet presAssocID="{82762735-4FBB-8D43-9E06-7A6FADB95508}" presName="Accent" presStyleLbl="alignAcc1" presStyleIdx="0" presStyleCnt="4" custAng="0" custFlipHor="0" custSzX="45720" custScaleY="131789" custLinFactNeighborX="84019" custLinFactNeighborY="26923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79FAAF6D-912F-B348-9A24-155C7A402565}" type="pres">
      <dgm:prSet presAssocID="{82762735-4FBB-8D43-9E06-7A6FADB95508}" presName="Image" presStyleLbl="node1" presStyleIdx="0" presStyleCnt="4" custScaleX="91530" custScaleY="65491" custLinFactNeighborX="1262" custLinFactNeighborY="-48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D36B5763-A92C-BB47-8BD4-63607203328E}" type="pres">
      <dgm:prSet presAssocID="{82762735-4FBB-8D43-9E06-7A6FADB95508}" presName="Child" presStyleLbl="revTx" presStyleIdx="0" presStyleCnt="4" custLinFactNeighborY="-13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8C797-2B62-8845-9DA2-82667D9DD18C}" type="pres">
      <dgm:prSet presAssocID="{82762735-4FBB-8D43-9E06-7A6FADB95508}" presName="Parent" presStyleLbl="alignNode1" presStyleIdx="0" presStyleCnt="4" custScaleX="110374" custScaleY="354698" custLinFactNeighborX="4117" custLinFactNeighborY="-60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DE2D2-CE13-924A-8093-DB61FD0E2E39}" type="pres">
      <dgm:prSet presAssocID="{DBF978A3-B798-6644-AF7E-DC63D2C62104}" presName="sibTrans" presStyleCnt="0"/>
      <dgm:spPr/>
    </dgm:pt>
    <dgm:pt modelId="{D3A061FA-724D-5540-A960-6B89907C3118}" type="pres">
      <dgm:prSet presAssocID="{6E75805F-5424-5242-8E84-9F160DBF1DE6}" presName="composite" presStyleCnt="0"/>
      <dgm:spPr/>
    </dgm:pt>
    <dgm:pt modelId="{DE611BCC-CEA6-5944-957D-71E07C7CF3E3}" type="pres">
      <dgm:prSet presAssocID="{6E75805F-5424-5242-8E84-9F160DBF1DE6}" presName="Accent" presStyleLbl="alignAcc1" presStyleIdx="1" presStyleCnt="4" custSzX="45720" custScaleY="136924" custLinFactX="-100000" custLinFactNeighborX="-139670" custLinFactNeighborY="27884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10743C26-50B7-4044-80F1-20C14F789654}" type="pres">
      <dgm:prSet presAssocID="{6E75805F-5424-5242-8E84-9F160DBF1DE6}" presName="Image" presStyleLbl="node1" presStyleIdx="1" presStyleCnt="4" custScaleX="84882" custScaleY="72205" custLinFactNeighborX="1601" custLinFactNeighborY="-192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B51FCD1E-634C-C741-9806-68DD4EB126ED}" type="pres">
      <dgm:prSet presAssocID="{6E75805F-5424-5242-8E84-9F160DBF1DE6}" presName="Child" presStyleLbl="revTx" presStyleIdx="1" presStyleCnt="4" custScaleX="116919" custLinFactNeighborY="-8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6A292-91DB-CB44-8D4D-8656780AB789}" type="pres">
      <dgm:prSet presAssocID="{6E75805F-5424-5242-8E84-9F160DBF1DE6}" presName="Parent" presStyleLbl="alignNode1" presStyleIdx="1" presStyleCnt="4" custScaleX="117562" custScaleY="344329" custLinFactNeighborX="4253" custLinFactNeighborY="-60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4C856-D178-324D-89AD-CBEAC6D477ED}" type="pres">
      <dgm:prSet presAssocID="{FEE06979-6703-BD4A-B870-1B381C2DAC05}" presName="sibTrans" presStyleCnt="0"/>
      <dgm:spPr/>
    </dgm:pt>
    <dgm:pt modelId="{595D47D7-783B-A54C-9F98-741F31899BD3}" type="pres">
      <dgm:prSet presAssocID="{936939B3-A520-D248-985D-964DCEDEF20B}" presName="composite" presStyleCnt="0"/>
      <dgm:spPr/>
    </dgm:pt>
    <dgm:pt modelId="{AE016F92-A319-384D-9413-A5E7CB3C636E}" type="pres">
      <dgm:prSet presAssocID="{936939B3-A520-D248-985D-964DCEDEF20B}" presName="Accent" presStyleLbl="alignAcc1" presStyleIdx="2" presStyleCnt="4" custSzX="45720" custScaleY="135918" custLinFactX="-100000" custLinFactNeighborX="-185278" custLinFactNeighborY="27249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846AF5F3-83DD-614E-A223-4454901FDF93}" type="pres">
      <dgm:prSet presAssocID="{936939B3-A520-D248-985D-964DCEDEF20B}" presName="Image" presStyleLbl="node1" presStyleIdx="2" presStyleCnt="4" custScaleX="91364" custScaleY="67144" custLinFactNeighborX="-5003" custLinFactNeighborY="113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3C1062BC-2232-8A49-9498-5CFD962B5727}" type="pres">
      <dgm:prSet presAssocID="{936939B3-A520-D248-985D-964DCEDEF20B}" presName="Child" presStyleLbl="revTx" presStyleIdx="2" presStyleCnt="4" custScaleX="112829" custLinFactNeighborY="-13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2014F5-1BD9-1948-A5F0-1709F1DB0E83}" type="pres">
      <dgm:prSet presAssocID="{936939B3-A520-D248-985D-964DCEDEF20B}" presName="Parent" presStyleLbl="alignNode1" presStyleIdx="2" presStyleCnt="4" custScaleX="115846" custScaleY="352539" custLinFactNeighborX="2057" custLinFactNeighborY="-660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2F7FC-A1DB-324A-B43A-1A60162554BC}" type="pres">
      <dgm:prSet presAssocID="{299E34D8-E396-CE47-BE99-27FAD3F9A983}" presName="sibTrans" presStyleCnt="0"/>
      <dgm:spPr/>
    </dgm:pt>
    <dgm:pt modelId="{7D912C9C-964A-F540-A1D4-683673D48044}" type="pres">
      <dgm:prSet presAssocID="{81C30329-90A3-6D42-86AD-30AFAF77FB07}" presName="composite" presStyleCnt="0"/>
      <dgm:spPr/>
    </dgm:pt>
    <dgm:pt modelId="{AB906DA1-5793-234E-A238-790EE99C5ACE}" type="pres">
      <dgm:prSet presAssocID="{81C30329-90A3-6D42-86AD-30AFAF77FB07}" presName="Accent" presStyleLbl="alignAcc1" presStyleIdx="3" presStyleCnt="4" custSzX="45720" custScaleY="136319" custLinFactX="-300000" custLinFactNeighborX="-300134" custLinFactNeighborY="27326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E8F724DC-3DDB-604C-8FCD-D750BAA6FB8F}" type="pres">
      <dgm:prSet presAssocID="{81C30329-90A3-6D42-86AD-30AFAF77FB07}" presName="Image" presStyleLbl="node1" presStyleIdx="3" presStyleCnt="4" custScaleX="100360" custScaleY="62947" custLinFactNeighborX="-3021" custLinFactNeighborY="-51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03BF8AD2-D065-1941-92C7-B75AEFA7D090}" type="pres">
      <dgm:prSet presAssocID="{81C30329-90A3-6D42-86AD-30AFAF77FB07}" presName="Child" presStyleLbl="revTx" presStyleIdx="3" presStyleCnt="4" custLinFactNeighborX="-12154" custLinFactNeighborY="-13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90560-02E0-1447-BF6F-9FA23011F1A2}" type="pres">
      <dgm:prSet presAssocID="{81C30329-90A3-6D42-86AD-30AFAF77FB07}" presName="Parent" presStyleLbl="alignNode1" presStyleIdx="3" presStyleCnt="4" custScaleX="124063" custScaleY="348921" custLinFactNeighborX="-1553" custLinFactNeighborY="-62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92C2CF-12A3-3240-9669-6A2CDA83502D}" srcId="{81C30329-90A3-6D42-86AD-30AFAF77FB07}" destId="{8066E251-B4C0-EF46-823E-0229D1FE38FE}" srcOrd="5" destOrd="0" parTransId="{91A62914-31F2-4340-969B-BBFBBFAD2CDA}" sibTransId="{045020FB-7654-7B4D-B373-CFB5A17B1485}"/>
    <dgm:cxn modelId="{D1D6DBE3-0B0A-914B-A14E-8DAD71103B11}" srcId="{81C30329-90A3-6D42-86AD-30AFAF77FB07}" destId="{C945C7E4-BBAA-6B4E-B723-43537694AF58}" srcOrd="2" destOrd="0" parTransId="{648F294B-259A-DA40-B1E2-C0AC01EADCD9}" sibTransId="{8B9B89F0-5BD3-C742-945C-087B1D96577B}"/>
    <dgm:cxn modelId="{73B1D2F6-A448-7D49-90B5-B0F7610BEB3E}" srcId="{6E75805F-5424-5242-8E84-9F160DBF1DE6}" destId="{F004D411-2542-834C-B6B0-E389724E1CA6}" srcOrd="1" destOrd="0" parTransId="{3410AD76-6099-BD44-B16D-E0BE88C3A1D0}" sibTransId="{1789216E-8CB1-2447-83F7-0453CE1A52CF}"/>
    <dgm:cxn modelId="{8189317E-A047-EA43-8819-B9F55C677A0E}" type="presOf" srcId="{DE6C77B0-8DEA-9041-B7CA-BC6D97A8D0F1}" destId="{3C1062BC-2232-8A49-9498-5CFD962B5727}" srcOrd="0" destOrd="3" presId="urn:microsoft.com/office/officeart/2008/layout/TitlePictureLineup"/>
    <dgm:cxn modelId="{2A9F4F34-6910-EB43-A698-57304B1F7110}" type="presOf" srcId="{C945C7E4-BBAA-6B4E-B723-43537694AF58}" destId="{03BF8AD2-D065-1941-92C7-B75AEFA7D090}" srcOrd="0" destOrd="2" presId="urn:microsoft.com/office/officeart/2008/layout/TitlePictureLineup"/>
    <dgm:cxn modelId="{2BA8649D-7138-644C-8E3F-22EC4C250CD6}" type="presOf" srcId="{17E27871-CF5A-1348-A776-677806A0FCEB}" destId="{D36B5763-A92C-BB47-8BD4-63607203328E}" srcOrd="0" destOrd="3" presId="urn:microsoft.com/office/officeart/2008/layout/TitlePictureLineup"/>
    <dgm:cxn modelId="{1395F259-6DA2-5948-84F4-49B186EB825D}" type="presOf" srcId="{81C30329-90A3-6D42-86AD-30AFAF77FB07}" destId="{17190560-02E0-1447-BF6F-9FA23011F1A2}" srcOrd="0" destOrd="0" presId="urn:microsoft.com/office/officeart/2008/layout/TitlePictureLineup"/>
    <dgm:cxn modelId="{B91BA941-B6EF-2545-9AAF-58D46511C367}" srcId="{6E75805F-5424-5242-8E84-9F160DBF1DE6}" destId="{BB5AED99-C3A0-3B45-8E8B-C6F612A2B0F3}" srcOrd="2" destOrd="0" parTransId="{C0F61E9E-64E5-734D-9A60-B141A3BD3B48}" sibTransId="{0748FE81-3FF9-264C-9259-26F73C5133F0}"/>
    <dgm:cxn modelId="{0542A585-7C51-3048-AFCB-BECAFC02AC44}" type="presOf" srcId="{8FD9090B-8AA7-7149-A6B2-6C501EDCF2A5}" destId="{03BF8AD2-D065-1941-92C7-B75AEFA7D090}" srcOrd="0" destOrd="0" presId="urn:microsoft.com/office/officeart/2008/layout/TitlePictureLineup"/>
    <dgm:cxn modelId="{F36A9EB6-4B83-084A-A922-A9D26B65F370}" type="presOf" srcId="{6E75805F-5424-5242-8E84-9F160DBF1DE6}" destId="{E326A292-91DB-CB44-8D4D-8656780AB789}" srcOrd="0" destOrd="0" presId="urn:microsoft.com/office/officeart/2008/layout/TitlePictureLineup"/>
    <dgm:cxn modelId="{1B9B4117-9CF0-804A-B372-C714080E296E}" srcId="{82762735-4FBB-8D43-9E06-7A6FADB95508}" destId="{7122E95B-FB09-B443-B27F-D63019E4DE87}" srcOrd="1" destOrd="0" parTransId="{F1EC25E0-9F06-1648-9199-8CE6DCDFD266}" sibTransId="{A8A34DE0-FCF6-0A41-A33A-D6868C6DF445}"/>
    <dgm:cxn modelId="{01D8516B-FE31-2F49-9120-FEFD1FFDC1A7}" srcId="{82762735-4FBB-8D43-9E06-7A6FADB95508}" destId="{660B1889-ADC3-7546-B26D-483D8FD4DB34}" srcOrd="6" destOrd="0" parTransId="{72D92F8C-8F35-454C-AEEE-BDECB62B698A}" sibTransId="{5E6C3E8A-6E27-B046-8348-5C1C21CC1F0F}"/>
    <dgm:cxn modelId="{FD872498-47ED-254E-9B30-3B0C0253C9A6}" type="presOf" srcId="{82762735-4FBB-8D43-9E06-7A6FADB95508}" destId="{57A8C797-2B62-8845-9DA2-82667D9DD18C}" srcOrd="0" destOrd="0" presId="urn:microsoft.com/office/officeart/2008/layout/TitlePictureLineup"/>
    <dgm:cxn modelId="{0B652865-9434-6143-A5A7-C289A854EA93}" srcId="{81C30329-90A3-6D42-86AD-30AFAF77FB07}" destId="{8FD9090B-8AA7-7149-A6B2-6C501EDCF2A5}" srcOrd="0" destOrd="0" parTransId="{83A731F0-A644-C743-99E1-AA435705CAFE}" sibTransId="{00E86652-B608-264E-B26C-AD286F1A4BB3}"/>
    <dgm:cxn modelId="{A6C872DC-4F0F-EA46-923E-EB956A7AFB7A}" srcId="{81C30329-90A3-6D42-86AD-30AFAF77FB07}" destId="{36668AB6-171B-854B-9DAF-C76F871BEB63}" srcOrd="3" destOrd="0" parTransId="{21BFECDE-7089-C14B-A0A2-DBCB236CFF72}" sibTransId="{CD7FC1C7-222D-C14C-9ABC-53E4DE64893D}"/>
    <dgm:cxn modelId="{A91E1993-A7B0-9F42-81BC-76E5865A35F3}" type="presOf" srcId="{8066E251-B4C0-EF46-823E-0229D1FE38FE}" destId="{03BF8AD2-D065-1941-92C7-B75AEFA7D090}" srcOrd="0" destOrd="5" presId="urn:microsoft.com/office/officeart/2008/layout/TitlePictureLineup"/>
    <dgm:cxn modelId="{2D56BE96-B7E5-F746-8EAE-F1A03837425E}" srcId="{82762735-4FBB-8D43-9E06-7A6FADB95508}" destId="{900E56EC-F115-524F-B370-0E8445EE6FE1}" srcOrd="5" destOrd="0" parTransId="{2DE4F39F-F1D1-DB40-92DC-93C560BD031B}" sibTransId="{214D61E1-2AF9-AD4C-97BE-C1C7008295D7}"/>
    <dgm:cxn modelId="{227435E3-0130-0B4C-96D5-3CB3C154AA8E}" type="presOf" srcId="{B5FC1BCE-E96C-5A43-854B-41B6268697ED}" destId="{03BF8AD2-D065-1941-92C7-B75AEFA7D090}" srcOrd="0" destOrd="6" presId="urn:microsoft.com/office/officeart/2008/layout/TitlePictureLineup"/>
    <dgm:cxn modelId="{5339A332-8C92-5540-A38F-53D6889CFC31}" srcId="{82762735-4FBB-8D43-9E06-7A6FADB95508}" destId="{88C482D0-3DCA-9C47-BF59-3E5650C03BF0}" srcOrd="4" destOrd="0" parTransId="{179BEC57-1C2C-B947-93E9-71BED856AD54}" sibTransId="{23A5D8D1-78FA-CE49-B348-65F01C5103C0}"/>
    <dgm:cxn modelId="{26BB84D5-313F-F044-8408-F8932D51840E}" srcId="{DC232031-944E-6E49-B023-519F506BE0AD}" destId="{81C30329-90A3-6D42-86AD-30AFAF77FB07}" srcOrd="3" destOrd="0" parTransId="{327EB43E-CC7F-464C-8762-6876F79FBCE3}" sibTransId="{31F0C49F-7043-AA49-A6A5-A3CBB4195093}"/>
    <dgm:cxn modelId="{E670A751-561F-0149-A584-680F18216D86}" srcId="{936939B3-A520-D248-985D-964DCEDEF20B}" destId="{CDCF8269-10BB-EC4F-9DC0-9DA576F97022}" srcOrd="1" destOrd="0" parTransId="{F4F78E1D-3DE1-644D-8599-FCF1F7BCE825}" sibTransId="{F5C11BC4-1AF0-144C-A5B3-A70BC692CA4A}"/>
    <dgm:cxn modelId="{6A000B9B-4686-4D49-A1E6-4978F18A512F}" type="presOf" srcId="{7122E95B-FB09-B443-B27F-D63019E4DE87}" destId="{D36B5763-A92C-BB47-8BD4-63607203328E}" srcOrd="0" destOrd="1" presId="urn:microsoft.com/office/officeart/2008/layout/TitlePictureLineup"/>
    <dgm:cxn modelId="{3AFB0B1B-F380-6141-A8CC-CCF2BD7B7985}" srcId="{81C30329-90A3-6D42-86AD-30AFAF77FB07}" destId="{CA56BD0F-9976-214B-9B4B-EA0362C37A8E}" srcOrd="1" destOrd="0" parTransId="{ECF9B787-3EC4-734A-80A1-13A4DD7895B0}" sibTransId="{B79B5B49-F9AC-1748-91F4-4667CA310DA5}"/>
    <dgm:cxn modelId="{0E7418C9-A2DE-4E4C-B3A6-3A5E475C03DC}" type="presOf" srcId="{F004D411-2542-834C-B6B0-E389724E1CA6}" destId="{B51FCD1E-634C-C741-9806-68DD4EB126ED}" srcOrd="0" destOrd="1" presId="urn:microsoft.com/office/officeart/2008/layout/TitlePictureLineup"/>
    <dgm:cxn modelId="{D7F441CF-1616-3143-BD54-8367175459B5}" srcId="{81C30329-90A3-6D42-86AD-30AFAF77FB07}" destId="{AC0FDB90-6A9B-8340-8AF0-46538E563FF2}" srcOrd="4" destOrd="0" parTransId="{145E442A-A86F-9740-948A-EE0F1E721EA1}" sibTransId="{AAAE3C04-BC40-EE4C-91E9-A9259F5157A6}"/>
    <dgm:cxn modelId="{3A5D0388-8A50-E440-97A6-245C9E1D4EF6}" srcId="{936939B3-A520-D248-985D-964DCEDEF20B}" destId="{053F2D83-6992-FC4A-8F5C-4F1956EB95E9}" srcOrd="0" destOrd="0" parTransId="{F8B6E77D-8FFB-B941-8471-035BB284BC87}" sibTransId="{F66625C5-AF0F-2A48-A572-D89BF83FF319}"/>
    <dgm:cxn modelId="{AF055768-3699-F941-AE94-379D9AB9562E}" type="presOf" srcId="{6A6FA1E2-4400-304F-B33C-92E732E11210}" destId="{D36B5763-A92C-BB47-8BD4-63607203328E}" srcOrd="0" destOrd="7" presId="urn:microsoft.com/office/officeart/2008/layout/TitlePictureLineup"/>
    <dgm:cxn modelId="{6A9AF711-03D8-5B43-8830-4A8B56730FBA}" srcId="{6E75805F-5424-5242-8E84-9F160DBF1DE6}" destId="{65A17EEB-3113-204B-A64A-50975436D571}" srcOrd="0" destOrd="0" parTransId="{FD1CCFFB-4EF0-8049-9239-826214803884}" sibTransId="{0B66C46B-A0FA-8A4C-B36D-8829FF414098}"/>
    <dgm:cxn modelId="{F1262AA0-E046-8A4F-8A30-E46D3FC693C9}" type="presOf" srcId="{65A17EEB-3113-204B-A64A-50975436D571}" destId="{B51FCD1E-634C-C741-9806-68DD4EB126ED}" srcOrd="0" destOrd="0" presId="urn:microsoft.com/office/officeart/2008/layout/TitlePictureLineup"/>
    <dgm:cxn modelId="{5F3CD3A2-9FCA-CA49-BE54-5138B5ACEC70}" type="presOf" srcId="{053F2D83-6992-FC4A-8F5C-4F1956EB95E9}" destId="{3C1062BC-2232-8A49-9498-5CFD962B5727}" srcOrd="0" destOrd="0" presId="urn:microsoft.com/office/officeart/2008/layout/TitlePictureLineup"/>
    <dgm:cxn modelId="{76E43F36-E7E5-734C-A064-E358B383EF00}" srcId="{936939B3-A520-D248-985D-964DCEDEF20B}" destId="{AFF2CF92-4133-2448-8BB5-5803F0AD1D43}" srcOrd="2" destOrd="0" parTransId="{1986E58D-7FBC-C04C-AAF0-4329C11461DF}" sibTransId="{5DA4F6A8-ECE1-DD46-A235-A9FDD0921688}"/>
    <dgm:cxn modelId="{E27DB55B-0679-044C-9982-D5A180A71DA3}" srcId="{82762735-4FBB-8D43-9E06-7A6FADB95508}" destId="{21C46C9D-F9A2-3A47-A312-117EE977BE19}" srcOrd="2" destOrd="0" parTransId="{89D1908A-F8C6-E847-A0AA-D1F88EDB44C0}" sibTransId="{E59BDED2-9F2E-A940-BC41-E3246B079B6B}"/>
    <dgm:cxn modelId="{4B8B3314-66E6-9E4D-BA11-0DEADC945BA6}" srcId="{936939B3-A520-D248-985D-964DCEDEF20B}" destId="{FD6DE1B1-B0DF-0941-9594-364ADABCA286}" srcOrd="4" destOrd="0" parTransId="{DBC7274D-CB96-124C-8145-A039AE0EAA40}" sibTransId="{86760E33-3F53-1248-858F-E4C260D56162}"/>
    <dgm:cxn modelId="{3EAF1A5C-FACC-F34F-94E7-1938A7B7DDCC}" type="presOf" srcId="{CDCF8269-10BB-EC4F-9DC0-9DA576F97022}" destId="{3C1062BC-2232-8A49-9498-5CFD962B5727}" srcOrd="0" destOrd="1" presId="urn:microsoft.com/office/officeart/2008/layout/TitlePictureLineup"/>
    <dgm:cxn modelId="{52C7E94D-A0C2-C64F-A9B0-EA84D5590958}" type="presOf" srcId="{AFF2CF92-4133-2448-8BB5-5803F0AD1D43}" destId="{3C1062BC-2232-8A49-9498-5CFD962B5727}" srcOrd="0" destOrd="2" presId="urn:microsoft.com/office/officeart/2008/layout/TitlePictureLineup"/>
    <dgm:cxn modelId="{CCEE380A-DC20-2243-A543-AA21221376CD}" type="presOf" srcId="{AC0FDB90-6A9B-8340-8AF0-46538E563FF2}" destId="{03BF8AD2-D065-1941-92C7-B75AEFA7D090}" srcOrd="0" destOrd="4" presId="urn:microsoft.com/office/officeart/2008/layout/TitlePictureLineup"/>
    <dgm:cxn modelId="{568C7376-041C-8543-8AD7-C1BF46753A1A}" srcId="{82762735-4FBB-8D43-9E06-7A6FADB95508}" destId="{17E27871-CF5A-1348-A776-677806A0FCEB}" srcOrd="3" destOrd="0" parTransId="{8CAA1C2F-B56F-4C44-AA24-4D6294F74690}" sibTransId="{21942093-8D09-EF44-AD66-FC2A99B912A3}"/>
    <dgm:cxn modelId="{86B33C02-C0A6-FC4F-9058-3E47F7D02C50}" type="presOf" srcId="{BB5AED99-C3A0-3B45-8E8B-C6F612A2B0F3}" destId="{B51FCD1E-634C-C741-9806-68DD4EB126ED}" srcOrd="0" destOrd="2" presId="urn:microsoft.com/office/officeart/2008/layout/TitlePictureLineup"/>
    <dgm:cxn modelId="{5B7CB63A-2011-774B-B473-6F5BC02ABB32}" srcId="{DC232031-944E-6E49-B023-519F506BE0AD}" destId="{936939B3-A520-D248-985D-964DCEDEF20B}" srcOrd="2" destOrd="0" parTransId="{8226AFEE-F3D2-844C-919E-68499E9BE0D3}" sibTransId="{299E34D8-E396-CE47-BE99-27FAD3F9A983}"/>
    <dgm:cxn modelId="{9F9985B8-24A3-E64D-AED5-C7EFA611B6D9}" type="presOf" srcId="{936939B3-A520-D248-985D-964DCEDEF20B}" destId="{A62014F5-1BD9-1948-A5F0-1709F1DB0E83}" srcOrd="0" destOrd="0" presId="urn:microsoft.com/office/officeart/2008/layout/TitlePictureLineup"/>
    <dgm:cxn modelId="{FF841317-A8C9-464B-8374-6DDC20D1A639}" srcId="{81C30329-90A3-6D42-86AD-30AFAF77FB07}" destId="{B5FC1BCE-E96C-5A43-854B-41B6268697ED}" srcOrd="6" destOrd="0" parTransId="{C1F0E5F1-3B6F-9F41-804A-10447ABE0199}" sibTransId="{7EBD1397-6FFD-E745-BD61-DC47062DCE25}"/>
    <dgm:cxn modelId="{1E2339D3-1876-E74C-80A5-19FC1CEBFC29}" type="presOf" srcId="{FD6DE1B1-B0DF-0941-9594-364ADABCA286}" destId="{3C1062BC-2232-8A49-9498-5CFD962B5727}" srcOrd="0" destOrd="4" presId="urn:microsoft.com/office/officeart/2008/layout/TitlePictureLineup"/>
    <dgm:cxn modelId="{094E27C0-974B-ED45-893D-CCABA75112D7}" type="presOf" srcId="{DC232031-944E-6E49-B023-519F506BE0AD}" destId="{6EB5C629-BA8E-C843-B79E-C703FB499DF8}" srcOrd="0" destOrd="0" presId="urn:microsoft.com/office/officeart/2008/layout/TitlePictureLineup"/>
    <dgm:cxn modelId="{1B4AAACE-9C0A-1E42-80E5-F049D65B8DB6}" srcId="{DC232031-944E-6E49-B023-519F506BE0AD}" destId="{6E75805F-5424-5242-8E84-9F160DBF1DE6}" srcOrd="1" destOrd="0" parTransId="{5E365301-121C-0848-A1F7-465509BCD16A}" sibTransId="{FEE06979-6703-BD4A-B870-1B381C2DAC05}"/>
    <dgm:cxn modelId="{420EC9C9-BF32-6E4C-92B3-89B474BA2770}" type="presOf" srcId="{88C482D0-3DCA-9C47-BF59-3E5650C03BF0}" destId="{D36B5763-A92C-BB47-8BD4-63607203328E}" srcOrd="0" destOrd="4" presId="urn:microsoft.com/office/officeart/2008/layout/TitlePictureLineup"/>
    <dgm:cxn modelId="{DAF7A521-2E4F-9D44-997B-AD813FB20267}" srcId="{82762735-4FBB-8D43-9E06-7A6FADB95508}" destId="{220CB883-77DE-A744-AE91-D351482305F0}" srcOrd="0" destOrd="0" parTransId="{18F7B107-DD98-4742-981A-C4672417CA09}" sibTransId="{100B299F-D497-ED48-9FD2-FC22B06ECE54}"/>
    <dgm:cxn modelId="{5BC2F6A1-CE43-D14E-B526-420EDD7DA347}" type="presOf" srcId="{21C46C9D-F9A2-3A47-A312-117EE977BE19}" destId="{D36B5763-A92C-BB47-8BD4-63607203328E}" srcOrd="0" destOrd="2" presId="urn:microsoft.com/office/officeart/2008/layout/TitlePictureLineup"/>
    <dgm:cxn modelId="{5C2656B9-A9AB-BB4B-A166-AC0EFA62AA7E}" srcId="{DC232031-944E-6E49-B023-519F506BE0AD}" destId="{82762735-4FBB-8D43-9E06-7A6FADB95508}" srcOrd="0" destOrd="0" parTransId="{2C4AAF41-986C-184C-AA67-F3DD6F3DE082}" sibTransId="{DBF978A3-B798-6644-AF7E-DC63D2C62104}"/>
    <dgm:cxn modelId="{92A4A661-4671-7F45-8847-CFDDC17372E5}" type="presOf" srcId="{900E56EC-F115-524F-B370-0E8445EE6FE1}" destId="{D36B5763-A92C-BB47-8BD4-63607203328E}" srcOrd="0" destOrd="5" presId="urn:microsoft.com/office/officeart/2008/layout/TitlePictureLineup"/>
    <dgm:cxn modelId="{BB430BDA-B187-A240-8CEF-1FB04ADA96D0}" type="presOf" srcId="{220CB883-77DE-A744-AE91-D351482305F0}" destId="{D36B5763-A92C-BB47-8BD4-63607203328E}" srcOrd="0" destOrd="0" presId="urn:microsoft.com/office/officeart/2008/layout/TitlePictureLineup"/>
    <dgm:cxn modelId="{F9417AD6-9C86-C94C-A131-53BC40903916}" type="presOf" srcId="{660B1889-ADC3-7546-B26D-483D8FD4DB34}" destId="{D36B5763-A92C-BB47-8BD4-63607203328E}" srcOrd="0" destOrd="6" presId="urn:microsoft.com/office/officeart/2008/layout/TitlePictureLineup"/>
    <dgm:cxn modelId="{AA4EEFF3-FECC-C94E-AF79-6F79AB1BB8EC}" type="presOf" srcId="{CA56BD0F-9976-214B-9B4B-EA0362C37A8E}" destId="{03BF8AD2-D065-1941-92C7-B75AEFA7D090}" srcOrd="0" destOrd="1" presId="urn:microsoft.com/office/officeart/2008/layout/TitlePictureLineup"/>
    <dgm:cxn modelId="{9DF2A63F-72BD-1F40-A300-C520D87BE77E}" srcId="{936939B3-A520-D248-985D-964DCEDEF20B}" destId="{DE6C77B0-8DEA-9041-B7CA-BC6D97A8D0F1}" srcOrd="3" destOrd="0" parTransId="{231C3CAB-6748-4A43-A347-5FC11D095E67}" sibTransId="{A38783D2-EADC-2549-AB08-9B904A9035E2}"/>
    <dgm:cxn modelId="{31E4A153-A260-4448-9E53-20A6F8573D30}" srcId="{82762735-4FBB-8D43-9E06-7A6FADB95508}" destId="{6A6FA1E2-4400-304F-B33C-92E732E11210}" srcOrd="7" destOrd="0" parTransId="{3E926918-9531-BC46-A79B-3D4F3C540032}" sibTransId="{3031247B-58E7-E14A-9080-4C00D0EDB55D}"/>
    <dgm:cxn modelId="{400CD22B-D3F5-2B48-869D-C1E713C0E488}" type="presOf" srcId="{36668AB6-171B-854B-9DAF-C76F871BEB63}" destId="{03BF8AD2-D065-1941-92C7-B75AEFA7D090}" srcOrd="0" destOrd="3" presId="urn:microsoft.com/office/officeart/2008/layout/TitlePictureLineup"/>
    <dgm:cxn modelId="{2F112642-8D69-3D4A-ABCE-D4B9B9464D1C}" type="presParOf" srcId="{6EB5C629-BA8E-C843-B79E-C703FB499DF8}" destId="{76D21605-F71C-D748-869E-27C5A3B942EA}" srcOrd="0" destOrd="0" presId="urn:microsoft.com/office/officeart/2008/layout/TitlePictureLineup"/>
    <dgm:cxn modelId="{5CBF5918-B7FF-2649-8C59-A618CBF02239}" type="presParOf" srcId="{76D21605-F71C-D748-869E-27C5A3B942EA}" destId="{6BA6FE6B-C472-EB49-828F-AC1446AEDB7E}" srcOrd="0" destOrd="0" presId="urn:microsoft.com/office/officeart/2008/layout/TitlePictureLineup"/>
    <dgm:cxn modelId="{87702D68-5C0E-FE40-B456-33772EA8B7EA}" type="presParOf" srcId="{76D21605-F71C-D748-869E-27C5A3B942EA}" destId="{79FAAF6D-912F-B348-9A24-155C7A402565}" srcOrd="1" destOrd="0" presId="urn:microsoft.com/office/officeart/2008/layout/TitlePictureLineup"/>
    <dgm:cxn modelId="{41E8B373-1B86-C44B-9CCA-7FAA57B1AC29}" type="presParOf" srcId="{76D21605-F71C-D748-869E-27C5A3B942EA}" destId="{D36B5763-A92C-BB47-8BD4-63607203328E}" srcOrd="2" destOrd="0" presId="urn:microsoft.com/office/officeart/2008/layout/TitlePictureLineup"/>
    <dgm:cxn modelId="{E82C8CB1-C369-3041-A832-4A51500E5EFD}" type="presParOf" srcId="{76D21605-F71C-D748-869E-27C5A3B942EA}" destId="{57A8C797-2B62-8845-9DA2-82667D9DD18C}" srcOrd="3" destOrd="0" presId="urn:microsoft.com/office/officeart/2008/layout/TitlePictureLineup"/>
    <dgm:cxn modelId="{22DD313A-7BDF-9A42-B102-E884BBFBE6F8}" type="presParOf" srcId="{6EB5C629-BA8E-C843-B79E-C703FB499DF8}" destId="{43BDE2D2-CE13-924A-8093-DB61FD0E2E39}" srcOrd="1" destOrd="0" presId="urn:microsoft.com/office/officeart/2008/layout/TitlePictureLineup"/>
    <dgm:cxn modelId="{A79638ED-47DD-4B4A-AC11-63113F31AD6B}" type="presParOf" srcId="{6EB5C629-BA8E-C843-B79E-C703FB499DF8}" destId="{D3A061FA-724D-5540-A960-6B89907C3118}" srcOrd="2" destOrd="0" presId="urn:microsoft.com/office/officeart/2008/layout/TitlePictureLineup"/>
    <dgm:cxn modelId="{7CABA9C0-20A1-7647-A4B7-1EAEB29FEE1C}" type="presParOf" srcId="{D3A061FA-724D-5540-A960-6B89907C3118}" destId="{DE611BCC-CEA6-5944-957D-71E07C7CF3E3}" srcOrd="0" destOrd="0" presId="urn:microsoft.com/office/officeart/2008/layout/TitlePictureLineup"/>
    <dgm:cxn modelId="{AF0DC353-0278-D349-808C-097E5E23A9A6}" type="presParOf" srcId="{D3A061FA-724D-5540-A960-6B89907C3118}" destId="{10743C26-50B7-4044-80F1-20C14F789654}" srcOrd="1" destOrd="0" presId="urn:microsoft.com/office/officeart/2008/layout/TitlePictureLineup"/>
    <dgm:cxn modelId="{7019D92E-27E1-3748-BD71-D497167774A0}" type="presParOf" srcId="{D3A061FA-724D-5540-A960-6B89907C3118}" destId="{B51FCD1E-634C-C741-9806-68DD4EB126ED}" srcOrd="2" destOrd="0" presId="urn:microsoft.com/office/officeart/2008/layout/TitlePictureLineup"/>
    <dgm:cxn modelId="{45C835E8-8A3B-8342-B08B-0E7D27D8DD74}" type="presParOf" srcId="{D3A061FA-724D-5540-A960-6B89907C3118}" destId="{E326A292-91DB-CB44-8D4D-8656780AB789}" srcOrd="3" destOrd="0" presId="urn:microsoft.com/office/officeart/2008/layout/TitlePictureLineup"/>
    <dgm:cxn modelId="{D3D441A3-865A-8D4C-9CB5-17640C60E660}" type="presParOf" srcId="{6EB5C629-BA8E-C843-B79E-C703FB499DF8}" destId="{ED64C856-D178-324D-89AD-CBEAC6D477ED}" srcOrd="3" destOrd="0" presId="urn:microsoft.com/office/officeart/2008/layout/TitlePictureLineup"/>
    <dgm:cxn modelId="{1F166F73-925A-E445-9F35-62846847E5F8}" type="presParOf" srcId="{6EB5C629-BA8E-C843-B79E-C703FB499DF8}" destId="{595D47D7-783B-A54C-9F98-741F31899BD3}" srcOrd="4" destOrd="0" presId="urn:microsoft.com/office/officeart/2008/layout/TitlePictureLineup"/>
    <dgm:cxn modelId="{160D479E-3510-2D4C-B382-F122F52BB93A}" type="presParOf" srcId="{595D47D7-783B-A54C-9F98-741F31899BD3}" destId="{AE016F92-A319-384D-9413-A5E7CB3C636E}" srcOrd="0" destOrd="0" presId="urn:microsoft.com/office/officeart/2008/layout/TitlePictureLineup"/>
    <dgm:cxn modelId="{3A54A52D-21F7-2B43-BE02-5482EB0193CC}" type="presParOf" srcId="{595D47D7-783B-A54C-9F98-741F31899BD3}" destId="{846AF5F3-83DD-614E-A223-4454901FDF93}" srcOrd="1" destOrd="0" presId="urn:microsoft.com/office/officeart/2008/layout/TitlePictureLineup"/>
    <dgm:cxn modelId="{2BEE10A9-450D-604C-AA44-E62728A44D2F}" type="presParOf" srcId="{595D47D7-783B-A54C-9F98-741F31899BD3}" destId="{3C1062BC-2232-8A49-9498-5CFD962B5727}" srcOrd="2" destOrd="0" presId="urn:microsoft.com/office/officeart/2008/layout/TitlePictureLineup"/>
    <dgm:cxn modelId="{DA336981-EA64-2948-9915-7BA8D1938AFC}" type="presParOf" srcId="{595D47D7-783B-A54C-9F98-741F31899BD3}" destId="{A62014F5-1BD9-1948-A5F0-1709F1DB0E83}" srcOrd="3" destOrd="0" presId="urn:microsoft.com/office/officeart/2008/layout/TitlePictureLineup"/>
    <dgm:cxn modelId="{FADA85D4-30E8-6D4A-94B2-EC3200C7E689}" type="presParOf" srcId="{6EB5C629-BA8E-C843-B79E-C703FB499DF8}" destId="{E4B2F7FC-A1DB-324A-B43A-1A60162554BC}" srcOrd="5" destOrd="0" presId="urn:microsoft.com/office/officeart/2008/layout/TitlePictureLineup"/>
    <dgm:cxn modelId="{AE9CD5E2-0433-B547-9BB4-B56EDA2A6439}" type="presParOf" srcId="{6EB5C629-BA8E-C843-B79E-C703FB499DF8}" destId="{7D912C9C-964A-F540-A1D4-683673D48044}" srcOrd="6" destOrd="0" presId="urn:microsoft.com/office/officeart/2008/layout/TitlePictureLineup"/>
    <dgm:cxn modelId="{CCB7C7C4-65C7-7144-9646-02D1C3147B28}" type="presParOf" srcId="{7D912C9C-964A-F540-A1D4-683673D48044}" destId="{AB906DA1-5793-234E-A238-790EE99C5ACE}" srcOrd="0" destOrd="0" presId="urn:microsoft.com/office/officeart/2008/layout/TitlePictureLineup"/>
    <dgm:cxn modelId="{9404C073-3714-DE49-920C-7A4FCD3C1FF3}" type="presParOf" srcId="{7D912C9C-964A-F540-A1D4-683673D48044}" destId="{E8F724DC-3DDB-604C-8FCD-D750BAA6FB8F}" srcOrd="1" destOrd="0" presId="urn:microsoft.com/office/officeart/2008/layout/TitlePictureLineup"/>
    <dgm:cxn modelId="{DDC2190E-7B15-9D4F-AEA7-30B6F7981E71}" type="presParOf" srcId="{7D912C9C-964A-F540-A1D4-683673D48044}" destId="{03BF8AD2-D065-1941-92C7-B75AEFA7D090}" srcOrd="2" destOrd="0" presId="urn:microsoft.com/office/officeart/2008/layout/TitlePictureLineup"/>
    <dgm:cxn modelId="{F07C64E4-6E32-D047-953E-B0A7720BB5FD}" type="presParOf" srcId="{7D912C9C-964A-F540-A1D4-683673D48044}" destId="{17190560-02E0-1447-BF6F-9FA23011F1A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6FE6B-C472-EB49-828F-AC1446AEDB7E}">
      <dsp:nvSpPr>
        <dsp:cNvPr id="0" name=""/>
        <dsp:cNvSpPr/>
      </dsp:nvSpPr>
      <dsp:spPr>
        <a:xfrm>
          <a:off x="102822" y="2248903"/>
          <a:ext cx="45720" cy="426546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AAF6D-912F-B348-9A24-155C7A402565}">
      <dsp:nvSpPr>
        <dsp:cNvPr id="0" name=""/>
        <dsp:cNvSpPr/>
      </dsp:nvSpPr>
      <dsp:spPr>
        <a:xfrm>
          <a:off x="278914" y="2179825"/>
          <a:ext cx="1558083" cy="953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6B5763-A92C-BB47-8BD4-63607203328E}">
      <dsp:nvSpPr>
        <dsp:cNvPr id="0" name=""/>
        <dsp:cNvSpPr/>
      </dsp:nvSpPr>
      <dsp:spPr>
        <a:xfrm>
          <a:off x="185341" y="3225270"/>
          <a:ext cx="1702265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Behavioral Expectations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Health &amp; Wellness Expectations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Sense of Physical Security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Sense of Social-Emotional Security</a:t>
          </a: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185341" y="3225270"/>
        <a:ext cx="1702265" cy="1672236"/>
      </dsp:txXfrm>
    </dsp:sp>
    <dsp:sp modelId="{57A8C797-2B62-8845-9DA2-82667D9DD18C}">
      <dsp:nvSpPr>
        <dsp:cNvPr id="0" name=""/>
        <dsp:cNvSpPr/>
      </dsp:nvSpPr>
      <dsp:spPr>
        <a:xfrm>
          <a:off x="76196" y="855388"/>
          <a:ext cx="1984639" cy="1275567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Safety</a:t>
          </a:r>
          <a:endParaRPr lang="en-US" sz="2800" kern="1200" dirty="0"/>
        </a:p>
      </dsp:txBody>
      <dsp:txXfrm>
        <a:off x="76196" y="855388"/>
        <a:ext cx="1984639" cy="1275567"/>
      </dsp:txXfrm>
    </dsp:sp>
    <dsp:sp modelId="{DE611BCC-CEA6-5944-957D-71E07C7CF3E3}">
      <dsp:nvSpPr>
        <dsp:cNvPr id="0" name=""/>
        <dsp:cNvSpPr/>
      </dsp:nvSpPr>
      <dsp:spPr>
        <a:xfrm>
          <a:off x="2277999" y="2178263"/>
          <a:ext cx="45720" cy="443166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43C26-50B7-4044-80F1-20C14F789654}">
      <dsp:nvSpPr>
        <dsp:cNvPr id="0" name=""/>
        <dsp:cNvSpPr/>
      </dsp:nvSpPr>
      <dsp:spPr>
        <a:xfrm>
          <a:off x="2632972" y="2155529"/>
          <a:ext cx="1444916" cy="1051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1FCD1E-634C-C741-9806-68DD4EB126ED}">
      <dsp:nvSpPr>
        <dsp:cNvPr id="0" name=""/>
        <dsp:cNvSpPr/>
      </dsp:nvSpPr>
      <dsp:spPr>
        <a:xfrm>
          <a:off x="2333042" y="3298766"/>
          <a:ext cx="1990271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School Connectedness &amp; Community Engagement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Physical Surrounding</a:t>
          </a:r>
          <a:endParaRPr lang="en-US" sz="2000" kern="1200" dirty="0"/>
        </a:p>
      </dsp:txBody>
      <dsp:txXfrm>
        <a:off x="2333042" y="3298766"/>
        <a:ext cx="1990271" cy="1672236"/>
      </dsp:txXfrm>
    </dsp:sp>
    <dsp:sp modelId="{E326A292-91DB-CB44-8D4D-8656780AB789}">
      <dsp:nvSpPr>
        <dsp:cNvPr id="0" name=""/>
        <dsp:cNvSpPr/>
      </dsp:nvSpPr>
      <dsp:spPr>
        <a:xfrm>
          <a:off x="2305722" y="855388"/>
          <a:ext cx="2113887" cy="1238278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Physical Environment</a:t>
          </a:r>
          <a:endParaRPr lang="en-US" sz="2800" kern="1200" dirty="0"/>
        </a:p>
      </dsp:txBody>
      <dsp:txXfrm>
        <a:off x="2305722" y="855388"/>
        <a:ext cx="2113887" cy="1238278"/>
      </dsp:txXfrm>
    </dsp:sp>
    <dsp:sp modelId="{AE016F92-A319-384D-9413-A5E7CB3C636E}">
      <dsp:nvSpPr>
        <dsp:cNvPr id="0" name=""/>
        <dsp:cNvSpPr/>
      </dsp:nvSpPr>
      <dsp:spPr>
        <a:xfrm>
          <a:off x="4602480" y="2188753"/>
          <a:ext cx="45720" cy="439910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AF5F3-83DD-614E-A223-4454901FDF93}">
      <dsp:nvSpPr>
        <dsp:cNvPr id="0" name=""/>
        <dsp:cNvSpPr/>
      </dsp:nvSpPr>
      <dsp:spPr>
        <a:xfrm>
          <a:off x="4806285" y="2251759"/>
          <a:ext cx="1555257" cy="9779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062BC-2232-8A49-9498-5CFD962B5727}">
      <dsp:nvSpPr>
        <dsp:cNvPr id="0" name=""/>
        <dsp:cNvSpPr/>
      </dsp:nvSpPr>
      <dsp:spPr>
        <a:xfrm>
          <a:off x="4708754" y="3225268"/>
          <a:ext cx="1920648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Support for Learning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Social Skills Development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Student Engagement &amp; Self-Direction</a:t>
          </a:r>
          <a:endParaRPr lang="en-US" sz="2000" kern="1200" dirty="0"/>
        </a:p>
      </dsp:txBody>
      <dsp:txXfrm>
        <a:off x="4708754" y="3225268"/>
        <a:ext cx="1920648" cy="1672236"/>
      </dsp:txXfrm>
    </dsp:sp>
    <dsp:sp modelId="{A62014F5-1BD9-1948-A5F0-1709F1DB0E83}">
      <dsp:nvSpPr>
        <dsp:cNvPr id="0" name=""/>
        <dsp:cNvSpPr/>
      </dsp:nvSpPr>
      <dsp:spPr>
        <a:xfrm>
          <a:off x="4622564" y="836968"/>
          <a:ext cx="2083031" cy="1267803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Teaching and Learning</a:t>
          </a:r>
          <a:endParaRPr lang="en-US" sz="2800" kern="1200" dirty="0"/>
        </a:p>
      </dsp:txBody>
      <dsp:txXfrm>
        <a:off x="4622564" y="836968"/>
        <a:ext cx="2083031" cy="1267803"/>
      </dsp:txXfrm>
    </dsp:sp>
    <dsp:sp modelId="{AB906DA1-5793-234E-A238-790EE99C5ACE}">
      <dsp:nvSpPr>
        <dsp:cNvPr id="0" name=""/>
        <dsp:cNvSpPr/>
      </dsp:nvSpPr>
      <dsp:spPr>
        <a:xfrm>
          <a:off x="6888480" y="2178250"/>
          <a:ext cx="45720" cy="441208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724DC-3DDB-604C-8FCD-D750BAA6FB8F}">
      <dsp:nvSpPr>
        <dsp:cNvPr id="0" name=""/>
        <dsp:cNvSpPr/>
      </dsp:nvSpPr>
      <dsp:spPr>
        <a:xfrm>
          <a:off x="7162804" y="2251756"/>
          <a:ext cx="1708393" cy="9168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BF8AD2-D065-1941-92C7-B75AEFA7D090}">
      <dsp:nvSpPr>
        <dsp:cNvPr id="0" name=""/>
        <dsp:cNvSpPr/>
      </dsp:nvSpPr>
      <dsp:spPr>
        <a:xfrm>
          <a:off x="7010400" y="3225267"/>
          <a:ext cx="1702265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Respect for Diversity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Social Supports for Students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Leadership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Professional Relationships</a:t>
          </a:r>
          <a:endParaRPr lang="en-US" sz="2000" kern="1200" dirty="0"/>
        </a:p>
      </dsp:txBody>
      <dsp:txXfrm>
        <a:off x="7010400" y="3225267"/>
        <a:ext cx="1702265" cy="1672236"/>
      </dsp:txXfrm>
    </dsp:sp>
    <dsp:sp modelId="{17190560-02E0-1447-BF6F-9FA23011F1A2}">
      <dsp:nvSpPr>
        <dsp:cNvPr id="0" name=""/>
        <dsp:cNvSpPr/>
      </dsp:nvSpPr>
      <dsp:spPr>
        <a:xfrm>
          <a:off x="6883125" y="849976"/>
          <a:ext cx="2230782" cy="1254792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Interpersonal Relationships</a:t>
          </a:r>
          <a:endParaRPr lang="en-US" sz="2800" kern="1200" dirty="0"/>
        </a:p>
      </dsp:txBody>
      <dsp:txXfrm>
        <a:off x="6883125" y="849976"/>
        <a:ext cx="2230782" cy="1254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0.11625</cdr:x>
      <cdr:y>0.38525</cdr:y>
    </cdr:from>
    <cdr:to>
      <cdr:x>0.748</cdr:x>
      <cdr:y>0.38525</cdr:y>
    </cdr:to>
    <cdr:sp macro="" textlink="">
      <cdr:nvSpPr>
        <cdr:cNvPr id="1026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812744" y="2080610"/>
          <a:ext cx="441678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FF00FF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0.22325</cdr:x>
      <cdr:y>0.2975</cdr:y>
    </cdr:from>
    <cdr:to>
      <cdr:x>0.3715</cdr:x>
      <cdr:y>0.3745</cdr:y>
    </cdr:to>
    <cdr:sp macro="" textlink="">
      <cdr:nvSpPr>
        <cdr:cNvPr id="1028" name="Rectangl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60819" y="1606701"/>
          <a:ext cx="1036468" cy="4158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825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Overall Average 05-06: 66%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0.56092</cdr:x>
      <cdr:y>0.5022</cdr:y>
    </cdr:from>
    <cdr:to>
      <cdr:x>0.5883</cdr:x>
      <cdr:y>0.53857</cdr:y>
    </cdr:to>
    <cdr:sp macro="" textlink="">
      <cdr:nvSpPr>
        <cdr:cNvPr id="3078" name="AutoShape 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72840" y="2040915"/>
          <a:ext cx="193746" cy="147600"/>
        </a:xfrm>
        <a:prstGeom xmlns:a="http://schemas.openxmlformats.org/drawingml/2006/main" prst="star4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</cdr:sp>
  </cdr:relSizeAnchor>
  <cdr:relSizeAnchor xmlns:cdr="http://schemas.openxmlformats.org/drawingml/2006/chartDrawing">
    <cdr:from>
      <cdr:x>0.87908</cdr:x>
      <cdr:y>0.56543</cdr:y>
    </cdr:from>
    <cdr:to>
      <cdr:x>0.90572</cdr:x>
      <cdr:y>0.60083</cdr:y>
    </cdr:to>
    <cdr:sp macro="" textlink="">
      <cdr:nvSpPr>
        <cdr:cNvPr id="3079" name="AutoShape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24479" y="2297481"/>
          <a:ext cx="188509" cy="143637"/>
        </a:xfrm>
        <a:prstGeom xmlns:a="http://schemas.openxmlformats.org/drawingml/2006/main" prst="star4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26E73-A3D9-7F43-8E0A-62B415B899B9}" type="datetimeFigureOut">
              <a:rPr lang="en-US" smtClean="0"/>
              <a:t>7/3/18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633D2-A5C3-D04F-B5A6-0A104CA27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77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7/3/18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8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is here – you 15 minutes for set up  - 5</a:t>
            </a:r>
          </a:p>
          <a:p>
            <a:r>
              <a:rPr lang="en-US" dirty="0" smtClean="0"/>
              <a:t>Coaches – internal external</a:t>
            </a:r>
          </a:p>
          <a:p>
            <a:r>
              <a:rPr lang="en-US" dirty="0" smtClean="0"/>
              <a:t>Middle schools/ High Schools</a:t>
            </a:r>
          </a:p>
          <a:p>
            <a:r>
              <a:rPr lang="en-US" dirty="0" smtClean="0"/>
              <a:t>Parents</a:t>
            </a:r>
          </a:p>
          <a:p>
            <a:r>
              <a:rPr lang="en-US" dirty="0" smtClean="0"/>
              <a:t>General education teachers</a:t>
            </a:r>
          </a:p>
          <a:p>
            <a:r>
              <a:rPr lang="en-US" dirty="0" smtClean="0"/>
              <a:t>Special Education teachers</a:t>
            </a:r>
          </a:p>
          <a:p>
            <a:r>
              <a:rPr lang="en-US" dirty="0" smtClean="0"/>
              <a:t>Counselors</a:t>
            </a:r>
          </a:p>
          <a:p>
            <a:r>
              <a:rPr lang="en-US" dirty="0" smtClean="0"/>
              <a:t>School Psychologists</a:t>
            </a:r>
          </a:p>
          <a:p>
            <a:r>
              <a:rPr lang="en-US" dirty="0" smtClean="0"/>
              <a:t>Social workers?</a:t>
            </a:r>
          </a:p>
          <a:p>
            <a:r>
              <a:rPr lang="en-US" dirty="0" smtClean="0"/>
              <a:t>Administrators?</a:t>
            </a:r>
          </a:p>
          <a:p>
            <a:endParaRPr lang="en-US" dirty="0"/>
          </a:p>
          <a:p>
            <a:r>
              <a:rPr lang="en-US" dirty="0" smtClean="0"/>
              <a:t>Academic focused </a:t>
            </a:r>
            <a:r>
              <a:rPr lang="en-US" dirty="0" err="1" smtClean="0"/>
              <a:t>schoolwide</a:t>
            </a:r>
            <a:r>
              <a:rPr lang="en-US" dirty="0" smtClean="0"/>
              <a:t> approach? Behavior? Social/emotional?</a:t>
            </a: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many years?</a:t>
            </a:r>
          </a:p>
          <a:p>
            <a:r>
              <a:rPr lang="en-US" dirty="0" smtClean="0"/>
              <a:t>5 or more</a:t>
            </a:r>
          </a:p>
          <a:p>
            <a:r>
              <a:rPr lang="en-US" dirty="0" smtClean="0"/>
              <a:t>3 or more</a:t>
            </a:r>
          </a:p>
          <a:p>
            <a:r>
              <a:rPr lang="en-US" dirty="0" smtClean="0"/>
              <a:t>1 or more</a:t>
            </a:r>
          </a:p>
          <a:p>
            <a:r>
              <a:rPr lang="en-US" dirty="0" smtClean="0"/>
              <a:t>Fact finders?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5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Make connections in handbook with VT</a:t>
            </a:r>
          </a:p>
          <a:p>
            <a:r>
              <a:rPr lang="en-US">
                <a:latin typeface="Arial" charset="0"/>
              </a:rPr>
              <a:t>How familiar are you?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2AB54D-C146-2F47-9A7E-B30B97D7B41E}" type="slidenum">
              <a:rPr lang="en-US" sz="1200">
                <a:solidFill>
                  <a:srgbClr val="000000"/>
                </a:solidFill>
              </a:rPr>
              <a:pPr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206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701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7334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page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403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450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123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182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4623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Whack a mole – don’t start individual</a:t>
            </a:r>
          </a:p>
          <a:p>
            <a:r>
              <a:rPr lang="en-US" smtClean="0">
                <a:latin typeface="Arial" charset="0"/>
              </a:rPr>
              <a:t>Highway - schoolwide</a:t>
            </a:r>
          </a:p>
          <a:p>
            <a:r>
              <a:rPr lang="en-US" smtClean="0">
                <a:latin typeface="Arial" charset="0"/>
              </a:rPr>
              <a:t>Ramp – incidental benefit</a:t>
            </a:r>
          </a:p>
          <a:p>
            <a:r>
              <a:rPr lang="en-US" smtClean="0">
                <a:latin typeface="Arial" charset="0"/>
              </a:rPr>
              <a:t>Yelling teacher – reinforcement</a:t>
            </a:r>
          </a:p>
          <a:p>
            <a:r>
              <a:rPr lang="en-US" smtClean="0">
                <a:latin typeface="Arial" charset="0"/>
              </a:rPr>
              <a:t>Student in the office - reinforcement</a:t>
            </a:r>
          </a:p>
          <a:p>
            <a:r>
              <a:rPr lang="en-US" smtClean="0">
                <a:latin typeface="Arial" charset="0"/>
              </a:rPr>
              <a:t>Stop sign – punishment</a:t>
            </a:r>
          </a:p>
          <a:p>
            <a:endParaRPr lang="en-US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This works for teachers..teaching vs learning…</a:t>
            </a:r>
          </a:p>
          <a:p>
            <a:r>
              <a:rPr lang="en-US" smtClean="0">
                <a:latin typeface="Arial" charset="0"/>
              </a:rPr>
              <a:t>Learn to drive - shaping</a:t>
            </a:r>
          </a:p>
          <a:p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0D73D-E90D-4FC7-89C2-7679E9679F67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2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5499A0-2D07-4F0F-87A6-C6B53A240A76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You may have a large copy of this in your handouts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err="1" smtClean="0">
                <a:latin typeface="Arial" charset="0"/>
              </a:rPr>
              <a:t>tatoo</a:t>
            </a:r>
            <a:r>
              <a:rPr lang="en-US" dirty="0" smtClean="0">
                <a:latin typeface="Arial" charset="0"/>
              </a:rPr>
              <a:t>..it is washable (just kidding)..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Example –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SW – Respect – Response Be kind – show poster ahead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Secondary – student could not write very well – even when given </a:t>
            </a:r>
            <a:r>
              <a:rPr lang="en-US" dirty="0" err="1" smtClean="0">
                <a:latin typeface="Arial" charset="0"/>
              </a:rPr>
              <a:t>coke..skill</a:t>
            </a:r>
            <a:r>
              <a:rPr lang="en-US" dirty="0" smtClean="0">
                <a:latin typeface="Arial" charset="0"/>
              </a:rPr>
              <a:t> deficit – then accommodate with writing prompt and remediate – teach skills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Tertiary – attention – personal greetings at the door and pre-correction was enough</a:t>
            </a:r>
          </a:p>
        </p:txBody>
      </p:sp>
    </p:spTree>
    <p:extLst>
      <p:ext uri="{BB962C8B-B14F-4D97-AF65-F5344CB8AC3E}">
        <p14:creationId xmlns:p14="http://schemas.microsoft.com/office/powerpoint/2010/main" val="1038940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Teachers were able choose the steps they would take before referral</a:t>
            </a:r>
          </a:p>
          <a:p>
            <a:r>
              <a:rPr lang="en-US" altLang="en-US" dirty="0" smtClean="0"/>
              <a:t>Some schools teaching – banners – posters – matrix</a:t>
            </a:r>
          </a:p>
          <a:p>
            <a:r>
              <a:rPr lang="en-US" altLang="en-US" dirty="0" smtClean="0"/>
              <a:t>Check and connect in some schools.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659582-FE14-459E-861E-23C5A7147B72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5485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groups – across students, teachers, administrations</a:t>
            </a:r>
          </a:p>
          <a:p>
            <a:r>
              <a:rPr lang="en-US" dirty="0" smtClean="0"/>
              <a:t>See Handbook – Niles West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63A71-3098-45D1-9398-23110F0DED1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99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11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Place the steps for purchasing a car in the right order – at each step – what are people afraid of? Why did you not see the contact first? People are not the change – but the loss – you have to build the why before what and how. See Being Boss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B16DC1-6007-4BE7-B26F-23A78B2B7DCA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6369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introduction and universals 2 setting up your team, 3 is data, 4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best practices (MT Approach)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1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31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my website unde</a:t>
            </a:r>
            <a:r>
              <a:rPr lang="en-US" baseline="0" dirty="0" smtClean="0"/>
              <a:t>r resources – academic and behavior self- assessment from Niles West high school – based of </a:t>
            </a:r>
            <a:r>
              <a:rPr lang="en-US" baseline="0" dirty="0" err="1" smtClean="0"/>
              <a:t>Flordia’s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RtI</a:t>
            </a:r>
            <a:r>
              <a:rPr lang="en-US" baseline="0" dirty="0" smtClean="0"/>
              <a:t> model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6ADB-8EF6-4CE5-825F-1606F007570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34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</a:p>
          <a:p>
            <a:endParaRPr lang="en-US" dirty="0"/>
          </a:p>
          <a:p>
            <a:r>
              <a:rPr lang="en-US" dirty="0" smtClean="0"/>
              <a:t>Was teacher in DISD  - better I got more students my way</a:t>
            </a:r>
          </a:p>
          <a:p>
            <a:r>
              <a:rPr lang="en-US" dirty="0" smtClean="0"/>
              <a:t>KC- middle school PBS-</a:t>
            </a:r>
          </a:p>
          <a:p>
            <a:r>
              <a:rPr lang="en-US" dirty="0" smtClean="0"/>
              <a:t>Chicago and other states around </a:t>
            </a:r>
            <a:r>
              <a:rPr lang="en-US" dirty="0" err="1" smtClean="0"/>
              <a:t>schoolwide</a:t>
            </a:r>
            <a:r>
              <a:rPr lang="en-US" dirty="0" smtClean="0"/>
              <a:t> behavior</a:t>
            </a:r>
          </a:p>
          <a:p>
            <a:r>
              <a:rPr lang="en-US" dirty="0" smtClean="0"/>
              <a:t>Worked with other approaches academic- behavior – social/</a:t>
            </a:r>
            <a:r>
              <a:rPr lang="en-US" dirty="0" err="1" smtClean="0"/>
              <a:t>emotinal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6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4127E1D-1D12-4066-ADCE-340AF9D33D9D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Shock and Awe</a:t>
            </a:r>
          </a:p>
        </p:txBody>
      </p:sp>
    </p:spTree>
    <p:extLst>
      <p:ext uri="{BB962C8B-B14F-4D97-AF65-F5344CB8AC3E}">
        <p14:creationId xmlns:p14="http://schemas.microsoft.com/office/powerpoint/2010/main" val="3925403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74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08719B-54C4-40E7-B099-D1DCAEEF42FF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2594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For example 9th and 10</a:t>
            </a:r>
            <a:r>
              <a:rPr lang="en-US" baseline="30000">
                <a:latin typeface="Calibri" charset="0"/>
              </a:rPr>
              <a:t>th</a:t>
            </a:r>
            <a:r>
              <a:rPr lang="en-US">
                <a:latin typeface="Calibri" charset="0"/>
              </a:rPr>
              <a:t> grade students are expected to express themselves effectively and develop rules for collegial discussions and decision making when working with peers (CCSS.ELA-Literacy.SL.9-10.1 and CCSS.ELA-Literacy.SL.9-10.1b).  Learning how to develop and evaluate a plan by gathering information (problem solving) is directly related to standards involving writing (CCSS.ELA-Literacy.WHST.9-10.5 and CCSS.ELA-Literacy.WHST.9-10.8).  Skills related to self-advocacy (e.g., making your point effectively) are related to anchor standards for college readiness CCSS.ELA-Literacy.CCRA.SL.1and CCSS.ELA-Literacy.CCRA.SL.4.).  Addressing the key standards may be one effective way to encourage participation in self-determination supports.  Addressing another general education initiative (i.e., executive functioning) may be another. 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4C8FB9-04AF-E04B-A551-221EF08B65DA}" type="slidenum">
              <a:rPr lang="en-US" sz="120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90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26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A1C3A3-8BD7-9C48-ADFA-B660D1E6FB47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A3FF951-1A9E-AC47-9EE9-91454123CB02}" type="slidenum">
              <a:rPr lang="en-US" sz="1200">
                <a:latin typeface="Calibri" charset="0"/>
                <a:cs typeface="Arial" charset="0"/>
              </a:rPr>
              <a:pPr algn="r" eaLnBrk="1" hangingPunct="1"/>
              <a:t>31</a:t>
            </a:fld>
            <a:endParaRPr lang="en-US" sz="1200">
              <a:latin typeface="Calibri" charset="0"/>
              <a:cs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 minutes for section</a:t>
            </a:r>
          </a:p>
          <a:p>
            <a:r>
              <a:rPr lang="en-US" dirty="0" smtClean="0"/>
              <a:t>Duck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91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Play video on missions that don</a:t>
            </a:r>
            <a:r>
              <a:rPr lang="fr-FR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t suck</a:t>
            </a:r>
            <a:endParaRPr lang="en-US">
              <a:latin typeface="Arial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F953C5-8939-F74D-A388-9686B677DF0E}" type="slidenum">
              <a:rPr lang="en-US" sz="1200"/>
              <a:pPr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sec</a:t>
            </a:r>
          </a:p>
          <a:p>
            <a:r>
              <a:rPr lang="en-US" dirty="0" smtClean="0"/>
              <a:t>From IKEA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1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Example from Spaulding? Distributive leadership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D93F6F-E09B-0642-9036-34504289804C}" type="slidenum">
              <a:rPr lang="en-US" sz="1200"/>
              <a:pPr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8A2C04-078B-554E-922A-C562E7006F38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918767A-5C12-3940-8B40-C10F1547D574}" type="slidenum">
              <a:rPr lang="en-US" sz="1200"/>
              <a:pPr algn="r" eaLnBrk="1" hangingPunct="1"/>
              <a:t>41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84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Herding cats video</a:t>
            </a:r>
          </a:p>
          <a:p>
            <a:r>
              <a:rPr lang="en-US" dirty="0" smtClean="0"/>
              <a:t>See Handbook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08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E0E017-32EF-4DA6-9B41-8BAECEBBABB6}" type="slidenum">
              <a:rPr lang="en-US" altLang="en-US" smtClean="0"/>
              <a:pPr eaLnBrk="1" hangingPunct="1"/>
              <a:t>45</a:t>
            </a:fld>
            <a:endParaRPr lang="en-US" altLang="en-US" smtClean="0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0E4B65F-6580-4463-BB2B-1F3B4F4578E2}" type="slidenum">
              <a:rPr lang="en-US" altLang="en-US" sz="1200">
                <a:latin typeface="Calibri" pitchFamily="34" charset="0"/>
              </a:rPr>
              <a:pPr algn="r" eaLnBrk="1" hangingPunct="1"/>
              <a:t>45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7885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Key things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Helped meetings become more efficient because</a:t>
            </a:r>
          </a:p>
          <a:p>
            <a:pPr lvl="2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Helped keep everyone on task and respectful – depersonalized challenges</a:t>
            </a:r>
          </a:p>
          <a:p>
            <a:pPr lvl="2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Everyone had to leave the meeting with a task – kept the spectators and </a:t>
            </a:r>
            <a:r>
              <a:rPr lang="en-US" altLang="en-US" dirty="0" err="1" smtClean="0">
                <a:latin typeface="Arial" charset="0"/>
              </a:rPr>
              <a:t>ventors</a:t>
            </a:r>
            <a:r>
              <a:rPr lang="en-US" altLang="en-US" dirty="0" smtClean="0">
                <a:latin typeface="Arial" charset="0"/>
              </a:rPr>
              <a:t> away</a:t>
            </a:r>
          </a:p>
        </p:txBody>
      </p:sp>
      <p:sp>
        <p:nvSpPr>
          <p:cNvPr id="7885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8B7C64D-F8D9-42F6-916F-1505936AF6DD}" type="slidenum">
              <a:rPr lang="en-US" altLang="en-US" sz="1200">
                <a:latin typeface="Calibri" pitchFamily="34" charset="0"/>
                <a:cs typeface="Arial" charset="0"/>
              </a:rPr>
              <a:pPr algn="r" eaLnBrk="1" hangingPunct="1"/>
              <a:t>45</a:t>
            </a:fld>
            <a:endParaRPr lang="en-US" altLang="en-US" sz="12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014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6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Example from Spaulding? Distributive leadership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D93F6F-E09B-0642-9036-34504289804C}" type="slidenum">
              <a:rPr lang="en-US" sz="1200"/>
              <a:pPr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Mention Steve Jobs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D07F05-E099-2445-B75C-05CA1DAD00DA}" type="slidenum">
              <a:rPr lang="en-US" sz="1200"/>
              <a:pPr/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4C8122-EDEB-BC43-BBC3-D955C2429B49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F257EB2-72E8-2542-BBC3-373D9CAE9AED}" type="slidenum">
              <a:rPr lang="en-US" sz="1200"/>
              <a:pPr algn="r" eaLnBrk="1" hangingPunct="1"/>
              <a:t>53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75536B-27B7-7B4A-B4C8-04BFBF18D5D9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84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2CA0EE-1712-814A-BFDF-B192E9D0E346}" type="slidenum">
              <a:rPr lang="en-US" sz="1200"/>
              <a:pPr/>
              <a:t>55</a:t>
            </a:fld>
            <a:endParaRPr lang="en-US" sz="1200"/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78F9759-5A0F-4E48-B6AC-6DE74277F447}" type="slidenum">
              <a:rPr lang="en-US" sz="1200">
                <a:latin typeface="Times New Roman" charset="0"/>
              </a:rPr>
              <a:pPr algn="r" eaLnBrk="1" hangingPunct="1"/>
              <a:t>55</a:t>
            </a:fld>
            <a:endParaRPr lang="en-US" sz="12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5 minutes to review – home work – ask before you tell – do not train what you cannot support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Buy –in , Mission, role assignment, meeting healthy teams, working smarter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u="sng">
                <a:latin typeface="Calibri" charset="0"/>
              </a:rPr>
              <a:t>Plus 10 challenge</a:t>
            </a:r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Google docs- First initial, Last name- emphasize that it is ok if teachers could not put name by students – due to types of classes taught- important so we can see if students have academic/athletic connections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Criteria:</a:t>
            </a:r>
          </a:p>
          <a:p>
            <a:r>
              <a:rPr lang="en-US">
                <a:latin typeface="Calibri" charset="0"/>
              </a:rPr>
              <a:t>Do you know something about them outside of the classroom.</a:t>
            </a:r>
          </a:p>
          <a:p>
            <a:r>
              <a:rPr lang="en-US">
                <a:latin typeface="Calibri" charset="0"/>
              </a:rPr>
              <a:t>            (Post -secondary plans, family structure, challenges)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Have you had a conversation with this student outside of normal class time?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Have you congratulated this student on an accomplishment or activity?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Has this student sought you out to share information with you about their life?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6285B0-2831-6744-B2C0-C89B84A6ADA6}" type="slidenum">
              <a:rPr lang="en-US" sz="1200"/>
              <a:pPr/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78698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27672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70787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37900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35938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Circuit training script part of your handout and on my website</a:t>
            </a:r>
          </a:p>
        </p:txBody>
      </p:sp>
    </p:spTree>
    <p:extLst>
      <p:ext uri="{BB962C8B-B14F-4D97-AF65-F5344CB8AC3E}">
        <p14:creationId xmlns:p14="http://schemas.microsoft.com/office/powerpoint/2010/main" val="4435681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940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9425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46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</a:t>
            </a:r>
            <a:r>
              <a:rPr lang="en-US" dirty="0" err="1" smtClean="0"/>
              <a:t>Zappors</a:t>
            </a:r>
            <a:r>
              <a:rPr lang="en-US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431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354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436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28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87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handout, look at student expectations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12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35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C19AF-3766-4F6B-BD49-B4D5D80F6362}" type="slidenum">
              <a:rPr lang="en-US" smtClean="0"/>
              <a:pPr>
                <a:defRPr/>
              </a:pPr>
              <a:t>84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60448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/>
              <a:t>Working on holiday break on university related tasks</a:t>
            </a:r>
          </a:p>
          <a:p>
            <a:r>
              <a:rPr lang="en-US" altLang="en-US" sz="1600" smtClean="0"/>
              <a:t>Came up and apparently my car was parked over the line and clearly I was hindering the parking of others - $40 ticket..Are you kidding me? Complained – they said this time we will let you go, but next time it will be enforced..Then..the poster…many of our students learn the rules this way – at home, they say, pass the fn sugar – they are learning a new skill.. Do not assume.. Or you will get “are you kidding me?”</a:t>
            </a: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AB432D9-36AF-45C9-868A-CB42AB7EBFBE}" type="slidenum">
              <a:rPr lang="en-US" altLang="en-US">
                <a:solidFill>
                  <a:srgbClr val="000000"/>
                </a:solidFill>
              </a:rPr>
              <a:pPr eaLnBrk="1" hangingPunct="1"/>
              <a:t>85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6A751-2F5B-448F-BF48-D709D61EED83}" type="slidenum">
              <a:rPr lang="en-US" smtClean="0">
                <a:latin typeface="Arial" pitchFamily="34" charset="0"/>
                <a:cs typeface="Arial" pitchFamily="34" charset="0"/>
              </a:rPr>
              <a:pPr/>
              <a:t>86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D62E37C-0284-4590-8BB0-9032613A69F7}" type="slidenum">
              <a:rPr lang="en-US" sz="1200"/>
              <a:pPr algn="r"/>
              <a:t>86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Say silk 3 times, then ask what do cows drink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Practice expectations with group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1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46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99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standards lists or reference in 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33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52F3EE5-5F6B-46B6-92F1-60ACBD4DE4D5}" type="slidenum">
              <a:rPr lang="en-US" smtClean="0">
                <a:latin typeface="Calibri" pitchFamily="34" charset="0"/>
              </a:rPr>
              <a:pPr eaLnBrk="1" hangingPunct="1"/>
              <a:t>91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208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42E7FB0-B63B-4AFB-971A-A128C94EE37E}" type="slidenum">
              <a:rPr lang="en-US" sz="1200"/>
              <a:pPr algn="r" eaLnBrk="1" hangingPunct="1"/>
              <a:t>91</a:t>
            </a:fld>
            <a:endParaRPr lang="en-US" sz="120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pitchFamily="34" charset="0"/>
              </a:rPr>
              <a:t>Mr. Irvin 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Defining expectations by location</a:t>
            </a:r>
          </a:p>
        </p:txBody>
      </p:sp>
    </p:spTree>
    <p:extLst>
      <p:ext uri="{BB962C8B-B14F-4D97-AF65-F5344CB8AC3E}">
        <p14:creationId xmlns:p14="http://schemas.microsoft.com/office/powerpoint/2010/main" val="7039346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8CC7CE-0426-4F45-859B-B81047EA88F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1B7D84-5005-4E98-8CC7-F6BE48949B26}" type="slidenum">
              <a:rPr lang="en-US" smtClean="0"/>
              <a:pPr eaLnBrk="1" hangingPunct="1"/>
              <a:t>94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40238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Teaching</a:t>
            </a:r>
            <a:r>
              <a:rPr lang="en-US" baseline="0" dirty="0" smtClean="0"/>
              <a:t> expectations football?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13E9-DB69-47D6-9C20-2EDFD25D62A2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41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website for active supervision</a:t>
            </a:r>
          </a:p>
          <a:p>
            <a:r>
              <a:rPr lang="en-US" dirty="0" smtClean="0"/>
              <a:t>If elementary group present – share cafeteria video from </a:t>
            </a:r>
            <a:r>
              <a:rPr lang="en-US" dirty="0" err="1" smtClean="0"/>
              <a:t>Hunstsville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9A1A-AE9F-47A7-A88F-673DBE01C61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709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79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Hank present </a:t>
            </a:r>
          </a:p>
          <a:p>
            <a:r>
              <a:rPr lang="en-US" smtClean="0">
                <a:latin typeface="Arial" pitchFamily="34" charset="0"/>
              </a:rPr>
              <a:t>(slide animation)</a:t>
            </a:r>
          </a:p>
          <a:p>
            <a:endParaRPr lang="en-US" smtClean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</a:rPr>
              <a:t>Explanation of possible factors contributing to decrease in Jan/Feb of 2007 will pop up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</a:rPr>
              <a:t>CLICK again …</a:t>
            </a:r>
          </a:p>
        </p:txBody>
      </p:sp>
    </p:spTree>
    <p:extLst>
      <p:ext uri="{BB962C8B-B14F-4D97-AF65-F5344CB8AC3E}">
        <p14:creationId xmlns:p14="http://schemas.microsoft.com/office/powerpoint/2010/main" val="18022177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year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58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6D9564-726A-488B-8BD7-05701E3CDA1C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69C5FA-CAFB-4B21-AB94-480C2CEE1997}" type="slidenum">
              <a:rPr lang="en-US" altLang="en-US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650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0BD83F-2432-4BA9-86E3-970A6D54B86F}" type="slidenum">
              <a:rPr lang="en-US" altLang="en-US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6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6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21439054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Cheerleading video</a:t>
            </a: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C19AF-3766-4F6B-BD49-B4D5D80F6362}" type="slidenum">
              <a:rPr lang="en-US" smtClean="0"/>
              <a:pPr>
                <a:defRPr/>
              </a:pPr>
              <a:t>102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0477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43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861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816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Zappos</a:t>
            </a:r>
            <a:r>
              <a:rPr lang="en-US" dirty="0" smtClean="0"/>
              <a:t> video only if time</a:t>
            </a:r>
          </a:p>
          <a:p>
            <a:r>
              <a:rPr lang="en-US" dirty="0"/>
              <a:t>Tell them page number -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557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068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4B711E-E1FC-4C2C-A48C-6B1AE5D88156}" type="slidenum">
              <a:rPr lang="en-US" smtClean="0"/>
              <a:pPr>
                <a:defRPr/>
              </a:pPr>
              <a:t>108</a:t>
            </a:fld>
            <a:endParaRPr lang="en-US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B58218-E57A-4663-953B-19012EB2C5D2}" type="slidenum">
              <a:rPr lang="en-US" sz="1200">
                <a:latin typeface="Calibri" pitchFamily="34" charset="0"/>
              </a:rPr>
              <a:pPr algn="r"/>
              <a:t>108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07C8AA-084A-421A-98EC-24BDFF9AE993}" type="slidenum">
              <a:rPr lang="en-US" sz="1200">
                <a:latin typeface="Calibri" pitchFamily="34" charset="0"/>
              </a:rPr>
              <a:pPr algn="r"/>
              <a:t>108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Brigit</a:t>
            </a:r>
          </a:p>
        </p:txBody>
      </p:sp>
    </p:spTree>
    <p:extLst>
      <p:ext uri="{BB962C8B-B14F-4D97-AF65-F5344CB8AC3E}">
        <p14:creationId xmlns:p14="http://schemas.microsoft.com/office/powerpoint/2010/main" val="4995953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68E9C83-4972-44F0-8767-8BBEDD5BFBF8}" type="slidenum">
              <a:rPr lang="en-US" altLang="en-US">
                <a:solidFill>
                  <a:srgbClr val="000000"/>
                </a:solidFill>
              </a:rPr>
              <a:pPr eaLnBrk="1" hangingPunct="1"/>
              <a:t>111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A6C1B9A-0E89-4C9A-B17D-FD56B77EAD9E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79C0F81-6F88-4302-9CB3-F305D81FD35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5E7AF5-C18C-4D72-B37A-7627E4D65AB6}" type="slidenum">
              <a:rPr lang="en-US" altLang="en-US">
                <a:solidFill>
                  <a:srgbClr val="000000"/>
                </a:solidFill>
              </a:rPr>
              <a:pPr eaLnBrk="1" hangingPunct="1"/>
              <a:t>112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E8D52-56BA-4A28-BD7D-48C9384588E3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6B2718D-D7C9-46CF-A30D-8F5BB537751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4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93E882-286B-4C84-8ED6-3FFD489C1F52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FA4A64-D0B0-402C-A104-40D81CBF68F8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0752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B78474-2C82-4741-B312-0635507E7A51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30 sec</a:t>
            </a:r>
          </a:p>
        </p:txBody>
      </p:sp>
    </p:spTree>
    <p:extLst>
      <p:ext uri="{BB962C8B-B14F-4D97-AF65-F5344CB8AC3E}">
        <p14:creationId xmlns:p14="http://schemas.microsoft.com/office/powerpoint/2010/main" val="13190882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985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1BA5B4-37D0-481B-9F83-8EFD084BC53A}" type="slidenum">
              <a:rPr lang="en-US" altLang="en-US">
                <a:solidFill>
                  <a:srgbClr val="000000"/>
                </a:solidFill>
              </a:rPr>
              <a:pPr eaLnBrk="1" hangingPunct="1"/>
              <a:t>115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AF231EE-4D71-4975-B76D-6F9FA2755B98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96CADAB-8E14-4990-A6E5-0D12B21EBFD7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D2CB4F-859E-41C6-9725-8D8CF02C86B4}" type="slidenum">
              <a:rPr lang="en-US" altLang="en-US">
                <a:solidFill>
                  <a:srgbClr val="000000"/>
                </a:solidFill>
              </a:rPr>
              <a:pPr eaLnBrk="1" hangingPunct="1"/>
              <a:t>116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70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D865C-7FDD-49B8-BFA7-C4877B8941B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1495EE6-E0A6-4D43-81B2-19A91240FA00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602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04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With these procedures in place, it became important to recognize our students’ social, academic and behavioral successes.  We no longer have a traditional academic awards presentation, but instead have a school-wide academic pep rally that recognizes all of our students’ successes in various areas.  This year’s theme will be “Academic Academy Awards…A Night in Paradise.” </a:t>
            </a:r>
          </a:p>
          <a:p>
            <a:endParaRPr lang="en-US" alt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01675" indent="-269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0810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128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446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71B027-585F-4317-9F7F-E3578B36A32D}" type="slidenum">
              <a:rPr lang="en-US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120</a:t>
            </a:fld>
            <a:endParaRPr lang="en-US" alt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158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 Bliss Video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2634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</a:t>
            </a:r>
            <a:r>
              <a:rPr lang="en-US" smtClean="0"/>
              <a:t>about</a:t>
            </a:r>
            <a:r>
              <a:rPr lang="en-US" baseline="0" smtClean="0"/>
              <a:t> unicycle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FF675-B551-4918-97CE-90459B18083F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324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Blog in handout and </a:t>
            </a:r>
            <a:r>
              <a:rPr lang="en-US" dirty="0" err="1" smtClean="0"/>
              <a:t>onwebsite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5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646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207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dirty="0"/>
              <a:t>(US $20 Billion Dollar Conglomerate  and Executive Chairmen of OUE Singapore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FF675-B551-4918-97CE-90459B18083F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0434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420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82C0109-3C85-4F14-9761-C2ED4F741C0D}" type="slidenum">
              <a:rPr lang="en-US" altLang="en-US" smtClean="0">
                <a:latin typeface="Calibri" pitchFamily="34" charset="0"/>
              </a:rPr>
              <a:pPr eaLnBrk="1" hangingPunct="1"/>
              <a:t>138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12FB16E-CD30-4A57-AA7B-B810C4B7197C}" type="slidenum">
              <a:rPr lang="en-US" altLang="en-US" sz="1200">
                <a:latin typeface="Calibri" pitchFamily="34" charset="0"/>
              </a:rPr>
              <a:pPr algn="r" eaLnBrk="1" hangingPunct="1"/>
              <a:t>138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9421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Alissa present (1 minute max)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421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05D0738A-CE2D-4F54-A8B8-388F23D924EC}" type="slidenum">
              <a:rPr lang="en-US" altLang="en-US" sz="1200">
                <a:latin typeface="Calibri" pitchFamily="34" charset="0"/>
              </a:rPr>
              <a:pPr algn="r" eaLnBrk="1" hangingPunct="1"/>
              <a:t>138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834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9472EB-922D-4875-B223-8268881D1693}" type="slidenum">
              <a:rPr lang="en-US"/>
              <a:pPr eaLnBrk="1" hangingPunct="1"/>
              <a:t>139</a:t>
            </a:fld>
            <a:endParaRPr lang="en-US"/>
          </a:p>
        </p:txBody>
      </p:sp>
      <p:sp>
        <p:nvSpPr>
          <p:cNvPr id="1361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1751408-6DAF-4DD3-ADEE-C78BFD3C1E38}" type="slidenum">
              <a:rPr lang="en-US" sz="1200"/>
              <a:pPr algn="r" eaLnBrk="1" hangingPunct="1"/>
              <a:t>139</a:t>
            </a:fld>
            <a:endParaRPr lang="en-US" sz="1200"/>
          </a:p>
        </p:txBody>
      </p:sp>
      <p:sp>
        <p:nvSpPr>
          <p:cNvPr id="13619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59377B0-C42A-4F33-9752-5DCEAB72E43F}" type="slidenum">
              <a:rPr lang="en-US" sz="1200"/>
              <a:pPr algn="r" eaLnBrk="1" hangingPunct="1"/>
              <a:t>139</a:t>
            </a:fld>
            <a:endParaRPr lang="en-US" sz="1200"/>
          </a:p>
        </p:txBody>
      </p:sp>
      <p:sp>
        <p:nvSpPr>
          <p:cNvPr id="136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Mr. Irvin – tardy policy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 at post, escorting, and interacting with students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598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257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Tell story from NC when your said slurs about my family  - how I handled – how I did  not react…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544EFA-353B-438C-A518-2DA22D0055AE}" type="slidenum">
              <a:rPr lang="en-US" altLang="en-US" smtClean="0">
                <a:latin typeface="Calibri" pitchFamily="34" charset="0"/>
              </a:rPr>
              <a:pPr eaLnBrk="1" hangingPunct="1"/>
              <a:t>141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755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Tell story from NC when your said slurs about my family  - how I handled – how I did  not react…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544EFA-353B-438C-A518-2DA22D0055AE}" type="slidenum">
              <a:rPr lang="en-US" altLang="en-US" smtClean="0">
                <a:latin typeface="Calibri" pitchFamily="34" charset="0"/>
              </a:rPr>
              <a:pPr eaLnBrk="1" hangingPunct="1"/>
              <a:t>144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823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7572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4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9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85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D9801-4EA8-4A8A-9F50-5A5C9D7EC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9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1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6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6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7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1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bohano@luc.edu" TargetMode="External"/><Relationship Id="rId4" Type="http://schemas.openxmlformats.org/officeDocument/2006/relationships/hyperlink" Target="http://www.hankbohanon.net/" TargetMode="External"/><Relationship Id="rId5" Type="http://schemas.openxmlformats.org/officeDocument/2006/relationships/hyperlink" Target="https://twitter.com/hbohano" TargetMode="External"/><Relationship Id="rId6" Type="http://schemas.openxmlformats.org/officeDocument/2006/relationships/hyperlink" Target="https://www.facebook.com/hank.bohanon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chart" Target="../charts/char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hyperlink" Target="http://www.youtube.com/watch?v=WDARGvTb4u8&amp;feature=related" TargetMode="External"/><Relationship Id="rId5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7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8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0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3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ipbs.org/new_kipbs/familyInfo/freebies/" TargetMode="Externa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12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hy.bris.ac.uk/news_archive1.html" TargetMode="External"/><Relationship Id="rId12" Type="http://schemas.openxmlformats.org/officeDocument/2006/relationships/hyperlink" Target="http://www.hillel.org/jewish/ask-big-question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9.jpeg"/><Relationship Id="rId4" Type="http://schemas.openxmlformats.org/officeDocument/2006/relationships/image" Target="../media/image39.jpeg"/><Relationship Id="rId5" Type="http://schemas.openxmlformats.org/officeDocument/2006/relationships/image" Target="../media/image100.jpeg"/><Relationship Id="rId6" Type="http://schemas.openxmlformats.org/officeDocument/2006/relationships/image" Target="../media/image101.png"/><Relationship Id="rId7" Type="http://schemas.openxmlformats.org/officeDocument/2006/relationships/image" Target="../media/image40.jpeg"/><Relationship Id="rId8" Type="http://schemas.openxmlformats.org/officeDocument/2006/relationships/hyperlink" Target="http://mzteachuh.blogspot.com/2012/05/that-kid-drives-me-nuts-tweets-of-day.html" TargetMode="External"/><Relationship Id="rId9" Type="http://schemas.openxmlformats.org/officeDocument/2006/relationships/hyperlink" Target="http://ignitebrownsville.blogspot.com/p/picture-gallery.html" TargetMode="External"/><Relationship Id="rId10" Type="http://schemas.openxmlformats.org/officeDocument/2006/relationships/hyperlink" Target="http://english.vietnamnet.vn/fms/sports/57762/hanoi-to-host-5th-asean-student-sports-games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K5ZplN" TargetMode="External"/><Relationship Id="rId4" Type="http://schemas.openxmlformats.org/officeDocument/2006/relationships/hyperlink" Target="http://bit.ly/1IRJgBH" TargetMode="External"/><Relationship Id="rId5" Type="http://schemas.openxmlformats.org/officeDocument/2006/relationships/hyperlink" Target="http://t.co/jMqFrUJv88" TargetMode="External"/><Relationship Id="rId6" Type="http://schemas.openxmlformats.org/officeDocument/2006/relationships/hyperlink" Target="http://buff.ly/1CqNf2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b.me/4vHawmKtz" TargetMode="Externa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0H5XsZ1gzA" TargetMode="External"/><Relationship Id="rId3" Type="http://schemas.openxmlformats.org/officeDocument/2006/relationships/hyperlink" Target="https://www.youtube.com/watch?v=zxTuPVtayOI" TargetMode="Externa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4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8.e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4" Type="http://schemas.openxmlformats.org/officeDocument/2006/relationships/oleObject" Target="../embeddings/Microsoft_Word_97_-_2004_Document4.doc"/><Relationship Id="rId5" Type="http://schemas.openxmlformats.org/officeDocument/2006/relationships/image" Target="../media/image109.emf"/><Relationship Id="rId6" Type="http://schemas.openxmlformats.org/officeDocument/2006/relationships/hyperlink" Target="http://hankbohanon.net/" TargetMode="External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hyperlink" Target="http://vimeo.com/1481867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hyperlink" Target="http://vimeo.com/14818677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hyperlink" Target="http://www.hankbohanon.net/Resources_1.html" TargetMode="Externa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1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2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1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fb.me/4vHawmKtz" TargetMode="External"/><Relationship Id="rId4" Type="http://schemas.openxmlformats.org/officeDocument/2006/relationships/hyperlink" Target="http://bit.ly/1K5ZplN" TargetMode="External"/><Relationship Id="rId5" Type="http://schemas.openxmlformats.org/officeDocument/2006/relationships/hyperlink" Target="http://bit.ly/1IRJgBH" TargetMode="External"/><Relationship Id="rId6" Type="http://schemas.openxmlformats.org/officeDocument/2006/relationships/hyperlink" Target="http://t.co/jMqFrUJv88" TargetMode="External"/><Relationship Id="rId7" Type="http://schemas.openxmlformats.org/officeDocument/2006/relationships/hyperlink" Target="http://buff.ly/1CqNf2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pbis_resource_detail_page.aspx?Type=4&amp;PBIS_ResourceID=164" TargetMode="External"/><Relationship Id="rId4" Type="http://schemas.openxmlformats.org/officeDocument/2006/relationships/hyperlink" Target="https://www.irised.com/freecourse&amp;?utm_source=IRIS+Educational+Media+Mailing+List&amp;utm_campaign=9d73acd430-FREEprog_SysSupEvElem_8_5_2014&amp;utm_medium=email&amp;utm_term=0_cb7ab95a8b-9d73acd430-29112297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kbohanon.net/Resources_1.html" TargetMode="External"/><Relationship Id="rId4" Type="http://schemas.openxmlformats.org/officeDocument/2006/relationships/hyperlink" Target="http://hbr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channels/129830" TargetMode="External"/><Relationship Id="rId4" Type="http://schemas.openxmlformats.org/officeDocument/2006/relationships/hyperlink" Target="https://sites.google.com/a/ddouglas.k12.or.us/scotsprid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maryland.org/" TargetMode="External"/><Relationship Id="rId4" Type="http://schemas.openxmlformats.org/officeDocument/2006/relationships/hyperlink" Target="http://www.hankbohanon.net/" TargetMode="External"/><Relationship Id="rId5" Type="http://schemas.openxmlformats.org/officeDocument/2006/relationships/hyperlink" Target="http://vimeo.com/groups/pbisvideo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okiris.com/store/K-12_Professional_Development/Defusing_Disruptive_Behavior_in_the_Classroom/" TargetMode="External"/><Relationship Id="rId4" Type="http://schemas.openxmlformats.org/officeDocument/2006/relationships/hyperlink" Target="http://pbismissouri.org/class.html" TargetMode="External"/><Relationship Id="rId5" Type="http://schemas.openxmlformats.org/officeDocument/2006/relationships/hyperlink" Target="http://www.lookiris.com/store/K-12_Professional_Development/The_FAST_Method_ONLIN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inetwork.org/Learn/Behavior/ar/Integrating-Behavior-and-Academic-Supports-Within-an-RtI-Framework-General-Overview" TargetMode="External"/><Relationship Id="rId4" Type="http://schemas.openxmlformats.org/officeDocument/2006/relationships/hyperlink" Target="http://www.pbis.org/" TargetMode="External"/><Relationship Id="rId5" Type="http://schemas.openxmlformats.org/officeDocument/2006/relationships/hyperlink" Target="http://www.apbs.org/" TargetMode="External"/><Relationship Id="rId6" Type="http://schemas.openxmlformats.org/officeDocument/2006/relationships/hyperlink" Target="http://casel.org/" TargetMode="External"/><Relationship Id="rId7" Type="http://schemas.openxmlformats.org/officeDocument/2006/relationships/hyperlink" Target="http://www.directbehaviorratings.com/cm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ris.peabody.vanderbilt.edu/resources.html" TargetMode="Externa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ecommons.luc.edu/education_facpubs/17/" TargetMode="External"/><Relationship Id="rId4" Type="http://schemas.openxmlformats.org/officeDocument/2006/relationships/hyperlink" Target="http://ecommons.luc.edu/education_facpubs/16/" TargetMode="External"/><Relationship Id="rId5" Type="http://schemas.openxmlformats.org/officeDocument/2006/relationships/hyperlink" Target="http://ecommons.luc.edu/education_facpubs/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ommons.luc.edu/education_facpubs/39" TargetMode="Externa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ommons.luc.edu/" TargetMode="External"/><Relationship Id="rId3" Type="http://schemas.openxmlformats.org/officeDocument/2006/relationships/hyperlink" Target="http://www.cesa7.org/pbis/Classroom_Management.asp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es.ed.gov/ncee/edlabs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pbis_newsletter/volume_4/issue4.aspx" TargetMode="External"/><Relationship Id="rId4" Type="http://schemas.openxmlformats.org/officeDocument/2006/relationships/hyperlink" Target="http://www.cpre.org/school-improvement-design-lessons-study-comprehensive-school-reform-programs" TargetMode="External"/><Relationship Id="rId5" Type="http://schemas.openxmlformats.org/officeDocument/2006/relationships/hyperlink" Target="http://www.betterhighschools.org/documents/NHSCEWSImplementationGuide.pdf" TargetMode="External"/><Relationship Id="rId6" Type="http://schemas.openxmlformats.org/officeDocument/2006/relationships/hyperlink" Target="http://education.vermont.gov/documents/edu-school-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2r0SaeE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hankbohanon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web.com/releases/2012/8/prweb9815542.htm" TargetMode="External"/><Relationship Id="rId4" Type="http://schemas.openxmlformats.org/officeDocument/2006/relationships/hyperlink" Target="http://www.uic.edu/uic/research/" TargetMode="External"/><Relationship Id="rId5" Type="http://schemas.openxmlformats.org/officeDocument/2006/relationships/hyperlink" Target="http://www.familyhyundai.com/family-hyundai-customer-reviews/" TargetMode="External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://en.wikipedia.org/wiki/Josh_Groban" TargetMode="External"/><Relationship Id="rId5" Type="http://schemas.openxmlformats.org/officeDocument/2006/relationships/hyperlink" Target="http://www.inmagine.com/searchterms/private_jet.html" TargetMode="External"/><Relationship Id="rId6" Type="http://schemas.openxmlformats.org/officeDocument/2006/relationships/image" Target="../media/image28.jpeg"/><Relationship Id="rId7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youtube.com/watch?v=LJhG3HZ7b4o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3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6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hankbohanon.net/userfiles/High_School_PBS/Presentations/Team_Development/Working%20Smarter%20Matrix%20Complete_20120515_web.doc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hyperlink" Target="http://www.youtube.com/watch?v=3tk_Mif7040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wmf"/><Relationship Id="rId3" Type="http://schemas.openxmlformats.org/officeDocument/2006/relationships/image" Target="../media/image51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chart" Target="../charts/char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t.co/Ti2SeiomEd" TargetMode="External"/><Relationship Id="rId4" Type="http://schemas.openxmlformats.org/officeDocument/2006/relationships/hyperlink" Target="http://t.co/gyHtmpBf6Y" TargetMode="External"/><Relationship Id="rId5" Type="http://schemas.openxmlformats.org/officeDocument/2006/relationships/hyperlink" Target="http://fb.me/7sCfLI2QD" TargetMode="External"/><Relationship Id="rId6" Type="http://schemas.openxmlformats.org/officeDocument/2006/relationships/hyperlink" Target="http://bit.ly/2qSfzie" TargetMode="External"/><Relationship Id="rId7" Type="http://schemas.openxmlformats.org/officeDocument/2006/relationships/hyperlink" Target="http://bit.ly/2aAo1M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uff.ly/1Fex5hb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://www.hankbohanon.net/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package" Target="../embeddings/Microsoft_Excel_Sheet4.xlsx"/><Relationship Id="rId5" Type="http://schemas.openxmlformats.org/officeDocument/2006/relationships/image" Target="../media/image6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78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79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://vimeo.com/1481867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en-US" dirty="0"/>
              <a:t>Implementing MTSS for Behavior in </a:t>
            </a:r>
            <a:r>
              <a:rPr lang="en-US" altLang="en-US" dirty="0" smtClean="0"/>
              <a:t>School Settings</a:t>
            </a:r>
            <a:endParaRPr lang="en-US" altLang="en-US" dirty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838200" y="3276600"/>
            <a:ext cx="6934200" cy="26670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Taipei, Taiwan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Summer 2018</a:t>
            </a:r>
          </a:p>
          <a:p>
            <a:pPr eaLnBrk="1" hangingPunct="1">
              <a:lnSpc>
                <a:spcPct val="90000"/>
              </a:lnSpc>
            </a:pPr>
            <a:endParaRPr lang="en-US" altLang="en-US" sz="4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Hank Bohanon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200" dirty="0" smtClean="0">
                <a:solidFill>
                  <a:schemeClr val="tx1"/>
                </a:solidFill>
                <a:hlinkClick r:id="rId3"/>
              </a:rPr>
              <a:t>hbohano@luc.edu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4200" dirty="0" smtClean="0">
                <a:solidFill>
                  <a:schemeClr val="tx1"/>
                </a:solidFill>
                <a:hlinkClick r:id="rId4"/>
              </a:rPr>
              <a:t>http://www.hankbohanon.net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4200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altLang="en-US" sz="4200" dirty="0" smtClean="0">
                <a:solidFill>
                  <a:schemeClr val="tx1"/>
                </a:solidFill>
                <a:hlinkClick r:id="rId5"/>
              </a:rPr>
              <a:t>twitter.com/hbohano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4200" dirty="0">
                <a:solidFill>
                  <a:schemeClr val="tx1"/>
                </a:solidFill>
                <a:hlinkClick r:id="rId6"/>
              </a:rPr>
              <a:t>https://</a:t>
            </a:r>
            <a:r>
              <a:rPr lang="en-US" altLang="en-US" sz="4200" dirty="0" smtClean="0">
                <a:solidFill>
                  <a:schemeClr val="tx1"/>
                </a:solidFill>
                <a:hlinkClick r:id="rId6"/>
              </a:rPr>
              <a:t>www.facebook.com/hank.bohanon</a:t>
            </a:r>
            <a:r>
              <a:rPr lang="en-US" altLang="en-US" sz="4200" dirty="0" smtClean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928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Key Principles</a:t>
            </a:r>
            <a:endParaRPr lang="en-US" smtClean="0"/>
          </a:p>
        </p:txBody>
      </p:sp>
      <p:sp>
        <p:nvSpPr>
          <p:cNvPr id="15363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does an effective learning environment look like for all students?</a:t>
            </a:r>
          </a:p>
        </p:txBody>
      </p:sp>
    </p:spTree>
    <p:extLst>
      <p:ext uri="{BB962C8B-B14F-4D97-AF65-F5344CB8AC3E}">
        <p14:creationId xmlns:p14="http://schemas.microsoft.com/office/powerpoint/2010/main" val="367641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Change Point Analysis: 2005-2008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57200" y="1404937"/>
          <a:ext cx="8153400" cy="491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648200" y="1579563"/>
            <a:ext cx="2819400" cy="2154237"/>
            <a:chOff x="2928" y="995"/>
            <a:chExt cx="1776" cy="1357"/>
          </a:xfrm>
        </p:grpSpPr>
        <p:sp>
          <p:nvSpPr>
            <p:cNvPr id="61445" name="Oval 5"/>
            <p:cNvSpPr>
              <a:spLocks noChangeArrowheads="1"/>
            </p:cNvSpPr>
            <p:nvPr/>
          </p:nvSpPr>
          <p:spPr bwMode="auto">
            <a:xfrm>
              <a:off x="2928" y="995"/>
              <a:ext cx="1776" cy="135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3216" y="1152"/>
              <a:ext cx="120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</a:rPr>
                <a:t>Possibly the booster for students and PD for staff in Jan/Feb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25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4525963"/>
          </a:xfrm>
        </p:spPr>
        <p:txBody>
          <a:bodyPr/>
          <a:lstStyle/>
          <a:p>
            <a:r>
              <a:rPr lang="en-US" dirty="0" smtClean="0"/>
              <a:t>See example lesson plans on website</a:t>
            </a:r>
          </a:p>
          <a:p>
            <a:r>
              <a:rPr lang="en-US" dirty="0" smtClean="0"/>
              <a:t>How </a:t>
            </a:r>
            <a:r>
              <a:rPr lang="en-US" dirty="0"/>
              <a:t>are you going to prepare your staff </a:t>
            </a:r>
            <a:r>
              <a:rPr lang="en-US" dirty="0" smtClean="0"/>
              <a:t>to teach expectations?</a:t>
            </a:r>
            <a:endParaRPr lang="en-US" dirty="0"/>
          </a:p>
          <a:p>
            <a:r>
              <a:rPr lang="en-US" dirty="0" smtClean="0"/>
              <a:t>Create 3-5 basic expectations</a:t>
            </a:r>
          </a:p>
          <a:p>
            <a:r>
              <a:rPr lang="en-US" dirty="0" smtClean="0"/>
              <a:t>Create draft matrix for class or schoolwide</a:t>
            </a:r>
          </a:p>
          <a:p>
            <a:r>
              <a:rPr lang="en-US" dirty="0" smtClean="0"/>
              <a:t>Draft one lesson plan for teaching expectations (see examples)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5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Acknowledgement 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0" y="6019800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Cheerleading Video?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04844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Earned this bag on SW…</a:t>
            </a:r>
          </a:p>
        </p:txBody>
      </p:sp>
      <p:pic>
        <p:nvPicPr>
          <p:cNvPr id="33795" name="Content Placeholder 3" descr="IMAGE_00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273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part of schoolwide approach, can lead to improved performance  </a:t>
            </a:r>
          </a:p>
          <a:p>
            <a:pPr lvl="1"/>
            <a:r>
              <a:rPr lang="en-US" dirty="0" smtClean="0"/>
              <a:t> Improved attendance </a:t>
            </a:r>
            <a:r>
              <a:rPr lang="en-US" sz="1200" dirty="0" smtClean="0"/>
              <a:t>(de Baca, </a:t>
            </a:r>
            <a:r>
              <a:rPr lang="en-US" sz="1200" dirty="0" err="1" smtClean="0"/>
              <a:t>Rinaldi</a:t>
            </a:r>
            <a:r>
              <a:rPr lang="en-US" sz="1200" dirty="0" smtClean="0"/>
              <a:t>, </a:t>
            </a:r>
            <a:r>
              <a:rPr lang="en-US" sz="1200" dirty="0" err="1" smtClean="0"/>
              <a:t>Billig</a:t>
            </a:r>
            <a:r>
              <a:rPr lang="en-US" sz="1200" dirty="0" smtClean="0"/>
              <a:t>, &amp; </a:t>
            </a:r>
            <a:r>
              <a:rPr lang="en-US" sz="1200" dirty="0" err="1" smtClean="0"/>
              <a:t>Kinnison</a:t>
            </a:r>
            <a:r>
              <a:rPr lang="en-US" sz="1200" dirty="0" smtClean="0"/>
              <a:t>, 1991). </a:t>
            </a:r>
          </a:p>
          <a:p>
            <a:pPr lvl="1"/>
            <a:r>
              <a:rPr lang="en-US" dirty="0" smtClean="0"/>
              <a:t> Reductions in discipline problems </a:t>
            </a:r>
            <a:r>
              <a:rPr lang="en-US" sz="1200" dirty="0" smtClean="0"/>
              <a:t>(Bohanon et al., 2012) </a:t>
            </a:r>
          </a:p>
          <a:p>
            <a:r>
              <a:rPr lang="en-US" dirty="0" smtClean="0"/>
              <a:t> Functional outcomes are important</a:t>
            </a:r>
          </a:p>
          <a:p>
            <a:pPr lvl="1"/>
            <a:r>
              <a:rPr lang="en-US" dirty="0" smtClean="0"/>
              <a:t>Relevant curriculum</a:t>
            </a:r>
          </a:p>
          <a:p>
            <a:pPr lvl="1"/>
            <a:r>
              <a:rPr lang="en-US" dirty="0" smtClean="0"/>
              <a:t>Social connection </a:t>
            </a:r>
            <a:r>
              <a:rPr lang="en-US" sz="1200" dirty="0" smtClean="0"/>
              <a:t>(Dunlap,  Foster-Johnson, Clarke, Kern, &amp; Childs, 1995).</a:t>
            </a:r>
          </a:p>
        </p:txBody>
      </p:sp>
    </p:spTree>
    <p:extLst>
      <p:ext uri="{BB962C8B-B14F-4D97-AF65-F5344CB8AC3E}">
        <p14:creationId xmlns:p14="http://schemas.microsoft.com/office/powerpoint/2010/main" val="29873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Advantages of Praise</a:t>
            </a:r>
            <a:endParaRPr lang="en-US" dirty="0"/>
          </a:p>
        </p:txBody>
      </p:sp>
      <p:pic>
        <p:nvPicPr>
          <p:cNvPr id="4" name="Picture 3" descr="489407136_4cbb63a17a_m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981200"/>
            <a:ext cx="3683000" cy="276225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676400"/>
            <a:ext cx="3577509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876800"/>
            <a:ext cx="417236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Decreases in emotional </a:t>
            </a:r>
          </a:p>
          <a:p>
            <a:pPr algn="ctr"/>
            <a:r>
              <a:rPr lang="en-US" sz="3200" dirty="0" smtClean="0"/>
              <a:t>exhaustion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334000"/>
            <a:ext cx="27448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Higher efficacy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6248400"/>
            <a:ext cx="519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Reinke</a:t>
            </a:r>
            <a:r>
              <a:rPr lang="en-US" dirty="0" smtClean="0"/>
              <a:t>, W. M., Herman, K. C., &amp; Stormont, M. (2013).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617732"/>
            <a:ext cx="13580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Photo by Josh Thompson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6370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examples of why this is important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page document </a:t>
            </a:r>
            <a:r>
              <a:rPr lang="en-US" dirty="0"/>
              <a:t>“Acknowledging Students for Good </a:t>
            </a:r>
            <a:r>
              <a:rPr lang="en-US" dirty="0" smtClean="0"/>
              <a:t>Behaviors”</a:t>
            </a:r>
          </a:p>
          <a:p>
            <a:pPr lvl="1"/>
            <a:r>
              <a:rPr lang="en-US" dirty="0" smtClean="0"/>
              <a:t>Cool tool</a:t>
            </a:r>
          </a:p>
          <a:p>
            <a:pPr lvl="1"/>
            <a:r>
              <a:rPr lang="en-US" i="1" dirty="0" smtClean="0"/>
              <a:t>What are your doing around acknowledgement?</a:t>
            </a:r>
          </a:p>
          <a:p>
            <a:pPr lvl="1"/>
            <a:r>
              <a:rPr lang="en-US" i="1" dirty="0" err="1" smtClean="0"/>
              <a:t>Zappos</a:t>
            </a:r>
            <a:r>
              <a:rPr lang="en-US" i="1" dirty="0"/>
              <a:t> </a:t>
            </a:r>
            <a:r>
              <a:rPr lang="en-US" i="1" dirty="0" smtClean="0"/>
              <a:t>example? </a:t>
            </a:r>
            <a:r>
              <a:rPr lang="en-US" dirty="0"/>
              <a:t>See short example video 0-1:36; 2:17-2:32</a:t>
            </a:r>
          </a:p>
          <a:p>
            <a:pPr marL="457200" lvl="1" indent="0">
              <a:buNone/>
            </a:pPr>
            <a:endParaRPr lang="en-US" i="1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3701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High Frequency</a:t>
            </a:r>
          </a:p>
        </p:txBody>
      </p:sp>
    </p:spTree>
    <p:extLst>
      <p:ext uri="{BB962C8B-B14F-4D97-AF65-F5344CB8AC3E}">
        <p14:creationId xmlns:p14="http://schemas.microsoft.com/office/powerpoint/2010/main" val="201743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Buzzy Buck</a:t>
            </a:r>
            <a:endParaRPr lang="en-US" smtClean="0"/>
          </a:p>
        </p:txBody>
      </p:sp>
      <p:pic>
        <p:nvPicPr>
          <p:cNvPr id="37891" name="Picture 3" descr="Picture5"/>
          <p:cNvPicPr>
            <a:picLocks noChangeAspect="1" noChangeArrowheads="1"/>
          </p:cNvPicPr>
          <p:nvPr/>
        </p:nvPicPr>
        <p:blipFill>
          <a:blip r:embed="rId3" cstate="print"/>
          <a:srcRect l="4108" r="2408" b="3568"/>
          <a:stretch>
            <a:fillRect/>
          </a:stretch>
        </p:blipFill>
        <p:spPr bwMode="auto">
          <a:xfrm>
            <a:off x="2463800" y="2116138"/>
            <a:ext cx="419100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309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572000" cy="26336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defTabSz="914363">
              <a:lnSpc>
                <a:spcPct val="90000"/>
              </a:lnSpc>
              <a:defRPr/>
            </a:pPr>
            <a:r>
              <a:rPr lang="en-US" sz="5100" b="1" spc="-150" dirty="0">
                <a:ln w="3175"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rage" pitchFamily="18" charset="0"/>
                <a:cs typeface="Arial" charset="0"/>
              </a:rPr>
              <a:t>Teacher Rewards Program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410200" y="1447800"/>
            <a:ext cx="37338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2 – Soft Drink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3 – Candy Bar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5 – Preferred Parking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8 – Free Lunch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10 – No Bus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15 – No Morning or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      Lunch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20 – Extra Planning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      Period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410200"/>
            <a:ext cx="4343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7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0"/>
          <a:ext cx="914400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1200150" y="-36513"/>
            <a:ext cx="681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charset="0"/>
              </a:rPr>
              <a:t>MTSS: 4 Domains of School Climate</a:t>
            </a:r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3048000" y="6335713"/>
            <a:ext cx="591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(Vermont Agency of Education, Accessed July 27, 2016) </a:t>
            </a:r>
          </a:p>
        </p:txBody>
      </p:sp>
    </p:spTree>
    <p:extLst>
      <p:ext uri="{BB962C8B-B14F-4D97-AF65-F5344CB8AC3E}">
        <p14:creationId xmlns:p14="http://schemas.microsoft.com/office/powerpoint/2010/main" val="292130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8" descr="March 2010 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54864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0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163" r="4582" b="13815"/>
          <a:stretch>
            <a:fillRect/>
          </a:stretch>
        </p:blipFill>
        <p:spPr bwMode="auto">
          <a:xfrm>
            <a:off x="1511300" y="279400"/>
            <a:ext cx="60975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28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HS de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2299" r="4485" b="2299"/>
          <a:stretch>
            <a:fillRect/>
          </a:stretch>
        </p:blipFill>
        <p:spPr bwMode="auto">
          <a:xfrm>
            <a:off x="2222500" y="139700"/>
            <a:ext cx="46593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69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Intermediate</a:t>
            </a:r>
          </a:p>
        </p:txBody>
      </p:sp>
    </p:spTree>
    <p:extLst>
      <p:ext uri="{BB962C8B-B14F-4D97-AF65-F5344CB8AC3E}">
        <p14:creationId xmlns:p14="http://schemas.microsoft.com/office/powerpoint/2010/main" val="3301130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14400"/>
            <a:ext cx="7170738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1143000" y="6488113"/>
            <a:ext cx="579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Timber Creek High School, FL,  JOHN WRIGHT, PRINCIPAL</a:t>
            </a:r>
          </a:p>
        </p:txBody>
      </p:sp>
    </p:spTree>
    <p:extLst>
      <p:ext uri="{BB962C8B-B14F-4D97-AF65-F5344CB8AC3E}">
        <p14:creationId xmlns:p14="http://schemas.microsoft.com/office/powerpoint/2010/main" val="3707567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812925" y="190500"/>
          <a:ext cx="5491163" cy="650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90" name="Document" r:id="rId4" imgW="7231842" imgH="8578889" progId="Word.Document.8">
                  <p:embed/>
                </p:oleObj>
              </mc:Choice>
              <mc:Fallback>
                <p:oleObj name="Document" r:id="rId4" imgW="7231842" imgH="857888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5" y="190500"/>
                        <a:ext cx="5491163" cy="650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70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altLang="en-US" sz="4000" smtClean="0"/>
              <a:t>Gold and Silver ID Cards</a:t>
            </a:r>
            <a:endParaRPr lang="en-US" altLang="en-US" smtClean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828800"/>
            <a:ext cx="434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58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Ron our Liaison</a:t>
            </a:r>
          </a:p>
        </p:txBody>
      </p:sp>
      <p:pic>
        <p:nvPicPr>
          <p:cNvPr id="87043" name="Content Placeholder 3" descr="IMG_0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1" y="1447801"/>
            <a:ext cx="4678363" cy="4494213"/>
          </a:xfrm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533401" y="6248401"/>
            <a:ext cx="6551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Jody Mimmack, PhD  Fruita Monument High School, CO                      </a:t>
            </a:r>
          </a:p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Large Scale</a:t>
            </a:r>
          </a:p>
        </p:txBody>
      </p:sp>
    </p:spTree>
    <p:extLst>
      <p:ext uri="{BB962C8B-B14F-4D97-AF65-F5344CB8AC3E}">
        <p14:creationId xmlns:p14="http://schemas.microsoft.com/office/powerpoint/2010/main" val="4226421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_00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8200" y="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</a:t>
            </a:r>
            <a:r>
              <a:rPr lang="en-US" sz="2400" b="1" i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</a:t>
            </a: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Six Weeks Party 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51816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1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/>
              <a:t>Key Principles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54113"/>
            <a:ext cx="2509838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781175" y="2220913"/>
            <a:ext cx="12620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Schoolwide</a:t>
            </a:r>
          </a:p>
        </p:txBody>
      </p:sp>
      <p:pic>
        <p:nvPicPr>
          <p:cNvPr id="16389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838200"/>
            <a:ext cx="1970088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7163" y="749300"/>
            <a:ext cx="1836737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477000" y="685800"/>
            <a:ext cx="18399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Incidental Benefit</a:t>
            </a:r>
          </a:p>
        </p:txBody>
      </p:sp>
      <p:pic>
        <p:nvPicPr>
          <p:cNvPr id="16392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211513"/>
            <a:ext cx="15525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533400" y="4964113"/>
            <a:ext cx="17526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Reinforcement</a:t>
            </a:r>
          </a:p>
        </p:txBody>
      </p:sp>
      <p:pic>
        <p:nvPicPr>
          <p:cNvPr id="16394" name="Picture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6900" y="4564063"/>
            <a:ext cx="25781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Box 12"/>
          <p:cNvSpPr txBox="1">
            <a:spLocks noChangeArrowheads="1"/>
          </p:cNvSpPr>
          <p:nvPr/>
        </p:nvSpPr>
        <p:spPr bwMode="auto">
          <a:xfrm>
            <a:off x="3079750" y="6030913"/>
            <a:ext cx="17208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Reinforcement</a:t>
            </a:r>
          </a:p>
        </p:txBody>
      </p:sp>
      <p:pic>
        <p:nvPicPr>
          <p:cNvPr id="16396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352800"/>
            <a:ext cx="2503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TextBox 14"/>
          <p:cNvSpPr txBox="1">
            <a:spLocks noChangeArrowheads="1"/>
          </p:cNvSpPr>
          <p:nvPr/>
        </p:nvSpPr>
        <p:spPr bwMode="auto">
          <a:xfrm>
            <a:off x="6172200" y="4992688"/>
            <a:ext cx="105568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Shaping</a:t>
            </a:r>
          </a:p>
        </p:txBody>
      </p:sp>
      <p:pic>
        <p:nvPicPr>
          <p:cNvPr id="16398" name="Picture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2209800"/>
            <a:ext cx="223361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9" name="TextBox 16"/>
          <p:cNvSpPr txBox="1">
            <a:spLocks noChangeArrowheads="1"/>
          </p:cNvSpPr>
          <p:nvPr/>
        </p:nvSpPr>
        <p:spPr bwMode="auto">
          <a:xfrm>
            <a:off x="4354513" y="3740150"/>
            <a:ext cx="13081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Punishment</a:t>
            </a:r>
          </a:p>
        </p:txBody>
      </p:sp>
      <p:sp>
        <p:nvSpPr>
          <p:cNvPr id="16400" name="TextBox 18"/>
          <p:cNvSpPr txBox="1">
            <a:spLocks noChangeArrowheads="1"/>
          </p:cNvSpPr>
          <p:nvPr/>
        </p:nvSpPr>
        <p:spPr bwMode="auto">
          <a:xfrm>
            <a:off x="4213225" y="1535113"/>
            <a:ext cx="12620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Schoolwide</a:t>
            </a:r>
          </a:p>
        </p:txBody>
      </p:sp>
    </p:spTree>
    <p:extLst>
      <p:ext uri="{BB962C8B-B14F-4D97-AF65-F5344CB8AC3E}">
        <p14:creationId xmlns:p14="http://schemas.microsoft.com/office/powerpoint/2010/main" val="274143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002 Pa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6261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6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defRPr/>
            </a:pPr>
            <a:r>
              <a:rPr lang="en-US" sz="51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rage"/>
                <a:cs typeface="Arial" charset="0"/>
              </a:rPr>
              <a:t>A Night in Paradise…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495800"/>
            <a:ext cx="3276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0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098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Teacher earns vacation</a:t>
            </a: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1066800" y="6019800"/>
            <a:ext cx="685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Timber Creek High School, FL,  JOHN WRIGHT, PRINCIPAL</a:t>
            </a:r>
          </a:p>
        </p:txBody>
      </p:sp>
    </p:spTree>
    <p:extLst>
      <p:ext uri="{BB962C8B-B14F-4D97-AF65-F5344CB8AC3E}">
        <p14:creationId xmlns:p14="http://schemas.microsoft.com/office/powerpoint/2010/main" val="19394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Freebies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http://www.kipbs.org/new_kipbs/familyInfo/freebies/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1000"/>
            <a:ext cx="76581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WordArt 3"/>
          <p:cNvSpPr>
            <a:spLocks noChangeArrowheads="1" noChangeShapeType="1" noTextEdit="1"/>
          </p:cNvSpPr>
          <p:nvPr/>
        </p:nvSpPr>
        <p:spPr bwMode="auto">
          <a:xfrm>
            <a:off x="819150" y="885825"/>
            <a:ext cx="6638925" cy="1343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Georgia"/>
              </a:rPr>
              <a:t>Certificate of Appreciation</a:t>
            </a:r>
          </a:p>
        </p:txBody>
      </p:sp>
      <p:sp>
        <p:nvSpPr>
          <p:cNvPr id="151556" name="WordArt 4"/>
          <p:cNvSpPr>
            <a:spLocks noChangeArrowheads="1" noChangeShapeType="1" noTextEdit="1"/>
          </p:cNvSpPr>
          <p:nvPr/>
        </p:nvSpPr>
        <p:spPr bwMode="auto">
          <a:xfrm>
            <a:off x="1009650" y="2057400"/>
            <a:ext cx="6591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/>
              </a:rPr>
              <a:t>Teaching Spartan of the Month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914400" y="3048000"/>
            <a:ext cx="7658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In recognition of excellence in teaching,  __________ is awarded this certificate for devotion to the students, commitment to learning, and dedication to the core values of R High School.</a:t>
            </a:r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5429250" y="5705475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5848350" y="5762625"/>
            <a:ext cx="2305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Date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>
            <a:off x="5448300" y="6305550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5943600" y="6391275"/>
            <a:ext cx="2305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Principal</a:t>
            </a:r>
          </a:p>
        </p:txBody>
      </p:sp>
      <p:sp>
        <p:nvSpPr>
          <p:cNvPr id="151562" name="Text Box 18"/>
          <p:cNvSpPr txBox="1">
            <a:spLocks noChangeArrowheads="1"/>
          </p:cNvSpPr>
          <p:nvPr/>
        </p:nvSpPr>
        <p:spPr bwMode="auto">
          <a:xfrm>
            <a:off x="228600" y="6248400"/>
            <a:ext cx="1152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pitchFamily="34" charset="0"/>
              </a:rPr>
              <a:t>R324A070157</a:t>
            </a:r>
          </a:p>
        </p:txBody>
      </p:sp>
    </p:spTree>
    <p:extLst>
      <p:ext uri="{BB962C8B-B14F-4D97-AF65-F5344CB8AC3E}">
        <p14:creationId xmlns:p14="http://schemas.microsoft.com/office/powerpoint/2010/main" val="196326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i="1" dirty="0" smtClean="0"/>
              <a:t>What is one high frequency acknowledgement that might work for your students or teachers</a:t>
            </a:r>
            <a:r>
              <a:rPr lang="en-US" i="1" dirty="0" smtClean="0"/>
              <a:t>?</a:t>
            </a:r>
          </a:p>
          <a:p>
            <a:r>
              <a:rPr lang="en-US" i="1" dirty="0"/>
              <a:t>What is one </a:t>
            </a:r>
            <a:r>
              <a:rPr lang="en-US" i="1" dirty="0" smtClean="0"/>
              <a:t>unpredictable/intermittent </a:t>
            </a:r>
            <a:r>
              <a:rPr lang="en-US" i="1" dirty="0"/>
              <a:t>“BOOSTERS</a:t>
            </a:r>
            <a:r>
              <a:rPr lang="en-US" i="1" dirty="0" smtClean="0"/>
              <a:t>” acknowledgement </a:t>
            </a:r>
            <a:r>
              <a:rPr lang="en-US" i="1" dirty="0"/>
              <a:t>that might work for your students or </a:t>
            </a:r>
            <a:r>
              <a:rPr lang="en-US" i="1" dirty="0" smtClean="0"/>
              <a:t>teachers?</a:t>
            </a:r>
          </a:p>
          <a:p>
            <a:r>
              <a:rPr lang="en-US" i="1" dirty="0"/>
              <a:t>What is Attention Grabbing “</a:t>
            </a:r>
            <a:r>
              <a:rPr lang="en-US" i="1" dirty="0" smtClean="0"/>
              <a:t>Celebrations” </a:t>
            </a:r>
            <a:r>
              <a:rPr lang="en-US" i="1" dirty="0"/>
              <a:t>acknowledgement that might work for your students or </a:t>
            </a:r>
            <a:r>
              <a:rPr lang="en-US" i="1" dirty="0" smtClean="0"/>
              <a:t>teachers? See matrix</a:t>
            </a:r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9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you/can you encourage staff to implement student/staff behavior recognition?</a:t>
            </a:r>
          </a:p>
          <a:p>
            <a:r>
              <a:rPr lang="en-US" dirty="0"/>
              <a:t>Think through levels of acknowledgment for students and </a:t>
            </a:r>
            <a:r>
              <a:rPr lang="en-US" dirty="0" smtClean="0"/>
              <a:t>faculty.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0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Engagement and Opportunities to Respond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Non-example – Ferris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Jeff Bliss Video Example</a:t>
            </a:r>
          </a:p>
        </p:txBody>
      </p:sp>
    </p:spTree>
    <p:extLst>
      <p:ext uri="{BB962C8B-B14F-4D97-AF65-F5344CB8AC3E}">
        <p14:creationId xmlns:p14="http://schemas.microsoft.com/office/powerpoint/2010/main" val="235870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Quiz</a:t>
            </a:r>
          </a:p>
        </p:txBody>
      </p:sp>
      <p:pic>
        <p:nvPicPr>
          <p:cNvPr id="1566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316163"/>
            <a:ext cx="4419600" cy="2941637"/>
          </a:xfrm>
        </p:spPr>
      </p:pic>
      <p:sp>
        <p:nvSpPr>
          <p:cNvPr id="156676" name="TextBox 4"/>
          <p:cNvSpPr txBox="1">
            <a:spLocks noChangeArrowheads="1"/>
          </p:cNvSpPr>
          <p:nvPr/>
        </p:nvSpPr>
        <p:spPr bwMode="auto">
          <a:xfrm>
            <a:off x="958850" y="1219200"/>
            <a:ext cx="700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00"/>
                </a:solidFill>
                <a:latin typeface="Calibri" pitchFamily="34" charset="0"/>
              </a:rPr>
              <a:t>What percentage of the American workers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000000"/>
                </a:solidFill>
                <a:latin typeface="Calibri" pitchFamily="34" charset="0"/>
              </a:rPr>
              <a:t>consider themselves </a:t>
            </a:r>
            <a:r>
              <a:rPr lang="en-US" altLang="en-US" sz="3000" dirty="0" smtClean="0">
                <a:solidFill>
                  <a:srgbClr val="000000"/>
                </a:solidFill>
                <a:latin typeface="Calibri" pitchFamily="34" charset="0"/>
              </a:rPr>
              <a:t>engaged </a:t>
            </a:r>
            <a:r>
              <a:rPr lang="en-US" altLang="en-US" sz="3000" dirty="0">
                <a:solidFill>
                  <a:srgbClr val="000000"/>
                </a:solidFill>
                <a:latin typeface="Calibri" pitchFamily="34" charset="0"/>
              </a:rPr>
              <a:t>at their jobs?</a:t>
            </a:r>
          </a:p>
        </p:txBody>
      </p:sp>
      <p:sp>
        <p:nvSpPr>
          <p:cNvPr id="156677" name="TextBox 5"/>
          <p:cNvSpPr txBox="1">
            <a:spLocks noChangeArrowheads="1"/>
          </p:cNvSpPr>
          <p:nvPr/>
        </p:nvSpPr>
        <p:spPr bwMode="auto">
          <a:xfrm>
            <a:off x="609600" y="6400800"/>
            <a:ext cx="4329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000000"/>
                </a:solidFill>
                <a:latin typeface="Calibri" pitchFamily="34" charset="0"/>
              </a:rPr>
              <a:t>Photo from Flicker Creative Commons </a:t>
            </a:r>
            <a:r>
              <a:rPr lang="en-US" altLang="en-US" sz="100">
                <a:solidFill>
                  <a:srgbClr val="000000"/>
                </a:solidFill>
                <a:latin typeface="Calibri" pitchFamily="34" charset="0"/>
              </a:rPr>
              <a:t>https://www.flickr.com/photos/pennwic/8142281815/in/photolist-dpvjHe-dpvjNz-dpvths-pQoPx7-aMi2SZ-8vEXtU-8vBWcM-5C6oVt-pEQiQm-97vCko-rKn1F-h7BuWg-h7ybkV-h7wXts-h7y2AF-h7y1NP-8vBVJ2-8vBW8g-8vBVL8-8vBVZr-8vEXGf-8vBWgB-8vBWdB-8vBVTe-8vBW8X-8vBW4Z-h7wVwR-h7x7bs-aMi6nD-5pYDTp-aMiarZ-aMi2xk-aMhLrn-aMhSLR-aMhUsa-aMhK7i-aMhJQz-aMhUbT-aMhJxr-aMhYfc-aMhURP-aMhTt2-aMhV48-aMhKk8-aMhKyV-aMhKRR-aMhLHT-aMhTFt-aMhTXz-aMhUE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79725" y="5476875"/>
            <a:ext cx="3783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latin typeface="Calibri" pitchFamily="34" charset="0"/>
              </a:rPr>
              <a:t>31.7 %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(Gallop, 2015) http://buff.ly/1Gna5NO</a:t>
            </a:r>
          </a:p>
        </p:txBody>
      </p:sp>
    </p:spTree>
    <p:extLst>
      <p:ext uri="{BB962C8B-B14F-4D97-AF65-F5344CB8AC3E}">
        <p14:creationId xmlns:p14="http://schemas.microsoft.com/office/powerpoint/2010/main" val="26919896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28650" y="25097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 smtClean="0"/>
              <a:t>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93" y="4876800"/>
            <a:ext cx="8277097" cy="437907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i="1" dirty="0" smtClean="0"/>
              <a:t>Good merchandise alone will not appeal to the customer, it …</a:t>
            </a:r>
            <a:r>
              <a:rPr lang="en-US" i="1" dirty="0"/>
              <a:t>[</a:t>
            </a:r>
            <a:r>
              <a:rPr lang="en-US" i="1" dirty="0" smtClean="0"/>
              <a:t>stores]…must attract the five senses </a:t>
            </a:r>
            <a:r>
              <a:rPr lang="en-US" dirty="0" smtClean="0"/>
              <a:t>(ANA Innovations)</a:t>
            </a:r>
            <a:endParaRPr lang="en-US" i="1" dirty="0" smtClean="0"/>
          </a:p>
          <a:p>
            <a:pPr marL="457200" lvl="1" indent="0">
              <a:buNone/>
              <a:defRPr/>
            </a:pPr>
            <a:r>
              <a:rPr lang="en-US" sz="1800" dirty="0" err="1" smtClean="0"/>
              <a:t>Goichi</a:t>
            </a:r>
            <a:r>
              <a:rPr lang="en-US" sz="1800" dirty="0" smtClean="0"/>
              <a:t> </a:t>
            </a:r>
            <a:r>
              <a:rPr lang="en-US" sz="1800" dirty="0" err="1" smtClean="0"/>
              <a:t>Itokazu</a:t>
            </a:r>
            <a:r>
              <a:rPr lang="en-US" sz="1800" dirty="0" smtClean="0"/>
              <a:t>, President of </a:t>
            </a:r>
            <a:r>
              <a:rPr lang="en-US" sz="1800" dirty="0" err="1" smtClean="0"/>
              <a:t>Ryubo</a:t>
            </a:r>
            <a:r>
              <a:rPr lang="en-US" sz="1800" dirty="0" smtClean="0"/>
              <a:t> Holdings, and former president of Family Mart</a:t>
            </a:r>
            <a:endParaRPr lang="en-US" sz="1800" dirty="0"/>
          </a:p>
        </p:txBody>
      </p:sp>
      <p:pic>
        <p:nvPicPr>
          <p:cNvPr id="2" name="Picture 1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2" y="1548095"/>
            <a:ext cx="3690014" cy="2894129"/>
          </a:xfrm>
          <a:prstGeom prst="rect">
            <a:avLst/>
          </a:prstGeom>
        </p:spPr>
      </p:pic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34" y="1366372"/>
            <a:ext cx="3060932" cy="3056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289" y="4466171"/>
            <a:ext cx="3471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</a:t>
            </a:r>
            <a:r>
              <a:rPr lang="en-US" sz="1200" dirty="0"/>
              <a:t>from http://2015.oimf.jp/en/news/detail/104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2048" y="4384344"/>
            <a:ext cx="219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 http</a:t>
            </a:r>
            <a:r>
              <a:rPr lang="en-US" sz="1200" dirty="0"/>
              <a:t>://</a:t>
            </a:r>
            <a:r>
              <a:rPr lang="en-US" sz="1200" dirty="0" err="1"/>
              <a:t>bit.ly</a:t>
            </a:r>
            <a:r>
              <a:rPr lang="en-US" sz="1200" dirty="0"/>
              <a:t>/1ZIfcPF</a:t>
            </a:r>
          </a:p>
        </p:txBody>
      </p:sp>
    </p:spTree>
    <p:extLst>
      <p:ext uri="{BB962C8B-B14F-4D97-AF65-F5344CB8AC3E}">
        <p14:creationId xmlns:p14="http://schemas.microsoft.com/office/powerpoint/2010/main" val="112777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Instructional/Emotional Support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7" y="1322806"/>
            <a:ext cx="2751822" cy="1953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805" y="3276600"/>
            <a:ext cx="236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Laughing with students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28" y="1371600"/>
            <a:ext cx="1671124" cy="222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3599765"/>
            <a:ext cx="209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Out of desk greeting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6" y="3886200"/>
            <a:ext cx="2751823" cy="2066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3357" y="5997278"/>
            <a:ext cx="1788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about events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01" y="4194115"/>
            <a:ext cx="428625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75843" y="6086180"/>
            <a:ext cx="12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“why”?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2748486" cy="15322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0424" y="2971800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Choice of responding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6381690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hlinkClick r:id="rId8"/>
              </a:rPr>
              <a:t>http://</a:t>
            </a:r>
            <a:r>
              <a:rPr lang="en-US" sz="400" dirty="0" smtClean="0">
                <a:hlinkClick r:id="rId8"/>
              </a:rPr>
              <a:t>mzteachuh.blogspot.com/2012/05/that-kid-drives-me-nuts-tweets-of-day.html</a:t>
            </a:r>
            <a:endParaRPr lang="en-US" sz="400" dirty="0" smtClean="0"/>
          </a:p>
          <a:p>
            <a:r>
              <a:rPr lang="en-US" sz="400" dirty="0">
                <a:hlinkClick r:id="rId9"/>
              </a:rPr>
              <a:t>http://</a:t>
            </a:r>
            <a:r>
              <a:rPr lang="en-US" sz="400" dirty="0" smtClean="0">
                <a:hlinkClick r:id="rId9"/>
              </a:rPr>
              <a:t>ignitebrownsville.blogspot.com/p/picture-gallery.html</a:t>
            </a:r>
            <a:endParaRPr lang="en-US" sz="400" dirty="0" smtClean="0"/>
          </a:p>
          <a:p>
            <a:r>
              <a:rPr lang="en-US" sz="400" dirty="0">
                <a:hlinkClick r:id="rId10"/>
              </a:rPr>
              <a:t>http://</a:t>
            </a:r>
            <a:r>
              <a:rPr lang="en-US" sz="400" dirty="0" smtClean="0">
                <a:hlinkClick r:id="rId10"/>
              </a:rPr>
              <a:t>english.vietnamnet.vn/fms/sports/57762/hanoi-to-host-5th-asean-student-sports-games.html</a:t>
            </a:r>
            <a:endParaRPr lang="en-US" sz="400" dirty="0" smtClean="0"/>
          </a:p>
          <a:p>
            <a:r>
              <a:rPr lang="en-US" sz="400" dirty="0">
                <a:hlinkClick r:id="rId11"/>
              </a:rPr>
              <a:t>http://</a:t>
            </a:r>
            <a:r>
              <a:rPr lang="en-US" sz="400" dirty="0" smtClean="0">
                <a:hlinkClick r:id="rId11"/>
              </a:rPr>
              <a:t>www.phy.bris.ac.uk/news_archive1.html</a:t>
            </a:r>
            <a:r>
              <a:rPr lang="en-US" sz="400" dirty="0" smtClean="0"/>
              <a:t>   </a:t>
            </a:r>
          </a:p>
          <a:p>
            <a:r>
              <a:rPr lang="en-US" sz="400" dirty="0">
                <a:hlinkClick r:id="rId12"/>
              </a:rPr>
              <a:t>http://</a:t>
            </a:r>
            <a:r>
              <a:rPr lang="en-US" sz="400" dirty="0" smtClean="0">
                <a:hlinkClick r:id="rId12"/>
              </a:rPr>
              <a:t>www.hillel.org/jewish/ask-big-questions</a:t>
            </a:r>
            <a:r>
              <a:rPr lang="en-US" sz="400" dirty="0" smtClean="0"/>
              <a:t> </a:t>
            </a:r>
            <a:endParaRPr lang="en-US" sz="400" dirty="0"/>
          </a:p>
        </p:txBody>
      </p:sp>
      <p:sp>
        <p:nvSpPr>
          <p:cNvPr id="16" name="Down Arrow 15"/>
          <p:cNvSpPr/>
          <p:nvPr/>
        </p:nvSpPr>
        <p:spPr>
          <a:xfrm>
            <a:off x="2649112" y="1143000"/>
            <a:ext cx="2286000" cy="426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Failure rates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rom 17% to 11%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400" y="5486400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Allen, Gregory, </a:t>
            </a:r>
            <a:r>
              <a:rPr lang="en-US" dirty="0" err="1"/>
              <a:t>Mikami</a:t>
            </a:r>
            <a:r>
              <a:rPr lang="en-US" dirty="0"/>
              <a:t>, </a:t>
            </a:r>
            <a:r>
              <a:rPr lang="en-US" dirty="0" err="1"/>
              <a:t>Lun</a:t>
            </a:r>
            <a:r>
              <a:rPr lang="en-US" dirty="0"/>
              <a:t>, </a:t>
            </a:r>
            <a:r>
              <a:rPr lang="en-US" dirty="0" err="1"/>
              <a:t>Hamre</a:t>
            </a:r>
            <a:r>
              <a:rPr lang="en-US" dirty="0"/>
              <a:t>, &amp; </a:t>
            </a:r>
            <a:r>
              <a:rPr lang="en-US" dirty="0" err="1"/>
              <a:t>Pinata</a:t>
            </a:r>
            <a:r>
              <a:rPr lang="en-US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403139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Activity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While music plays, walk around</a:t>
            </a:r>
          </a:p>
          <a:p>
            <a:r>
              <a:rPr lang="en-US" dirty="0">
                <a:latin typeface="Calibri" charset="0"/>
              </a:rPr>
              <a:t>When music stops, find partner</a:t>
            </a:r>
          </a:p>
          <a:p>
            <a:r>
              <a:rPr lang="en-US" dirty="0">
                <a:latin typeface="Calibri" charset="0"/>
              </a:rPr>
              <a:t>Discussion</a:t>
            </a: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When did you see examples or non-examples of implementation practices</a:t>
            </a:r>
            <a:r>
              <a:rPr lang="en-US" dirty="0" smtClean="0">
                <a:latin typeface="Calibri" charset="0"/>
                <a:ea typeface="MS PGothic" charset="0"/>
              </a:rPr>
              <a:t>? (P. 12 of Handbook)</a:t>
            </a:r>
            <a:endParaRPr lang="en-US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7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See example, what are the natural </a:t>
            </a:r>
            <a:r>
              <a:rPr lang="en-US" altLang="en-US" dirty="0" err="1" smtClean="0"/>
              <a:t>reinforcers</a:t>
            </a:r>
            <a:r>
              <a:rPr lang="en-US" altLang="en-US" dirty="0" smtClean="0"/>
              <a:t> in the classroom?</a:t>
            </a:r>
          </a:p>
          <a:p>
            <a:pPr marL="0" indent="0">
              <a:buNone/>
            </a:pPr>
            <a:r>
              <a:rPr lang="mr-IN" altLang="en-US" dirty="0" smtClean="0"/>
              <a:t> </a:t>
            </a:r>
            <a:r>
              <a:rPr lang="en-US" altLang="en-US" dirty="0" smtClean="0"/>
              <a:t>See steps in handout (see video up to 2:43)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6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fb.me/4vHawmKtz</a:t>
            </a:r>
            <a:r>
              <a:rPr lang="en-US" dirty="0" smtClean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bit.ly/1K5ZplN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Assessing school </a:t>
            </a:r>
            <a:r>
              <a:rPr lang="en-US" dirty="0"/>
              <a:t>climate webinar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bit.ly/1IRJgBH</a:t>
            </a:r>
            <a:endParaRPr lang="en-US" dirty="0" smtClean="0"/>
          </a:p>
          <a:p>
            <a:r>
              <a:rPr lang="en-US" dirty="0"/>
              <a:t>Online </a:t>
            </a:r>
            <a:r>
              <a:rPr lang="en-US" dirty="0" smtClean="0"/>
              <a:t>survey</a:t>
            </a:r>
            <a:r>
              <a:rPr lang="en-US" smtClean="0"/>
              <a:t>: student hope</a:t>
            </a:r>
            <a:r>
              <a:rPr lang="en-US" dirty="0"/>
              <a:t>, engagement, belonging, and classroom management.... </a:t>
            </a:r>
            <a:r>
              <a:rPr lang="en-US" dirty="0">
                <a:hlinkClick r:id="rId5" tooltip="http://fb.me/2bX9tbQh4"/>
              </a:rPr>
              <a:t>http://fb.me/2bX9tbQh4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algebra in middle and high </a:t>
            </a:r>
            <a:r>
              <a:rPr lang="en-US" dirty="0" smtClean="0"/>
              <a:t>school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buff.ly/1CqNf2c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48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What connections do you make with behavior and your instructional model?</a:t>
            </a:r>
          </a:p>
          <a:p>
            <a:r>
              <a:rPr lang="en-US" altLang="en-US" dirty="0" smtClean="0"/>
              <a:t>Schoolwide examples 	</a:t>
            </a:r>
            <a:r>
              <a:rPr lang="en-US" altLang="en-US" sz="1400" dirty="0" smtClean="0">
                <a:hlinkClick r:id="rId2"/>
              </a:rPr>
              <a:t>https://www.youtube.com/watch?v=y0H5XsZ1gzA</a:t>
            </a:r>
            <a:r>
              <a:rPr lang="en-US" altLang="en-US" sz="1400" dirty="0" smtClean="0"/>
              <a:t> </a:t>
            </a:r>
          </a:p>
          <a:p>
            <a:r>
              <a:rPr lang="en-US" altLang="en-US" dirty="0" smtClean="0"/>
              <a:t> See example, how is this teacher preventing problem behavior through engagement?</a:t>
            </a:r>
          </a:p>
          <a:p>
            <a:pPr lvl="1"/>
            <a:r>
              <a:rPr lang="en-US" altLang="en-US" dirty="0" smtClean="0"/>
              <a:t>See steps in handout (see video up to 2:43)</a:t>
            </a:r>
          </a:p>
          <a:p>
            <a:pPr lvl="1"/>
            <a:r>
              <a:rPr lang="en-US" altLang="en-US" sz="1200" dirty="0" smtClean="0">
                <a:hlinkClick r:id="rId3"/>
              </a:rPr>
              <a:t>https://www.youtube.com/watch?v=zxTuPVtayOI</a:t>
            </a:r>
            <a:r>
              <a:rPr lang="en-US" altLang="en-US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77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Redirection and Active Supervision</a:t>
            </a:r>
          </a:p>
        </p:txBody>
      </p:sp>
      <p:sp>
        <p:nvSpPr>
          <p:cNvPr id="4198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err="1" smtClean="0">
                <a:solidFill>
                  <a:schemeClr val="tx1"/>
                </a:solidFill>
              </a:rPr>
              <a:t>JcPenny’s</a:t>
            </a:r>
            <a:r>
              <a:rPr lang="en-US" altLang="en-US" dirty="0" smtClean="0">
                <a:solidFill>
                  <a:schemeClr val="tx1"/>
                </a:solidFill>
              </a:rPr>
              <a:t> does this very well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1752600" y="5867400"/>
            <a:ext cx="6656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How  some mom’s handle  the pressure  </a:t>
            </a:r>
            <a:r>
              <a:rPr lang="en-US" altLang="en-US" dirty="0" smtClean="0"/>
              <a:t>video – Whitney Young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4290"/>
            <a:ext cx="7886700" cy="1325563"/>
          </a:xfrm>
        </p:spPr>
        <p:txBody>
          <a:bodyPr/>
          <a:lstStyle/>
          <a:p>
            <a:pPr algn="ctr"/>
            <a:r>
              <a:rPr lang="en-US" b="1" dirty="0" smtClean="0"/>
              <a:t>Redirection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56" y="4436839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If you need to correct someone, speak to the person personally – do not embarrass them in front of others. Treat the person with dignity </a:t>
            </a:r>
            <a:r>
              <a:rPr lang="en-US" sz="1800" dirty="0" smtClean="0"/>
              <a:t>(Ng &amp; Foo, 2016)</a:t>
            </a:r>
          </a:p>
          <a:p>
            <a:pPr lvl="1"/>
            <a:r>
              <a:rPr lang="en-US" sz="1800" dirty="0" smtClean="0"/>
              <a:t>Stephen </a:t>
            </a:r>
            <a:r>
              <a:rPr lang="en-US" sz="1800" dirty="0" err="1" smtClean="0"/>
              <a:t>Raidy</a:t>
            </a:r>
            <a:r>
              <a:rPr lang="en-US" sz="1800" dirty="0" smtClean="0"/>
              <a:t>, president and CEO of the LIPPO Group</a:t>
            </a:r>
            <a:endParaRPr lang="en-US" sz="1800" dirty="0"/>
          </a:p>
        </p:txBody>
      </p:sp>
      <p:pic>
        <p:nvPicPr>
          <p:cNvPr id="4" name="Picture 3" descr="3290518806_8563a00695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15" y="841867"/>
            <a:ext cx="1621444" cy="3247963"/>
          </a:xfrm>
          <a:prstGeom prst="rect">
            <a:avLst/>
          </a:prstGeom>
        </p:spPr>
      </p:pic>
      <p:pic>
        <p:nvPicPr>
          <p:cNvPr id="5" name="Picture 4" descr="8049250330_94bebe7954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31" y="1227343"/>
            <a:ext cx="3159640" cy="2810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2128" y="4109449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Images from Flickr Creative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019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2743200"/>
            <a:ext cx="61722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i="1" dirty="0" smtClean="0"/>
              <a:t>What do people like about Starbucks? Is it just the coffee?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7989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Redirection, Starbucks Style</a:t>
            </a:r>
          </a:p>
        </p:txBody>
      </p:sp>
      <p:pic>
        <p:nvPicPr>
          <p:cNvPr id="55299" name="Picture 3" descr="starbu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731" y="1447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employeess_S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82" y="1447800"/>
            <a:ext cx="357901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1813419" y="4267200"/>
            <a:ext cx="23013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Problem=</a:t>
            </a: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4230290" y="4343402"/>
            <a:ext cx="433626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L</a:t>
            </a:r>
            <a:r>
              <a:rPr lang="en-US" altLang="en-US" sz="2800"/>
              <a:t>isten</a:t>
            </a:r>
            <a:br>
              <a:rPr lang="en-US" altLang="en-US" sz="2800"/>
            </a:br>
            <a:r>
              <a:rPr lang="en-US" altLang="en-US" sz="2800" b="1"/>
              <a:t>A</a:t>
            </a:r>
            <a:r>
              <a:rPr lang="en-US" altLang="en-US" sz="2800"/>
              <a:t>cknowledge the problem</a:t>
            </a:r>
            <a:br>
              <a:rPr lang="en-US" altLang="en-US" sz="2800"/>
            </a:br>
            <a:r>
              <a:rPr lang="en-US" altLang="en-US" sz="2800" b="1"/>
              <a:t>T</a:t>
            </a:r>
            <a:r>
              <a:rPr lang="en-US" altLang="en-US" sz="2800"/>
              <a:t>ake action </a:t>
            </a:r>
            <a:br>
              <a:rPr lang="en-US" altLang="en-US" sz="2800"/>
            </a:br>
            <a:r>
              <a:rPr lang="en-US" altLang="en-US" sz="2800" b="1"/>
              <a:t>T</a:t>
            </a:r>
            <a:r>
              <a:rPr lang="en-US" altLang="en-US" sz="2800"/>
              <a:t>hank the customer </a:t>
            </a:r>
            <a:br>
              <a:rPr lang="en-US" altLang="en-US" sz="2800"/>
            </a:br>
            <a:r>
              <a:rPr lang="en-US" altLang="en-US" sz="2800" b="1"/>
              <a:t>E</a:t>
            </a:r>
            <a:r>
              <a:rPr lang="en-US" altLang="en-US" sz="2800"/>
              <a:t>ncourage their return</a:t>
            </a:r>
          </a:p>
        </p:txBody>
      </p:sp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1828801" y="6642100"/>
            <a:ext cx="55566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"/>
              <a:t>https://www.flickr.com/photos/jack79_mi/295241529/in/photolist-s6c2c-snPcA-cBe9L5-4MCv86-deQWpH-5Hrfq8-deQWmG-bs8WbE-8QwTKz-54v7jN-deQWkH-4LQZDz-pTk24-5Hrew-7zYn6p-jhtJ2-3PrS4-93M6u-5ZRgv-7iCBqP-7zXPki-cfkpQ1-cAWgMq-o3Essy-4bX7QK-jhB4Qw-oi8bk3-HPLbR-d11jb-cv4v-69dDt-5Zqe12-3KZ51j-7CSQRL-4BUac-deQWaJ-733Hyf-27bFgT-63CyTY-4JMpRY-4E56j9-dWAY9h-hHxqqw-bkD5C-5u4KaH-2ND7vr-dF4Szc-uigrX-5pETae-4V632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"/>
              <a:t>https://www.flickr.com/photos/sfj/5460895004/in/photolist-9jyvQ9-4EDQCx-ciq9gq-acTCLV-or6MBF-opyZQr-7HD4bD-2VTQV-ecdhtd-oc3FqA-7uuFQf-2vECfM-5HQQga-EZgJA-7eVbg-a95T3-jGwNrD-atfY75-MaAHM-5T63vU-8Nx9W-c51DLd-4D98Gt-2WbnRa-cdr3WN-dvcKjv-7iGxjN-3jVKDf-dsbnCL-5iSejM-ci7Qe-cUGZfN-4pH6PT-8xfZ1S-9oTxv4-u8Rr6-5HXUFU-6jkHSR-cBaiHL-h6VisX-ctjB7u-dHpzzL-69sPWA-5nXi3n-s2Qe-478wUK-neMFoz-dGVCiR-jJgKTt-8MnN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"/>
          </a:p>
        </p:txBody>
      </p:sp>
    </p:spTree>
    <p:extLst>
      <p:ext uri="{BB962C8B-B14F-4D97-AF65-F5344CB8AC3E}">
        <p14:creationId xmlns:p14="http://schemas.microsoft.com/office/powerpoint/2010/main" val="267665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00150"/>
            <a:ext cx="47545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39925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343400" y="1295400"/>
            <a:ext cx="838200" cy="436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>
                <a:latin typeface="Times New Roman" pitchFamily="18" charset="0"/>
              </a:rPr>
              <a:t>Is the behavior office- managed?</a:t>
            </a:r>
          </a:p>
        </p:txBody>
      </p:sp>
    </p:spTree>
    <p:extLst>
      <p:ext uri="{BB962C8B-B14F-4D97-AF65-F5344CB8AC3E}">
        <p14:creationId xmlns:p14="http://schemas.microsoft.com/office/powerpoint/2010/main" val="2413216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1601"/>
          <a:stretch>
            <a:fillRect/>
          </a:stretch>
        </p:blipFill>
        <p:spPr bwMode="auto">
          <a:xfrm>
            <a:off x="1371600" y="165100"/>
            <a:ext cx="6553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5354652" y="6324600"/>
            <a:ext cx="3694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McClatchy Students </a:t>
            </a:r>
            <a:r>
              <a:rPr lang="en-US" altLang="en-US" dirty="0" smtClean="0"/>
              <a:t>Video, Dean?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702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32000" y="317500"/>
          <a:ext cx="5054600" cy="707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4" name="Document" r:id="rId4" imgW="5933126" imgH="8314912" progId="Word.Document.8">
                  <p:embed/>
                </p:oleObj>
              </mc:Choice>
              <mc:Fallback>
                <p:oleObj name="Document" r:id="rId4" imgW="5933126" imgH="83149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17500"/>
                        <a:ext cx="5054600" cy="7073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07948" y="5325070"/>
            <a:ext cx="2931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article about hallways @ </a:t>
            </a:r>
          </a:p>
          <a:p>
            <a:r>
              <a:rPr lang="en-US" dirty="0" smtClean="0">
                <a:hlinkClick r:id="rId6"/>
              </a:rPr>
              <a:t>http://hankbohanon.net</a:t>
            </a:r>
            <a:r>
              <a:rPr lang="en-US" dirty="0" smtClean="0"/>
              <a:t>  </a:t>
            </a:r>
          </a:p>
          <a:p>
            <a:r>
              <a:rPr lang="en-US" dirty="0" smtClean="0"/>
              <a:t>on publications page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971800"/>
            <a:ext cx="269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at post</a:t>
            </a:r>
          </a:p>
          <a:p>
            <a:r>
              <a:rPr lang="en-US" dirty="0" smtClean="0"/>
              <a:t>Escort students</a:t>
            </a:r>
          </a:p>
          <a:p>
            <a:r>
              <a:rPr lang="en-US" dirty="0" smtClean="0"/>
              <a:t>Brief interactions</a:t>
            </a:r>
          </a:p>
          <a:p>
            <a:r>
              <a:rPr lang="en-US" dirty="0" smtClean="0"/>
              <a:t>(Johnson-</a:t>
            </a:r>
            <a:r>
              <a:rPr lang="en-US" dirty="0" err="1" smtClean="0"/>
              <a:t>Gros</a:t>
            </a:r>
            <a:r>
              <a:rPr lang="en-US" dirty="0" smtClean="0"/>
              <a:t> et al.,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19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Question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4040188" cy="4560887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Even with the best group counseling and functional behavioral assessments, why do some students still fail?</a:t>
            </a:r>
            <a:endParaRPr lang="en-US" sz="3200" i="1" dirty="0"/>
          </a:p>
        </p:txBody>
      </p:sp>
      <p:pic>
        <p:nvPicPr>
          <p:cNvPr id="5" name="Content Placeholder 4" descr="250121794_5cff6693da_z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r="11816"/>
          <a:stretch>
            <a:fillRect/>
          </a:stretch>
        </p:blipFill>
        <p:spPr>
          <a:xfrm>
            <a:off x="4572000" y="2133600"/>
            <a:ext cx="4040188" cy="3951288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1793875"/>
            <a:ext cx="4041775" cy="3951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706" y="6275294"/>
            <a:ext cx="2399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 https</a:t>
            </a:r>
            <a:r>
              <a:rPr lang="en-US" sz="1200" dirty="0"/>
              <a:t>://</a:t>
            </a:r>
            <a:r>
              <a:rPr lang="en-US" sz="1200" dirty="0" err="1"/>
              <a:t>flic.kr</a:t>
            </a:r>
            <a:r>
              <a:rPr lang="en-US" sz="1200" dirty="0"/>
              <a:t>/p/o6WuJ</a:t>
            </a:r>
          </a:p>
        </p:txBody>
      </p:sp>
    </p:spTree>
    <p:extLst>
      <p:ext uri="{BB962C8B-B14F-4D97-AF65-F5344CB8AC3E}">
        <p14:creationId xmlns:p14="http://schemas.microsoft.com/office/powerpoint/2010/main" val="281969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Support Staff: Preventing and Responding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Teach skills for prevention</a:t>
            </a:r>
          </a:p>
          <a:p>
            <a:pPr lvl="1" eaLnBrk="1" hangingPunct="1"/>
            <a:r>
              <a:rPr lang="en-US" altLang="en-US" dirty="0" smtClean="0"/>
              <a:t>Good classroom instruction</a:t>
            </a:r>
          </a:p>
          <a:p>
            <a:pPr lvl="1" eaLnBrk="1" hangingPunct="1"/>
            <a:r>
              <a:rPr lang="en-US" altLang="en-US" dirty="0" smtClean="0"/>
              <a:t>Non-classroom settings</a:t>
            </a:r>
          </a:p>
          <a:p>
            <a:pPr eaLnBrk="1" hangingPunct="1"/>
            <a:r>
              <a:rPr lang="en-US" altLang="en-US" dirty="0" smtClean="0"/>
              <a:t>Teach skills for redirection</a:t>
            </a:r>
          </a:p>
          <a:p>
            <a:pPr lvl="1" eaLnBrk="1" hangingPunct="1"/>
            <a:r>
              <a:rPr lang="en-US" altLang="en-US" dirty="0" smtClean="0"/>
              <a:t>Classroom</a:t>
            </a:r>
          </a:p>
          <a:p>
            <a:pPr lvl="1" eaLnBrk="1" hangingPunct="1"/>
            <a:r>
              <a:rPr lang="en-US" altLang="en-US" dirty="0" smtClean="0"/>
              <a:t>Non-classroom settings</a:t>
            </a:r>
          </a:p>
          <a:p>
            <a:r>
              <a:rPr lang="en-US" altLang="en-US" dirty="0"/>
              <a:t>See Handout </a:t>
            </a:r>
            <a:r>
              <a:rPr lang="en-US" altLang="en-US" dirty="0" smtClean="0"/>
              <a:t>“Professional </a:t>
            </a:r>
            <a:r>
              <a:rPr lang="en-US" altLang="en-US" dirty="0"/>
              <a:t>Development on </a:t>
            </a:r>
            <a:r>
              <a:rPr lang="en-US" altLang="en-US" dirty="0" smtClean="0"/>
              <a:t>Redirection”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903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5603167" cy="4382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3201" y="5562600"/>
            <a:ext cx="60329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en-US" dirty="0" smtClean="0"/>
              <a:t>What </a:t>
            </a:r>
            <a:r>
              <a:rPr lang="en-US" altLang="en-US" dirty="0"/>
              <a:t>does PBIS Look Like? </a:t>
            </a:r>
            <a:r>
              <a:rPr lang="en-US" altLang="en-US" dirty="0" smtClean="0"/>
              <a:t>– Active </a:t>
            </a:r>
            <a:r>
              <a:rPr lang="en-US" altLang="en-US" dirty="0" err="1" smtClean="0"/>
              <a:t>Supervsion</a:t>
            </a:r>
            <a:r>
              <a:rPr lang="en-US" altLang="en-US" dirty="0" smtClean="0"/>
              <a:t>..</a:t>
            </a:r>
            <a:r>
              <a:rPr lang="en-US" altLang="en-US" dirty="0" err="1" smtClean="0"/>
              <a:t>opennnig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Redirection </a:t>
            </a:r>
            <a:r>
              <a:rPr lang="en-US" altLang="en-US" dirty="0"/>
              <a:t>examples 6.12 </a:t>
            </a:r>
            <a:r>
              <a:rPr lang="en-US" altLang="en-US" dirty="0" err="1" smtClean="0"/>
              <a:t>mins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dirty="0" smtClean="0">
                <a:hlinkClick r:id="rId4"/>
              </a:rPr>
              <a:t>http</a:t>
            </a:r>
            <a:r>
              <a:rPr lang="en-US" altLang="en-US" dirty="0">
                <a:hlinkClick r:id="rId4"/>
              </a:rPr>
              <a:t>://vimeo.com/14818677</a:t>
            </a:r>
            <a:r>
              <a:rPr lang="en-US" altLang="en-US" dirty="0"/>
              <a:t> 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71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Create T-Chart of expectations for handing problem behavior</a:t>
            </a:r>
          </a:p>
          <a:p>
            <a:r>
              <a:rPr lang="en-US" i="1" dirty="0" smtClean="0"/>
              <a:t>Identify who handles behaviors in your school</a:t>
            </a:r>
          </a:p>
          <a:p>
            <a:r>
              <a:rPr lang="en-US" i="1" dirty="0" smtClean="0"/>
              <a:t>List out behaviors that should be handed by each on each side</a:t>
            </a:r>
          </a:p>
          <a:p>
            <a:pPr marL="0" indent="0">
              <a:buNone/>
            </a:pPr>
            <a:r>
              <a:rPr lang="en-US" i="1" smtClean="0"/>
              <a:t>	(see handbook)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77941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Gallery Walk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each poster, add what are you doing well in one or more area – school name..</a:t>
            </a:r>
          </a:p>
          <a:p>
            <a:pPr lvl="1"/>
            <a:r>
              <a:rPr lang="en-US" dirty="0"/>
              <a:t>Structure to learning (e.g., syllabus, routines)</a:t>
            </a:r>
          </a:p>
          <a:p>
            <a:pPr lvl="1"/>
            <a:r>
              <a:rPr lang="en-US" dirty="0"/>
              <a:t>Teaching expectations</a:t>
            </a:r>
          </a:p>
          <a:p>
            <a:pPr lvl="1"/>
            <a:r>
              <a:rPr lang="en-US" dirty="0"/>
              <a:t>Engaging content – environment</a:t>
            </a:r>
          </a:p>
          <a:p>
            <a:pPr lvl="1"/>
            <a:r>
              <a:rPr lang="en-US" dirty="0"/>
              <a:t>Acknowledging (students/staff)</a:t>
            </a:r>
          </a:p>
          <a:p>
            <a:pPr lvl="1"/>
            <a:r>
              <a:rPr lang="en-US" dirty="0"/>
              <a:t>Policies and Redirection (e.g., tardy, train staff)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7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Michael Kennedy </a:t>
            </a:r>
          </a:p>
          <a:p>
            <a:r>
              <a:rPr lang="en-US" altLang="en-US" dirty="0">
                <a:hlinkClick r:id="rId3"/>
              </a:rPr>
              <a:t>http://</a:t>
            </a:r>
            <a:r>
              <a:rPr lang="en-US" altLang="en-US" dirty="0" smtClean="0">
                <a:hlinkClick r:id="rId3"/>
              </a:rPr>
              <a:t>vimeo.com/14818677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/>
            <a:r>
              <a:rPr lang="en-US" altLang="en-US" dirty="0" smtClean="0"/>
              <a:t>See What does PBIS Look Like? – Opening, Redirection examples 6.12 </a:t>
            </a:r>
            <a:r>
              <a:rPr lang="en-US" altLang="en-US" dirty="0" err="1" smtClean="0"/>
              <a:t>mins</a:t>
            </a:r>
            <a:endParaRPr lang="en-US" altLang="en-US" dirty="0" smtClean="0"/>
          </a:p>
          <a:p>
            <a:r>
              <a:rPr lang="en-US" altLang="en-US" dirty="0" smtClean="0"/>
              <a:t>Other tools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134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Year-at-a-glance 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www.hankbohanon.net/Resources_1.html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Training script for booster for staff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www.hankbohanon.net/Resources_1.html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9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Strategies</a:t>
            </a:r>
          </a:p>
        </p:txBody>
      </p:sp>
      <p:sp>
        <p:nvSpPr>
          <p:cNvPr id="36867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Mendler</a:t>
            </a:r>
            <a:r>
              <a:rPr lang="en-US" altLang="en-US" dirty="0" smtClean="0"/>
              <a:t>, A. N. &amp; </a:t>
            </a:r>
            <a:r>
              <a:rPr lang="en-US" altLang="en-US" dirty="0" err="1" smtClean="0"/>
              <a:t>Mendler</a:t>
            </a:r>
            <a:r>
              <a:rPr lang="en-US" altLang="en-US" dirty="0" smtClean="0"/>
              <a:t> B. D. (2011) </a:t>
            </a:r>
            <a:r>
              <a:rPr lang="en-US" altLang="en-US" i="1" dirty="0" smtClean="0"/>
              <a:t>Power struggles: Successful techniques for teachers. </a:t>
            </a:r>
            <a:r>
              <a:rPr lang="en-US" altLang="en-US" dirty="0" smtClean="0"/>
              <a:t>Bloomington, IN: Solution Tree.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36869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87385"/>
            <a:ext cx="3048000" cy="456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7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Classroom Management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 err="1" smtClean="0"/>
              <a:t>Knoster</a:t>
            </a:r>
            <a:r>
              <a:rPr lang="en-US" altLang="en-US" dirty="0" smtClean="0"/>
              <a:t>, T. (2013). </a:t>
            </a:r>
            <a:r>
              <a:rPr lang="en-US" altLang="en-US" i="1" dirty="0" smtClean="0"/>
              <a:t>The Teacher’s pocket guide effective classroom management </a:t>
            </a:r>
            <a:r>
              <a:rPr lang="en-US" altLang="en-US" dirty="0" smtClean="0"/>
              <a:t>(2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Ed.)</a:t>
            </a:r>
            <a:r>
              <a:rPr lang="en-US" altLang="en-US" i="1" dirty="0" smtClean="0"/>
              <a:t>, </a:t>
            </a:r>
            <a:r>
              <a:rPr lang="en-US" altLang="en-US" dirty="0" smtClean="0"/>
              <a:t>Baltimore, MD: Paul H Brookes</a:t>
            </a:r>
          </a:p>
        </p:txBody>
      </p:sp>
      <p:sp>
        <p:nvSpPr>
          <p:cNvPr id="49157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11" name="Content Placeholder 10" descr="downloa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372259"/>
            <a:ext cx="2971800" cy="4451267"/>
          </a:xfrm>
        </p:spPr>
      </p:pic>
      <p:sp>
        <p:nvSpPr>
          <p:cNvPr id="62468" name="AutoShape 4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AutoShape 6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2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Addressing Tardies</a:t>
            </a:r>
          </a:p>
        </p:txBody>
      </p:sp>
      <p:sp>
        <p:nvSpPr>
          <p:cNvPr id="65540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mtClean="0"/>
              <a:t>Start on Time!</a:t>
            </a:r>
          </a:p>
          <a:p>
            <a:r>
              <a:rPr lang="en-US" altLang="en-US" smtClean="0"/>
              <a:t>Randy Sprick</a:t>
            </a:r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b="6802"/>
          <a:stretch>
            <a:fillRect/>
          </a:stretch>
        </p:blipFill>
        <p:spPr>
          <a:noFill/>
        </p:spPr>
      </p:pic>
      <p:sp>
        <p:nvSpPr>
          <p:cNvPr id="65541" name="TextBox 9"/>
          <p:cNvSpPr txBox="1">
            <a:spLocks noChangeArrowheads="1"/>
          </p:cNvSpPr>
          <p:nvPr/>
        </p:nvSpPr>
        <p:spPr bwMode="auto">
          <a:xfrm>
            <a:off x="228600" y="5181600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http://</a:t>
            </a:r>
            <a:r>
              <a:rPr lang="en-US" altLang="en-US" dirty="0" err="1"/>
              <a:t>www.safeandcivilschools.com</a:t>
            </a:r>
            <a:r>
              <a:rPr lang="en-US" altLang="en-US" dirty="0"/>
              <a:t>/products/</a:t>
            </a:r>
            <a:r>
              <a:rPr lang="en-US" altLang="en-US" dirty="0" err="1"/>
              <a:t>program_previews.php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58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fb.me/4vHawmKtz</a:t>
            </a:r>
            <a:r>
              <a:rPr lang="en-US" dirty="0" smtClean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bit.ly/1K5ZplN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Assessing school </a:t>
            </a:r>
            <a:r>
              <a:rPr lang="en-US" dirty="0"/>
              <a:t>climate webinar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bit.ly/1IRJgBH</a:t>
            </a:r>
            <a:endParaRPr lang="en-US" dirty="0" smtClean="0"/>
          </a:p>
          <a:p>
            <a:r>
              <a:rPr lang="en-US" dirty="0"/>
              <a:t>Online </a:t>
            </a:r>
            <a:r>
              <a:rPr lang="en-US" dirty="0" smtClean="0"/>
              <a:t>survey</a:t>
            </a:r>
            <a:r>
              <a:rPr lang="en-US" smtClean="0"/>
              <a:t>: student hope</a:t>
            </a:r>
            <a:r>
              <a:rPr lang="en-US" dirty="0"/>
              <a:t>, engagement, belonging, and classroom management.... </a:t>
            </a:r>
            <a:r>
              <a:rPr lang="en-US" dirty="0">
                <a:hlinkClick r:id="rId6" tooltip="http://fb.me/2bX9tbQh4"/>
              </a:rPr>
              <a:t>http://fb.me/2bX9tbQh4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algebra in middle and high </a:t>
            </a:r>
            <a:r>
              <a:rPr lang="en-US" dirty="0" smtClean="0"/>
              <a:t>school </a:t>
            </a: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buff.ly/1CqNf2c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5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2819400" y="4662488"/>
            <a:ext cx="747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5700713" y="4584700"/>
            <a:ext cx="747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" y="1905000"/>
            <a:ext cx="3352800" cy="539750"/>
            <a:chOff x="192" y="1297"/>
            <a:chExt cx="2112" cy="239"/>
          </a:xfrm>
        </p:grpSpPr>
        <p:sp>
          <p:nvSpPr>
            <p:cNvPr id="1054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151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Tertiary Interventions/Tier 3: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Dig deeper – why?</a:t>
              </a:r>
            </a:p>
          </p:txBody>
        </p:sp>
        <p:sp>
          <p:nvSpPr>
            <p:cNvPr id="1055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484812" y="2057400"/>
            <a:ext cx="3333749" cy="1200150"/>
            <a:chOff x="3455" y="1296"/>
            <a:chExt cx="2100" cy="756"/>
          </a:xfrm>
        </p:grpSpPr>
        <p:sp>
          <p:nvSpPr>
            <p:cNvPr id="1052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Text Box 13"/>
            <p:cNvSpPr txBox="1">
              <a:spLocks noChangeArrowheads="1"/>
            </p:cNvSpPr>
            <p:nvPr/>
          </p:nvSpPr>
          <p:spPr bwMode="auto">
            <a:xfrm>
              <a:off x="3840" y="1296"/>
              <a:ext cx="171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Tertiary Intervention/Tier 3:</a:t>
              </a:r>
            </a:p>
            <a:p>
              <a:pPr eaLnBrk="0" hangingPunct="0"/>
              <a:r>
                <a:rPr lang="en-US" sz="1200" dirty="0">
                  <a:latin typeface="Comic Sans MS" pitchFamily="66" charset="0"/>
                </a:rPr>
                <a:t>Ask questions, </a:t>
              </a:r>
            </a:p>
            <a:p>
              <a:pPr eaLnBrk="0" hangingPunct="0"/>
              <a:r>
                <a:rPr lang="en-US" sz="1200" dirty="0">
                  <a:latin typeface="Comic Sans MS" pitchFamily="66" charset="0"/>
                </a:rPr>
                <a:t>Teach what works better *</a:t>
              </a: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r>
                <a:rPr lang="en-US" sz="1200" dirty="0">
                  <a:latin typeface="Comic Sans MS" pitchFamily="66" charset="0"/>
                </a:rPr>
                <a:t>	</a:t>
              </a:r>
              <a:r>
                <a:rPr lang="en-US" sz="1200" dirty="0" smtClean="0">
                  <a:latin typeface="Comic Sans MS" pitchFamily="66" charset="0"/>
                </a:rPr>
                <a:t>Antibiotics/</a:t>
              </a:r>
              <a:r>
                <a:rPr lang="en-US" sz="1200" dirty="0" err="1" smtClean="0">
                  <a:latin typeface="Comic Sans MS" pitchFamily="66" charset="0"/>
                </a:rPr>
                <a:t>Zhong</a:t>
              </a:r>
              <a:r>
                <a:rPr lang="en-US" sz="1200" dirty="0" smtClean="0">
                  <a:latin typeface="Comic Sans MS" pitchFamily="66" charset="0"/>
                </a:rPr>
                <a:t> Yao </a:t>
              </a:r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4800" y="2952750"/>
            <a:ext cx="2971800" cy="476250"/>
            <a:chOff x="192" y="1876"/>
            <a:chExt cx="1872" cy="140"/>
          </a:xfrm>
        </p:grpSpPr>
        <p:sp>
          <p:nvSpPr>
            <p:cNvPr id="1050" name="Text Box 15"/>
            <p:cNvSpPr txBox="1">
              <a:spLocks noChangeArrowheads="1"/>
            </p:cNvSpPr>
            <p:nvPr/>
          </p:nvSpPr>
          <p:spPr bwMode="auto">
            <a:xfrm>
              <a:off x="192" y="1876"/>
              <a:ext cx="160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Secondary Interventions/Tier 2: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Can’t do/won’t do</a:t>
              </a:r>
            </a:p>
          </p:txBody>
        </p:sp>
        <p:sp>
          <p:nvSpPr>
            <p:cNvPr id="1051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646738" y="3092450"/>
            <a:ext cx="3076575" cy="1200150"/>
            <a:chOff x="3749" y="1853"/>
            <a:chExt cx="1938" cy="756"/>
          </a:xfrm>
        </p:grpSpPr>
        <p:sp>
          <p:nvSpPr>
            <p:cNvPr id="1048" name="Text Box 18"/>
            <p:cNvSpPr txBox="1">
              <a:spLocks noChangeArrowheads="1"/>
            </p:cNvSpPr>
            <p:nvPr/>
          </p:nvSpPr>
          <p:spPr bwMode="auto">
            <a:xfrm>
              <a:off x="4085" y="1853"/>
              <a:ext cx="160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Secondary Interventions/Tier 2:</a:t>
              </a:r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r>
                <a:rPr lang="en-US" sz="1200" dirty="0">
                  <a:latin typeface="Comic Sans MS" pitchFamily="66" charset="0"/>
                </a:rPr>
                <a:t>Coke test analogy..</a:t>
              </a: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r>
                <a:rPr lang="en-US" sz="1200" dirty="0">
                  <a:latin typeface="Comic Sans MS" pitchFamily="66" charset="0"/>
                </a:rPr>
                <a:t>	Aspirin, Soup* </a:t>
              </a: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1049" name="Line 19"/>
            <p:cNvSpPr>
              <a:spLocks noChangeShapeType="1"/>
            </p:cNvSpPr>
            <p:nvPr/>
          </p:nvSpPr>
          <p:spPr bwMode="auto">
            <a:xfrm rot="10739161">
              <a:off x="3749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52400" y="4648200"/>
            <a:ext cx="4724400" cy="1016000"/>
            <a:chOff x="144" y="2929"/>
            <a:chExt cx="4447" cy="291"/>
          </a:xfrm>
        </p:grpSpPr>
        <p:sp>
          <p:nvSpPr>
            <p:cNvPr id="1046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Universal Intervention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Tier 1: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Were we clear? Does it work?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How do we respond?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 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1047" name="Line 22"/>
            <p:cNvSpPr>
              <a:spLocks noChangeShapeType="1"/>
            </p:cNvSpPr>
            <p:nvPr/>
          </p:nvSpPr>
          <p:spPr bwMode="auto">
            <a:xfrm>
              <a:off x="2134" y="299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751513" y="4679950"/>
            <a:ext cx="3200400" cy="1384300"/>
            <a:chOff x="4343" y="2871"/>
            <a:chExt cx="2016" cy="872"/>
          </a:xfrm>
        </p:grpSpPr>
        <p:sp>
          <p:nvSpPr>
            <p:cNvPr id="1044" name="Text Box 24"/>
            <p:cNvSpPr txBox="1">
              <a:spLocks noChangeArrowheads="1"/>
            </p:cNvSpPr>
            <p:nvPr/>
          </p:nvSpPr>
          <p:spPr bwMode="auto">
            <a:xfrm>
              <a:off x="4720" y="2871"/>
              <a:ext cx="1639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Universal Intervention/Tier 1: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Be clear on expectations,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 make sure they work, be humane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	Rest, Vitamins* </a:t>
              </a:r>
            </a:p>
            <a:p>
              <a:pPr eaLnBrk="0" hangingPunct="0"/>
              <a:endParaRPr lang="en-US" sz="1200" u="sng">
                <a:latin typeface="Comic Sans MS" pitchFamily="66" charset="0"/>
              </a:endParaRP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1045" name="Line 25"/>
            <p:cNvSpPr>
              <a:spLocks noChangeShapeType="1"/>
            </p:cNvSpPr>
            <p:nvPr/>
          </p:nvSpPr>
          <p:spPr bwMode="auto">
            <a:xfrm rot="10779294">
              <a:off x="4343" y="3031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7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05325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8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5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 smtClean="0"/>
              <a:t>Designing School-Wide Systems for Student Success</a:t>
            </a:r>
            <a:br>
              <a:rPr lang="en-US" sz="2400" b="1" dirty="0" smtClean="0"/>
            </a:br>
            <a:r>
              <a:rPr lang="en-US" sz="2400" b="1" i="1" dirty="0" smtClean="0"/>
              <a:t>A Response to Intervention Model/MTSS</a:t>
            </a:r>
          </a:p>
        </p:txBody>
      </p:sp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147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Questions</a:t>
            </a:r>
          </a:p>
        </p:txBody>
      </p:sp>
      <p:sp>
        <p:nvSpPr>
          <p:cNvPr id="1042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1268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Answers</a:t>
            </a:r>
          </a:p>
        </p:txBody>
      </p:sp>
      <p:sp>
        <p:nvSpPr>
          <p:cNvPr id="1043" name="TextBox 9"/>
          <p:cNvSpPr txBox="1">
            <a:spLocks noChangeArrowheads="1"/>
          </p:cNvSpPr>
          <p:nvPr/>
        </p:nvSpPr>
        <p:spPr bwMode="auto">
          <a:xfrm>
            <a:off x="6553200" y="6553200"/>
            <a:ext cx="1449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*</a:t>
            </a:r>
            <a:r>
              <a:rPr lang="en-US" sz="1200"/>
              <a:t>Scott, T. examples </a:t>
            </a:r>
          </a:p>
        </p:txBody>
      </p:sp>
    </p:spTree>
    <p:extLst>
      <p:ext uri="{BB962C8B-B14F-4D97-AF65-F5344CB8AC3E}">
        <p14:creationId xmlns:p14="http://schemas.microsoft.com/office/powerpoint/2010/main" val="2097899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Your Teams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will you prepare your staff? </a:t>
            </a:r>
            <a:endParaRPr lang="en-US" dirty="0" smtClean="0"/>
          </a:p>
          <a:p>
            <a:r>
              <a:rPr lang="en-US" dirty="0"/>
              <a:t>See </a:t>
            </a:r>
            <a:r>
              <a:rPr lang="en-US" dirty="0" smtClean="0"/>
              <a:t>examples and action plan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1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Where are you?</a:t>
            </a:r>
          </a:p>
        </p:txBody>
      </p:sp>
      <p:sp>
        <p:nvSpPr>
          <p:cNvPr id="68611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Complete</a:t>
            </a:r>
          </a:p>
          <a:p>
            <a:pPr lvl="1"/>
            <a:r>
              <a:rPr lang="en-US" altLang="en-US" dirty="0" smtClean="0"/>
              <a:t>Classroom management self-assessment</a:t>
            </a:r>
          </a:p>
          <a:p>
            <a:pPr lvl="1"/>
            <a:r>
              <a:rPr lang="en-US" altLang="en-US" dirty="0" smtClean="0">
                <a:hlinkClick r:id="rId3"/>
              </a:rPr>
              <a:t>http://www.pbis.org/pbis_resource_detail_page.aspx?Type=4&amp;PBIS_ResourceID=164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Free training on active supervision (limited time only)</a:t>
            </a:r>
          </a:p>
          <a:p>
            <a:pPr lvl="1"/>
            <a:r>
              <a:rPr lang="en-US" altLang="en-US" sz="1300" dirty="0" smtClean="0">
                <a:hlinkClick r:id="rId4"/>
              </a:rPr>
              <a:t>https://www.irised.com/freecourse&amp;?utm_source=IRIS+Educational+Media+Mailing+List&amp;utm_campaign=9d73acd430-FREEprog_SysSupEvElem_8_5_2014&amp;utm_medium=email&amp;utm_term=0_cb7ab95a8b-9d73acd430-291122974#.U-U6UPldWSq</a:t>
            </a:r>
            <a:r>
              <a:rPr lang="en-US" altLang="en-US" sz="1300" dirty="0" smtClean="0"/>
              <a:t> 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40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State Implementation &amp; Scaling-up of Evidence-based Practices Center</a:t>
            </a:r>
          </a:p>
          <a:p>
            <a:pPr lvl="1"/>
            <a:r>
              <a:rPr lang="en-US" dirty="0" smtClean="0">
                <a:hlinkClick r:id="rId3"/>
              </a:rPr>
              <a:t>http://sisep.fpg.unc.edu/</a:t>
            </a:r>
          </a:p>
          <a:p>
            <a:r>
              <a:rPr lang="en-US" dirty="0" err="1" smtClean="0"/>
              <a:t>Kotter</a:t>
            </a:r>
            <a:r>
              <a:rPr lang="en-US" dirty="0" smtClean="0"/>
              <a:t>, J. (1995). Leading change: Why transformation efforts fail. </a:t>
            </a:r>
            <a:r>
              <a:rPr lang="en-US" i="1" dirty="0" smtClean="0"/>
              <a:t>Harvard Business Review, 73(2</a:t>
            </a:r>
            <a:r>
              <a:rPr lang="en-US" dirty="0" smtClean="0"/>
              <a:t>), 59–67. Retrieved from </a:t>
            </a:r>
            <a:r>
              <a:rPr lang="en-US" dirty="0" smtClean="0">
                <a:hlinkClick r:id="rId4"/>
              </a:rPr>
              <a:t>http://hbr.org/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http://www.hankbohanon.net/Resources_1.html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579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Michael Kennedy </a:t>
            </a:r>
            <a:r>
              <a:rPr lang="en-US" dirty="0" smtClean="0">
                <a:hlinkClick r:id="rId3"/>
              </a:rPr>
              <a:t>http://vimeo.com/channels/129830</a:t>
            </a:r>
            <a:endParaRPr lang="en-US" dirty="0" smtClean="0"/>
          </a:p>
          <a:p>
            <a:pPr lvl="1"/>
            <a:r>
              <a:rPr lang="en-US" dirty="0" err="1" smtClean="0"/>
              <a:t>Fruita</a:t>
            </a:r>
            <a:r>
              <a:rPr lang="en-US" dirty="0" smtClean="0"/>
              <a:t> Monument</a:t>
            </a:r>
          </a:p>
          <a:p>
            <a:pPr lvl="1"/>
            <a:r>
              <a:rPr lang="en-US" dirty="0" smtClean="0"/>
              <a:t>Consistent</a:t>
            </a:r>
          </a:p>
          <a:p>
            <a:r>
              <a:rPr lang="en-US" dirty="0" smtClean="0"/>
              <a:t> Scott’s Pride </a:t>
            </a:r>
            <a:r>
              <a:rPr lang="en-US" dirty="0" smtClean="0">
                <a:hlinkClick r:id="rId4"/>
              </a:rPr>
              <a:t>https://sites.google.com/a/ddouglas.k12.or.us/scotspride/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0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more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dirty="0" smtClean="0"/>
              <a:t>Sample Lesson plans</a:t>
            </a:r>
          </a:p>
          <a:p>
            <a:pPr lvl="1">
              <a:lnSpc>
                <a:spcPct val="90000"/>
              </a:lnSpc>
            </a:pPr>
            <a:r>
              <a:rPr lang="en-US" altLang="en-US" sz="4000" dirty="0" smtClean="0">
                <a:hlinkClick r:id="rId3"/>
              </a:rPr>
              <a:t>http</a:t>
            </a:r>
            <a:r>
              <a:rPr lang="en-US" altLang="en-US" sz="4000" dirty="0">
                <a:hlinkClick r:id="rId3"/>
              </a:rPr>
              <a:t>://www.pbismaryland.org/</a:t>
            </a:r>
            <a:r>
              <a:rPr lang="en-US" altLang="en-US" sz="4000" dirty="0"/>
              <a:t> </a:t>
            </a:r>
          </a:p>
          <a:p>
            <a:pPr lvl="1"/>
            <a:r>
              <a:rPr lang="en-US" sz="4000" dirty="0" smtClean="0">
                <a:hlinkClick r:id="rId4"/>
              </a:rPr>
              <a:t>http://www.hankbohanon.net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More Video Example</a:t>
            </a:r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vimeo.com/groups/pbisvideos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3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Supports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Defusing Disruptive Behavior in the Classroom</a:t>
            </a:r>
          </a:p>
          <a:p>
            <a:pPr lvl="1" eaLnBrk="1" hangingPunct="1">
              <a:defRPr/>
            </a:pPr>
            <a:r>
              <a:rPr lang="en-US" dirty="0" smtClean="0"/>
              <a:t>Geoff Colvin </a:t>
            </a:r>
            <a:r>
              <a:rPr lang="en-US" dirty="0" smtClean="0">
                <a:hlinkClick r:id="rId3"/>
              </a:rPr>
              <a:t>http://www.lookiris.com/store/K-12_Professional_Development/Defusing_Disruptive_Behavior_in_the_Classroom/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smtClean="0"/>
              <a:t>Classroom management training</a:t>
            </a:r>
          </a:p>
          <a:p>
            <a:pPr lvl="1" eaLnBrk="1" hangingPunct="1">
              <a:defRPr/>
            </a:pPr>
            <a:r>
              <a:rPr lang="en-US" dirty="0" smtClean="0">
                <a:hlinkClick r:id="rId4"/>
              </a:rPr>
              <a:t>http://pbismissouri.org/class.html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smtClean="0"/>
              <a:t>The FAST Method </a:t>
            </a:r>
          </a:p>
          <a:p>
            <a:pPr lvl="1" eaLnBrk="1" hangingPunct="1">
              <a:defRPr/>
            </a:pPr>
            <a:r>
              <a:rPr lang="en-US" dirty="0" smtClean="0">
                <a:hlinkClick r:id="rId5"/>
              </a:rPr>
              <a:t>http://www.lookiris.com/store/K-12_Professional_Development/The_FAST_Method_ONLINE/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477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Supports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IRIS Online Modules</a:t>
            </a:r>
          </a:p>
          <a:p>
            <a:pPr lvl="1" eaLnBrk="1" hangingPunct="1">
              <a:defRPr/>
            </a:pPr>
            <a:r>
              <a:rPr lang="en-US" dirty="0" smtClean="0">
                <a:hlinkClick r:id="rId2"/>
              </a:rPr>
              <a:t>http://iris.peabody.vanderbilt.edu/resources.html</a:t>
            </a:r>
            <a:endParaRPr lang="en-US" dirty="0" smtClean="0"/>
          </a:p>
          <a:p>
            <a:pPr>
              <a:defRPr/>
            </a:pPr>
            <a:r>
              <a:rPr lang="en-US" sz="2800" b="1" dirty="0" err="1" smtClean="0"/>
              <a:t>Rti</a:t>
            </a:r>
            <a:r>
              <a:rPr lang="en-US" sz="2800" b="1" dirty="0" smtClean="0"/>
              <a:t> Action Network Article Behavior and Academics</a:t>
            </a:r>
          </a:p>
          <a:p>
            <a:pPr lvl="1">
              <a:defRPr/>
            </a:pPr>
            <a:r>
              <a:rPr lang="en-US" sz="2400" dirty="0" smtClean="0">
                <a:hlinkClick r:id="rId3"/>
              </a:rPr>
              <a:t>http://www.rtinetwork.org/Learn/Behavior/ar/Integrating-Behavior-and-Academic-Supports-Within-an-RtI-Framework-General-Overview</a:t>
            </a:r>
            <a:endParaRPr lang="en-US" sz="2400" dirty="0" smtClean="0"/>
          </a:p>
          <a:p>
            <a:pPr>
              <a:defRPr/>
            </a:pPr>
            <a:r>
              <a:rPr lang="en-US" dirty="0" smtClean="0"/>
              <a:t>National Center on PBIS</a:t>
            </a:r>
          </a:p>
          <a:p>
            <a:pPr lvl="1">
              <a:defRPr/>
            </a:pPr>
            <a:r>
              <a:rPr lang="en-US" dirty="0" smtClean="0">
                <a:hlinkClick r:id="rId4"/>
              </a:rPr>
              <a:t>http://www.pbis.org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Association of Positive Behavior Support</a:t>
            </a:r>
          </a:p>
          <a:p>
            <a:pPr lvl="1">
              <a:defRPr/>
            </a:pPr>
            <a:r>
              <a:rPr lang="en-US" dirty="0" smtClean="0">
                <a:hlinkClick r:id="rId5"/>
              </a:rPr>
              <a:t>http://www.apbs.org</a:t>
            </a:r>
            <a:r>
              <a:rPr lang="en-US" dirty="0" smtClean="0"/>
              <a:t>  </a:t>
            </a:r>
          </a:p>
          <a:p>
            <a:pPr>
              <a:defRPr/>
            </a:pPr>
            <a:r>
              <a:rPr lang="en-US" dirty="0" smtClean="0"/>
              <a:t>CASEL – SEL Center</a:t>
            </a:r>
          </a:p>
          <a:p>
            <a:pPr lvl="1">
              <a:defRPr/>
            </a:pPr>
            <a:r>
              <a:rPr lang="en-US" dirty="0" smtClean="0">
                <a:hlinkClick r:id="rId6"/>
              </a:rPr>
              <a:t>http://casel.org/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Direct behavior rating</a:t>
            </a:r>
          </a:p>
          <a:p>
            <a:pPr lvl="1">
              <a:defRPr/>
            </a:pPr>
            <a:r>
              <a:rPr lang="en-US" dirty="0" smtClean="0">
                <a:hlinkClick r:id="rId7"/>
              </a:rPr>
              <a:t>http://www.directbehaviorratings.com/cms/</a:t>
            </a:r>
            <a:r>
              <a:rPr lang="en-US" dirty="0" smtClean="0"/>
              <a:t> </a:t>
            </a:r>
          </a:p>
          <a:p>
            <a:pPr lvl="1" eaLnBrk="1" hangingPunct="1"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865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before you tell</a:t>
            </a:r>
          </a:p>
          <a:p>
            <a:r>
              <a:rPr lang="en-US" dirty="0" smtClean="0"/>
              <a:t>Do not implement what you cannot support</a:t>
            </a:r>
          </a:p>
          <a:p>
            <a:r>
              <a:rPr lang="en-US" dirty="0" smtClean="0"/>
              <a:t>Remember your humanity and that of the people you serve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Arial"/>
                <a:cs typeface="Arial"/>
              </a:rPr>
              <a:t>Allen, J., Gregory, A., </a:t>
            </a:r>
            <a:r>
              <a:rPr lang="en-US" sz="1200" dirty="0" err="1">
                <a:latin typeface="Arial"/>
                <a:cs typeface="Arial"/>
              </a:rPr>
              <a:t>Mikami</a:t>
            </a:r>
            <a:r>
              <a:rPr lang="en-US" sz="1200" dirty="0">
                <a:latin typeface="Arial"/>
                <a:cs typeface="Arial"/>
              </a:rPr>
              <a:t>, A., </a:t>
            </a:r>
            <a:r>
              <a:rPr lang="en-US" sz="1200" dirty="0" err="1">
                <a:latin typeface="Arial"/>
                <a:cs typeface="Arial"/>
              </a:rPr>
              <a:t>Lun</a:t>
            </a:r>
            <a:r>
              <a:rPr lang="en-US" sz="1200" dirty="0">
                <a:latin typeface="Arial"/>
                <a:cs typeface="Arial"/>
              </a:rPr>
              <a:t>, J., </a:t>
            </a:r>
            <a:r>
              <a:rPr lang="en-US" sz="1200" dirty="0" err="1">
                <a:latin typeface="Arial"/>
                <a:cs typeface="Arial"/>
              </a:rPr>
              <a:t>Hamre</a:t>
            </a:r>
            <a:r>
              <a:rPr lang="en-US" sz="1200" dirty="0">
                <a:latin typeface="Arial"/>
                <a:cs typeface="Arial"/>
              </a:rPr>
              <a:t>, B., &amp; </a:t>
            </a:r>
            <a:r>
              <a:rPr lang="en-US" sz="1200" dirty="0" err="1">
                <a:latin typeface="Arial"/>
                <a:cs typeface="Arial"/>
              </a:rPr>
              <a:t>Pianta</a:t>
            </a:r>
            <a:r>
              <a:rPr lang="en-US" sz="1200" dirty="0">
                <a:latin typeface="Arial"/>
                <a:cs typeface="Arial"/>
              </a:rPr>
              <a:t>, R. (2013). </a:t>
            </a:r>
            <a:r>
              <a:rPr lang="en-US" sz="1200" dirty="0" smtClean="0">
                <a:latin typeface="Arial"/>
                <a:cs typeface="Arial"/>
              </a:rPr>
              <a:t>Observations </a:t>
            </a:r>
            <a:r>
              <a:rPr lang="en-US" sz="1200" dirty="0">
                <a:latin typeface="Arial"/>
                <a:cs typeface="Arial"/>
              </a:rPr>
              <a:t>of effective teacher</a:t>
            </a:r>
            <a:r>
              <a:rPr lang="en-US" sz="1200" dirty="0" smtClean="0">
                <a:latin typeface="Arial"/>
                <a:cs typeface="Arial"/>
              </a:rPr>
              <a:t>–	student </a:t>
            </a:r>
            <a:r>
              <a:rPr lang="en-US" sz="1200" dirty="0">
                <a:latin typeface="Arial"/>
                <a:cs typeface="Arial"/>
              </a:rPr>
              <a:t>interactions in secondary </a:t>
            </a:r>
            <a:r>
              <a:rPr lang="en-US" sz="1200" dirty="0" smtClean="0">
                <a:latin typeface="Arial"/>
                <a:cs typeface="Arial"/>
              </a:rPr>
              <a:t>school </a:t>
            </a:r>
            <a:r>
              <a:rPr lang="en-US" sz="1200" dirty="0">
                <a:latin typeface="Arial"/>
                <a:cs typeface="Arial"/>
              </a:rPr>
              <a:t>classrooms: Predicting student achievement with the </a:t>
            </a:r>
            <a:r>
              <a:rPr lang="en-US" sz="1200" dirty="0" smtClean="0">
                <a:latin typeface="Arial"/>
                <a:cs typeface="Arial"/>
              </a:rPr>
              <a:t>classroom 	assessment </a:t>
            </a:r>
            <a:r>
              <a:rPr lang="en-US" sz="1200" dirty="0">
                <a:latin typeface="Arial"/>
                <a:cs typeface="Arial"/>
              </a:rPr>
              <a:t>scoring system—secondary</a:t>
            </a:r>
            <a:r>
              <a:rPr lang="en-US" sz="1200" i="1" dirty="0">
                <a:latin typeface="Arial"/>
                <a:cs typeface="Arial"/>
              </a:rPr>
              <a:t>. School </a:t>
            </a:r>
            <a:r>
              <a:rPr lang="en-US" sz="1200" i="1" dirty="0" smtClean="0">
                <a:latin typeface="Arial"/>
                <a:cs typeface="Arial"/>
              </a:rPr>
              <a:t>Psychology </a:t>
            </a:r>
            <a:r>
              <a:rPr lang="en-US" sz="1200" i="1" dirty="0">
                <a:latin typeface="Arial"/>
                <a:cs typeface="Arial"/>
              </a:rPr>
              <a:t>Review, 42</a:t>
            </a:r>
            <a:r>
              <a:rPr lang="en-US" sz="1200" dirty="0">
                <a:latin typeface="Arial"/>
                <a:cs typeface="Arial"/>
              </a:rPr>
              <a:t>(1), 76–98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r>
              <a:rPr lang="en-US" sz="1200" dirty="0" err="1">
                <a:latin typeface="Arial"/>
                <a:cs typeface="Arial"/>
              </a:rPr>
              <a:t>Benbenishty</a:t>
            </a:r>
            <a:r>
              <a:rPr lang="en-US" sz="1200" dirty="0">
                <a:latin typeface="Arial"/>
                <a:cs typeface="Arial"/>
              </a:rPr>
              <a:t>, R., Astor, R. A., </a:t>
            </a:r>
            <a:r>
              <a:rPr lang="en-US" sz="1200" dirty="0" err="1">
                <a:latin typeface="Arial"/>
                <a:cs typeface="Arial"/>
              </a:rPr>
              <a:t>Roziner</a:t>
            </a:r>
            <a:r>
              <a:rPr lang="en-US" sz="1200" dirty="0">
                <a:latin typeface="Arial"/>
                <a:cs typeface="Arial"/>
              </a:rPr>
              <a:t>, I., &amp; </a:t>
            </a:r>
            <a:r>
              <a:rPr lang="en-US" sz="1200" dirty="0" err="1">
                <a:latin typeface="Arial"/>
                <a:cs typeface="Arial"/>
              </a:rPr>
              <a:t>Wrabel</a:t>
            </a:r>
            <a:r>
              <a:rPr lang="en-US" sz="1200" dirty="0">
                <a:latin typeface="Arial"/>
                <a:cs typeface="Arial"/>
              </a:rPr>
              <a:t>, S. L. (2016). Testing </a:t>
            </a:r>
            <a:r>
              <a:rPr lang="en-US" sz="1200" dirty="0" smtClean="0">
                <a:latin typeface="Arial"/>
                <a:cs typeface="Arial"/>
              </a:rPr>
              <a:t>the </a:t>
            </a:r>
            <a:r>
              <a:rPr lang="en-US" sz="1200" dirty="0">
                <a:latin typeface="Arial"/>
                <a:cs typeface="Arial"/>
              </a:rPr>
              <a:t>Causal Links Between School </a:t>
            </a:r>
            <a:r>
              <a:rPr lang="en-US" sz="1200" dirty="0" smtClean="0">
                <a:latin typeface="Arial"/>
                <a:cs typeface="Arial"/>
              </a:rPr>
              <a:t>	Climate</a:t>
            </a:r>
            <a:r>
              <a:rPr lang="en-US" sz="1200" dirty="0">
                <a:latin typeface="Arial"/>
                <a:cs typeface="Arial"/>
              </a:rPr>
              <a:t>, School Violence, and School </a:t>
            </a:r>
            <a:r>
              <a:rPr lang="en-US" sz="1200" dirty="0" smtClean="0">
                <a:latin typeface="Arial"/>
                <a:cs typeface="Arial"/>
              </a:rPr>
              <a:t>Academic </a:t>
            </a:r>
            <a:r>
              <a:rPr lang="en-US" sz="1200" dirty="0">
                <a:latin typeface="Arial"/>
                <a:cs typeface="Arial"/>
              </a:rPr>
              <a:t>Performance: A Cross-Lagged Panel </a:t>
            </a:r>
            <a:r>
              <a:rPr lang="en-US" sz="1200" dirty="0" smtClean="0">
                <a:latin typeface="Arial"/>
                <a:cs typeface="Arial"/>
              </a:rPr>
              <a:t>Autoregressive </a:t>
            </a:r>
            <a:r>
              <a:rPr lang="en-US" sz="1200" dirty="0">
                <a:latin typeface="Arial"/>
                <a:cs typeface="Arial"/>
              </a:rPr>
              <a:t>Model. </a:t>
            </a:r>
            <a:r>
              <a:rPr lang="en-US" sz="1200" i="1" dirty="0">
                <a:latin typeface="Arial"/>
                <a:cs typeface="Arial"/>
              </a:rPr>
              <a:t>Educational Researcher, 45</a:t>
            </a:r>
            <a:r>
              <a:rPr lang="en-US" sz="1200" dirty="0">
                <a:latin typeface="Arial"/>
                <a:cs typeface="Arial"/>
              </a:rPr>
              <a:t>(3), 197-206. doi</a:t>
            </a:r>
            <a:r>
              <a:rPr lang="en-US" sz="1200" dirty="0" smtClean="0">
                <a:latin typeface="Arial"/>
                <a:cs typeface="Arial"/>
              </a:rPr>
              <a:t>:10.3102</a:t>
            </a:r>
            <a:r>
              <a:rPr lang="en-US" sz="1200" dirty="0">
                <a:latin typeface="Arial"/>
                <a:cs typeface="Arial"/>
              </a:rPr>
              <a:t>/</a:t>
            </a:r>
            <a:r>
              <a:rPr lang="en-US" sz="1200" dirty="0" smtClean="0">
                <a:latin typeface="Arial"/>
                <a:cs typeface="Arial"/>
              </a:rPr>
              <a:t>0013189X16644603</a:t>
            </a:r>
          </a:p>
          <a:p>
            <a:r>
              <a:rPr lang="en-US" sz="1200" dirty="0" smtClean="0">
                <a:latin typeface="Arial"/>
                <a:cs typeface="Arial"/>
              </a:rPr>
              <a:t>Bohanon</a:t>
            </a:r>
            <a:r>
              <a:rPr lang="en-US" sz="1200" dirty="0">
                <a:latin typeface="Arial"/>
                <a:cs typeface="Arial"/>
              </a:rPr>
              <a:t>, H. (2015)</a:t>
            </a:r>
            <a:r>
              <a:rPr lang="en-US" sz="1200" dirty="0" smtClean="0">
                <a:latin typeface="Arial"/>
                <a:cs typeface="Arial"/>
              </a:rPr>
              <a:t>. </a:t>
            </a:r>
            <a:r>
              <a:rPr lang="en-US" sz="1200" dirty="0">
                <a:latin typeface="Arial"/>
                <a:cs typeface="Arial"/>
              </a:rPr>
              <a:t>Changes in adult behavior to decrease disruption from </a:t>
            </a:r>
            <a:r>
              <a:rPr lang="en-US" sz="1200" dirty="0" smtClean="0">
                <a:latin typeface="Arial"/>
                <a:cs typeface="Arial"/>
              </a:rPr>
              <a:t>	students </a:t>
            </a:r>
            <a:r>
              <a:rPr lang="en-US" sz="1200" dirty="0">
                <a:latin typeface="Arial"/>
                <a:cs typeface="Arial"/>
              </a:rPr>
              <a:t>in non-classroom settings</a:t>
            </a:r>
            <a:r>
              <a:rPr lang="en-US" sz="1200" i="1" dirty="0">
                <a:latin typeface="Arial"/>
                <a:cs typeface="Arial"/>
              </a:rPr>
              <a:t>. </a:t>
            </a:r>
            <a:r>
              <a:rPr lang="en-US" sz="1200" i="1" dirty="0" smtClean="0">
                <a:latin typeface="Arial"/>
                <a:cs typeface="Arial"/>
              </a:rPr>
              <a:t>	Intervention </a:t>
            </a:r>
            <a:r>
              <a:rPr lang="en-US" sz="1200" i="1" dirty="0">
                <a:latin typeface="Arial"/>
                <a:cs typeface="Arial"/>
              </a:rPr>
              <a:t>in School and Clinic, 15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1), 12-18. </a:t>
            </a:r>
            <a:r>
              <a:rPr lang="en-US" sz="1200" dirty="0">
                <a:latin typeface="Arial"/>
                <a:cs typeface="Arial"/>
                <a:hlinkClick r:id="rId2"/>
              </a:rPr>
              <a:t>http://ecommons.luc.edu/education_facpubs/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39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 &amp; Wu, M. (2014). Developing buy-in for positive behavior support </a:t>
            </a:r>
            <a:r>
              <a:rPr lang="en-US" sz="1200" dirty="0" smtClean="0">
                <a:latin typeface="Arial"/>
                <a:cs typeface="Arial"/>
              </a:rPr>
              <a:t>in </a:t>
            </a:r>
            <a:r>
              <a:rPr lang="en-US" sz="1200" dirty="0">
                <a:latin typeface="Arial"/>
                <a:cs typeface="Arial"/>
              </a:rPr>
              <a:t>secondary settings. </a:t>
            </a:r>
            <a:r>
              <a:rPr lang="en-US" sz="1200" i="1" dirty="0">
                <a:latin typeface="Arial"/>
                <a:cs typeface="Arial"/>
              </a:rPr>
              <a:t>Preventing </a:t>
            </a:r>
            <a:r>
              <a:rPr lang="en-US" sz="1200" i="1" dirty="0" smtClean="0">
                <a:latin typeface="Arial"/>
                <a:cs typeface="Arial"/>
              </a:rPr>
              <a:t>	School </a:t>
            </a:r>
            <a:r>
              <a:rPr lang="en-US" sz="1200" i="1" dirty="0">
                <a:latin typeface="Arial"/>
                <a:cs typeface="Arial"/>
              </a:rPr>
              <a:t>Failure, 58 </a:t>
            </a:r>
            <a:r>
              <a:rPr lang="en-US" sz="1200" dirty="0">
                <a:latin typeface="Arial"/>
                <a:cs typeface="Arial"/>
              </a:rPr>
              <a:t>(4), 1–7. doi: </a:t>
            </a:r>
            <a:r>
              <a:rPr lang="en-US" sz="1200" dirty="0" smtClean="0">
                <a:latin typeface="Arial"/>
                <a:cs typeface="Arial"/>
              </a:rPr>
              <a:t>10.1080</a:t>
            </a:r>
            <a:r>
              <a:rPr lang="en-US" sz="1200" dirty="0">
                <a:latin typeface="Arial"/>
                <a:cs typeface="Arial"/>
              </a:rPr>
              <a:t>/1045988X.2013.798774 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://ecommons.luc.edu/education_facpubs/17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/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Castillo, J., &amp; Afton, M. (2015). Embedding self-determination 	and futures planning within a </a:t>
            </a:r>
            <a:r>
              <a:rPr lang="en-US" sz="1200" dirty="0" smtClean="0">
                <a:latin typeface="Arial"/>
                <a:cs typeface="Arial"/>
              </a:rPr>
              <a:t>	schoolwide </a:t>
            </a:r>
            <a:r>
              <a:rPr lang="en-US" sz="1200" dirty="0">
                <a:latin typeface="Arial"/>
                <a:cs typeface="Arial"/>
              </a:rPr>
              <a:t>framework</a:t>
            </a:r>
            <a:r>
              <a:rPr lang="en-US" sz="1200" i="1" dirty="0">
                <a:latin typeface="Arial"/>
                <a:cs typeface="Arial"/>
              </a:rPr>
              <a:t>. Intervention in </a:t>
            </a:r>
            <a:r>
              <a:rPr lang="en-US" sz="1200" i="1" dirty="0" smtClean="0">
                <a:latin typeface="Arial"/>
                <a:cs typeface="Arial"/>
              </a:rPr>
              <a:t>School </a:t>
            </a:r>
            <a:r>
              <a:rPr lang="en-US" sz="1200" i="1" dirty="0">
                <a:latin typeface="Arial"/>
                <a:cs typeface="Arial"/>
              </a:rPr>
              <a:t>and Clinic. 50 </a:t>
            </a:r>
            <a:r>
              <a:rPr lang="en-US" sz="1200" dirty="0">
                <a:latin typeface="Arial"/>
                <a:cs typeface="Arial"/>
              </a:rPr>
              <a:t>(4), 203-209.  	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smtClean="0">
                <a:latin typeface="Arial"/>
                <a:cs typeface="Arial"/>
                <a:hlinkClick r:id="rId4"/>
              </a:rPr>
              <a:t>http</a:t>
            </a:r>
            <a:r>
              <a:rPr lang="en-US" sz="1200" dirty="0">
                <a:latin typeface="Arial"/>
                <a:cs typeface="Arial"/>
                <a:hlinkClick r:id="rId4"/>
              </a:rPr>
              <a:t>://ecommons.luc.edu/education_facpubs/16/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</a:t>
            </a:r>
            <a:r>
              <a:rPr lang="en-US" sz="1200" dirty="0" err="1">
                <a:latin typeface="Arial"/>
                <a:cs typeface="Arial"/>
              </a:rPr>
              <a:t>Fenning</a:t>
            </a:r>
            <a:r>
              <a:rPr lang="en-US" sz="1200" dirty="0">
                <a:latin typeface="Arial"/>
                <a:cs typeface="Arial"/>
              </a:rPr>
              <a:t>, P., Hicks, K., Weber, S., Their, K., Akins. B., Morrissey, </a:t>
            </a:r>
            <a:r>
              <a:rPr lang="en-US" sz="1200" dirty="0" smtClean="0">
                <a:latin typeface="Arial"/>
                <a:cs typeface="Arial"/>
              </a:rPr>
              <a:t>K</a:t>
            </a:r>
            <a:r>
              <a:rPr lang="en-US" sz="1200" dirty="0">
                <a:latin typeface="Arial"/>
                <a:cs typeface="Arial"/>
              </a:rPr>
              <a:t>., Briggs, A.,  </a:t>
            </a:r>
            <a:r>
              <a:rPr lang="en-US" sz="1200" dirty="0" err="1">
                <a:latin typeface="Arial"/>
                <a:cs typeface="Arial"/>
              </a:rPr>
              <a:t>Bartucci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	G</a:t>
            </a:r>
            <a:r>
              <a:rPr lang="en-US" sz="1200" dirty="0">
                <a:latin typeface="Arial"/>
                <a:cs typeface="Arial"/>
              </a:rPr>
              <a:t>., 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err="1" smtClean="0">
                <a:latin typeface="Arial"/>
                <a:cs typeface="Arial"/>
              </a:rPr>
              <a:t>Hoeper</a:t>
            </a:r>
            <a:r>
              <a:rPr lang="en-US" sz="1200" dirty="0">
                <a:latin typeface="Arial"/>
                <a:cs typeface="Arial"/>
              </a:rPr>
              <a:t>, L.,  Irvin, L., &amp; </a:t>
            </a:r>
            <a:r>
              <a:rPr lang="en-US" sz="1200" dirty="0" err="1">
                <a:latin typeface="Arial"/>
                <a:cs typeface="Arial"/>
              </a:rPr>
              <a:t>McArdle</a:t>
            </a:r>
            <a:r>
              <a:rPr lang="en-US" sz="1200" dirty="0">
                <a:latin typeface="Arial"/>
                <a:cs typeface="Arial"/>
              </a:rPr>
              <a:t>, L. (2012). </a:t>
            </a:r>
            <a:r>
              <a:rPr lang="en-US" sz="1200" dirty="0" smtClean="0">
                <a:latin typeface="Arial"/>
                <a:cs typeface="Arial"/>
              </a:rPr>
              <a:t>Case </a:t>
            </a:r>
            <a:r>
              <a:rPr lang="en-US" sz="1200" dirty="0">
                <a:latin typeface="Arial"/>
                <a:cs typeface="Arial"/>
              </a:rPr>
              <a:t>example of the implementation of schoolwide </a:t>
            </a:r>
            <a:r>
              <a:rPr lang="en-US" sz="1200" dirty="0" smtClean="0">
                <a:latin typeface="Arial"/>
                <a:cs typeface="Arial"/>
              </a:rPr>
              <a:t>positive </a:t>
            </a:r>
            <a:r>
              <a:rPr lang="en-US" sz="1200" dirty="0">
                <a:latin typeface="Arial"/>
                <a:cs typeface="Arial"/>
              </a:rPr>
              <a:t>	behavior support in a high school setting. </a:t>
            </a:r>
            <a:r>
              <a:rPr lang="en-US" sz="1200" i="1" dirty="0">
                <a:latin typeface="Arial"/>
                <a:cs typeface="Arial"/>
              </a:rPr>
              <a:t>Preventing School Failure</a:t>
            </a:r>
            <a:r>
              <a:rPr lang="en-US" sz="1200" dirty="0">
                <a:latin typeface="Arial"/>
                <a:cs typeface="Arial"/>
              </a:rPr>
              <a:t>, 56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2), 92-103. </a:t>
            </a:r>
            <a:r>
              <a:rPr lang="en-US" sz="1200" dirty="0">
                <a:latin typeface="Arial"/>
                <a:cs typeface="Arial"/>
                <a:hlinkClick r:id="rId5"/>
              </a:rPr>
              <a:t>http://ecommons.luc.edu/education_facpubs/7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11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Bohanon</a:t>
            </a:r>
            <a:r>
              <a:rPr lang="en-US" sz="1200" dirty="0">
                <a:latin typeface="Arial"/>
                <a:cs typeface="Arial"/>
              </a:rPr>
              <a:t>, H., Gilman, C., Parker, B., Amell, C., &amp; Sortino, G. (2016 online first). </a:t>
            </a:r>
            <a:r>
              <a:rPr lang="en-US" sz="1200" dirty="0" smtClean="0">
                <a:latin typeface="Arial"/>
                <a:cs typeface="Arial"/>
              </a:rPr>
              <a:t>Using </a:t>
            </a:r>
            <a:r>
              <a:rPr lang="en-US" sz="1200" dirty="0">
                <a:latin typeface="Arial"/>
                <a:cs typeface="Arial"/>
              </a:rPr>
              <a:t>school improvement and </a:t>
            </a:r>
            <a:r>
              <a:rPr lang="en-US" sz="1200" dirty="0" smtClean="0">
                <a:latin typeface="Arial"/>
                <a:cs typeface="Arial"/>
              </a:rPr>
              <a:t>	implementation </a:t>
            </a:r>
            <a:r>
              <a:rPr lang="en-US" sz="1200" dirty="0">
                <a:latin typeface="Arial"/>
                <a:cs typeface="Arial"/>
              </a:rPr>
              <a:t>science to integrate multi</a:t>
            </a:r>
            <a:r>
              <a:rPr lang="en-US" sz="1200" dirty="0" smtClean="0">
                <a:latin typeface="Arial"/>
                <a:cs typeface="Arial"/>
              </a:rPr>
              <a:t>-tiered </a:t>
            </a:r>
            <a:r>
              <a:rPr lang="en-US" sz="1200" dirty="0">
                <a:latin typeface="Arial"/>
                <a:cs typeface="Arial"/>
              </a:rPr>
              <a:t>systems of support in secondary schools</a:t>
            </a:r>
            <a:r>
              <a:rPr lang="en-US" sz="1200" i="1" dirty="0">
                <a:latin typeface="Arial"/>
                <a:cs typeface="Arial"/>
              </a:rPr>
              <a:t>. Australasia </a:t>
            </a:r>
            <a:r>
              <a:rPr lang="en-US" sz="1200" i="1" dirty="0" smtClean="0">
                <a:latin typeface="Arial"/>
                <a:cs typeface="Arial"/>
              </a:rPr>
              <a:t>	Journal </a:t>
            </a:r>
            <a:r>
              <a:rPr lang="en-US" sz="1200" i="1" dirty="0">
                <a:latin typeface="Arial"/>
                <a:cs typeface="Arial"/>
              </a:rPr>
              <a:t>of </a:t>
            </a:r>
            <a:r>
              <a:rPr lang="en-US" sz="1200" i="1" dirty="0" smtClean="0">
                <a:latin typeface="Arial"/>
                <a:cs typeface="Arial"/>
              </a:rPr>
              <a:t>	Special Education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 pp. 1–18. DOE: 10.1017/jse.2016.8. </a:t>
            </a:r>
            <a:r>
              <a:rPr lang="en-US" sz="1200" dirty="0">
                <a:latin typeface="Arial"/>
                <a:cs typeface="Arial"/>
                <a:hlinkClick r:id="rId2"/>
              </a:rPr>
              <a:t>http:/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/ecommons.luc.edu/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err="1" smtClean="0">
                <a:latin typeface="Arial"/>
                <a:cs typeface="Arial"/>
              </a:rPr>
              <a:t>education_facpubs</a:t>
            </a:r>
            <a:r>
              <a:rPr lang="en-US" sz="1200" dirty="0">
                <a:latin typeface="Arial"/>
                <a:cs typeface="Arial"/>
              </a:rPr>
              <a:t>/80/</a:t>
            </a:r>
          </a:p>
          <a:p>
            <a:r>
              <a:rPr lang="en-US" sz="1200" dirty="0">
                <a:latin typeface="Arial"/>
                <a:cs typeface="Arial"/>
              </a:rPr>
              <a:t>Blase, K. A., Fixsen, D.L., Sims, B.J., Ward, C.S. (2015). Implementation </a:t>
            </a:r>
            <a:r>
              <a:rPr lang="en-US" sz="1200" dirty="0" smtClean="0">
                <a:latin typeface="Arial"/>
                <a:cs typeface="Arial"/>
              </a:rPr>
              <a:t>science </a:t>
            </a:r>
            <a:r>
              <a:rPr lang="en-US" sz="1200" dirty="0">
                <a:latin typeface="Arial"/>
                <a:cs typeface="Arial"/>
              </a:rPr>
              <a:t>– changing hearts, minds, </a:t>
            </a:r>
            <a:r>
              <a:rPr lang="en-US" sz="1200" dirty="0" smtClean="0">
                <a:latin typeface="Arial"/>
                <a:cs typeface="Arial"/>
              </a:rPr>
              <a:t>	behavior</a:t>
            </a:r>
            <a:r>
              <a:rPr lang="en-US" sz="1200" dirty="0">
                <a:latin typeface="Arial"/>
                <a:cs typeface="Arial"/>
              </a:rPr>
              <a:t>, and systems to improve </a:t>
            </a:r>
            <a:r>
              <a:rPr lang="en-US" sz="1200" dirty="0" smtClean="0">
                <a:latin typeface="Arial"/>
                <a:cs typeface="Arial"/>
              </a:rPr>
              <a:t>educational </a:t>
            </a:r>
            <a:r>
              <a:rPr lang="en-US" sz="1200" dirty="0">
                <a:latin typeface="Arial"/>
                <a:cs typeface="Arial"/>
              </a:rPr>
              <a:t>outcomes. Paper presented at the Wing Institute’s Ninth </a:t>
            </a:r>
            <a:r>
              <a:rPr lang="en-US" sz="1200" dirty="0" smtClean="0">
                <a:latin typeface="Arial"/>
                <a:cs typeface="Arial"/>
              </a:rPr>
              <a:t>	Annual </a:t>
            </a:r>
            <a:r>
              <a:rPr lang="en-US" sz="1200" dirty="0">
                <a:latin typeface="Arial"/>
                <a:cs typeface="Arial"/>
              </a:rPr>
              <a:t>Summit on Evidence-Based Education, Berkeley, CA. http://	</a:t>
            </a:r>
            <a:r>
              <a:rPr lang="en-US" sz="1200" dirty="0" err="1">
                <a:latin typeface="Arial"/>
                <a:cs typeface="Arial"/>
              </a:rPr>
              <a:t>nirn.fpg.unc.edu</a:t>
            </a:r>
            <a:r>
              <a:rPr lang="en-US" sz="1200" dirty="0">
                <a:latin typeface="Arial"/>
                <a:cs typeface="Arial"/>
              </a:rPr>
              <a:t>/resources</a:t>
            </a:r>
            <a:r>
              <a:rPr lang="en-US" sz="1200" dirty="0" smtClean="0">
                <a:latin typeface="Arial"/>
                <a:cs typeface="Arial"/>
              </a:rPr>
              <a:t>/	implementation</a:t>
            </a:r>
            <a:r>
              <a:rPr lang="en-US" sz="1200" dirty="0">
                <a:latin typeface="Arial"/>
                <a:cs typeface="Arial"/>
              </a:rPr>
              <a:t>-science-changing-hearts</a:t>
            </a:r>
            <a:r>
              <a:rPr lang="en-US" sz="1200" dirty="0" smtClean="0">
                <a:latin typeface="Arial"/>
                <a:cs typeface="Arial"/>
              </a:rPr>
              <a:t>-minds</a:t>
            </a:r>
            <a:r>
              <a:rPr lang="en-US" sz="1200" dirty="0">
                <a:latin typeface="Arial"/>
                <a:cs typeface="Arial"/>
              </a:rPr>
              <a:t>-behavior-and-systems-to-</a:t>
            </a:r>
            <a:r>
              <a:rPr lang="en-US" sz="1200" dirty="0" smtClean="0">
                <a:latin typeface="Arial"/>
                <a:cs typeface="Arial"/>
              </a:rPr>
              <a:t>improve</a:t>
            </a:r>
          </a:p>
          <a:p>
            <a:r>
              <a:rPr lang="en-US" sz="1200" dirty="0">
                <a:latin typeface="Arial"/>
                <a:cs typeface="Arial"/>
              </a:rPr>
              <a:t>Brawley, S. (accessed March 22, 2011). </a:t>
            </a:r>
            <a:r>
              <a:rPr lang="en-US" sz="1200" i="1" dirty="0">
                <a:latin typeface="Arial"/>
                <a:cs typeface="Arial"/>
              </a:rPr>
              <a:t>PBS in the classroom. </a:t>
            </a:r>
            <a:r>
              <a:rPr lang="en-US" sz="1200" dirty="0">
                <a:latin typeface="Arial"/>
                <a:cs typeface="Arial"/>
              </a:rPr>
              <a:t>M.Ed. Heart 	of Missouri RPDC. 		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://www.cesa7.org/pbis/Classroom_Management.asp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r>
              <a:rPr lang="en-US" sz="1200" dirty="0">
                <a:latin typeface="Arial"/>
                <a:cs typeface="Arial"/>
              </a:rPr>
              <a:t>Burke, A. (2015). </a:t>
            </a:r>
            <a:r>
              <a:rPr lang="en-US" sz="1200" i="1" dirty="0">
                <a:latin typeface="Arial"/>
                <a:cs typeface="Arial"/>
              </a:rPr>
              <a:t>Early Identification of High School </a:t>
            </a:r>
            <a:r>
              <a:rPr lang="en-US" sz="1200" i="1" dirty="0" smtClean="0">
                <a:latin typeface="Arial"/>
                <a:cs typeface="Arial"/>
              </a:rPr>
              <a:t>Graduation Outcomes </a:t>
            </a:r>
            <a:r>
              <a:rPr lang="en-US" sz="1200" i="1" dirty="0">
                <a:latin typeface="Arial"/>
                <a:cs typeface="Arial"/>
              </a:rPr>
              <a:t>in Oregon Leadership Network </a:t>
            </a:r>
            <a:r>
              <a:rPr lang="en-US" sz="1200" i="1" dirty="0" smtClean="0">
                <a:latin typeface="Arial"/>
                <a:cs typeface="Arial"/>
              </a:rPr>
              <a:t>	Schools</a:t>
            </a:r>
            <a:r>
              <a:rPr lang="en-US" sz="1200" i="1" dirty="0">
                <a:latin typeface="Arial"/>
                <a:cs typeface="Arial"/>
              </a:rPr>
              <a:t>. REL </a:t>
            </a:r>
            <a:r>
              <a:rPr lang="en-US" sz="1200" i="1" dirty="0" smtClean="0">
                <a:latin typeface="Arial"/>
                <a:cs typeface="Arial"/>
              </a:rPr>
              <a:t>2015</a:t>
            </a:r>
            <a:r>
              <a:rPr lang="en-US" sz="1200" i="1" dirty="0">
                <a:latin typeface="Arial"/>
                <a:cs typeface="Arial"/>
              </a:rPr>
              <a:t>-079</a:t>
            </a:r>
            <a:r>
              <a:rPr lang="en-US" sz="1200" dirty="0">
                <a:latin typeface="Arial"/>
                <a:cs typeface="Arial"/>
              </a:rPr>
              <a:t>. </a:t>
            </a:r>
            <a:r>
              <a:rPr lang="en-US" sz="1200" dirty="0" smtClean="0">
                <a:latin typeface="Arial"/>
                <a:cs typeface="Arial"/>
              </a:rPr>
              <a:t>Regional </a:t>
            </a:r>
            <a:r>
              <a:rPr lang="en-US" sz="1200" dirty="0">
                <a:latin typeface="Arial"/>
                <a:cs typeface="Arial"/>
              </a:rPr>
              <a:t>Educational Laboratory Northwest.</a:t>
            </a:r>
          </a:p>
          <a:p>
            <a:r>
              <a:rPr lang="en-US" sz="1200" dirty="0">
                <a:latin typeface="Arial"/>
                <a:cs typeface="Arial"/>
              </a:rPr>
              <a:t>de Baca, M. R. C., </a:t>
            </a:r>
            <a:r>
              <a:rPr lang="en-US" sz="1200" dirty="0" err="1">
                <a:latin typeface="Arial"/>
                <a:cs typeface="Arial"/>
              </a:rPr>
              <a:t>Rinaldi</a:t>
            </a:r>
            <a:r>
              <a:rPr lang="en-US" sz="1200" dirty="0">
                <a:latin typeface="Arial"/>
                <a:cs typeface="Arial"/>
              </a:rPr>
              <a:t>, C., </a:t>
            </a:r>
            <a:r>
              <a:rPr lang="en-US" sz="1200" dirty="0" err="1">
                <a:latin typeface="Arial"/>
                <a:cs typeface="Arial"/>
              </a:rPr>
              <a:t>Billig</a:t>
            </a:r>
            <a:r>
              <a:rPr lang="en-US" sz="1200" dirty="0">
                <a:latin typeface="Arial"/>
                <a:cs typeface="Arial"/>
              </a:rPr>
              <a:t>, S., &amp; </a:t>
            </a:r>
            <a:r>
              <a:rPr lang="en-US" sz="1200" dirty="0" err="1">
                <a:latin typeface="Arial"/>
                <a:cs typeface="Arial"/>
              </a:rPr>
              <a:t>Kinnison</a:t>
            </a:r>
            <a:r>
              <a:rPr lang="en-US" sz="1200" dirty="0">
                <a:latin typeface="Arial"/>
                <a:cs typeface="Arial"/>
              </a:rPr>
              <a:t>, B. M. (1991).  Santo </a:t>
            </a:r>
            <a:r>
              <a:rPr lang="en-US" sz="1200" dirty="0" smtClean="0">
                <a:latin typeface="Arial"/>
                <a:cs typeface="Arial"/>
              </a:rPr>
              <a:t>Domingo </a:t>
            </a:r>
            <a:r>
              <a:rPr lang="en-US" sz="1200" dirty="0">
                <a:latin typeface="Arial"/>
                <a:cs typeface="Arial"/>
              </a:rPr>
              <a:t>School: A rural schoolwide </a:t>
            </a:r>
            <a:r>
              <a:rPr lang="en-US" sz="1200" dirty="0" smtClean="0">
                <a:latin typeface="Arial"/>
                <a:cs typeface="Arial"/>
              </a:rPr>
              <a:t>	project  </a:t>
            </a:r>
            <a:r>
              <a:rPr lang="en-US" sz="1200" dirty="0">
                <a:latin typeface="Arial"/>
                <a:cs typeface="Arial"/>
              </a:rPr>
              <a:t>success. </a:t>
            </a:r>
            <a:r>
              <a:rPr lang="en-US" sz="1200" i="1" dirty="0">
                <a:latin typeface="Arial"/>
                <a:cs typeface="Arial"/>
              </a:rPr>
              <a:t>Educational </a:t>
            </a:r>
            <a:r>
              <a:rPr lang="en-US" sz="1200" i="1" dirty="0" smtClean="0">
                <a:latin typeface="Arial"/>
                <a:cs typeface="Arial"/>
              </a:rPr>
              <a:t>Evaluation </a:t>
            </a:r>
            <a:r>
              <a:rPr lang="en-US" sz="1200" i="1" dirty="0">
                <a:latin typeface="Arial"/>
                <a:cs typeface="Arial"/>
              </a:rPr>
              <a:t>and Policy Analysis, 13(4</a:t>
            </a:r>
            <a:r>
              <a:rPr lang="en-US" sz="1200" dirty="0">
                <a:latin typeface="Arial"/>
                <a:cs typeface="Arial"/>
              </a:rPr>
              <a:t>), 363-368. doi: 	10.3102/</a:t>
            </a:r>
            <a:r>
              <a:rPr lang="en-US" sz="1200" dirty="0" smtClean="0">
                <a:latin typeface="Arial"/>
                <a:cs typeface="Arial"/>
              </a:rPr>
              <a:t>01623737013004363</a:t>
            </a:r>
          </a:p>
          <a:p>
            <a:r>
              <a:rPr lang="en-US" sz="1200" dirty="0" smtClean="0">
                <a:latin typeface="Arial"/>
                <a:cs typeface="Arial"/>
              </a:rPr>
              <a:t>Eber, L., Phillips, D., </a:t>
            </a:r>
            <a:r>
              <a:rPr lang="en-US" sz="1200" dirty="0" err="1" smtClean="0">
                <a:latin typeface="Arial"/>
                <a:cs typeface="Arial"/>
              </a:rPr>
              <a:t>Upreti</a:t>
            </a:r>
            <a:r>
              <a:rPr lang="en-US" sz="1200" dirty="0" smtClean="0">
                <a:latin typeface="Arial"/>
                <a:cs typeface="Arial"/>
              </a:rPr>
              <a:t>, G., Hyde, K., Lewandowski, H., &amp; Rose, J. (2009). </a:t>
            </a:r>
            <a:r>
              <a:rPr lang="en-US" sz="1200" i="1" dirty="0" smtClean="0">
                <a:latin typeface="Arial"/>
                <a:cs typeface="Arial"/>
              </a:rPr>
              <a:t>Illinois positive behavioral interventions &amp; supports (PBIS) network 2008-09 progress report (pp. 245)</a:t>
            </a:r>
            <a:r>
              <a:rPr lang="en-US" sz="1200" dirty="0" smtClean="0">
                <a:latin typeface="Arial"/>
                <a:cs typeface="Arial"/>
              </a:rPr>
              <a:t>. La Grange Park, IL.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Flannery, B. K., Guest, E., &amp; Horner, R. (2010). SWPBS: Schoolwide </a:t>
            </a:r>
            <a:r>
              <a:rPr lang="en-US" sz="1200" dirty="0" smtClean="0">
                <a:latin typeface="Arial"/>
                <a:cs typeface="Arial"/>
              </a:rPr>
              <a:t>positive </a:t>
            </a:r>
            <a:r>
              <a:rPr lang="en-US" sz="1200" dirty="0">
                <a:latin typeface="Arial"/>
                <a:cs typeface="Arial"/>
              </a:rPr>
              <a:t>behavior supports. </a:t>
            </a:r>
            <a:r>
              <a:rPr lang="en-US" sz="1200" i="1" dirty="0">
                <a:latin typeface="Arial"/>
                <a:cs typeface="Arial"/>
              </a:rPr>
              <a:t>Principal </a:t>
            </a:r>
            <a:r>
              <a:rPr lang="en-US" sz="1200" i="1" dirty="0" smtClean="0">
                <a:latin typeface="Arial"/>
                <a:cs typeface="Arial"/>
              </a:rPr>
              <a:t>	Leadership</a:t>
            </a:r>
            <a:r>
              <a:rPr lang="en-US" sz="1200" i="1" dirty="0">
                <a:latin typeface="Arial"/>
                <a:cs typeface="Arial"/>
              </a:rPr>
              <a:t>, 11</a:t>
            </a:r>
            <a:r>
              <a:rPr lang="en-US" sz="1200" dirty="0">
                <a:latin typeface="Arial"/>
                <a:cs typeface="Arial"/>
              </a:rPr>
              <a:t>(1), </a:t>
            </a:r>
            <a:r>
              <a:rPr lang="en-US" sz="1200" dirty="0" smtClean="0">
                <a:latin typeface="Arial"/>
                <a:cs typeface="Arial"/>
              </a:rPr>
              <a:t>38</a:t>
            </a:r>
            <a:r>
              <a:rPr lang="en-US" sz="1200" dirty="0">
                <a:latin typeface="Arial"/>
                <a:cs typeface="Arial"/>
              </a:rPr>
              <a:t>-43. doi: </a:t>
            </a:r>
            <a:r>
              <a:rPr lang="en-US" sz="1200" dirty="0" smtClean="0">
                <a:latin typeface="Arial"/>
                <a:cs typeface="Arial"/>
              </a:rPr>
              <a:t>2123461661 </a:t>
            </a:r>
          </a:p>
          <a:p>
            <a:r>
              <a:rPr lang="en-US" sz="1200" dirty="0" smtClean="0">
                <a:latin typeface="Arial"/>
                <a:cs typeface="Arial"/>
              </a:rPr>
              <a:t>Illinois Positive Behavior Intervention and Support Network (2011)</a:t>
            </a:r>
            <a:r>
              <a:rPr lang="en-US" sz="1200" i="1" dirty="0" smtClean="0">
                <a:latin typeface="Arial"/>
                <a:cs typeface="Arial"/>
              </a:rPr>
              <a:t>. FY11 end of the year summary report</a:t>
            </a:r>
            <a:r>
              <a:rPr lang="en-US" sz="1200" dirty="0" smtClean="0">
                <a:latin typeface="Arial"/>
                <a:cs typeface="Arial"/>
              </a:rPr>
              <a:t>. La 	Grange, IL: Illinois Positive Behavior Intervention Network.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55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of Schoolwide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38% More Tier 2/3 Interventions</a:t>
            </a:r>
          </a:p>
          <a:p>
            <a:pPr lvl="1"/>
            <a:r>
              <a:rPr lang="en-US" sz="1200" dirty="0"/>
              <a:t>(Eber, Phillips, </a:t>
            </a:r>
            <a:r>
              <a:rPr lang="en-US" sz="1200" dirty="0" err="1"/>
              <a:t>Upreti</a:t>
            </a:r>
            <a:r>
              <a:rPr lang="en-US" sz="1200" dirty="0"/>
              <a:t>, Hyde, Lewandowski, &amp; Rose, 2009</a:t>
            </a:r>
            <a:r>
              <a:rPr lang="en-US" sz="1200" dirty="0" smtClean="0"/>
              <a:t>) </a:t>
            </a:r>
          </a:p>
          <a:p>
            <a:r>
              <a:rPr lang="en-US" dirty="0" smtClean="0"/>
              <a:t>50% decrease in outside school placements</a:t>
            </a:r>
          </a:p>
          <a:p>
            <a:r>
              <a:rPr lang="en-US" dirty="0" smtClean="0"/>
              <a:t>6% increase in students 80% or more in general education (compared to state 3%)</a:t>
            </a:r>
          </a:p>
          <a:p>
            <a:pPr lvl="1"/>
            <a:r>
              <a:rPr lang="en-US" sz="1300" dirty="0" smtClean="0"/>
              <a:t>(Illinois Positive Behavior Intervention and Support Network, 2011). 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41291491141_00f06d6194_z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r="20163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257800" y="6400800"/>
            <a:ext cx="2588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from https</a:t>
            </a:r>
            <a:r>
              <a:rPr lang="en-US" sz="1200" dirty="0"/>
              <a:t>://</a:t>
            </a:r>
            <a:r>
              <a:rPr lang="en-US" sz="1200" dirty="0" err="1"/>
              <a:t>flic.kr</a:t>
            </a:r>
            <a:r>
              <a:rPr lang="en-US" sz="1200" dirty="0"/>
              <a:t>/p/25UMFK4</a:t>
            </a:r>
          </a:p>
        </p:txBody>
      </p:sp>
    </p:spTree>
    <p:extLst>
      <p:ext uri="{BB962C8B-B14F-4D97-AF65-F5344CB8AC3E}">
        <p14:creationId xmlns:p14="http://schemas.microsoft.com/office/powerpoint/2010/main" val="166856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Johnson-</a:t>
            </a:r>
            <a:r>
              <a:rPr lang="en-US" sz="1200" dirty="0" err="1" smtClean="0">
                <a:latin typeface="Arial"/>
                <a:cs typeface="Arial"/>
              </a:rPr>
              <a:t>Gros</a:t>
            </a:r>
            <a:r>
              <a:rPr lang="en-US" sz="1200" dirty="0" smtClean="0">
                <a:latin typeface="Arial"/>
                <a:cs typeface="Arial"/>
              </a:rPr>
              <a:t>, K. N., Lyons, E. A., &amp; Griffin, J. R. (2008). Active supervision: An intervention to reduce high 	school tardiness. </a:t>
            </a:r>
            <a:r>
              <a:rPr lang="en-US" sz="1200" i="1" dirty="0" smtClean="0">
                <a:latin typeface="Arial"/>
                <a:cs typeface="Arial"/>
              </a:rPr>
              <a:t>Education &amp; Treatment of Children, 31(1</a:t>
            </a:r>
            <a:r>
              <a:rPr lang="en-US" sz="1200" dirty="0" smtClean="0">
                <a:latin typeface="Arial"/>
                <a:cs typeface="Arial"/>
              </a:rPr>
              <a:t>), 39-53. </a:t>
            </a:r>
          </a:p>
          <a:p>
            <a:r>
              <a:rPr lang="en-US" sz="1200" dirty="0" smtClean="0">
                <a:latin typeface="Arial"/>
                <a:cs typeface="Arial"/>
              </a:rPr>
              <a:t>Koon, S., &amp; </a:t>
            </a:r>
            <a:r>
              <a:rPr lang="en-US" sz="1200" dirty="0" err="1" smtClean="0">
                <a:latin typeface="Arial"/>
                <a:cs typeface="Arial"/>
              </a:rPr>
              <a:t>Petscher</a:t>
            </a:r>
            <a:r>
              <a:rPr lang="en-US" sz="1200" dirty="0" smtClean="0">
                <a:latin typeface="Arial"/>
                <a:cs typeface="Arial"/>
              </a:rPr>
              <a:t>, Y. (2016). </a:t>
            </a:r>
            <a:r>
              <a:rPr lang="en-US" sz="1200" i="1" dirty="0" smtClean="0">
                <a:latin typeface="Arial"/>
                <a:cs typeface="Arial"/>
              </a:rPr>
              <a:t>Can scores on an interim high school reading assessment accurately predict low 	performance on college readiness exams? </a:t>
            </a:r>
            <a:r>
              <a:rPr lang="en-US" sz="1200" dirty="0" smtClean="0">
                <a:latin typeface="Arial"/>
                <a:cs typeface="Arial"/>
              </a:rPr>
              <a:t>(REL 2016–124). Washington, DC: U.S. Department of Education, 	Institute of Education Sciences, National Center for Education Evaluation and Regional 	Assistance, Regional 	Educational Laboratory Southeast. Retrieved from 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http://ies.ed.gov/ncee/edlabs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r>
              <a:rPr lang="en-US" sz="1200" dirty="0" smtClean="0">
                <a:latin typeface="Arial"/>
                <a:cs typeface="Arial"/>
              </a:rPr>
              <a:t>Kotter, J. (1995). Leading change: Why transformation efforts fail</a:t>
            </a:r>
            <a:r>
              <a:rPr lang="en-US" sz="1200" i="1" dirty="0" smtClean="0">
                <a:latin typeface="Arial"/>
                <a:cs typeface="Arial"/>
              </a:rPr>
              <a:t>. Harvard Business Review, 73</a:t>
            </a:r>
            <a:r>
              <a:rPr lang="en-US" sz="1200" dirty="0" smtClean="0">
                <a:latin typeface="Arial"/>
                <a:cs typeface="Arial"/>
              </a:rPr>
              <a:t>(2), 59–67.</a:t>
            </a:r>
          </a:p>
          <a:p>
            <a:r>
              <a:rPr lang="en-US" sz="1200" dirty="0" smtClean="0">
                <a:latin typeface="Arial"/>
                <a:cs typeface="Arial"/>
              </a:rPr>
              <a:t>McKeon</a:t>
            </a:r>
            <a:r>
              <a:rPr lang="en-US" sz="1200" dirty="0">
                <a:latin typeface="Arial"/>
                <a:cs typeface="Arial"/>
              </a:rPr>
              <a:t>, G. (2014). </a:t>
            </a:r>
            <a:r>
              <a:rPr lang="en-US" sz="1200" i="1" dirty="0">
                <a:latin typeface="Arial"/>
                <a:cs typeface="Arial"/>
              </a:rPr>
              <a:t>Essentialism: The disciplined pursuit of less</a:t>
            </a:r>
            <a:r>
              <a:rPr lang="en-US" sz="1200" dirty="0">
                <a:latin typeface="Arial"/>
                <a:cs typeface="Arial"/>
              </a:rPr>
              <a:t>. Crown </a:t>
            </a:r>
            <a:r>
              <a:rPr lang="en-US" sz="1200" dirty="0" smtClean="0">
                <a:latin typeface="Arial"/>
                <a:cs typeface="Arial"/>
              </a:rPr>
              <a:t>Business</a:t>
            </a:r>
          </a:p>
          <a:p>
            <a:r>
              <a:rPr lang="en-US" sz="1200" dirty="0">
                <a:latin typeface="Arial"/>
                <a:cs typeface="Arial"/>
              </a:rPr>
              <a:t>McNeely, C. A., J. M. </a:t>
            </a:r>
            <a:r>
              <a:rPr lang="en-US" sz="1200" dirty="0" err="1">
                <a:latin typeface="Arial"/>
                <a:cs typeface="Arial"/>
              </a:rPr>
              <a:t>Nonnemaker</a:t>
            </a:r>
            <a:r>
              <a:rPr lang="en-US" sz="1200" dirty="0">
                <a:latin typeface="Arial"/>
                <a:cs typeface="Arial"/>
              </a:rPr>
              <a:t>, J.M., &amp; Blum, R. W. (2002). Promoting </a:t>
            </a:r>
            <a:r>
              <a:rPr lang="en-US" sz="1200" dirty="0" smtClean="0">
                <a:latin typeface="Arial"/>
                <a:cs typeface="Arial"/>
              </a:rPr>
              <a:t>School </a:t>
            </a:r>
            <a:r>
              <a:rPr lang="en-US" sz="1200" dirty="0">
                <a:latin typeface="Arial"/>
                <a:cs typeface="Arial"/>
              </a:rPr>
              <a:t>Connectedness: Evidence </a:t>
            </a:r>
            <a:r>
              <a:rPr lang="en-US" sz="1200" dirty="0" smtClean="0">
                <a:latin typeface="Arial"/>
                <a:cs typeface="Arial"/>
              </a:rPr>
              <a:t>	from </a:t>
            </a:r>
            <a:r>
              <a:rPr lang="en-US" sz="1200" dirty="0">
                <a:latin typeface="Arial"/>
                <a:cs typeface="Arial"/>
              </a:rPr>
              <a:t>the National Longitudinal Study of </a:t>
            </a:r>
            <a:r>
              <a:rPr lang="en-US" sz="1200" dirty="0" smtClean="0">
                <a:latin typeface="Arial"/>
                <a:cs typeface="Arial"/>
              </a:rPr>
              <a:t>Adolescent </a:t>
            </a:r>
            <a:r>
              <a:rPr lang="en-US" sz="1200" dirty="0">
                <a:latin typeface="Arial"/>
                <a:cs typeface="Arial"/>
              </a:rPr>
              <a:t>Health. </a:t>
            </a:r>
            <a:r>
              <a:rPr lang="en-US" sz="1200" i="1" dirty="0">
                <a:latin typeface="Arial"/>
                <a:cs typeface="Arial"/>
              </a:rPr>
              <a:t>The Journal of School Health 72</a:t>
            </a:r>
            <a:r>
              <a:rPr lang="en-US" sz="1200" dirty="0">
                <a:latin typeface="Arial"/>
                <a:cs typeface="Arial"/>
              </a:rPr>
              <a:t>(4): 138-146.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Filter, K. J., Bennett, J. L., Ryan, C., &amp; Sugai, G. (2009). Principles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sustainable prevention: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Designing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scale-up of School-wide Positive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Behavior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Support to promote durable systems.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Psychology in the 	schools, 47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(1), n-a-n/a.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doi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:10.1002/pits.20448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Flannery, K. B., Sugai, G., Braun, D., &amp; Cochrane, K. L. (2008).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Relationships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between academics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and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problem behavior in the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transition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from middle school to high school.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Journal of Positive Behavior 	Interventions, 10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(4), 243–255. doi:10.1177/1098300708318961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Morrissey, K. L., Bohanon, H., &amp; </a:t>
            </a:r>
            <a:r>
              <a:rPr lang="en-US" sz="1200" dirty="0" err="1">
                <a:latin typeface="Arial"/>
                <a:cs typeface="Arial"/>
              </a:rPr>
              <a:t>Fenning</a:t>
            </a:r>
            <a:r>
              <a:rPr lang="en-US" sz="1200" dirty="0">
                <a:latin typeface="Arial"/>
                <a:cs typeface="Arial"/>
              </a:rPr>
              <a:t>, P. (2010). Positive behavior support: </a:t>
            </a:r>
            <a:r>
              <a:rPr lang="en-US" sz="1200" dirty="0" smtClean="0">
                <a:latin typeface="Arial"/>
                <a:cs typeface="Arial"/>
              </a:rPr>
              <a:t>Teaching </a:t>
            </a:r>
            <a:r>
              <a:rPr lang="en-US" sz="1200" dirty="0">
                <a:latin typeface="Arial"/>
                <a:cs typeface="Arial"/>
              </a:rPr>
              <a:t>and acknowledging  </a:t>
            </a:r>
            <a:r>
              <a:rPr lang="en-US" sz="1200" dirty="0" smtClean="0">
                <a:latin typeface="Arial"/>
                <a:cs typeface="Arial"/>
              </a:rPr>
              <a:t>	behaviors </a:t>
            </a:r>
            <a:r>
              <a:rPr lang="en-US" sz="1200" dirty="0">
                <a:latin typeface="Arial"/>
                <a:cs typeface="Arial"/>
              </a:rPr>
              <a:t>in an urban high schools. </a:t>
            </a:r>
            <a:r>
              <a:rPr lang="en-US" sz="1200" i="1" dirty="0" smtClean="0">
                <a:latin typeface="Arial"/>
                <a:cs typeface="Arial"/>
              </a:rPr>
              <a:t>Teaching </a:t>
            </a:r>
            <a:r>
              <a:rPr lang="en-US" sz="1200" i="1" dirty="0">
                <a:latin typeface="Arial"/>
                <a:cs typeface="Arial"/>
              </a:rPr>
              <a:t>Exceptional Children, 42</a:t>
            </a:r>
            <a:r>
              <a:rPr lang="en-US" sz="1200" dirty="0">
                <a:latin typeface="Arial"/>
                <a:cs typeface="Arial"/>
              </a:rPr>
              <a:t>(5), 26-35. 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73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References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/>
                <a:cs typeface="Arial"/>
              </a:rPr>
              <a:t>National High School Center, National Center on Response to Intervention, 	and Center on Instruction. (2010). 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i="1" dirty="0" smtClean="0">
                <a:latin typeface="Arial"/>
                <a:cs typeface="Arial"/>
              </a:rPr>
              <a:t>Tiered </a:t>
            </a:r>
            <a:r>
              <a:rPr lang="en-US" sz="1200" i="1" dirty="0">
                <a:latin typeface="Arial"/>
                <a:cs typeface="Arial"/>
              </a:rPr>
              <a:t>interventions in high schools: </a:t>
            </a:r>
            <a:r>
              <a:rPr lang="en-US" sz="1200" i="1" dirty="0" smtClean="0">
                <a:latin typeface="Arial"/>
                <a:cs typeface="Arial"/>
              </a:rPr>
              <a:t>Using </a:t>
            </a:r>
            <a:r>
              <a:rPr lang="en-US" sz="1200" i="1" dirty="0">
                <a:latin typeface="Arial"/>
                <a:cs typeface="Arial"/>
              </a:rPr>
              <a:t>preliminary “lessons learned” to guide ongoing discussion</a:t>
            </a:r>
            <a:r>
              <a:rPr lang="en-US" sz="1200" dirty="0">
                <a:latin typeface="Arial"/>
                <a:cs typeface="Arial"/>
              </a:rPr>
              <a:t>. 	Washington, DC: American Institutes for Research. </a:t>
            </a:r>
            <a:r>
              <a:rPr lang="en-US" sz="1200" dirty="0">
                <a:latin typeface="Arial"/>
                <a:cs typeface="Arial"/>
                <a:hlinkClick r:id="rId2"/>
              </a:rPr>
              <a:t>http://bit.ly/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2r0SaeE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Newcomer, L. (2009). Universal positive behavior support for the classroom. </a:t>
            </a:r>
            <a:r>
              <a:rPr lang="en-US" sz="1200" i="1" dirty="0" smtClean="0">
                <a:latin typeface="Arial"/>
                <a:cs typeface="Arial"/>
              </a:rPr>
              <a:t>PBIS </a:t>
            </a:r>
            <a:r>
              <a:rPr lang="en-US" sz="1200" i="1" dirty="0">
                <a:latin typeface="Arial"/>
                <a:cs typeface="Arial"/>
              </a:rPr>
              <a:t>Newsletter, 4</a:t>
            </a:r>
            <a:r>
              <a:rPr lang="en-US" sz="1200" dirty="0">
                <a:latin typeface="Arial"/>
                <a:cs typeface="Arial"/>
              </a:rPr>
              <a:t>(4). Retrieved </a:t>
            </a:r>
            <a:r>
              <a:rPr lang="en-US" sz="1200" dirty="0" smtClean="0">
                <a:latin typeface="Arial"/>
                <a:cs typeface="Arial"/>
              </a:rPr>
              <a:t>	September </a:t>
            </a:r>
            <a:r>
              <a:rPr lang="en-US" sz="1200" dirty="0">
                <a:latin typeface="Arial"/>
                <a:cs typeface="Arial"/>
              </a:rPr>
              <a:t>24, 2009 from 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://www.pbis.org/pbis_newsletter/volume_4/issue4.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aspx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Ng, J. &amp; Foo, A. (2016). </a:t>
            </a:r>
            <a:r>
              <a:rPr lang="en-US" sz="1200" i="1" dirty="0" smtClean="0">
                <a:latin typeface="Arial"/>
                <a:cs typeface="Arial"/>
              </a:rPr>
              <a:t>Heart to heart with Asian leaders: Exclusive interviews on crisis, comebacks, and 	character. </a:t>
            </a:r>
            <a:r>
              <a:rPr lang="en-US" sz="1200" dirty="0" smtClean="0">
                <a:latin typeface="Arial"/>
                <a:cs typeface="Arial"/>
              </a:rPr>
              <a:t>Singapore:  World Science Publishing.</a:t>
            </a:r>
          </a:p>
          <a:p>
            <a:r>
              <a:rPr lang="en-US" sz="1200" dirty="0" smtClean="0">
                <a:latin typeface="Arial"/>
                <a:cs typeface="Arial"/>
              </a:rPr>
              <a:t>Rowan</a:t>
            </a:r>
            <a:r>
              <a:rPr lang="en-US" sz="1200" dirty="0">
                <a:latin typeface="Arial"/>
                <a:cs typeface="Arial"/>
              </a:rPr>
              <a:t>, B., Correnti, R., Miller, R. J., &amp; Camburn, E. M. (2009). School </a:t>
            </a:r>
            <a:r>
              <a:rPr lang="en-US" sz="1200" dirty="0" smtClean="0">
                <a:latin typeface="Arial"/>
                <a:cs typeface="Arial"/>
              </a:rPr>
              <a:t>improvement </a:t>
            </a:r>
            <a:r>
              <a:rPr lang="en-US" sz="1200" dirty="0">
                <a:latin typeface="Arial"/>
                <a:cs typeface="Arial"/>
              </a:rPr>
              <a:t>by design: Lessons from a </a:t>
            </a:r>
            <a:r>
              <a:rPr lang="en-US" sz="1200" dirty="0" smtClean="0">
                <a:latin typeface="Arial"/>
                <a:cs typeface="Arial"/>
              </a:rPr>
              <a:t>	study </a:t>
            </a:r>
            <a:r>
              <a:rPr lang="en-US" sz="1200" dirty="0">
                <a:latin typeface="Arial"/>
                <a:cs typeface="Arial"/>
              </a:rPr>
              <a:t>of comprehensive </a:t>
            </a:r>
            <a:r>
              <a:rPr lang="en-US" sz="1200" dirty="0" smtClean="0">
                <a:latin typeface="Arial"/>
                <a:cs typeface="Arial"/>
              </a:rPr>
              <a:t>school </a:t>
            </a:r>
            <a:r>
              <a:rPr lang="en-US" sz="1200" dirty="0">
                <a:latin typeface="Arial"/>
                <a:cs typeface="Arial"/>
              </a:rPr>
              <a:t>reform programs. Consortium for Policy Research in </a:t>
            </a:r>
            <a:r>
              <a:rPr lang="en-US" sz="1200" dirty="0" smtClean="0">
                <a:latin typeface="Arial"/>
                <a:cs typeface="Arial"/>
              </a:rPr>
              <a:t>Education</a:t>
            </a:r>
            <a:r>
              <a:rPr lang="en-US" sz="1200" dirty="0">
                <a:latin typeface="Arial"/>
                <a:cs typeface="Arial"/>
              </a:rPr>
              <a:t>. Retrieved from 		</a:t>
            </a:r>
            <a:r>
              <a:rPr lang="en-US" sz="1200" dirty="0" smtClean="0">
                <a:latin typeface="Arial"/>
                <a:cs typeface="Arial"/>
                <a:hlinkClick r:id="rId4"/>
              </a:rPr>
              <a:t>http</a:t>
            </a:r>
            <a:r>
              <a:rPr lang="en-US" sz="1200" dirty="0">
                <a:latin typeface="Arial"/>
                <a:cs typeface="Arial"/>
                <a:hlinkClick r:id="rId4"/>
              </a:rPr>
              <a:t>://www.cpre.org/school-improvement-design-lessons-study-comprehensive-school-reform-programs</a:t>
            </a:r>
            <a:r>
              <a:rPr lang="en-US" sz="1200" dirty="0">
                <a:latin typeface="Arial"/>
                <a:cs typeface="Arial"/>
              </a:rPr>
              <a:t>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err="1" smtClean="0">
                <a:latin typeface="Arial"/>
                <a:cs typeface="Arial"/>
              </a:rPr>
              <a:t>Sherif</a:t>
            </a:r>
            <a:r>
              <a:rPr lang="en-US" sz="1200" dirty="0">
                <a:latin typeface="Arial"/>
                <a:cs typeface="Arial"/>
              </a:rPr>
              <a:t>, M., Harvey, O. J., White, B. J., Hood, W. R., &amp; </a:t>
            </a:r>
            <a:r>
              <a:rPr lang="en-US" sz="1200" dirty="0" err="1">
                <a:latin typeface="Arial"/>
                <a:cs typeface="Arial"/>
              </a:rPr>
              <a:t>Sherif</a:t>
            </a:r>
            <a:r>
              <a:rPr lang="en-US" sz="1200" dirty="0">
                <a:latin typeface="Arial"/>
                <a:cs typeface="Arial"/>
              </a:rPr>
              <a:t>, C. W. (1961). </a:t>
            </a:r>
            <a:r>
              <a:rPr lang="en-US" sz="1200" i="1" dirty="0" smtClean="0">
                <a:latin typeface="Arial"/>
                <a:cs typeface="Arial"/>
              </a:rPr>
              <a:t>Intergroup </a:t>
            </a:r>
            <a:r>
              <a:rPr lang="en-US" sz="1200" i="1" dirty="0">
                <a:latin typeface="Arial"/>
                <a:cs typeface="Arial"/>
              </a:rPr>
              <a:t>conflict and cooperation: </a:t>
            </a:r>
            <a:r>
              <a:rPr lang="en-US" sz="1200" i="1" dirty="0" smtClean="0">
                <a:latin typeface="Arial"/>
                <a:cs typeface="Arial"/>
              </a:rPr>
              <a:t>	The </a:t>
            </a:r>
            <a:r>
              <a:rPr lang="en-US" sz="1200" i="1" dirty="0">
                <a:latin typeface="Arial"/>
                <a:cs typeface="Arial"/>
              </a:rPr>
              <a:t>Robbers Cave experiment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Vol. 10): University Book Exchange Norman, </a:t>
            </a:r>
            <a:r>
              <a:rPr lang="en-US" sz="1200" dirty="0" smtClean="0">
                <a:latin typeface="Arial"/>
                <a:cs typeface="Arial"/>
              </a:rPr>
              <a:t>OK.</a:t>
            </a:r>
          </a:p>
          <a:p>
            <a:r>
              <a:rPr lang="en-US" sz="1200" dirty="0" smtClean="0">
                <a:latin typeface="Arial"/>
                <a:cs typeface="Arial"/>
              </a:rPr>
              <a:t>Simonsen</a:t>
            </a:r>
            <a:r>
              <a:rPr lang="en-US" sz="1200" dirty="0">
                <a:latin typeface="Arial"/>
                <a:cs typeface="Arial"/>
              </a:rPr>
              <a:t>, B., Fairbanks, S., Briesch, A., Myers, D., &amp; Sugai, G. (2008). </a:t>
            </a:r>
            <a:r>
              <a:rPr lang="en-US" sz="1200" dirty="0" smtClean="0">
                <a:latin typeface="Arial"/>
                <a:cs typeface="Arial"/>
              </a:rPr>
              <a:t>Evidence</a:t>
            </a:r>
            <a:r>
              <a:rPr lang="en-US" sz="1200" dirty="0">
                <a:latin typeface="Arial"/>
                <a:cs typeface="Arial"/>
              </a:rPr>
              <a:t>-based practices in classroom </a:t>
            </a:r>
            <a:r>
              <a:rPr lang="en-US" sz="1200" dirty="0" smtClean="0">
                <a:latin typeface="Arial"/>
                <a:cs typeface="Arial"/>
              </a:rPr>
              <a:t>	management</a:t>
            </a:r>
            <a:r>
              <a:rPr lang="en-US" sz="1200" dirty="0">
                <a:latin typeface="Arial"/>
                <a:cs typeface="Arial"/>
              </a:rPr>
              <a:t>: Considerations </a:t>
            </a:r>
            <a:r>
              <a:rPr lang="en-US" sz="1200" dirty="0" smtClean="0">
                <a:latin typeface="Arial"/>
                <a:cs typeface="Arial"/>
              </a:rPr>
              <a:t>for </a:t>
            </a:r>
            <a:r>
              <a:rPr lang="en-US" sz="1200" dirty="0">
                <a:latin typeface="Arial"/>
                <a:cs typeface="Arial"/>
              </a:rPr>
              <a:t>research to practice. Education &amp; Treatment of Children, 31(3), </a:t>
            </a:r>
            <a:r>
              <a:rPr lang="en-US" sz="1200" dirty="0" smtClean="0">
                <a:latin typeface="Arial"/>
                <a:cs typeface="Arial"/>
              </a:rPr>
              <a:t>351</a:t>
            </a:r>
            <a:r>
              <a:rPr lang="en-US" sz="1200" dirty="0">
                <a:latin typeface="Arial"/>
                <a:cs typeface="Arial"/>
              </a:rPr>
              <a:t>-380. </a:t>
            </a:r>
            <a:r>
              <a:rPr lang="en-US" sz="1200" dirty="0" smtClean="0">
                <a:latin typeface="Arial"/>
                <a:cs typeface="Arial"/>
              </a:rPr>
              <a:t>	doi:	10.1353</a:t>
            </a:r>
            <a:r>
              <a:rPr lang="en-US" sz="1200" dirty="0">
                <a:latin typeface="Arial"/>
                <a:cs typeface="Arial"/>
              </a:rPr>
              <a:t>/etc.</a:t>
            </a:r>
            <a:r>
              <a:rPr lang="en-US" sz="1200" dirty="0" smtClean="0">
                <a:latin typeface="Arial"/>
                <a:cs typeface="Arial"/>
              </a:rPr>
              <a:t>0.0007</a:t>
            </a:r>
          </a:p>
          <a:p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Therriault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S. B.,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Heppen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J.,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O’Cummings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M., Fryer, L., &amp; Johnson, A. (2010).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Early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warning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system 	implementation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guide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. Retrieved from 	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		</a:t>
            </a:r>
            <a:r>
              <a:rPr lang="en-US" sz="1200" dirty="0" smtClean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http</a:t>
            </a:r>
            <a:r>
              <a:rPr lang="en-US" sz="1200" dirty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://www.betterhighschools.org/documents/</a:t>
            </a:r>
            <a:r>
              <a:rPr lang="en-US" sz="1200" dirty="0" smtClean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NHSCEWSImplementationGuide.pdf</a:t>
            </a:r>
            <a:endParaRPr lang="en-US" sz="1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Vermont </a:t>
            </a:r>
            <a:r>
              <a:rPr lang="en-US" sz="1200" dirty="0">
                <a:latin typeface="Arial"/>
                <a:cs typeface="Arial"/>
              </a:rPr>
              <a:t>Agency of Education (Accessed July 28, 2016). The 13 </a:t>
            </a:r>
            <a:r>
              <a:rPr lang="en-US" sz="1200" dirty="0" smtClean="0">
                <a:latin typeface="Arial"/>
                <a:cs typeface="Arial"/>
              </a:rPr>
              <a:t>dimensions </a:t>
            </a:r>
            <a:r>
              <a:rPr lang="en-US" sz="1200" dirty="0">
                <a:latin typeface="Arial"/>
                <a:cs typeface="Arial"/>
              </a:rPr>
              <a:t>of school climate. Vermont Agency of </a:t>
            </a:r>
            <a:r>
              <a:rPr lang="en-US" sz="1200" dirty="0" smtClean="0">
                <a:latin typeface="Arial"/>
                <a:cs typeface="Arial"/>
              </a:rPr>
              <a:t>	Education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Retrieved </a:t>
            </a:r>
            <a:r>
              <a:rPr lang="en-US" sz="1200" dirty="0">
                <a:latin typeface="Arial"/>
                <a:cs typeface="Arial"/>
              </a:rPr>
              <a:t>from: </a:t>
            </a:r>
            <a:r>
              <a:rPr lang="en-US" sz="1200" dirty="0">
                <a:latin typeface="Arial"/>
                <a:cs typeface="Arial"/>
                <a:hlinkClick r:id="rId6"/>
              </a:rPr>
              <a:t>http://education.vermont.gov/documents/edu-school-</a:t>
            </a:r>
            <a:r>
              <a:rPr lang="en-US" sz="1200" dirty="0">
                <a:latin typeface="Arial"/>
                <a:cs typeface="Arial"/>
              </a:rPr>
              <a:t>	climate-13%</a:t>
            </a:r>
            <a:r>
              <a:rPr lang="en-US" sz="1200" dirty="0" smtClean="0">
                <a:latin typeface="Arial"/>
                <a:cs typeface="Arial"/>
              </a:rPr>
              <a:t>20Dimensions.pdf 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pPr>
              <a:buFontTx/>
              <a:buNone/>
              <a:defRPr/>
            </a:pP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1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3795" name="Picture 2" descr="C:\Users\hbohano\AppData\Local\Microsoft\Windows\Temporary Internet Files\Content.Outlook\63X55WEF\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3700"/>
            <a:ext cx="60960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0" y="4495800"/>
            <a:ext cx="8001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2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Ask before you tell: Gathering Information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7162800" cy="4525963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See Handout: </a:t>
            </a:r>
            <a:r>
              <a:rPr lang="en-US" altLang="en-US" i="1" dirty="0"/>
              <a:t>Exploring Some </a:t>
            </a:r>
            <a:r>
              <a:rPr lang="en-US" altLang="en-US" i="1" dirty="0" smtClean="0"/>
              <a:t>Other Schools (academic/behavior support)</a:t>
            </a:r>
            <a:endParaRPr lang="en-US" altLang="en-US" i="1" dirty="0"/>
          </a:p>
          <a:p>
            <a:pPr lvl="1">
              <a:defRPr/>
            </a:pPr>
            <a:r>
              <a:rPr lang="en-US" dirty="0" smtClean="0"/>
              <a:t>What is working well?</a:t>
            </a:r>
          </a:p>
          <a:p>
            <a:pPr lvl="1">
              <a:defRPr/>
            </a:pPr>
            <a:r>
              <a:rPr lang="en-US" dirty="0" smtClean="0"/>
              <a:t>Next steps?</a:t>
            </a:r>
          </a:p>
          <a:p>
            <a:pPr>
              <a:defRPr/>
            </a:pPr>
            <a:r>
              <a:rPr lang="en-US" dirty="0"/>
              <a:t>How are your schools similar or different from the strengths or next steps on the list?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1268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0">
              <a:buNone/>
              <a:defRPr/>
            </a:pPr>
            <a:endParaRPr lang="en-US" altLang="en-US" sz="1200" dirty="0" smtClean="0"/>
          </a:p>
          <a:p>
            <a:pPr>
              <a:defRPr/>
            </a:pPr>
            <a:endParaRPr lang="en-US" altLang="en-US" dirty="0" smtClean="0"/>
          </a:p>
          <a:p>
            <a:pPr marL="0" indent="0">
              <a:buFont typeface="Arial" pitchFamily="34" charset="0"/>
              <a:buNone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385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Exploration Examples From 4 High 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smtClean="0"/>
              <a:t>Communication - 	timeliness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School climate</a:t>
            </a:r>
          </a:p>
          <a:p>
            <a:pPr lvl="1"/>
            <a:r>
              <a:rPr lang="en-US" dirty="0" smtClean="0"/>
              <a:t> Efficient meetings</a:t>
            </a:r>
          </a:p>
          <a:p>
            <a:pPr lvl="1"/>
            <a:r>
              <a:rPr lang="en-US" dirty="0" smtClean="0"/>
              <a:t> Integration of PD</a:t>
            </a:r>
          </a:p>
          <a:p>
            <a:pPr lvl="1"/>
            <a:r>
              <a:rPr lang="en-US" dirty="0" smtClean="0"/>
              <a:t> Work with PLCs</a:t>
            </a:r>
          </a:p>
          <a:p>
            <a:pPr lvl="1"/>
            <a:r>
              <a:rPr lang="en-US" dirty="0" smtClean="0"/>
              <a:t>Define academic and     	behavior expectations</a:t>
            </a:r>
          </a:p>
          <a:p>
            <a:pPr lvl="1"/>
            <a:r>
              <a:rPr lang="en-US" dirty="0" smtClean="0"/>
              <a:t>Use data for decisions</a:t>
            </a:r>
          </a:p>
          <a:p>
            <a:pPr lvl="1"/>
            <a:r>
              <a:rPr lang="en-US" dirty="0" smtClean="0"/>
              <a:t>Braid initiatives 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Align administrative 	supports with 	strategies</a:t>
            </a:r>
          </a:p>
          <a:p>
            <a:pPr lvl="1"/>
            <a:r>
              <a:rPr lang="en-US" dirty="0" smtClean="0"/>
              <a:t>Students within special 	support needs</a:t>
            </a:r>
          </a:p>
          <a:p>
            <a:pPr lvl="1"/>
            <a:r>
              <a:rPr lang="en-US" b="1" dirty="0" smtClean="0"/>
              <a:t>Need for increased 	school spirit</a:t>
            </a:r>
          </a:p>
          <a:p>
            <a:pPr lvl="1"/>
            <a:r>
              <a:rPr lang="en-US" dirty="0" smtClean="0"/>
              <a:t>Distribute roles</a:t>
            </a:r>
          </a:p>
          <a:p>
            <a:pPr lvl="1"/>
            <a:r>
              <a:rPr lang="en-US" dirty="0" smtClean="0"/>
              <a:t>Parental involvement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178882"/>
            <a:ext cx="709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  of questions: </a:t>
            </a:r>
            <a:r>
              <a:rPr lang="en-US" dirty="0" smtClean="0">
                <a:hlinkClick r:id="rId3"/>
              </a:rPr>
              <a:t>http://www.hankbohanon.net</a:t>
            </a:r>
            <a:r>
              <a:rPr lang="en-US" dirty="0" smtClean="0"/>
              <a:t>  (Resources tab)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7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Chart 4"/>
          <p:cNvGraphicFramePr>
            <a:graphicFrameLocks noGrp="1"/>
          </p:cNvGraphicFramePr>
          <p:nvPr/>
        </p:nvGraphicFramePr>
        <p:xfrm>
          <a:off x="238125" y="468313"/>
          <a:ext cx="8666163" cy="592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9" name="Chart" r:id="rId3" imgW="8674100" imgH="5930900" progId="Excel.Chart.8">
                  <p:embed/>
                </p:oleObj>
              </mc:Choice>
              <mc:Fallback>
                <p:oleObj name="Chart" r:id="rId3" imgW="8674100" imgH="593090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468313"/>
                        <a:ext cx="8666163" cy="592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5943600" y="6324600"/>
            <a:ext cx="252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(Bohanon &amp; Wu, 2014)</a:t>
            </a:r>
          </a:p>
        </p:txBody>
      </p:sp>
    </p:spTree>
    <p:extLst>
      <p:ext uri="{BB962C8B-B14F-4D97-AF65-F5344CB8AC3E}">
        <p14:creationId xmlns:p14="http://schemas.microsoft.com/office/powerpoint/2010/main" val="188006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33400"/>
            <a:ext cx="4362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81200"/>
            <a:ext cx="2590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All Need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6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Buying a car</a:t>
            </a:r>
          </a:p>
        </p:txBody>
      </p:sp>
      <p:pic>
        <p:nvPicPr>
          <p:cNvPr id="921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133600"/>
            <a:ext cx="3867150" cy="2362200"/>
          </a:xfrm>
        </p:spPr>
      </p:pic>
      <p:sp>
        <p:nvSpPr>
          <p:cNvPr id="9220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2338388"/>
            <a:ext cx="4038600" cy="4525962"/>
          </a:xfrm>
        </p:spPr>
        <p:txBody>
          <a:bodyPr/>
          <a:lstStyle/>
          <a:p>
            <a:r>
              <a:rPr lang="en-US" altLang="en-US" dirty="0" smtClean="0"/>
              <a:t>List out the steps people take to buy a car…</a:t>
            </a:r>
          </a:p>
        </p:txBody>
      </p:sp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762000" y="6477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bestig.blogspot.com </a:t>
            </a:r>
          </a:p>
        </p:txBody>
      </p:sp>
    </p:spTree>
    <p:extLst>
      <p:ext uri="{BB962C8B-B14F-4D97-AF65-F5344CB8AC3E}">
        <p14:creationId xmlns:p14="http://schemas.microsoft.com/office/powerpoint/2010/main" val="268001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Steps</a:t>
            </a:r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115888" y="6448425"/>
            <a:ext cx="1895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Car </a:t>
            </a:r>
            <a:r>
              <a:rPr lang="en-US" altLang="en-US" sz="400">
                <a:latin typeface="Arial" pitchFamily="34" charset="0"/>
                <a:hlinkClick r:id="rId3"/>
              </a:rPr>
              <a:t>http://www.prweb.com/releases/2012/8/prweb9815542.htm</a:t>
            </a:r>
            <a:endParaRPr lang="en-US" altLang="en-US" sz="4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Research </a:t>
            </a:r>
            <a:r>
              <a:rPr lang="en-US" altLang="en-US" sz="400">
                <a:latin typeface="Arial" pitchFamily="34" charset="0"/>
                <a:hlinkClick r:id="rId4"/>
              </a:rPr>
              <a:t>http://www.uic.edu/uic/research/</a:t>
            </a:r>
            <a:r>
              <a:rPr lang="en-US" altLang="en-US" sz="400"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Test drive </a:t>
            </a:r>
            <a:r>
              <a:rPr lang="en-US" altLang="en-US" sz="400">
                <a:latin typeface="Arial" pitchFamily="34" charset="0"/>
                <a:hlinkClick r:id="rId5"/>
              </a:rPr>
              <a:t>http://www.familyhyundai.com/family-hyundai-customer-reviews/</a:t>
            </a:r>
            <a:endParaRPr lang="en-US" altLang="en-US" sz="4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Contract http://www.icts.uiowa.edu/content/contract-negotiation </a:t>
            </a:r>
          </a:p>
        </p:txBody>
      </p:sp>
      <p:pic>
        <p:nvPicPr>
          <p:cNvPr id="1024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85800"/>
            <a:ext cx="327025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685800"/>
            <a:ext cx="40386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733800"/>
            <a:ext cx="32908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41322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5486400" y="3027363"/>
            <a:ext cx="1503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Research</a:t>
            </a:r>
          </a:p>
        </p:txBody>
      </p:sp>
      <p:sp>
        <p:nvSpPr>
          <p:cNvPr id="10249" name="TextBox 10"/>
          <p:cNvSpPr txBox="1">
            <a:spLocks noChangeArrowheads="1"/>
          </p:cNvSpPr>
          <p:nvPr/>
        </p:nvSpPr>
        <p:spPr bwMode="auto">
          <a:xfrm>
            <a:off x="1219200" y="3033713"/>
            <a:ext cx="2395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Consider Needs</a:t>
            </a:r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1817688" y="6002338"/>
            <a:ext cx="1230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Sample</a:t>
            </a:r>
          </a:p>
        </p:txBody>
      </p:sp>
      <p:sp>
        <p:nvSpPr>
          <p:cNvPr id="10251" name="TextBox 12"/>
          <p:cNvSpPr txBox="1">
            <a:spLocks noChangeArrowheads="1"/>
          </p:cNvSpPr>
          <p:nvPr/>
        </p:nvSpPr>
        <p:spPr bwMode="auto">
          <a:xfrm>
            <a:off x="5867400" y="6002338"/>
            <a:ext cx="1281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Sign Up</a:t>
            </a:r>
          </a:p>
        </p:txBody>
      </p:sp>
      <p:sp>
        <p:nvSpPr>
          <p:cNvPr id="14" name="&quot;No&quot; Symbol 13"/>
          <p:cNvSpPr/>
          <p:nvPr/>
        </p:nvSpPr>
        <p:spPr>
          <a:xfrm>
            <a:off x="4867275" y="3495675"/>
            <a:ext cx="2743200" cy="2563813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Not First!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5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  <p:bldP spid="10250" grpId="0"/>
      <p:bldP spid="10251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Implementation </a:t>
            </a:r>
          </a:p>
        </p:txBody>
      </p:sp>
      <p:sp>
        <p:nvSpPr>
          <p:cNvPr id="45058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Exploration and adoption – </a:t>
            </a:r>
            <a:r>
              <a:rPr lang="en-US" i="1">
                <a:latin typeface="Calibri" charset="0"/>
              </a:rPr>
              <a:t>buy in, urgency </a:t>
            </a:r>
          </a:p>
          <a:p>
            <a:r>
              <a:rPr lang="en-US">
                <a:latin typeface="Calibri" charset="0"/>
              </a:rPr>
              <a:t>Program installation </a:t>
            </a:r>
            <a:r>
              <a:rPr lang="en-US" i="1">
                <a:latin typeface="Calibri" charset="0"/>
              </a:rPr>
              <a:t>– team, roles</a:t>
            </a:r>
          </a:p>
          <a:p>
            <a:r>
              <a:rPr lang="en-US">
                <a:latin typeface="Calibri" charset="0"/>
              </a:rPr>
              <a:t>Initial implementation </a:t>
            </a:r>
            <a:r>
              <a:rPr lang="en-US" i="1">
                <a:latin typeface="Calibri" charset="0"/>
              </a:rPr>
              <a:t>– piloting, examples</a:t>
            </a:r>
          </a:p>
          <a:p>
            <a:r>
              <a:rPr lang="en-US">
                <a:latin typeface="Calibri" charset="0"/>
              </a:rPr>
              <a:t>Full operation – </a:t>
            </a:r>
            <a:r>
              <a:rPr lang="en-US" i="1">
                <a:latin typeface="Calibri" charset="0"/>
              </a:rPr>
              <a:t>changing staff roles (some/all)</a:t>
            </a:r>
          </a:p>
          <a:p>
            <a:r>
              <a:rPr lang="en-US">
                <a:latin typeface="Calibri" charset="0"/>
              </a:rPr>
              <a:t>Innovation – </a:t>
            </a:r>
            <a:r>
              <a:rPr lang="en-US" i="1">
                <a:latin typeface="Calibri" charset="0"/>
              </a:rPr>
              <a:t>use credibility, codifying roles</a:t>
            </a:r>
          </a:p>
          <a:p>
            <a:r>
              <a:rPr lang="en-US">
                <a:latin typeface="Calibri" charset="0"/>
              </a:rPr>
              <a:t>Sustainability – </a:t>
            </a:r>
            <a:r>
              <a:rPr lang="en-US" i="1">
                <a:latin typeface="Calibri" charset="0"/>
              </a:rPr>
              <a:t>new leaders, share with all</a:t>
            </a:r>
          </a:p>
        </p:txBody>
      </p:sp>
      <p:sp>
        <p:nvSpPr>
          <p:cNvPr id="45059" name="TextBox 7"/>
          <p:cNvSpPr txBox="1">
            <a:spLocks noChangeArrowheads="1"/>
          </p:cNvSpPr>
          <p:nvPr/>
        </p:nvSpPr>
        <p:spPr bwMode="auto">
          <a:xfrm>
            <a:off x="1752600" y="5562600"/>
            <a:ext cx="5268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(Kotter, 1995; Blasé, Fixsen, Sims, &amp; Ward, 2015)</a:t>
            </a:r>
          </a:p>
        </p:txBody>
      </p:sp>
    </p:spTree>
    <p:extLst>
      <p:ext uri="{BB962C8B-B14F-4D97-AF65-F5344CB8AC3E}">
        <p14:creationId xmlns:p14="http://schemas.microsoft.com/office/powerpoint/2010/main" val="342680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Show Similar Example</a:t>
            </a:r>
          </a:p>
        </p:txBody>
      </p:sp>
      <p:graphicFrame>
        <p:nvGraphicFramePr>
          <p:cNvPr id="5" name="Object 11"/>
          <p:cNvGraphicFramePr>
            <a:graphicFrameLocks noGrp="1"/>
          </p:cNvGraphicFramePr>
          <p:nvPr>
            <p:ph idx="1"/>
          </p:nvPr>
        </p:nvGraphicFramePr>
        <p:xfrm>
          <a:off x="508000" y="1270000"/>
          <a:ext cx="81280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5638800" y="6334125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400"/>
              <a:t>Joe Zima, LMSW, Behavior Specialist St Clair County RESA</a:t>
            </a:r>
          </a:p>
        </p:txBody>
      </p:sp>
    </p:spTree>
    <p:extLst>
      <p:ext uri="{BB962C8B-B14F-4D97-AF65-F5344CB8AC3E}">
        <p14:creationId xmlns:p14="http://schemas.microsoft.com/office/powerpoint/2010/main" val="392565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143000" y="6324600"/>
            <a:ext cx="491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PBS Self-Assessment Survey – </a:t>
            </a:r>
            <a:r>
              <a:rPr lang="en-US" dirty="0">
                <a:hlinkClick r:id="rId3"/>
              </a:rPr>
              <a:t>www.pbis.org</a:t>
            </a:r>
            <a:r>
              <a:rPr lang="en-US" dirty="0"/>
              <a:t> 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2346"/>
            <a:ext cx="7924800" cy="567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70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sp>
        <p:nvSpPr>
          <p:cNvPr id="2057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" y="1905000"/>
            <a:ext cx="3352800" cy="822325"/>
            <a:chOff x="192" y="1297"/>
            <a:chExt cx="2112" cy="518"/>
          </a:xfrm>
        </p:grpSpPr>
        <p:sp>
          <p:nvSpPr>
            <p:cNvPr id="2077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209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Tertiary Interventions/Tier 3: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*Young Leaders                                  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*National Honor Society; Eyes on the World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Secondary/Tertiary-SLC teams</a:t>
              </a:r>
            </a:p>
          </p:txBody>
        </p:sp>
        <p:sp>
          <p:nvSpPr>
            <p:cNvPr id="2078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484813" y="2135188"/>
            <a:ext cx="3228975" cy="639762"/>
            <a:chOff x="3455" y="1345"/>
            <a:chExt cx="2034" cy="403"/>
          </a:xfrm>
        </p:grpSpPr>
        <p:sp>
          <p:nvSpPr>
            <p:cNvPr id="2075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64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Tertiary Intervention/Tier 3: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- Assessment based…Wraparound,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4800" y="3049588"/>
            <a:ext cx="3089275" cy="1754187"/>
            <a:chOff x="192" y="1921"/>
            <a:chExt cx="1946" cy="1105"/>
          </a:xfrm>
        </p:grpSpPr>
        <p:sp>
          <p:nvSpPr>
            <p:cNvPr id="2073" name="Text Box 15"/>
            <p:cNvSpPr txBox="1">
              <a:spLocks noChangeArrowheads="1"/>
            </p:cNvSpPr>
            <p:nvPr/>
          </p:nvSpPr>
          <p:spPr bwMode="auto">
            <a:xfrm>
              <a:off x="192" y="1921"/>
              <a:ext cx="1946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Secondary Interventions/Tier 2:</a:t>
              </a:r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Secondary/Tertiary-SLC teams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AVID; Mentor Moms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Credit Recovery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After School Matters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ELL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Summer School</a:t>
              </a:r>
              <a:r>
                <a:rPr lang="en-US" sz="1200" u="sng" dirty="0" smtClean="0">
                  <a:latin typeface="Comic Sans MS" pitchFamily="66" charset="0"/>
                </a:rPr>
                <a:t>/(First Year </a:t>
              </a:r>
              <a:r>
                <a:rPr lang="en-US" sz="1200" u="sng" dirty="0">
                  <a:latin typeface="Comic Sans MS" pitchFamily="66" charset="0"/>
                </a:rPr>
                <a:t>Connection)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Gear-Up</a:t>
              </a:r>
            </a:p>
            <a:p>
              <a:pPr eaLnBrk="0" hangingPunct="0"/>
              <a:endParaRPr lang="en-US" sz="1200" u="sng" dirty="0">
                <a:latin typeface="Comic Sans MS" pitchFamily="66" charset="0"/>
              </a:endParaRPr>
            </a:p>
          </p:txBody>
        </p:sp>
        <p:sp>
          <p:nvSpPr>
            <p:cNvPr id="2074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486401" y="3200400"/>
            <a:ext cx="3657601" cy="1200150"/>
            <a:chOff x="3648" y="1921"/>
            <a:chExt cx="2304" cy="756"/>
          </a:xfrm>
        </p:grpSpPr>
        <p:sp>
          <p:nvSpPr>
            <p:cNvPr id="2071" name="Text Box 18"/>
            <p:cNvSpPr txBox="1">
              <a:spLocks noChangeArrowheads="1"/>
            </p:cNvSpPr>
            <p:nvPr/>
          </p:nvSpPr>
          <p:spPr bwMode="auto">
            <a:xfrm>
              <a:off x="4085" y="1921"/>
              <a:ext cx="186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Secondary Interventions/Tier 2:</a:t>
              </a:r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 AVID, After School Matters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 </a:t>
              </a:r>
              <a:r>
                <a:rPr lang="en-US" sz="1200" u="sng" dirty="0" err="1">
                  <a:latin typeface="Comic Sans MS" pitchFamily="66" charset="0"/>
                </a:rPr>
                <a:t>ELL;Gear</a:t>
              </a:r>
              <a:r>
                <a:rPr lang="en-US" sz="1200" u="sng" dirty="0">
                  <a:latin typeface="Comic Sans MS" pitchFamily="66" charset="0"/>
                </a:rPr>
                <a:t>-up;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Summer </a:t>
              </a:r>
              <a:r>
                <a:rPr lang="en-US" sz="1200" u="sng" dirty="0" smtClean="0">
                  <a:latin typeface="Comic Sans MS" pitchFamily="66" charset="0"/>
                </a:rPr>
                <a:t>School(First Year </a:t>
              </a:r>
              <a:r>
                <a:rPr lang="en-US" sz="1200" u="sng" dirty="0">
                  <a:latin typeface="Comic Sans MS" pitchFamily="66" charset="0"/>
                </a:rPr>
                <a:t>Connection)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 In </a:t>
              </a:r>
              <a:r>
                <a:rPr lang="en-US" sz="1200" u="sng" dirty="0" err="1">
                  <a:latin typeface="Comic Sans MS" pitchFamily="66" charset="0"/>
                </a:rPr>
                <a:t>HouseTutoring</a:t>
              </a:r>
              <a:r>
                <a:rPr lang="en-US" sz="1200" u="sng" dirty="0">
                  <a:latin typeface="Comic Sans MS" pitchFamily="66" charset="0"/>
                </a:rPr>
                <a:t>- Mentor Moms</a:t>
              </a: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2072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52400" y="4648197"/>
            <a:ext cx="4724400" cy="1385879"/>
            <a:chOff x="144" y="2929"/>
            <a:chExt cx="4447" cy="397"/>
          </a:xfrm>
        </p:grpSpPr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Universal Intervention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Tier 1: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In-House Tutoring; Summer 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School </a:t>
              </a:r>
              <a:r>
                <a:rPr lang="en-US" sz="1200" u="sng" dirty="0" smtClean="0">
                  <a:latin typeface="Comic Sans MS" pitchFamily="66" charset="0"/>
                </a:rPr>
                <a:t>(First Year </a:t>
              </a:r>
              <a:r>
                <a:rPr lang="en-US" sz="1200" u="sng" dirty="0">
                  <a:latin typeface="Comic Sans MS" pitchFamily="66" charset="0"/>
                </a:rPr>
                <a:t>Connection),ASPIRA;_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Service Learning;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Attendance </a:t>
              </a:r>
              <a:r>
                <a:rPr lang="en-US" sz="1200" u="sng" dirty="0" err="1">
                  <a:latin typeface="Comic Sans MS" pitchFamily="66" charset="0"/>
                </a:rPr>
                <a:t>andTardies</a:t>
              </a:r>
              <a:r>
                <a:rPr lang="en-US" sz="1200" u="sng" dirty="0">
                  <a:latin typeface="Comic Sans MS" pitchFamily="66" charset="0"/>
                </a:rPr>
                <a:t>_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SLC; PARR; </a:t>
              </a:r>
              <a:r>
                <a:rPr lang="en-US" sz="1200" u="sng" dirty="0" smtClean="0">
                  <a:latin typeface="Comic Sans MS" pitchFamily="66" charset="0"/>
                </a:rPr>
                <a:t>First Year Seminar</a:t>
              </a:r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1392" y="302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257800" y="4800600"/>
            <a:ext cx="3522663" cy="1552575"/>
            <a:chOff x="4032" y="2929"/>
            <a:chExt cx="2219" cy="978"/>
          </a:xfrm>
        </p:grpSpPr>
        <p:sp>
          <p:nvSpPr>
            <p:cNvPr id="2067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739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Universal Intervention/Tier 1: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-PARR</a:t>
              </a:r>
            </a:p>
            <a:p>
              <a:pPr eaLnBrk="0" hangingPunct="0">
                <a:buFontTx/>
                <a:buChar char="-"/>
              </a:pPr>
              <a:r>
                <a:rPr lang="en-US" sz="1200" u="sng" dirty="0">
                  <a:latin typeface="Comic Sans MS" pitchFamily="66" charset="0"/>
                </a:rPr>
                <a:t>Attendance and Tardy</a:t>
              </a:r>
            </a:p>
            <a:p>
              <a:pPr eaLnBrk="0" hangingPunct="0">
                <a:buFontTx/>
                <a:buChar char="-"/>
              </a:pPr>
              <a:r>
                <a:rPr lang="en-US" sz="1200" u="sng" dirty="0">
                  <a:latin typeface="Comic Sans MS" pitchFamily="66" charset="0"/>
                </a:rPr>
                <a:t>- Small Learning Communities (SLC)</a:t>
              </a:r>
            </a:p>
            <a:p>
              <a:pPr eaLnBrk="0" hangingPunct="0"/>
              <a:endParaRPr lang="en-US" sz="1200" u="sng" dirty="0">
                <a:latin typeface="Comic Sans MS" pitchFamily="66" charset="0"/>
              </a:endParaRPr>
            </a:p>
            <a:p>
              <a:pPr eaLnBrk="0" hangingPunct="0"/>
              <a:endParaRPr lang="en-US" sz="1200" u="sng" dirty="0">
                <a:latin typeface="Comic Sans MS" pitchFamily="66" charset="0"/>
              </a:endParaRP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</a:t>
              </a: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2068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050" name="Object 26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68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27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69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smtClean="0"/>
              <a:t>Designing School-Wide Systems for Student Success</a:t>
            </a:r>
            <a:br>
              <a:rPr lang="en-US" sz="2400" b="1" smtClean="0"/>
            </a:br>
            <a:r>
              <a:rPr lang="en-US" sz="2400" b="1" i="1" smtClean="0"/>
              <a:t>A Response to Intervention Model</a:t>
            </a:r>
          </a:p>
        </p:txBody>
      </p:sp>
      <p:sp>
        <p:nvSpPr>
          <p:cNvPr id="2065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96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Academic Systems</a:t>
            </a:r>
          </a:p>
        </p:txBody>
      </p:sp>
      <p:sp>
        <p:nvSpPr>
          <p:cNvPr id="2066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Behavioral Systems</a:t>
            </a:r>
          </a:p>
        </p:txBody>
      </p:sp>
    </p:spTree>
    <p:extLst>
      <p:ext uri="{BB962C8B-B14F-4D97-AF65-F5344CB8AC3E}">
        <p14:creationId xmlns:p14="http://schemas.microsoft.com/office/powerpoint/2010/main" val="3677578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303837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505200"/>
            <a:ext cx="5303837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239000" y="27432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our priority months for support?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4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Build Case with Data: </a:t>
            </a:r>
            <a:br>
              <a:rPr lang="en-US" smtClean="0"/>
            </a:br>
            <a:r>
              <a:rPr lang="en-US" smtClean="0"/>
              <a:t>Create Urgency </a:t>
            </a:r>
            <a:r>
              <a:rPr lang="en-US" sz="2800" smtClean="0"/>
              <a:t>(Kotter, 1995)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3058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mtClean="0"/>
              <a:t> Writing a referral is not a bad thing, it is 	necessary!</a:t>
            </a:r>
          </a:p>
          <a:p>
            <a:pPr eaLnBrk="1" hangingPunct="1"/>
            <a:r>
              <a:rPr lang="en-US" smtClean="0"/>
              <a:t> We hope you have fewer reasons</a:t>
            </a:r>
          </a:p>
          <a:p>
            <a:pPr eaLnBrk="1" hangingPunct="1"/>
            <a:r>
              <a:rPr lang="en-US" smtClean="0"/>
              <a:t> Instructional time given to referrals</a:t>
            </a:r>
          </a:p>
          <a:p>
            <a:pPr eaLnBrk="1" hangingPunct="1">
              <a:buFontTx/>
              <a:buNone/>
            </a:pPr>
            <a:r>
              <a:rPr lang="en-US" smtClean="0"/>
              <a:t> 	(20 Minutes per referral)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b="1" smtClean="0"/>
              <a:t>77,400 Minutes</a:t>
            </a:r>
            <a:r>
              <a:rPr lang="en-US" smtClean="0"/>
              <a:t> = </a:t>
            </a:r>
            <a:r>
              <a:rPr lang="en-US" b="1" smtClean="0"/>
              <a:t>1,290 Instructional Hours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36357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12"/>
          <p:cNvGrpSpPr>
            <a:grpSpLocks/>
          </p:cNvGrpSpPr>
          <p:nvPr/>
        </p:nvGrpSpPr>
        <p:grpSpPr bwMode="auto">
          <a:xfrm>
            <a:off x="609600" y="457200"/>
            <a:ext cx="7924800" cy="6000750"/>
            <a:chOff x="609600" y="457200"/>
            <a:chExt cx="7924800" cy="6000750"/>
          </a:xfrm>
        </p:grpSpPr>
        <p:sp>
          <p:nvSpPr>
            <p:cNvPr id="4" name="Isosceles Triangle 3"/>
            <p:cNvSpPr/>
            <p:nvPr/>
          </p:nvSpPr>
          <p:spPr>
            <a:xfrm>
              <a:off x="609600" y="457200"/>
              <a:ext cx="7924800" cy="600075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9157" name="TextBox 4"/>
            <p:cNvSpPr txBox="1">
              <a:spLocks noChangeArrowheads="1"/>
            </p:cNvSpPr>
            <p:nvPr/>
          </p:nvSpPr>
          <p:spPr bwMode="auto">
            <a:xfrm>
              <a:off x="3810000" y="762000"/>
              <a:ext cx="151605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Developing futures plan (i.e., RENEW), FBA/BIP, Academic Remediation</a:t>
              </a:r>
            </a:p>
          </p:txBody>
        </p:sp>
        <p:sp>
          <p:nvSpPr>
            <p:cNvPr id="49158" name="TextBox 5"/>
            <p:cNvSpPr txBox="1">
              <a:spLocks noChangeArrowheads="1"/>
            </p:cNvSpPr>
            <p:nvPr/>
          </p:nvSpPr>
          <p:spPr bwMode="auto">
            <a:xfrm>
              <a:off x="5715000" y="4763869"/>
              <a:ext cx="16002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Teaching specific social expectations: SWPBIS, SEL</a:t>
              </a:r>
            </a:p>
          </p:txBody>
        </p:sp>
        <p:sp>
          <p:nvSpPr>
            <p:cNvPr id="49159" name="TextBox 6"/>
            <p:cNvSpPr txBox="1">
              <a:spLocks noChangeArrowheads="1"/>
            </p:cNvSpPr>
            <p:nvPr/>
          </p:nvSpPr>
          <p:spPr bwMode="auto">
            <a:xfrm>
              <a:off x="1981200" y="4495800"/>
              <a:ext cx="1600200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>
                  <a:cs typeface="Arial" charset="0"/>
                </a:rPr>
                <a:t>Embedding student choice into the academic,  behavioral, social core curriculum: RtI, SEL, UDL</a:t>
              </a:r>
            </a:p>
          </p:txBody>
        </p:sp>
        <p:sp>
          <p:nvSpPr>
            <p:cNvPr id="49160" name="TextBox 7"/>
            <p:cNvSpPr txBox="1">
              <a:spLocks noChangeArrowheads="1"/>
            </p:cNvSpPr>
            <p:nvPr/>
          </p:nvSpPr>
          <p:spPr bwMode="auto">
            <a:xfrm>
              <a:off x="3810000" y="4267200"/>
              <a:ext cx="1676400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Explicitly teaching effective self-expression, self-evaluation, problem solving, goal setting, within the academic and behavior core:  CCSS, RtI, SEL</a:t>
              </a:r>
            </a:p>
          </p:txBody>
        </p:sp>
        <p:sp>
          <p:nvSpPr>
            <p:cNvPr id="49161" name="TextBox 8"/>
            <p:cNvSpPr txBox="1">
              <a:spLocks noChangeArrowheads="1"/>
            </p:cNvSpPr>
            <p:nvPr/>
          </p:nvSpPr>
          <p:spPr bwMode="auto">
            <a:xfrm flipH="1">
              <a:off x="3505200" y="2895600"/>
              <a:ext cx="22098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Teaching individual replacement behaviors classwide: Expectations; Group interventions</a:t>
              </a:r>
            </a:p>
          </p:txBody>
        </p:sp>
        <p:sp>
          <p:nvSpPr>
            <p:cNvPr id="49162" name="TextBox 9"/>
            <p:cNvSpPr txBox="1">
              <a:spLocks noChangeArrowheads="1"/>
            </p:cNvSpPr>
            <p:nvPr/>
          </p:nvSpPr>
          <p:spPr bwMode="auto">
            <a:xfrm>
              <a:off x="3429000" y="5867400"/>
              <a:ext cx="27366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cs typeface="Arial" charset="0"/>
                </a:rPr>
                <a:t>Universal supports</a:t>
              </a:r>
            </a:p>
          </p:txBody>
        </p:sp>
        <p:sp>
          <p:nvSpPr>
            <p:cNvPr id="49163" name="TextBox 10"/>
            <p:cNvSpPr txBox="1">
              <a:spLocks noChangeArrowheads="1"/>
            </p:cNvSpPr>
            <p:nvPr/>
          </p:nvSpPr>
          <p:spPr bwMode="auto">
            <a:xfrm>
              <a:off x="3948300" y="1600200"/>
              <a:ext cx="15023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cs typeface="Arial" charset="0"/>
                </a:rPr>
                <a:t>Intensive </a:t>
              </a:r>
            </a:p>
            <a:p>
              <a:pPr eaLnBrk="1" hangingPunct="1"/>
              <a:r>
                <a:rPr lang="en-US">
                  <a:solidFill>
                    <a:schemeClr val="bg1"/>
                  </a:solidFill>
                  <a:cs typeface="Arial" charset="0"/>
                </a:rPr>
                <a:t>supports</a:t>
              </a:r>
            </a:p>
          </p:txBody>
        </p:sp>
      </p:grpSp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304800" y="6561138"/>
            <a:ext cx="8289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Adapted from: Bohanon, H., Castillo, J., &amp; Afton, M. (2015). Embedding self-determination and futures planning within a schoolwide framework. </a:t>
            </a:r>
          </a:p>
        </p:txBody>
      </p:sp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609601" y="1066800"/>
            <a:ext cx="2667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 smtClean="0"/>
              <a:t>Connections with your core curriculum</a:t>
            </a:r>
            <a:r>
              <a:rPr lang="en-US" sz="1800" i="1" dirty="0" smtClean="0"/>
              <a:t>?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70279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Given these example, what are some ways you can “ask before you tell” to obtain, maintain, or increase buy-in from staff/schools?</a:t>
            </a:r>
          </a:p>
          <a:p>
            <a:endParaRPr lang="en-US" i="1" dirty="0"/>
          </a:p>
          <a:p>
            <a:r>
              <a:rPr lang="en-US" i="1" dirty="0" smtClean="0"/>
              <a:t>See page 24 of Handbook, steps 1-4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579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Hang in there</a:t>
            </a:r>
            <a:r>
              <a:rPr lang="en-US" dirty="0"/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95400"/>
            <a:ext cx="6096000" cy="517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68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/>
          <p:cNvSpPr>
            <a:spLocks noChangeArrowheads="1"/>
          </p:cNvSpPr>
          <p:nvPr/>
        </p:nvSpPr>
        <p:spPr bwMode="auto">
          <a:xfrm>
            <a:off x="3003550" y="1371600"/>
            <a:ext cx="4267200" cy="4511675"/>
          </a:xfrm>
          <a:prstGeom prst="ellipse">
            <a:avLst/>
          </a:prstGeom>
          <a:solidFill>
            <a:schemeClr val="bg1">
              <a:alpha val="50195"/>
            </a:schemeClr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3917950" y="3292475"/>
            <a:ext cx="2362200" cy="2209800"/>
          </a:xfrm>
          <a:prstGeom prst="ellipse">
            <a:avLst/>
          </a:prstGeom>
          <a:noFill/>
          <a:ln w="63500">
            <a:solidFill>
              <a:srgbClr val="99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4603750" y="2149475"/>
            <a:ext cx="2286000" cy="2209800"/>
          </a:xfrm>
          <a:prstGeom prst="ellipse">
            <a:avLst/>
          </a:prstGeom>
          <a:noFill/>
          <a:ln w="63500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3308350" y="2149475"/>
            <a:ext cx="2209800" cy="2209800"/>
          </a:xfrm>
          <a:prstGeom prst="ellipse">
            <a:avLst/>
          </a:prstGeom>
          <a:noFill/>
          <a:ln w="63500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 rot="-3258865">
            <a:off x="3261519" y="2882107"/>
            <a:ext cx="163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SYSTEMS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133850" y="4594225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PRACTICES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 rot="2905354">
            <a:off x="5553075" y="2822575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DATA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93750" y="2819400"/>
            <a:ext cx="2098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/>
              <a:t>Supporting</a:t>
            </a:r>
          </a:p>
          <a:p>
            <a:pPr algn="ctr" eaLnBrk="0" hangingPunct="0"/>
            <a:r>
              <a:rPr lang="en-US" altLang="en-US" sz="2400"/>
              <a:t>Staff Behavior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841750" y="5883275"/>
            <a:ext cx="2524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/>
              <a:t>Supporting</a:t>
            </a:r>
          </a:p>
          <a:p>
            <a:pPr algn="ctr" eaLnBrk="0" hangingPunct="0"/>
            <a:r>
              <a:rPr lang="en-US" altLang="en-US" sz="2400"/>
              <a:t>Student Behavior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106863" y="1600200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OUTCOMES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346450" y="49213"/>
            <a:ext cx="54308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>
                <a:solidFill>
                  <a:schemeClr val="accent2"/>
                </a:solidFill>
              </a:rPr>
              <a:t>Supporting Social Competence &amp;</a:t>
            </a:r>
          </a:p>
          <a:p>
            <a:pPr algn="ctr" eaLnBrk="0" hangingPunct="0"/>
            <a:r>
              <a:rPr lang="en-US" altLang="en-US" sz="2800">
                <a:solidFill>
                  <a:schemeClr val="accent2"/>
                </a:solidFill>
              </a:rPr>
              <a:t>Academic Achievement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7331075" y="2590800"/>
            <a:ext cx="1660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/>
              <a:t>Supporting</a:t>
            </a:r>
          </a:p>
          <a:p>
            <a:pPr algn="ctr" eaLnBrk="0" hangingPunct="0"/>
            <a:r>
              <a:rPr lang="en-US" altLang="en-US" sz="2400"/>
              <a:t>Decision</a:t>
            </a:r>
          </a:p>
          <a:p>
            <a:pPr algn="ctr" eaLnBrk="0" hangingPunct="0"/>
            <a:r>
              <a:rPr lang="en-US" altLang="en-US" sz="2400"/>
              <a:t>Making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228600" y="762000"/>
            <a:ext cx="2514600" cy="1524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008000"/>
                </a:solidFill>
              </a:rPr>
              <a:t>4 PBS Elements</a:t>
            </a:r>
          </a:p>
        </p:txBody>
      </p:sp>
    </p:spTree>
    <p:extLst>
      <p:ext uri="{BB962C8B-B14F-4D97-AF65-F5344CB8AC3E}">
        <p14:creationId xmlns:p14="http://schemas.microsoft.com/office/powerpoint/2010/main" val="2332059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utoUpdateAnimBg="0"/>
      <p:bldP spid="34826" grpId="0" autoUpdateAnimBg="0"/>
      <p:bldP spid="34828" grpId="0" autoUpdateAnimBg="0"/>
      <p:bldP spid="3482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" charset="0"/>
              </a:rPr>
              <a:t>Key Elements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 Systems – </a:t>
            </a:r>
            <a:r>
              <a:rPr lang="en-US" b="1" dirty="0">
                <a:latin typeface="Arial" charset="0"/>
              </a:rPr>
              <a:t>Josh, flight, checklist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Administrative Commitments, Coaching (external/internal), Representative Teams, Audit of practices, Priority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Practices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Based on evidence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Process and impact – dropout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 What and with whom?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0"/>
            <a:ext cx="13716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609600" y="6172200"/>
            <a:ext cx="3906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hlinkClick r:id="rId4"/>
              </a:rPr>
              <a:t>http://en.wikipedia.org/wiki/Josh_Groban</a:t>
            </a:r>
            <a:endParaRPr lang="en-US" sz="1200"/>
          </a:p>
          <a:p>
            <a:pPr eaLnBrk="1" hangingPunct="1"/>
            <a:r>
              <a:rPr lang="en-US" sz="1200">
                <a:hlinkClick r:id="rId5"/>
              </a:rPr>
              <a:t>http://www.inmagine.com/searchterms/private_jet.html</a:t>
            </a:r>
            <a:r>
              <a:rPr lang="en-US" sz="1200"/>
              <a:t> </a:t>
            </a:r>
          </a:p>
        </p:txBody>
      </p:sp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0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8" descr="C:\Users\Hank\AppData\Local\Microsoft\Windows\Temporary Internet Files\Content.IE5\6YRJY04H\MM900234700[1]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410200"/>
            <a:ext cx="123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91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Napkin Test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Write and/or draw the purpose of </a:t>
            </a:r>
            <a:r>
              <a:rPr lang="en-US" dirty="0" smtClean="0">
                <a:latin typeface="Arial" charset="0"/>
              </a:rPr>
              <a:t>Schoolwide supports </a:t>
            </a:r>
            <a:r>
              <a:rPr lang="en-US" dirty="0">
                <a:latin typeface="Arial" charset="0"/>
              </a:rPr>
              <a:t>on a napkin, </a:t>
            </a:r>
            <a:r>
              <a:rPr lang="en-US" dirty="0" smtClean="0">
                <a:latin typeface="Arial" charset="0"/>
              </a:rPr>
              <a:t>present </a:t>
            </a:r>
            <a:r>
              <a:rPr lang="en-US" dirty="0">
                <a:latin typeface="Arial" charset="0"/>
              </a:rPr>
              <a:t>to colleague </a:t>
            </a:r>
            <a:r>
              <a:rPr lang="en-US" dirty="0" smtClean="0">
                <a:latin typeface="Arial" charset="0"/>
              </a:rPr>
              <a:t>at </a:t>
            </a:r>
            <a:r>
              <a:rPr lang="en-US" dirty="0">
                <a:latin typeface="Arial" charset="0"/>
              </a:rPr>
              <a:t>a party </a:t>
            </a:r>
            <a:r>
              <a:rPr lang="en-US" dirty="0" smtClean="0">
                <a:latin typeface="Arial" charset="0"/>
              </a:rPr>
              <a:t>who asked </a:t>
            </a:r>
            <a:r>
              <a:rPr lang="en-US" dirty="0">
                <a:latin typeface="Arial" charset="0"/>
              </a:rPr>
              <a:t>about MTSS. </a:t>
            </a:r>
            <a:r>
              <a:rPr lang="en-US" dirty="0" smtClean="0">
                <a:latin typeface="Arial" charset="0"/>
              </a:rPr>
              <a:t>What is it and why do we need it?</a:t>
            </a:r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Stand up and share</a:t>
            </a:r>
          </a:p>
        </p:txBody>
      </p:sp>
    </p:spTree>
    <p:extLst>
      <p:ext uri="{BB962C8B-B14F-4D97-AF65-F5344CB8AC3E}">
        <p14:creationId xmlns:p14="http://schemas.microsoft.com/office/powerpoint/2010/main" val="25152967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Effective teams in school settings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5" y="1828800"/>
            <a:ext cx="3605645" cy="4346532"/>
          </a:xfrm>
        </p:spPr>
      </p:pic>
      <p:sp>
        <p:nvSpPr>
          <p:cNvPr id="5" name="TextBox 4"/>
          <p:cNvSpPr txBox="1"/>
          <p:nvPr/>
        </p:nvSpPr>
        <p:spPr>
          <a:xfrm>
            <a:off x="6858000" y="6096000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Duck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5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Different backgrounds, one goal</a:t>
            </a:r>
          </a:p>
        </p:txBody>
      </p:sp>
      <p:pic>
        <p:nvPicPr>
          <p:cNvPr id="614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1310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30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Defining yourself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What is the mission of your universal team</a:t>
            </a:r>
          </a:p>
          <a:p>
            <a:r>
              <a:rPr lang="en-US">
                <a:latin typeface="Arial" charset="0"/>
              </a:rPr>
              <a:t>What is the mission of your vision team</a:t>
            </a:r>
          </a:p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pPr lvl="1"/>
            <a:r>
              <a:rPr lang="en-US">
                <a:latin typeface="Arial" charset="0"/>
                <a:ea typeface="MS PGothic" charset="0"/>
              </a:rPr>
              <a:t>See what works </a:t>
            </a:r>
            <a:r>
              <a:rPr lang="en-US" sz="800">
                <a:latin typeface="Arial" charset="0"/>
                <a:ea typeface="MS PGothic" charset="0"/>
                <a:hlinkClick r:id="rId3"/>
              </a:rPr>
              <a:t>https://www.youtube.com/watch?v=LJhG3HZ7b4o</a:t>
            </a:r>
            <a:r>
              <a:rPr lang="en-US" sz="800">
                <a:latin typeface="Arial" charset="0"/>
                <a:ea typeface="MS PGothic" charset="0"/>
              </a:rPr>
              <a:t> </a:t>
            </a:r>
          </a:p>
          <a:p>
            <a:pPr lvl="1"/>
            <a:r>
              <a:rPr lang="en-US">
                <a:latin typeface="Arial" charset="0"/>
                <a:ea typeface="MS PGothic" charset="0"/>
              </a:rPr>
              <a:t>See Handout</a:t>
            </a:r>
          </a:p>
        </p:txBody>
      </p:sp>
    </p:spTree>
    <p:extLst>
      <p:ext uri="{BB962C8B-B14F-4D97-AF65-F5344CB8AC3E}">
        <p14:creationId xmlns:p14="http://schemas.microsoft.com/office/powerpoint/2010/main" val="270599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470025"/>
          </a:xfrm>
        </p:spPr>
        <p:txBody>
          <a:bodyPr/>
          <a:lstStyle/>
          <a:p>
            <a:r>
              <a:rPr lang="en-US">
                <a:latin typeface="Arial" charset="0"/>
              </a:rPr>
              <a:t>Possible Structures for MTSS </a:t>
            </a:r>
            <a:endParaRPr lang="en-US" i="1">
              <a:latin typeface="Arial" charset="0"/>
            </a:endParaRPr>
          </a:p>
        </p:txBody>
      </p:sp>
      <p:sp>
        <p:nvSpPr>
          <p:cNvPr id="6963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0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Visual Model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228600" y="6019800"/>
            <a:ext cx="2584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cs typeface="Arial" charset="0"/>
              </a:rPr>
              <a:t>ICEPS Project, 2008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cs typeface="Arial" charset="0"/>
              </a:rPr>
              <a:t>http://www.luc.edu/cseit</a:t>
            </a:r>
          </a:p>
        </p:txBody>
      </p:sp>
    </p:spTree>
    <p:extLst>
      <p:ext uri="{BB962C8B-B14F-4D97-AF65-F5344CB8AC3E}">
        <p14:creationId xmlns:p14="http://schemas.microsoft.com/office/powerpoint/2010/main" val="15511641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57200"/>
            <a:ext cx="73977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11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021" name="Group 125"/>
          <p:cNvGraphicFramePr>
            <a:graphicFrameLocks noGrp="1"/>
          </p:cNvGraphicFramePr>
          <p:nvPr/>
        </p:nvGraphicFramePr>
        <p:xfrm>
          <a:off x="304800" y="1219200"/>
          <a:ext cx="8610600" cy="5262564"/>
        </p:xfrm>
        <a:graphic>
          <a:graphicData uri="http://schemas.openxmlformats.org/drawingml/2006/table">
            <a:tbl>
              <a:tblPr/>
              <a:tblGrid>
                <a:gridCol w="1741488"/>
                <a:gridCol w="2916237"/>
                <a:gridCol w="1389063"/>
                <a:gridCol w="2563812"/>
              </a:tblGrid>
              <a:tr h="536640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Building Based Staff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8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School Liaison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Administrator who oversees functioning and makes administrative decision for all tiers of MTSS within the building (e.g. attends meetings, allocates resources)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Sara,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30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Internal Coordinator (Primary Support Leader Team)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Internal staff who can lead staff, with support from the External Coach, in implementing MTSS schoolwide academics and behavior practices, run meetings and oversee sub-committees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Sara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65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Acknowledgement CHAIR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Lead the acknowledgement of student and staff behavior for schoolwide efforts, sub-committee in planning for celebrations and reinforcement systems within the school, meet with internal coordinator 2 times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Terry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Acknowledgement Sub-committee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Facilitate schoolwide acknowledgment activities, including design and implementation.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Janet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8" name="Text Box 126"/>
          <p:cNvSpPr txBox="1">
            <a:spLocks noChangeArrowheads="1"/>
          </p:cNvSpPr>
          <p:nvPr/>
        </p:nvSpPr>
        <p:spPr bwMode="auto">
          <a:xfrm>
            <a:off x="2895600" y="381000"/>
            <a:ext cx="290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Model Positions Document</a:t>
            </a:r>
          </a:p>
        </p:txBody>
      </p:sp>
    </p:spTree>
    <p:extLst>
      <p:ext uri="{BB962C8B-B14F-4D97-AF65-F5344CB8AC3E}">
        <p14:creationId xmlns:p14="http://schemas.microsoft.com/office/powerpoint/2010/main" val="255980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Powerpoints</a:t>
            </a:r>
            <a:r>
              <a:rPr lang="en-US" altLang="en-US" dirty="0" smtClean="0"/>
              <a:t>: </a:t>
            </a:r>
            <a:r>
              <a:rPr lang="en-US" dirty="0" smtClean="0"/>
              <a:t>Enduring Understandings </a:t>
            </a:r>
            <a:endParaRPr lang="en-US" alt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Prepare our </a:t>
            </a:r>
            <a:r>
              <a:rPr lang="en-US" b="1" dirty="0" smtClean="0"/>
              <a:t>staff </a:t>
            </a:r>
            <a:r>
              <a:rPr lang="en-US" dirty="0" smtClean="0"/>
              <a:t>for implementation</a:t>
            </a:r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r>
              <a:rPr lang="en-US" dirty="0" smtClean="0"/>
              <a:t>Help our </a:t>
            </a:r>
            <a:r>
              <a:rPr lang="en-US" b="1" dirty="0" smtClean="0"/>
              <a:t>teams</a:t>
            </a:r>
            <a:r>
              <a:rPr lang="en-US" dirty="0" smtClean="0"/>
              <a:t> work together</a:t>
            </a:r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r>
              <a:rPr lang="en-US" dirty="0" smtClean="0"/>
              <a:t>Be efficient and effective with our </a:t>
            </a:r>
            <a:r>
              <a:rPr lang="en-US" b="1" dirty="0" smtClean="0"/>
              <a:t>time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We need to </a:t>
            </a:r>
            <a:r>
              <a:rPr lang="en-US" b="1" dirty="0" smtClean="0"/>
              <a:t>use data </a:t>
            </a:r>
            <a:r>
              <a:rPr lang="en-US" dirty="0" smtClean="0"/>
              <a:t>to plan for interventions</a:t>
            </a:r>
          </a:p>
          <a:p>
            <a:pPr>
              <a:buNone/>
              <a:defRPr/>
            </a:pPr>
            <a:endParaRPr lang="en-US" altLang="en-US" dirty="0" smtClean="0"/>
          </a:p>
          <a:p>
            <a:pPr>
              <a:buNone/>
              <a:defRPr/>
            </a:pPr>
            <a:r>
              <a:rPr lang="en-US" altLang="en-US" dirty="0" smtClean="0"/>
              <a:t>Teams should able to identify the components of developing an </a:t>
            </a:r>
            <a:r>
              <a:rPr lang="en-US" altLang="en-US" b="1" dirty="0" smtClean="0"/>
              <a:t>effective school climate</a:t>
            </a:r>
          </a:p>
          <a:p>
            <a:pPr>
              <a:buNone/>
              <a:defRPr/>
            </a:pPr>
            <a:endParaRPr lang="en-US" altLang="en-US" dirty="0" smtClean="0"/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84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>
                <a:latin typeface="Arial" charset="0"/>
              </a:rPr>
              <a:t>Possible Structures for MTSS </a:t>
            </a:r>
            <a:endParaRPr lang="en-US" i="1">
              <a:latin typeface="Arial" charset="0"/>
            </a:endParaRPr>
          </a:p>
        </p:txBody>
      </p:sp>
      <p:sp>
        <p:nvSpPr>
          <p:cNvPr id="74754" name="Rectangle 29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3528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Who is/could be on your core universal team?</a:t>
            </a: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How do you assign roles?</a:t>
            </a: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How are responsibilities distributed?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grpSp>
        <p:nvGrpSpPr>
          <p:cNvPr id="64519" name="Group 8"/>
          <p:cNvGrpSpPr>
            <a:grpSpLocks/>
          </p:cNvGrpSpPr>
          <p:nvPr/>
        </p:nvGrpSpPr>
        <p:grpSpPr bwMode="auto">
          <a:xfrm>
            <a:off x="304800" y="1905000"/>
            <a:ext cx="3352800" cy="379413"/>
            <a:chOff x="192" y="1297"/>
            <a:chExt cx="2112" cy="239"/>
          </a:xfrm>
        </p:grpSpPr>
        <p:sp>
          <p:nvSpPr>
            <p:cNvPr id="64540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16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u="sng">
                  <a:latin typeface="Comic Sans MS" charset="0"/>
                  <a:cs typeface="Arial" charset="0"/>
                </a:rPr>
                <a:t>Few: </a:t>
              </a:r>
              <a:r>
                <a:rPr lang="en-US" sz="1800" u="sng">
                  <a:latin typeface="Comic Sans MS" charset="0"/>
                  <a:cs typeface="Arial" charset="0"/>
                </a:rPr>
                <a:t>Leadership Team</a:t>
              </a:r>
            </a:p>
          </p:txBody>
        </p:sp>
        <p:sp>
          <p:nvSpPr>
            <p:cNvPr id="64541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0" name="Group 11"/>
          <p:cNvGrpSpPr>
            <a:grpSpLocks/>
          </p:cNvGrpSpPr>
          <p:nvPr/>
        </p:nvGrpSpPr>
        <p:grpSpPr bwMode="auto">
          <a:xfrm>
            <a:off x="5484813" y="2135188"/>
            <a:ext cx="3694112" cy="1108075"/>
            <a:chOff x="3455" y="1345"/>
            <a:chExt cx="2327" cy="698"/>
          </a:xfrm>
        </p:grpSpPr>
        <p:sp>
          <p:nvSpPr>
            <p:cNvPr id="64538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9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94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u="sng">
                  <a:latin typeface="Comic Sans MS" charset="0"/>
                  <a:cs typeface="Arial" charset="0"/>
                </a:rPr>
                <a:t>From problem-solving room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 coordinator to data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chair. Department reps</a:t>
              </a:r>
              <a:endParaRPr lang="en-US" sz="1800">
                <a:latin typeface="Comic Sans MS" charset="0"/>
                <a:cs typeface="Arial" charset="0"/>
              </a:endParaRP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</p:grpSp>
      <p:grpSp>
        <p:nvGrpSpPr>
          <p:cNvPr id="64521" name="Group 14"/>
          <p:cNvGrpSpPr>
            <a:grpSpLocks/>
          </p:cNvGrpSpPr>
          <p:nvPr/>
        </p:nvGrpSpPr>
        <p:grpSpPr bwMode="auto">
          <a:xfrm>
            <a:off x="304800" y="3200400"/>
            <a:ext cx="3224213" cy="838200"/>
            <a:chOff x="192" y="2016"/>
            <a:chExt cx="2031" cy="528"/>
          </a:xfrm>
        </p:grpSpPr>
        <p:sp>
          <p:nvSpPr>
            <p:cNvPr id="64536" name="Text Box 15"/>
            <p:cNvSpPr txBox="1">
              <a:spLocks noChangeArrowheads="1"/>
            </p:cNvSpPr>
            <p:nvPr/>
          </p:nvSpPr>
          <p:spPr bwMode="auto">
            <a:xfrm>
              <a:off x="192" y="2021"/>
              <a:ext cx="203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u="sng">
                  <a:latin typeface="Comic Sans MS" charset="0"/>
                  <a:cs typeface="Arial" charset="0"/>
                </a:rPr>
                <a:t>Some</a:t>
              </a:r>
              <a:r>
                <a:rPr lang="en-US" sz="1800" u="sng">
                  <a:latin typeface="Comic Sans MS" charset="0"/>
                  <a:cs typeface="Arial" charset="0"/>
                </a:rPr>
                <a:t>: Subcommittees.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Prepare for leadership team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</p:txBody>
        </p:sp>
        <p:sp>
          <p:nvSpPr>
            <p:cNvPr id="64537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2" name="Group 17"/>
          <p:cNvGrpSpPr>
            <a:grpSpLocks/>
          </p:cNvGrpSpPr>
          <p:nvPr/>
        </p:nvGrpSpPr>
        <p:grpSpPr bwMode="auto">
          <a:xfrm>
            <a:off x="5486400" y="3200400"/>
            <a:ext cx="3009900" cy="1384300"/>
            <a:chOff x="3648" y="1921"/>
            <a:chExt cx="1896" cy="872"/>
          </a:xfrm>
        </p:grpSpPr>
        <p:sp>
          <p:nvSpPr>
            <p:cNvPr id="64534" name="Text Box 18"/>
            <p:cNvSpPr txBox="1">
              <a:spLocks noChangeArrowheads="1"/>
            </p:cNvSpPr>
            <p:nvPr/>
          </p:nvSpPr>
          <p:spPr bwMode="auto">
            <a:xfrm>
              <a:off x="4176" y="1921"/>
              <a:ext cx="1368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u="sng">
                  <a:latin typeface="Comic Sans MS" charset="0"/>
                  <a:cs typeface="Arial" charset="0"/>
                </a:rPr>
                <a:t>Clusters/divisions,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grade levels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 review data.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Shadow chairs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4535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3" name="Group 20"/>
          <p:cNvGrpSpPr>
            <a:grpSpLocks/>
          </p:cNvGrpSpPr>
          <p:nvPr/>
        </p:nvGrpSpPr>
        <p:grpSpPr bwMode="auto">
          <a:xfrm>
            <a:off x="152400" y="4648200"/>
            <a:ext cx="4724400" cy="646113"/>
            <a:chOff x="144" y="2929"/>
            <a:chExt cx="4447" cy="185"/>
          </a:xfrm>
        </p:grpSpPr>
        <p:sp>
          <p:nvSpPr>
            <p:cNvPr id="64532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u="sng">
                  <a:latin typeface="Comic Sans MS" charset="0"/>
                  <a:cs typeface="Arial" charset="0"/>
                </a:rPr>
                <a:t>All: </a:t>
              </a:r>
              <a:r>
                <a:rPr lang="en-US" sz="1800" u="sng">
                  <a:latin typeface="Comic Sans MS" charset="0"/>
                  <a:cs typeface="Arial" charset="0"/>
                </a:rPr>
                <a:t>Responsible for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MTSS/SIP</a:t>
              </a:r>
              <a:endParaRPr lang="en-US" sz="1800">
                <a:latin typeface="Comic Sans MS" charset="0"/>
                <a:cs typeface="Arial" charset="0"/>
              </a:endParaRPr>
            </a:p>
          </p:txBody>
        </p:sp>
        <p:sp>
          <p:nvSpPr>
            <p:cNvPr id="64533" name="Line 22"/>
            <p:cNvSpPr>
              <a:spLocks noChangeShapeType="1"/>
            </p:cNvSpPr>
            <p:nvPr/>
          </p:nvSpPr>
          <p:spPr bwMode="auto">
            <a:xfrm>
              <a:off x="2296" y="3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4" name="Group 23"/>
          <p:cNvGrpSpPr>
            <a:grpSpLocks/>
          </p:cNvGrpSpPr>
          <p:nvPr/>
        </p:nvGrpSpPr>
        <p:grpSpPr bwMode="auto">
          <a:xfrm>
            <a:off x="5257800" y="4800600"/>
            <a:ext cx="2992438" cy="1938338"/>
            <a:chOff x="4032" y="2929"/>
            <a:chExt cx="1885" cy="1221"/>
          </a:xfrm>
        </p:grpSpPr>
        <p:sp>
          <p:nvSpPr>
            <p:cNvPr id="64530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405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u="sng">
                  <a:latin typeface="Comic Sans MS" charset="0"/>
                  <a:cs typeface="Arial" charset="0"/>
                </a:rPr>
                <a:t>All staff teach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expectations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Job descriptions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reflect MTSS/SIP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4531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4525" name="Object 26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4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6" name="Object 27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5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 smtClean="0">
                <a:ea typeface="+mj-ea"/>
                <a:cs typeface="+mj-cs"/>
              </a:rPr>
              <a:t>Designing School-Wide Systems for Student Success</a:t>
            </a:r>
            <a:br>
              <a:rPr lang="en-US" sz="2400" b="1" dirty="0" smtClean="0">
                <a:ea typeface="+mj-ea"/>
                <a:cs typeface="+mj-cs"/>
              </a:rPr>
            </a:br>
            <a:r>
              <a:rPr lang="en-US" sz="2400" b="1" i="1" dirty="0" smtClean="0">
                <a:ea typeface="+mj-ea"/>
                <a:cs typeface="+mj-cs"/>
              </a:rPr>
              <a:t>A Response to Intervention Model</a:t>
            </a:r>
          </a:p>
        </p:txBody>
      </p:sp>
      <p:sp>
        <p:nvSpPr>
          <p:cNvPr id="64528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65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MTSS/SIP Teams</a:t>
            </a:r>
          </a:p>
        </p:txBody>
      </p:sp>
      <p:sp>
        <p:nvSpPr>
          <p:cNvPr id="64529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162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980493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5" name="Object 1"/>
          <p:cNvGraphicFramePr>
            <a:graphicFrameLocks noChangeAspect="1"/>
          </p:cNvGraphicFramePr>
          <p:nvPr/>
        </p:nvGraphicFramePr>
        <p:xfrm>
          <a:off x="304800" y="2209800"/>
          <a:ext cx="8391525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5" name="Document" r:id="rId3" imgW="6096000" imgH="2603500" progId="Word.Document.12">
                  <p:embed/>
                </p:oleObj>
              </mc:Choice>
              <mc:Fallback>
                <p:oleObj name="Document" r:id="rId3" imgW="6096000" imgH="26035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8391525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Northfield Middle/High School, VT</a:t>
            </a:r>
          </a:p>
        </p:txBody>
      </p:sp>
      <p:sp>
        <p:nvSpPr>
          <p:cNvPr id="67587" name="TextBox 5"/>
          <p:cNvSpPr txBox="1">
            <a:spLocks noChangeArrowheads="1"/>
          </p:cNvSpPr>
          <p:nvPr/>
        </p:nvSpPr>
        <p:spPr bwMode="auto">
          <a:xfrm>
            <a:off x="1981200" y="6248400"/>
            <a:ext cx="5329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(Bohanon, Gilman, Parker, Amell, &amp; Sortino, </a:t>
            </a:r>
            <a:r>
              <a:rPr lang="en-US" sz="1800" dirty="0" smtClean="0"/>
              <a:t>2016)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551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5844" name="Picture 2" descr="http://brandimpact.files.wordpress.com/2011/01/consensu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99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Effective Meetings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Scheduling and communication </a:t>
            </a:r>
          </a:p>
          <a:p>
            <a:pPr eaLnBrk="1" hangingPunct="1"/>
            <a:r>
              <a:rPr lang="en-US" altLang="en-US" sz="2800" dirty="0" smtClean="0"/>
              <a:t>Creation and use of an agenda </a:t>
            </a:r>
          </a:p>
          <a:p>
            <a:pPr eaLnBrk="1" hangingPunct="1"/>
            <a:r>
              <a:rPr lang="en-US" altLang="en-US" sz="2800" dirty="0" smtClean="0"/>
              <a:t>Meeting begins and ends on-time </a:t>
            </a:r>
          </a:p>
          <a:p>
            <a:pPr eaLnBrk="1" hangingPunct="1"/>
            <a:r>
              <a:rPr lang="en-US" altLang="en-US" sz="2800" dirty="0" smtClean="0"/>
              <a:t>Keeping the meeting on track 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Action plan/delegating tasks </a:t>
            </a:r>
          </a:p>
          <a:p>
            <a:pPr eaLnBrk="1" hangingPunct="1"/>
            <a:r>
              <a:rPr lang="en-US" altLang="en-US" sz="2800" smtClean="0"/>
              <a:t>Meeting Participation </a:t>
            </a:r>
          </a:p>
          <a:p>
            <a:pPr eaLnBrk="1" hangingPunct="1"/>
            <a:r>
              <a:rPr lang="en-US" altLang="en-US" sz="2800" smtClean="0"/>
              <a:t>Dissemination of meeting notes</a:t>
            </a:r>
            <a:r>
              <a:rPr lang="en-US" altLang="en-US" sz="2800" b="1" smtClean="0"/>
              <a:t> </a:t>
            </a: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228600" y="5715000"/>
            <a:ext cx="81614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See examples: Herding Cats, Bad Meetings, Action Plans, </a:t>
            </a:r>
            <a:r>
              <a:rPr lang="en-US" altLang="en-US" dirty="0" smtClean="0"/>
              <a:t>Sample VT agenda</a:t>
            </a:r>
          </a:p>
          <a:p>
            <a:pPr eaLnBrk="1" hangingPunct="1"/>
            <a:r>
              <a:rPr lang="en-US" altLang="en-US" dirty="0" smtClean="0"/>
              <a:t>Rate </a:t>
            </a:r>
            <a:r>
              <a:rPr lang="en-US" altLang="en-US" dirty="0"/>
              <a:t>yourself – </a:t>
            </a:r>
          </a:p>
          <a:p>
            <a:pPr eaLnBrk="1" hangingPunct="1"/>
            <a:r>
              <a:rPr lang="en-US" altLang="en-US" dirty="0"/>
              <a:t>handbook</a:t>
            </a:r>
          </a:p>
        </p:txBody>
      </p:sp>
    </p:spTree>
    <p:extLst>
      <p:ext uri="{BB962C8B-B14F-4D97-AF65-F5344CB8AC3E}">
        <p14:creationId xmlns:p14="http://schemas.microsoft.com/office/powerpoint/2010/main" val="2775126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959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252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Rate </a:t>
            </a:r>
            <a:r>
              <a:rPr lang="en-US" dirty="0"/>
              <a:t>the health of their teams on each </a:t>
            </a:r>
            <a:r>
              <a:rPr lang="en-US" dirty="0" smtClean="0"/>
              <a:t>item</a:t>
            </a:r>
          </a:p>
          <a:p>
            <a:pPr lvl="1"/>
            <a:r>
              <a:rPr lang="en-US" dirty="0" smtClean="0"/>
              <a:t> (use </a:t>
            </a:r>
            <a:r>
              <a:rPr lang="en-US" dirty="0"/>
              <a:t>Effective </a:t>
            </a:r>
            <a:r>
              <a:rPr lang="en-US" dirty="0" smtClean="0"/>
              <a:t>Meetings slide)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5 positive  things are going </a:t>
            </a:r>
            <a:r>
              <a:rPr lang="en-US" dirty="0" smtClean="0"/>
              <a:t>great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1 not at all and we need to work on </a:t>
            </a:r>
            <a:r>
              <a:rPr lang="en-US" dirty="0" smtClean="0"/>
              <a:t>this</a:t>
            </a:r>
          </a:p>
          <a:p>
            <a:r>
              <a:rPr lang="en-US" dirty="0" smtClean="0"/>
              <a:t>Choose one area to address</a:t>
            </a:r>
          </a:p>
          <a:p>
            <a:pPr lvl="1"/>
            <a:r>
              <a:rPr lang="en-US" dirty="0" smtClean="0"/>
              <a:t>See examples</a:t>
            </a:r>
          </a:p>
          <a:p>
            <a:pPr lvl="1"/>
            <a:r>
              <a:rPr lang="en-US" dirty="0" smtClean="0"/>
              <a:t> </a:t>
            </a:r>
            <a:r>
              <a:rPr lang="en-US" i="1" dirty="0"/>
              <a:t>Meeting Facilitation </a:t>
            </a:r>
            <a:r>
              <a:rPr lang="en-US" i="1" dirty="0" smtClean="0"/>
              <a:t>Rubric </a:t>
            </a:r>
            <a:r>
              <a:rPr lang="en-US" dirty="0" smtClean="0"/>
              <a:t> for more detail</a:t>
            </a:r>
          </a:p>
          <a:p>
            <a:pPr lvl="1"/>
            <a:r>
              <a:rPr lang="en-US" i="1" dirty="0" smtClean="0"/>
              <a:t>Virginia MTSS Agenda </a:t>
            </a:r>
            <a:r>
              <a:rPr lang="en-US" dirty="0" smtClean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83447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>
                <a:latin typeface="Arial" charset="0"/>
              </a:rPr>
              <a:t>Possible Structures for MTSS </a:t>
            </a:r>
            <a:endParaRPr lang="en-US" i="1">
              <a:latin typeface="Arial" charset="0"/>
            </a:endParaRPr>
          </a:p>
        </p:txBody>
      </p:sp>
      <p:sp>
        <p:nvSpPr>
          <p:cNvPr id="74754" name="Rectangle 29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3528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Who is/could be on your core universal team?</a:t>
            </a: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How do you assign roles?</a:t>
            </a: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How are responsibilities distributed?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6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Work smarter and effective teams in school settings</a:t>
            </a:r>
          </a:p>
        </p:txBody>
      </p:sp>
      <p:pic>
        <p:nvPicPr>
          <p:cNvPr id="593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8" b="13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98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Pareto’s 80/20 Rule</a:t>
            </a:r>
          </a:p>
        </p:txBody>
      </p:sp>
      <p:graphicFrame>
        <p:nvGraphicFramePr>
          <p:cNvPr id="52226" name="Content Placeholder 3"/>
          <p:cNvGraphicFramePr>
            <a:graphicFrameLocks noGrp="1"/>
          </p:cNvGraphicFramePr>
          <p:nvPr>
            <p:ph idx="1"/>
          </p:nvPr>
        </p:nvGraphicFramePr>
        <p:xfrm>
          <a:off x="-808038" y="787400"/>
          <a:ext cx="9542463" cy="546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8" name="Chart" r:id="rId4" imgW="9545547" imgH="5467660" progId="Excel.Chart.8">
                  <p:embed/>
                </p:oleObj>
              </mc:Choice>
              <mc:Fallback>
                <p:oleObj name="Chart" r:id="rId4" imgW="9545547" imgH="546766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08038" y="787400"/>
                        <a:ext cx="9542463" cy="546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6784975" y="6096000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McKeon, 2014</a:t>
            </a:r>
          </a:p>
        </p:txBody>
      </p:sp>
    </p:spTree>
    <p:extLst>
      <p:ext uri="{BB962C8B-B14F-4D97-AF65-F5344CB8AC3E}">
        <p14:creationId xmlns:p14="http://schemas.microsoft.com/office/powerpoint/2010/main" val="136681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Essential Questions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How do you </a:t>
            </a:r>
            <a:r>
              <a:rPr lang="en-US" altLang="en-US" b="1" dirty="0"/>
              <a:t>prepare systems </a:t>
            </a:r>
            <a:r>
              <a:rPr lang="en-US" altLang="en-US" dirty="0"/>
              <a:t>to enhance the support in your environment 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/>
              <a:t>How do you </a:t>
            </a:r>
            <a:r>
              <a:rPr lang="en-US" altLang="en-US" b="1" dirty="0"/>
              <a:t>organize personnel </a:t>
            </a:r>
            <a:r>
              <a:rPr lang="en-US" altLang="en-US" dirty="0"/>
              <a:t>in ways to </a:t>
            </a:r>
            <a:r>
              <a:rPr lang="en-US" altLang="en-US" dirty="0" smtClean="0"/>
              <a:t>enhance your environment 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 smtClean="0"/>
              <a:t>What are effective ways to </a:t>
            </a:r>
            <a:r>
              <a:rPr lang="en-US" altLang="en-US" b="1" dirty="0" smtClean="0"/>
              <a:t>encourage teams </a:t>
            </a:r>
            <a:r>
              <a:rPr lang="en-US" altLang="en-US" dirty="0" smtClean="0"/>
              <a:t>to work together efficiently and effectively?</a:t>
            </a:r>
          </a:p>
          <a:p>
            <a:pPr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005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Alterable Variables</a:t>
            </a:r>
          </a:p>
        </p:txBody>
      </p:sp>
      <p:pic>
        <p:nvPicPr>
          <p:cNvPr id="542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71600"/>
            <a:ext cx="2628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4953000"/>
            <a:ext cx="2682875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buFont typeface="Arial"/>
              <a:buChar char="•"/>
              <a:defRPr/>
            </a:pPr>
            <a:r>
              <a:rPr lang="en-US" sz="2400" dirty="0">
                <a:cs typeface="MS PGothic" charset="0"/>
              </a:rPr>
              <a:t>Engagement </a:t>
            </a:r>
          </a:p>
          <a:p>
            <a:pPr algn="ctr">
              <a:defRPr/>
            </a:pPr>
            <a:r>
              <a:rPr lang="en-US" sz="2400" dirty="0">
                <a:cs typeface="MS PGothic" charset="0"/>
              </a:rPr>
              <a:t>and failure rates</a:t>
            </a:r>
          </a:p>
          <a:p>
            <a:pPr>
              <a:defRPr/>
            </a:pPr>
            <a:r>
              <a:rPr lang="en-US" altLang="en-US" sz="2400" dirty="0">
                <a:cs typeface="MS PGothic" charset="0"/>
              </a:rPr>
              <a:t>(Allen et al., 2013)</a:t>
            </a:r>
          </a:p>
          <a:p>
            <a:pPr>
              <a:defRPr/>
            </a:pPr>
            <a:endParaRPr lang="en-US" dirty="0">
              <a:cs typeface="MS PGothic" charset="0"/>
            </a:endParaRPr>
          </a:p>
          <a:p>
            <a:pPr algn="ctr">
              <a:defRPr/>
            </a:pPr>
            <a:endParaRPr lang="en-US" dirty="0">
              <a:cs typeface="MS PGothic" charset="0"/>
            </a:endParaRP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2057400" y="59705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/>
          </a:p>
        </p:txBody>
      </p:sp>
      <p:pic>
        <p:nvPicPr>
          <p:cNvPr id="5427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10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3252788" y="4648200"/>
            <a:ext cx="55213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/>
              <a:t>8</a:t>
            </a:r>
            <a:r>
              <a:rPr lang="en-US" baseline="30000"/>
              <a:t>th</a:t>
            </a:r>
            <a:r>
              <a:rPr lang="en-US"/>
              <a:t>/9</a:t>
            </a:r>
            <a:r>
              <a:rPr lang="en-US" baseline="30000"/>
              <a:t>th</a:t>
            </a:r>
            <a:r>
              <a:rPr lang="en-US"/>
              <a:t> attendance, 8</a:t>
            </a:r>
            <a:r>
              <a:rPr lang="en-US" baseline="30000"/>
              <a:t>th</a:t>
            </a:r>
            <a:r>
              <a:rPr lang="en-US"/>
              <a:t>/9</a:t>
            </a:r>
            <a:r>
              <a:rPr lang="en-US" baseline="30000"/>
              <a:t>th</a:t>
            </a:r>
            <a:r>
              <a:rPr lang="en-US"/>
              <a:t> GPA</a:t>
            </a:r>
          </a:p>
          <a:p>
            <a:r>
              <a:rPr lang="en-US"/>
              <a:t>	predict graduation (Burke, 2015)</a:t>
            </a:r>
          </a:p>
          <a:p>
            <a:pPr>
              <a:buFont typeface="Arial" charset="0"/>
              <a:buChar char="•"/>
            </a:pPr>
            <a:r>
              <a:rPr lang="en-US"/>
              <a:t>Reading assessment scores </a:t>
            </a:r>
          </a:p>
          <a:p>
            <a:r>
              <a:rPr lang="en-US"/>
              <a:t>	predict college readiness </a:t>
            </a:r>
          </a:p>
          <a:p>
            <a:r>
              <a:rPr lang="en-US"/>
              <a:t>	(Koon &amp; Petscher, 2016)</a:t>
            </a:r>
          </a:p>
          <a:p>
            <a:r>
              <a:rPr lang="en-US" sz="1800"/>
              <a:t>	</a:t>
            </a:r>
          </a:p>
        </p:txBody>
      </p:sp>
      <p:sp>
        <p:nvSpPr>
          <p:cNvPr id="54279" name="TextBox 9"/>
          <p:cNvSpPr txBox="1">
            <a:spLocks noChangeArrowheads="1"/>
          </p:cNvSpPr>
          <p:nvPr/>
        </p:nvSpPr>
        <p:spPr bwMode="auto">
          <a:xfrm>
            <a:off x="1301750" y="6475413"/>
            <a:ext cx="9080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"/>
              <a:t>http://www.bristol.ac.uk/physics/</a:t>
            </a:r>
          </a:p>
        </p:txBody>
      </p:sp>
    </p:spTree>
    <p:extLst>
      <p:ext uri="{BB962C8B-B14F-4D97-AF65-F5344CB8AC3E}">
        <p14:creationId xmlns:p14="http://schemas.microsoft.com/office/powerpoint/2010/main" val="294177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Describe Your Closet</a:t>
            </a:r>
          </a:p>
        </p:txBody>
      </p:sp>
      <p:pic>
        <p:nvPicPr>
          <p:cNvPr id="56322" name="Content Placeholder 3" descr="6334619144_0fee129e42_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2" b="13412"/>
          <a:stretch>
            <a:fillRect/>
          </a:stretch>
        </p:blipFill>
        <p:spPr>
          <a:xfrm>
            <a:off x="1447800" y="1371600"/>
            <a:ext cx="6019800" cy="3309938"/>
          </a:xfrm>
        </p:spPr>
      </p:pic>
      <p:sp>
        <p:nvSpPr>
          <p:cNvPr id="56323" name="TextBox 4"/>
          <p:cNvSpPr txBox="1">
            <a:spLocks noChangeArrowheads="1"/>
          </p:cNvSpPr>
          <p:nvPr/>
        </p:nvSpPr>
        <p:spPr bwMode="auto">
          <a:xfrm>
            <a:off x="3962400" y="4724400"/>
            <a:ext cx="6858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"/>
              <a:t>https://flic.kr/p/aDLzzs</a:t>
            </a:r>
          </a:p>
        </p:txBody>
      </p:sp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1752600" y="5029200"/>
            <a:ext cx="6343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Rate it on a scale from 1-10 before you buy</a:t>
            </a:r>
          </a:p>
          <a:p>
            <a:r>
              <a:rPr lang="en-US"/>
              <a:t>Would you buy it again?</a:t>
            </a:r>
          </a:p>
          <a:p>
            <a:r>
              <a:rPr lang="en-US"/>
              <a:t>Have you used it one year? (McKeon, 2014)</a:t>
            </a:r>
          </a:p>
        </p:txBody>
      </p:sp>
    </p:spTree>
    <p:extLst>
      <p:ext uri="{BB962C8B-B14F-4D97-AF65-F5344CB8AC3E}">
        <p14:creationId xmlns:p14="http://schemas.microsoft.com/office/powerpoint/2010/main" val="214359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Northfield Middle/High School, VT</a:t>
            </a:r>
          </a:p>
        </p:txBody>
      </p:sp>
      <p:sp>
        <p:nvSpPr>
          <p:cNvPr id="57346" name="Content Placeholder 5"/>
          <p:cNvSpPr>
            <a:spLocks noGrp="1"/>
          </p:cNvSpPr>
          <p:nvPr>
            <p:ph sz="half" idx="1"/>
          </p:nvPr>
        </p:nvSpPr>
        <p:spPr>
          <a:xfrm>
            <a:off x="4724400" y="2332038"/>
            <a:ext cx="4038600" cy="4525962"/>
          </a:xfrm>
        </p:spPr>
        <p:txBody>
          <a:bodyPr/>
          <a:lstStyle/>
          <a:p>
            <a:r>
              <a:rPr lang="en-US">
                <a:latin typeface="Calibri" charset="0"/>
              </a:rPr>
              <a:t>Revised master schedule</a:t>
            </a:r>
          </a:p>
          <a:p>
            <a:r>
              <a:rPr lang="en-US">
                <a:latin typeface="Calibri" charset="0"/>
              </a:rPr>
              <a:t>All students could participate in </a:t>
            </a:r>
            <a:r>
              <a:rPr lang="en-US" i="1">
                <a:latin typeface="Calibri" charset="0"/>
              </a:rPr>
              <a:t>Study Island </a:t>
            </a:r>
            <a:r>
              <a:rPr lang="en-US">
                <a:latin typeface="Calibri" charset="0"/>
              </a:rPr>
              <a:t>Program</a:t>
            </a:r>
          </a:p>
        </p:txBody>
      </p:sp>
      <p:pic>
        <p:nvPicPr>
          <p:cNvPr id="57347" name="Picture 3" descr="wo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1524000" y="5791200"/>
            <a:ext cx="60356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"/>
              <a:t>https://accounts-flickr.yahoo.com/photos/jenkim/2248275918/sizes/m/in/photolist-4qF16U-bUQXfn-edNnEu-3csa6n-5sgmyu-edGH9z-53piaq-mVMTRx-3XsPp-fWBZ75-7hkzE5-83prtu-4qruLT-81Yq7e-6RycDm-4j8ri-2shYkc-akHDaG-dNJpxB-4q9VJ4-KTPYW-4urrjg-bSv1hk-4FgyQG-4adsUK-cXd2yE-3gNij7-4RxFTH-9AwVns-4WRbFq-5xMwUJ-eNBioc-84xBVn-9sp4J-7JYZqT-5Zdkxt-dbAtWt-ckEAPd-5wvNsm-6MYR4A-dq71AH-5GbP34-bm5Qmj-jvsXuS-dbAvD1-7kS2Dv-5PVFe1-niJtLf-mBVEDF-2jPkVf-edNeH3/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14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(Bohanon, Gilman, Parker, Amell, &amp; Sortino, 2016)</a:t>
            </a:r>
          </a:p>
        </p:txBody>
      </p:sp>
    </p:spTree>
    <p:extLst>
      <p:ext uri="{BB962C8B-B14F-4D97-AF65-F5344CB8AC3E}">
        <p14:creationId xmlns:p14="http://schemas.microsoft.com/office/powerpoint/2010/main" val="179475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grpSp>
        <p:nvGrpSpPr>
          <p:cNvPr id="60423" name="Group 8"/>
          <p:cNvGrpSpPr>
            <a:grpSpLocks/>
          </p:cNvGrpSpPr>
          <p:nvPr/>
        </p:nvGrpSpPr>
        <p:grpSpPr bwMode="auto">
          <a:xfrm>
            <a:off x="304800" y="1905000"/>
            <a:ext cx="3352800" cy="822325"/>
            <a:chOff x="192" y="1297"/>
            <a:chExt cx="2112" cy="518"/>
          </a:xfrm>
        </p:grpSpPr>
        <p:sp>
          <p:nvSpPr>
            <p:cNvPr id="60444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209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Interventions/Tier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*Young Leaders                                  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*National Honor Society; Eyes on the World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Secondary/Tertiary-SLC teams</a:t>
              </a:r>
            </a:p>
          </p:txBody>
        </p:sp>
        <p:sp>
          <p:nvSpPr>
            <p:cNvPr id="60445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4" name="Group 11"/>
          <p:cNvGrpSpPr>
            <a:grpSpLocks/>
          </p:cNvGrpSpPr>
          <p:nvPr/>
        </p:nvGrpSpPr>
        <p:grpSpPr bwMode="auto">
          <a:xfrm>
            <a:off x="5484813" y="2135188"/>
            <a:ext cx="3228975" cy="639762"/>
            <a:chOff x="3455" y="1345"/>
            <a:chExt cx="2034" cy="403"/>
          </a:xfrm>
        </p:grpSpPr>
        <p:sp>
          <p:nvSpPr>
            <p:cNvPr id="60442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3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6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- Assessment based…Wraparound,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</p:grpSp>
      <p:grpSp>
        <p:nvGrpSpPr>
          <p:cNvPr id="60425" name="Group 14"/>
          <p:cNvGrpSpPr>
            <a:grpSpLocks/>
          </p:cNvGrpSpPr>
          <p:nvPr/>
        </p:nvGrpSpPr>
        <p:grpSpPr bwMode="auto">
          <a:xfrm>
            <a:off x="304800" y="3049588"/>
            <a:ext cx="3016250" cy="1735137"/>
            <a:chOff x="192" y="1921"/>
            <a:chExt cx="1900" cy="1093"/>
          </a:xfrm>
        </p:grpSpPr>
        <p:sp>
          <p:nvSpPr>
            <p:cNvPr id="60440" name="Text Box 15"/>
            <p:cNvSpPr txBox="1">
              <a:spLocks noChangeArrowheads="1"/>
            </p:cNvSpPr>
            <p:nvPr/>
          </p:nvSpPr>
          <p:spPr bwMode="auto">
            <a:xfrm>
              <a:off x="192" y="1921"/>
              <a:ext cx="1900" cy="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Secondary/Tertiary-SLC teams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AVID; Mentor Moms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Credit Recovery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After School Matters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ELL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Summer School/(Freshman Connection)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Gear-Up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</p:txBody>
        </p:sp>
        <p:sp>
          <p:nvSpPr>
            <p:cNvPr id="60441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6" name="Group 17"/>
          <p:cNvGrpSpPr>
            <a:grpSpLocks/>
          </p:cNvGrpSpPr>
          <p:nvPr/>
        </p:nvGrpSpPr>
        <p:grpSpPr bwMode="auto">
          <a:xfrm>
            <a:off x="5486400" y="3200400"/>
            <a:ext cx="3743325" cy="1200150"/>
            <a:chOff x="3648" y="1921"/>
            <a:chExt cx="2358" cy="756"/>
          </a:xfrm>
        </p:grpSpPr>
        <p:sp>
          <p:nvSpPr>
            <p:cNvPr id="60438" name="Text Box 18"/>
            <p:cNvSpPr txBox="1">
              <a:spLocks noChangeArrowheads="1"/>
            </p:cNvSpPr>
            <p:nvPr/>
          </p:nvSpPr>
          <p:spPr bwMode="auto">
            <a:xfrm>
              <a:off x="4176" y="1921"/>
              <a:ext cx="183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 AVID, After School Matters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 ELL;Gear-up;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Summer School(freshman Connection)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 In HouseTutoring- Mentor Moms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0439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7" name="Group 20"/>
          <p:cNvGrpSpPr>
            <a:grpSpLocks/>
          </p:cNvGrpSpPr>
          <p:nvPr/>
        </p:nvGrpSpPr>
        <p:grpSpPr bwMode="auto">
          <a:xfrm>
            <a:off x="152400" y="4648200"/>
            <a:ext cx="4724400" cy="1368425"/>
            <a:chOff x="144" y="2929"/>
            <a:chExt cx="4447" cy="392"/>
          </a:xfrm>
        </p:grpSpPr>
        <p:sp>
          <p:nvSpPr>
            <p:cNvPr id="60436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In-House Tutoring; Summer 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School (freshman Connection),ASPIRA;_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Service Learning;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Attendance andTardies_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SLC; PARR; Freshman Seminar</a:t>
              </a:r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0437" name="Line 22"/>
            <p:cNvSpPr>
              <a:spLocks noChangeShapeType="1"/>
            </p:cNvSpPr>
            <p:nvPr/>
          </p:nvSpPr>
          <p:spPr bwMode="auto">
            <a:xfrm>
              <a:off x="1392" y="302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8" name="Group 23"/>
          <p:cNvGrpSpPr>
            <a:grpSpLocks/>
          </p:cNvGrpSpPr>
          <p:nvPr/>
        </p:nvGrpSpPr>
        <p:grpSpPr bwMode="auto">
          <a:xfrm>
            <a:off x="5257800" y="4800600"/>
            <a:ext cx="3522663" cy="1552575"/>
            <a:chOff x="4032" y="2929"/>
            <a:chExt cx="2219" cy="978"/>
          </a:xfrm>
        </p:grpSpPr>
        <p:sp>
          <p:nvSpPr>
            <p:cNvPr id="60434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73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Intervention/Tier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-PARR</a:t>
              </a:r>
            </a:p>
            <a:p>
              <a:pPr>
                <a:buFontTx/>
                <a:buChar char="-"/>
              </a:pPr>
              <a:r>
                <a:rPr lang="en-US" sz="1200" u="sng">
                  <a:latin typeface="Comic Sans MS" charset="0"/>
                  <a:cs typeface="Arial" charset="0"/>
                </a:rPr>
                <a:t>Attendance and Tardy</a:t>
              </a:r>
            </a:p>
            <a:p>
              <a:pPr>
                <a:buFontTx/>
                <a:buChar char="-"/>
              </a:pPr>
              <a:r>
                <a:rPr lang="en-US" sz="1200" u="sng">
                  <a:latin typeface="Comic Sans MS" charset="0"/>
                  <a:cs typeface="Arial" charset="0"/>
                </a:rPr>
                <a:t>- Small Learning Communities (SLC)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0435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0429" name="Object 26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98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30" name="Object 27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99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smtClean="0">
                <a:ea typeface="+mj-ea"/>
                <a:cs typeface="+mj-cs"/>
              </a:rPr>
              <a:t>Designing School-Wide Systems for Student Success</a:t>
            </a:r>
            <a:br>
              <a:rPr lang="en-US" sz="2400" b="1" smtClean="0">
                <a:ea typeface="+mj-ea"/>
                <a:cs typeface="+mj-cs"/>
              </a:rPr>
            </a:br>
            <a:r>
              <a:rPr lang="en-US" sz="2400" b="1" i="1" smtClean="0">
                <a:ea typeface="+mj-ea"/>
                <a:cs typeface="+mj-cs"/>
              </a:rPr>
              <a:t>A Response to Intervention Model</a:t>
            </a:r>
          </a:p>
        </p:txBody>
      </p:sp>
      <p:sp>
        <p:nvSpPr>
          <p:cNvPr id="60432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965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Academic Systems</a:t>
            </a:r>
          </a:p>
        </p:txBody>
      </p:sp>
      <p:sp>
        <p:nvSpPr>
          <p:cNvPr id="60433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308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Behavioral Systems</a:t>
            </a:r>
          </a:p>
        </p:txBody>
      </p:sp>
    </p:spTree>
    <p:extLst>
      <p:ext uri="{BB962C8B-B14F-4D97-AF65-F5344CB8AC3E}">
        <p14:creationId xmlns:p14="http://schemas.microsoft.com/office/powerpoint/2010/main" val="1284890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grpSp>
        <p:nvGrpSpPr>
          <p:cNvPr id="62471" name="Group 8"/>
          <p:cNvGrpSpPr>
            <a:grpSpLocks/>
          </p:cNvGrpSpPr>
          <p:nvPr/>
        </p:nvGrpSpPr>
        <p:grpSpPr bwMode="auto">
          <a:xfrm>
            <a:off x="304800" y="2058988"/>
            <a:ext cx="3352800" cy="822325"/>
            <a:chOff x="192" y="1297"/>
            <a:chExt cx="2112" cy="518"/>
          </a:xfrm>
        </p:grpSpPr>
        <p:sp>
          <p:nvSpPr>
            <p:cNvPr id="62492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149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Interventions/Tier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</a:t>
              </a:r>
            </a:p>
          </p:txBody>
        </p:sp>
        <p:sp>
          <p:nvSpPr>
            <p:cNvPr id="62493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2" name="Group 11"/>
          <p:cNvGrpSpPr>
            <a:grpSpLocks/>
          </p:cNvGrpSpPr>
          <p:nvPr/>
        </p:nvGrpSpPr>
        <p:grpSpPr bwMode="auto">
          <a:xfrm>
            <a:off x="5410200" y="2133600"/>
            <a:ext cx="2914650" cy="822325"/>
            <a:chOff x="3455" y="1345"/>
            <a:chExt cx="1836" cy="518"/>
          </a:xfrm>
        </p:grpSpPr>
        <p:sp>
          <p:nvSpPr>
            <p:cNvPr id="62490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1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45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</a:t>
              </a:r>
            </a:p>
          </p:txBody>
        </p:sp>
      </p:grpSp>
      <p:grpSp>
        <p:nvGrpSpPr>
          <p:cNvPr id="62473" name="Group 14"/>
          <p:cNvGrpSpPr>
            <a:grpSpLocks/>
          </p:cNvGrpSpPr>
          <p:nvPr/>
        </p:nvGrpSpPr>
        <p:grpSpPr bwMode="auto">
          <a:xfrm>
            <a:off x="304800" y="3049588"/>
            <a:ext cx="2971800" cy="1004887"/>
            <a:chOff x="192" y="1921"/>
            <a:chExt cx="1872" cy="633"/>
          </a:xfrm>
        </p:grpSpPr>
        <p:sp>
          <p:nvSpPr>
            <p:cNvPr id="62488" name="Text Box 15"/>
            <p:cNvSpPr txBox="1">
              <a:spLocks noChangeArrowheads="1"/>
            </p:cNvSpPr>
            <p:nvPr/>
          </p:nvSpPr>
          <p:spPr bwMode="auto">
            <a:xfrm>
              <a:off x="192" y="1921"/>
              <a:ext cx="1587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9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4" name="Group 17"/>
          <p:cNvGrpSpPr>
            <a:grpSpLocks/>
          </p:cNvGrpSpPr>
          <p:nvPr/>
        </p:nvGrpSpPr>
        <p:grpSpPr bwMode="auto">
          <a:xfrm>
            <a:off x="5786438" y="3048000"/>
            <a:ext cx="3357562" cy="1004888"/>
            <a:chOff x="3648" y="1921"/>
            <a:chExt cx="2115" cy="633"/>
          </a:xfrm>
        </p:grpSpPr>
        <p:sp>
          <p:nvSpPr>
            <p:cNvPr id="62486" name="Text Box 18"/>
            <p:cNvSpPr txBox="1">
              <a:spLocks noChangeArrowheads="1"/>
            </p:cNvSpPr>
            <p:nvPr/>
          </p:nvSpPr>
          <p:spPr bwMode="auto">
            <a:xfrm>
              <a:off x="4176" y="1921"/>
              <a:ext cx="1587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7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5" name="Group 20"/>
          <p:cNvGrpSpPr>
            <a:grpSpLocks/>
          </p:cNvGrpSpPr>
          <p:nvPr/>
        </p:nvGrpSpPr>
        <p:grpSpPr bwMode="auto">
          <a:xfrm>
            <a:off x="304800" y="4648200"/>
            <a:ext cx="2438400" cy="1004888"/>
            <a:chOff x="144" y="2929"/>
            <a:chExt cx="1584" cy="633"/>
          </a:xfrm>
        </p:grpSpPr>
        <p:sp>
          <p:nvSpPr>
            <p:cNvPr id="62484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1233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</a:t>
              </a:r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5" name="Line 22"/>
            <p:cNvSpPr>
              <a:spLocks noChangeShapeType="1"/>
            </p:cNvSpPr>
            <p:nvPr/>
          </p:nvSpPr>
          <p:spPr bwMode="auto">
            <a:xfrm>
              <a:off x="1392" y="302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6" name="Group 23"/>
          <p:cNvGrpSpPr>
            <a:grpSpLocks/>
          </p:cNvGrpSpPr>
          <p:nvPr/>
        </p:nvGrpSpPr>
        <p:grpSpPr bwMode="auto">
          <a:xfrm>
            <a:off x="6048375" y="4648200"/>
            <a:ext cx="3095625" cy="822325"/>
            <a:chOff x="4032" y="2929"/>
            <a:chExt cx="1950" cy="518"/>
          </a:xfrm>
        </p:grpSpPr>
        <p:sp>
          <p:nvSpPr>
            <p:cNvPr id="62482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47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Intervention/Tier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______________________</a:t>
              </a:r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3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477" name="Object 2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6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8" name="Object 3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7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9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460375"/>
            <a:ext cx="8229600" cy="450850"/>
          </a:xfrm>
        </p:spPr>
        <p:txBody>
          <a:bodyPr>
            <a:normAutofit fontScale="90000"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</a:rPr>
              <a:t>ACTIVITY</a:t>
            </a:r>
            <a:r>
              <a:rPr lang="en-US" sz="2000" b="1">
                <a:latin typeface="Arial" charset="0"/>
              </a:rPr>
              <a:t/>
            </a:r>
            <a:br>
              <a:rPr lang="en-US" sz="2000" b="1">
                <a:latin typeface="Arial" charset="0"/>
              </a:rPr>
            </a:br>
            <a:r>
              <a:rPr lang="en-US" sz="2000" b="1">
                <a:latin typeface="Arial" charset="0"/>
              </a:rPr>
              <a:t>Designing School-Wide Systems for Student Success</a:t>
            </a:r>
            <a:br>
              <a:rPr lang="en-US" sz="2000" b="1">
                <a:latin typeface="Arial" charset="0"/>
              </a:rPr>
            </a:br>
            <a:r>
              <a:rPr lang="en-US" sz="2000" b="1" i="1">
                <a:latin typeface="Arial" charset="0"/>
              </a:rPr>
              <a:t>A Response to Intervention Model</a:t>
            </a:r>
          </a:p>
        </p:txBody>
      </p:sp>
      <p:sp>
        <p:nvSpPr>
          <p:cNvPr id="62480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965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Academic Systems</a:t>
            </a:r>
          </a:p>
        </p:txBody>
      </p:sp>
      <p:sp>
        <p:nvSpPr>
          <p:cNvPr id="62481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308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Behavioral Systems</a:t>
            </a:r>
          </a:p>
        </p:txBody>
      </p:sp>
    </p:spTree>
    <p:extLst>
      <p:ext uri="{BB962C8B-B14F-4D97-AF65-F5344CB8AC3E}">
        <p14:creationId xmlns:p14="http://schemas.microsoft.com/office/powerpoint/2010/main" val="2339428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02" name="Group 2"/>
          <p:cNvGraphicFramePr>
            <a:graphicFrameLocks noGrp="1"/>
          </p:cNvGraphicFramePr>
          <p:nvPr/>
        </p:nvGraphicFramePr>
        <p:xfrm>
          <a:off x="228600" y="762000"/>
          <a:ext cx="8534400" cy="5676901"/>
        </p:xfrm>
        <a:graphic>
          <a:graphicData uri="http://schemas.openxmlformats.org/drawingml/2006/table">
            <a:tbl>
              <a:tblPr/>
              <a:tblGrid>
                <a:gridCol w="1752600"/>
                <a:gridCol w="1371600"/>
                <a:gridCol w="1447800"/>
                <a:gridCol w="1219200"/>
                <a:gridCol w="1371600"/>
                <a:gridCol w="137160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Initiative, Project,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Purpose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Outcome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Target Group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Staff Involved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SIP/SID/etc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Attendance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Character Education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Safety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School Spirit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Discipline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DARE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EBS Work Group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78" name="Text Box 67"/>
          <p:cNvSpPr txBox="1">
            <a:spLocks noChangeArrowheads="1"/>
          </p:cNvSpPr>
          <p:nvPr/>
        </p:nvSpPr>
        <p:spPr bwMode="auto">
          <a:xfrm>
            <a:off x="3200400" y="152400"/>
            <a:ext cx="712628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Calibri" charset="0"/>
                <a:cs typeface="Arial" charset="0"/>
              </a:rPr>
              <a:t>Working Smarter (Sugai, 2008)</a:t>
            </a:r>
          </a:p>
        </p:txBody>
      </p:sp>
      <p:sp>
        <p:nvSpPr>
          <p:cNvPr id="64579" name="TextBox 3"/>
          <p:cNvSpPr txBox="1">
            <a:spLocks noChangeArrowheads="1"/>
          </p:cNvSpPr>
          <p:nvPr/>
        </p:nvSpPr>
        <p:spPr bwMode="auto">
          <a:xfrm>
            <a:off x="533400" y="228600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/>
              </a:rPr>
              <a:t>See example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68191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You Gotta Love It!</a:t>
            </a:r>
          </a:p>
        </p:txBody>
      </p:sp>
      <p:sp>
        <p:nvSpPr>
          <p:cNvPr id="5837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See the activity in your handout</a:t>
            </a:r>
          </a:p>
        </p:txBody>
      </p:sp>
    </p:spTree>
    <p:extLst>
      <p:ext uri="{BB962C8B-B14F-4D97-AF65-F5344CB8AC3E}">
        <p14:creationId xmlns:p14="http://schemas.microsoft.com/office/powerpoint/2010/main" val="80853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Preparing Data for Decisions</a:t>
            </a:r>
          </a:p>
        </p:txBody>
      </p:sp>
      <p:sp>
        <p:nvSpPr>
          <p:cNvPr id="76802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Video – Sales are up</a:t>
            </a:r>
          </a:p>
        </p:txBody>
      </p:sp>
    </p:spTree>
    <p:extLst>
      <p:ext uri="{BB962C8B-B14F-4D97-AF65-F5344CB8AC3E}">
        <p14:creationId xmlns:p14="http://schemas.microsoft.com/office/powerpoint/2010/main" val="10743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Data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See Handout – Key ideas for schoolwide data – where are you?</a:t>
            </a:r>
          </a:p>
        </p:txBody>
      </p:sp>
    </p:spTree>
    <p:extLst>
      <p:ext uri="{BB962C8B-B14F-4D97-AF65-F5344CB8AC3E}">
        <p14:creationId xmlns:p14="http://schemas.microsoft.com/office/powerpoint/2010/main" val="354996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Integration of datasets</a:t>
            </a:r>
          </a:p>
        </p:txBody>
      </p:sp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4"/>
          <p:cNvSpPr txBox="1">
            <a:spLocks noChangeArrowheads="1"/>
          </p:cNvSpPr>
          <p:nvPr/>
        </p:nvSpPr>
        <p:spPr bwMode="auto">
          <a:xfrm>
            <a:off x="2373313" y="6019800"/>
            <a:ext cx="4865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Northfield Middle School and High School, VT</a:t>
            </a:r>
          </a:p>
        </p:txBody>
      </p:sp>
    </p:spTree>
    <p:extLst>
      <p:ext uri="{BB962C8B-B14F-4D97-AF65-F5344CB8AC3E}">
        <p14:creationId xmlns:p14="http://schemas.microsoft.com/office/powerpoint/2010/main" val="10896398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Essential Questions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 smtClean="0"/>
              <a:t>What </a:t>
            </a:r>
            <a:r>
              <a:rPr lang="en-US" altLang="en-US" dirty="0"/>
              <a:t>are effective methods to </a:t>
            </a:r>
            <a:r>
              <a:rPr lang="en-US" altLang="en-US" b="1" dirty="0"/>
              <a:t>consolidate actions </a:t>
            </a:r>
            <a:r>
              <a:rPr lang="en-US" altLang="en-US" dirty="0"/>
              <a:t>and activities 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/>
              <a:t>How can teams convert </a:t>
            </a:r>
            <a:r>
              <a:rPr lang="en-US" altLang="en-US" b="1" dirty="0"/>
              <a:t>data</a:t>
            </a:r>
            <a:r>
              <a:rPr lang="en-US" altLang="en-US" dirty="0"/>
              <a:t> to a plan of action 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dirty="0" smtClean="0"/>
              <a:t>What are the components of effective school environments? How do these components connect with an </a:t>
            </a:r>
            <a:r>
              <a:rPr lang="en-US" b="1" dirty="0" smtClean="0"/>
              <a:t>effective instructional model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851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Factors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Graduation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Passing Year 9 English, Algebra 1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-9</a:t>
            </a:r>
            <a:r>
              <a:rPr lang="en-US" baseline="30000" dirty="0" smtClean="0"/>
              <a:t>th</a:t>
            </a:r>
            <a:r>
              <a:rPr lang="en-US" dirty="0" smtClean="0"/>
              <a:t> grade GPA and attendance &gt; 80%</a:t>
            </a:r>
          </a:p>
          <a:p>
            <a:pPr marL="914400" lvl="2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(Burke, 2015;  Link: fb.me/7sCfLI2QD)</a:t>
            </a:r>
          </a:p>
          <a:p>
            <a:pPr marL="914400" lvl="2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School Connectedness – lack of leads to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use substances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engage in violence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initiate sexual activity at an early age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5476" name="TextBox 3"/>
          <p:cNvSpPr txBox="1">
            <a:spLocks noChangeArrowheads="1"/>
          </p:cNvSpPr>
          <p:nvPr/>
        </p:nvSpPr>
        <p:spPr bwMode="auto">
          <a:xfrm>
            <a:off x="3962400" y="5791200"/>
            <a:ext cx="2792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McNeely, Nonnemaker, &amp; Blum (2002)</a:t>
            </a:r>
          </a:p>
        </p:txBody>
      </p:sp>
      <p:sp>
        <p:nvSpPr>
          <p:cNvPr id="105477" name="TextBox 4"/>
          <p:cNvSpPr txBox="1">
            <a:spLocks noChangeArrowheads="1"/>
          </p:cNvSpPr>
          <p:nvPr/>
        </p:nvSpPr>
        <p:spPr bwMode="auto">
          <a:xfrm>
            <a:off x="4267200" y="2595563"/>
            <a:ext cx="3810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Calibri" pitchFamily="34" charset="0"/>
              </a:rPr>
              <a:t>National High School Center, National Center on Response to Intervention, and Center on Instruction (2010)</a:t>
            </a:r>
          </a:p>
        </p:txBody>
      </p:sp>
    </p:spTree>
    <p:extLst>
      <p:ext uri="{BB962C8B-B14F-4D97-AF65-F5344CB8AC3E}">
        <p14:creationId xmlns:p14="http://schemas.microsoft.com/office/powerpoint/2010/main" val="35713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Separate Data Sets</a:t>
            </a:r>
          </a:p>
        </p:txBody>
      </p:sp>
      <p:pic>
        <p:nvPicPr>
          <p:cNvPr id="86018" name="Picture 4" descr="ScreenHunter_02 Oct. 10 17.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7056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6" descr="ScreenHunter_05 Oct. 10 17.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17907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10" descr="ScreenHunter_10 Oct. 10 17.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7625"/>
            <a:ext cx="169545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3" descr="ScreenHunter_13 Oct. 10 17.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62400"/>
            <a:ext cx="21288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90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Combined Data Using VLookup</a:t>
            </a:r>
          </a:p>
        </p:txBody>
      </p:sp>
      <p:pic>
        <p:nvPicPr>
          <p:cNvPr id="87042" name="Content Placeholder 3" descr="ScreenHunter_15 Oct. 10 17.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r="15066"/>
          <a:stretch>
            <a:fillRect/>
          </a:stretch>
        </p:blipFill>
        <p:spPr/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524000" y="5934075"/>
            <a:ext cx="7315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See YouTube examples: </a:t>
            </a:r>
            <a:r>
              <a:rPr lang="en-US">
                <a:solidFill>
                  <a:srgbClr val="000000"/>
                </a:solidFill>
                <a:hlinkClick r:id="rId3"/>
              </a:rPr>
              <a:t>http://www.youtube.com/watch?v=3tk_Mif7040</a:t>
            </a:r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029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Staff Google Document</a:t>
            </a:r>
          </a:p>
        </p:txBody>
      </p:sp>
      <p:pic>
        <p:nvPicPr>
          <p:cNvPr id="81922" name="Content Placeholder 3" descr="Screen Shot 2014-05-23 at 11.25.31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1" b="12811"/>
          <a:stretch>
            <a:fillRect/>
          </a:stretch>
        </p:blipFill>
        <p:spPr/>
      </p:pic>
      <p:sp>
        <p:nvSpPr>
          <p:cNvPr id="81923" name="TextBox 4"/>
          <p:cNvSpPr txBox="1">
            <a:spLocks noChangeArrowheads="1"/>
          </p:cNvSpPr>
          <p:nvPr/>
        </p:nvSpPr>
        <p:spPr bwMode="auto">
          <a:xfrm>
            <a:off x="1219200" y="6486525"/>
            <a:ext cx="436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Keri Applebee, Associate Principal, Lincoln Southwest High School, NE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684333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000">
                <a:latin typeface="Arial" charset="0"/>
              </a:rPr>
              <a:t>Deciding the Level of Intervention</a:t>
            </a:r>
          </a:p>
        </p:txBody>
      </p:sp>
      <p:grpSp>
        <p:nvGrpSpPr>
          <p:cNvPr id="80898" name="Group 12"/>
          <p:cNvGrpSpPr>
            <a:grpSpLocks/>
          </p:cNvGrpSpPr>
          <p:nvPr/>
        </p:nvGrpSpPr>
        <p:grpSpPr bwMode="auto">
          <a:xfrm>
            <a:off x="76200" y="1981200"/>
            <a:ext cx="8915400" cy="3276600"/>
            <a:chOff x="432" y="1392"/>
            <a:chExt cx="5040" cy="1548"/>
          </a:xfrm>
        </p:grpSpPr>
        <p:grpSp>
          <p:nvGrpSpPr>
            <p:cNvPr id="80899" name="Group 11"/>
            <p:cNvGrpSpPr>
              <a:grpSpLocks/>
            </p:cNvGrpSpPr>
            <p:nvPr/>
          </p:nvGrpSpPr>
          <p:grpSpPr bwMode="auto">
            <a:xfrm>
              <a:off x="1248" y="1392"/>
              <a:ext cx="4224" cy="1548"/>
              <a:chOff x="1248" y="1392"/>
              <a:chExt cx="4224" cy="1548"/>
            </a:xfrm>
          </p:grpSpPr>
          <p:pic>
            <p:nvPicPr>
              <p:cNvPr id="80903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392"/>
                <a:ext cx="2352" cy="1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904" name="Rectangle 17"/>
              <p:cNvSpPr>
                <a:spLocks noChangeArrowheads="1"/>
              </p:cNvSpPr>
              <p:nvPr/>
            </p:nvSpPr>
            <p:spPr bwMode="auto">
              <a:xfrm>
                <a:off x="1248" y="2736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05" name="Rectangle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8090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392"/>
              <a:ext cx="251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01" name="Rectangle 18"/>
            <p:cNvSpPr>
              <a:spLocks noChangeArrowheads="1"/>
            </p:cNvSpPr>
            <p:nvPr/>
          </p:nvSpPr>
          <p:spPr bwMode="auto">
            <a:xfrm>
              <a:off x="3936" y="2736"/>
              <a:ext cx="192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2" name="Rectangle 18"/>
            <p:cNvSpPr>
              <a:spLocks noChangeArrowheads="1"/>
            </p:cNvSpPr>
            <p:nvPr/>
          </p:nvSpPr>
          <p:spPr bwMode="auto">
            <a:xfrm>
              <a:off x="1248" y="2736"/>
              <a:ext cx="192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98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Results of student survey</a:t>
            </a:r>
          </a:p>
        </p:txBody>
      </p:sp>
      <p:pic>
        <p:nvPicPr>
          <p:cNvPr id="83970" name="Content Placeholder 5" descr="Screen Shot 2014-05-23 at 11.20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b="27936"/>
          <a:stretch>
            <a:fillRect/>
          </a:stretch>
        </p:blipFill>
        <p:spPr/>
      </p:pic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4876800" y="6334125"/>
            <a:ext cx="436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Keri Applebee, Associate Principal, Lincoln Southwest High School, NE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549863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 If these were your data, how would you respond? (see workbook)</a:t>
            </a:r>
          </a:p>
        </p:txBody>
      </p:sp>
    </p:spTree>
    <p:extLst>
      <p:ext uri="{BB962C8B-B14F-4D97-AF65-F5344CB8AC3E}">
        <p14:creationId xmlns:p14="http://schemas.microsoft.com/office/powerpoint/2010/main" val="416635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431800" y="1193800"/>
          <a:ext cx="8280400" cy="548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SET Data School 2 (year 1)</a:t>
            </a:r>
          </a:p>
        </p:txBody>
      </p:sp>
    </p:spTree>
    <p:extLst>
      <p:ext uri="{BB962C8B-B14F-4D97-AF65-F5344CB8AC3E}">
        <p14:creationId xmlns:p14="http://schemas.microsoft.com/office/powerpoint/2010/main" val="194892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466725"/>
            <a:ext cx="86741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8341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466725"/>
            <a:ext cx="86741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026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Outline</a:t>
            </a:r>
            <a:endParaRPr lang="en-US" dirty="0">
              <a:latin typeface="Arial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dirty="0"/>
              <a:t>Enduring Understanding: </a:t>
            </a:r>
          </a:p>
          <a:p>
            <a:pPr>
              <a:defRPr/>
            </a:pPr>
            <a:r>
              <a:rPr lang="en-US" dirty="0" smtClean="0"/>
              <a:t>Prepare your staff</a:t>
            </a:r>
          </a:p>
          <a:p>
            <a:pPr>
              <a:defRPr/>
            </a:pPr>
            <a:r>
              <a:rPr lang="en-US" dirty="0" smtClean="0"/>
              <a:t>Develop teams</a:t>
            </a:r>
          </a:p>
          <a:p>
            <a:pPr>
              <a:defRPr/>
            </a:pPr>
            <a:r>
              <a:rPr lang="en-US" dirty="0"/>
              <a:t>Prioritize </a:t>
            </a:r>
            <a:r>
              <a:rPr lang="en-US" dirty="0" smtClean="0"/>
              <a:t>efforts </a:t>
            </a:r>
            <a:endParaRPr lang="en-US" dirty="0"/>
          </a:p>
          <a:p>
            <a:pPr>
              <a:defRPr/>
            </a:pPr>
            <a:r>
              <a:rPr lang="en-US" dirty="0" smtClean="0"/>
              <a:t>Organize </a:t>
            </a:r>
            <a:r>
              <a:rPr lang="en-US" dirty="0"/>
              <a:t>multiple </a:t>
            </a:r>
            <a:r>
              <a:rPr lang="en-US" dirty="0" smtClean="0"/>
              <a:t>data </a:t>
            </a:r>
            <a:r>
              <a:rPr lang="en-US" dirty="0"/>
              <a:t>sources</a:t>
            </a:r>
          </a:p>
          <a:p>
            <a:pPr>
              <a:defRPr/>
            </a:pPr>
            <a:r>
              <a:rPr lang="en-US" dirty="0" smtClean="0"/>
              <a:t>Select </a:t>
            </a:r>
            <a:r>
              <a:rPr lang="en-US" dirty="0"/>
              <a:t>effective instructional models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7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463550"/>
            <a:ext cx="86741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5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Priorities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Teaching, Acknowledging, Redirection 	training for teachers of first year high 	school students</a:t>
            </a:r>
          </a:p>
          <a:p>
            <a:r>
              <a:rPr lang="en-US" dirty="0" smtClean="0"/>
              <a:t> Orientation for first year high school students</a:t>
            </a:r>
          </a:p>
          <a:p>
            <a:r>
              <a:rPr lang="en-US" dirty="0" smtClean="0"/>
              <a:t> Circuit training for staff during opening of 	school</a:t>
            </a:r>
          </a:p>
          <a:p>
            <a:r>
              <a:rPr lang="en-US" dirty="0" smtClean="0"/>
              <a:t> School store opens and training provided 	for 	staff</a:t>
            </a:r>
          </a:p>
        </p:txBody>
      </p:sp>
    </p:spTree>
    <p:extLst>
      <p:ext uri="{BB962C8B-B14F-4D97-AF65-F5344CB8AC3E}">
        <p14:creationId xmlns:p14="http://schemas.microsoft.com/office/powerpoint/2010/main" val="405766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See Sample Dashboard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>
          <a:xfrm>
            <a:off x="5715000" y="2332038"/>
            <a:ext cx="8229600" cy="4525962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 </a:t>
            </a:r>
          </a:p>
        </p:txBody>
      </p:sp>
      <p:pic>
        <p:nvPicPr>
          <p:cNvPr id="84995" name="Picture 3" descr="Dash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2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8018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Data</a:t>
            </a:r>
          </a:p>
        </p:txBody>
      </p:sp>
      <p:sp>
        <p:nvSpPr>
          <p:cNvPr id="89090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Using data from the school's perspective </a:t>
            </a:r>
            <a:r>
              <a:rPr lang="en-US" sz="3000" dirty="0">
                <a:latin typeface="Arial" charset="0"/>
                <a:hlinkClick r:id="rId2"/>
              </a:rPr>
              <a:t>http://buff.ly/1Fex5hb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Helping teachers collect data on their teaching to improve instruction </a:t>
            </a:r>
            <a:r>
              <a:rPr lang="en-US" sz="3000" dirty="0">
                <a:latin typeface="Arial" charset="0"/>
                <a:hlinkClick r:id="rId3" tooltip="http://buff.ly/1G0wwYY"/>
              </a:rPr>
              <a:t>buff.ly/1G0wwYY </a:t>
            </a:r>
            <a:r>
              <a:rPr lang="en-US" sz="3000" dirty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Toolkit for data decision making </a:t>
            </a:r>
            <a:r>
              <a:rPr lang="en-US" sz="3000" dirty="0">
                <a:latin typeface="Arial" charset="0"/>
                <a:hlinkClick r:id="rId4" tooltip="http://fb.me/6z6iyxCU2"/>
              </a:rPr>
              <a:t>fb.me/6z6iyxCU2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8th and 9th grade GPA and Attendance are predict drop out. </a:t>
            </a:r>
            <a:r>
              <a:rPr lang="en-US" sz="3000" dirty="0">
                <a:latin typeface="Arial" charset="0"/>
                <a:hlinkClick r:id="rId5"/>
              </a:rPr>
              <a:t>http://fb.me/7sCfLI2QD</a:t>
            </a:r>
            <a:r>
              <a:rPr lang="en-US" sz="3000" dirty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Data dashboard – webinar and examples </a:t>
            </a:r>
            <a:r>
              <a:rPr lang="en-US" sz="3000" dirty="0">
                <a:latin typeface="Arial" charset="0"/>
                <a:hlinkClick r:id="rId6"/>
              </a:rPr>
              <a:t>http://bit.ly/</a:t>
            </a:r>
            <a:r>
              <a:rPr lang="en-US" sz="3000" dirty="0" smtClean="0">
                <a:latin typeface="Arial" charset="0"/>
                <a:hlinkClick r:id="rId6"/>
              </a:rPr>
              <a:t>2qSfzie</a:t>
            </a:r>
            <a:r>
              <a:rPr lang="en-US" sz="3000" dirty="0" smtClean="0">
                <a:latin typeface="Arial" charset="0"/>
              </a:rPr>
              <a:t> 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Arial" charset="0"/>
              </a:rPr>
              <a:t>Videos </a:t>
            </a:r>
            <a:r>
              <a:rPr lang="en-US" sz="3000" dirty="0">
                <a:latin typeface="Arial" charset="0"/>
              </a:rPr>
              <a:t>about using data </a:t>
            </a:r>
            <a:r>
              <a:rPr lang="en-US" sz="2800" dirty="0">
                <a:latin typeface="Arial" charset="0"/>
                <a:hlinkClick r:id="rId7"/>
              </a:rPr>
              <a:t>http://bit.ly/2aAo1MO</a:t>
            </a:r>
            <a:r>
              <a:rPr lang="en-US" sz="2800" dirty="0">
                <a:latin typeface="Arial" charset="0"/>
              </a:rPr>
              <a:t> 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sz="3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9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your going to prepare to use data next year? (see other resources in handbook)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Effective School Environments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6172200"/>
            <a:ext cx="152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Career Builder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See </a:t>
            </a:r>
            <a:r>
              <a:rPr lang="en-US" dirty="0"/>
              <a:t>Handout “Supportive Environments </a:t>
            </a:r>
            <a:r>
              <a:rPr lang="en-US" dirty="0" smtClean="0"/>
              <a:t>Quiz”</a:t>
            </a:r>
          </a:p>
          <a:p>
            <a:r>
              <a:rPr lang="en-US" dirty="0"/>
              <a:t> </a:t>
            </a:r>
            <a:r>
              <a:rPr lang="en-US" dirty="0" smtClean="0"/>
              <a:t>Take the quiz</a:t>
            </a:r>
          </a:p>
        </p:txBody>
      </p:sp>
    </p:spTree>
    <p:extLst>
      <p:ext uri="{BB962C8B-B14F-4D97-AF65-F5344CB8AC3E}">
        <p14:creationId xmlns:p14="http://schemas.microsoft.com/office/powerpoint/2010/main" val="7074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85800" y="1295400"/>
            <a:ext cx="4216456" cy="1924812"/>
            <a:chOff x="685800" y="1295400"/>
            <a:chExt cx="4216456" cy="19248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295400"/>
              <a:ext cx="4216456" cy="19248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43000" y="1447800"/>
              <a:ext cx="7264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1-3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43600" y="1447800"/>
            <a:ext cx="2257425" cy="3295650"/>
            <a:chOff x="5943600" y="1447800"/>
            <a:chExt cx="2257425" cy="3295650"/>
          </a:xfrm>
        </p:grpSpPr>
        <p:pic>
          <p:nvPicPr>
            <p:cNvPr id="5" name="Picture 4" descr="Being the boss_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3600" y="1447800"/>
              <a:ext cx="2257425" cy="32956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19800" y="1600200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4-5</a:t>
              </a:r>
              <a:endParaRPr lang="en-US" sz="3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66800" y="4267200"/>
            <a:ext cx="4038600" cy="1636931"/>
            <a:chOff x="1066800" y="4267200"/>
            <a:chExt cx="4038600" cy="1636931"/>
          </a:xfrm>
        </p:grpSpPr>
        <p:pic>
          <p:nvPicPr>
            <p:cNvPr id="6" name="Picture 5" descr="zappos-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00" y="4267200"/>
              <a:ext cx="4038600" cy="15539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800" y="525780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6</a:t>
              </a:r>
              <a:endParaRPr lang="en-US" sz="36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47800" y="6248400"/>
            <a:ext cx="414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short example video 0-1:36; 2:17-2:32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446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Classroom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Tell me about your favorite class and  teacher</a:t>
            </a:r>
          </a:p>
        </p:txBody>
      </p:sp>
    </p:spTree>
    <p:extLst>
      <p:ext uri="{BB962C8B-B14F-4D97-AF65-F5344CB8AC3E}">
        <p14:creationId xmlns:p14="http://schemas.microsoft.com/office/powerpoint/2010/main" val="227545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Effective Classroom Settings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Maximized Structure</a:t>
            </a:r>
          </a:p>
          <a:p>
            <a:r>
              <a:rPr lang="en-US" dirty="0" smtClean="0"/>
              <a:t> Post, teach, model reinforce expectations</a:t>
            </a:r>
          </a:p>
          <a:p>
            <a:r>
              <a:rPr lang="en-US" dirty="0" smtClean="0"/>
              <a:t> Active engagement</a:t>
            </a:r>
          </a:p>
          <a:p>
            <a:r>
              <a:rPr lang="en-US" dirty="0" smtClean="0"/>
              <a:t> Varity of ways to acknowledge</a:t>
            </a:r>
          </a:p>
          <a:p>
            <a:pPr lvl="1"/>
            <a:r>
              <a:rPr lang="en-US" dirty="0" smtClean="0"/>
              <a:t>Including success!</a:t>
            </a:r>
          </a:p>
          <a:p>
            <a:r>
              <a:rPr lang="en-US" dirty="0" smtClean="0"/>
              <a:t> Continuum of ways to respond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737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a typeface="MS PGothic" pitchFamily="34" charset="-128"/>
              </a:rPr>
              <a:t>(</a:t>
            </a:r>
            <a:r>
              <a:rPr lang="en-US" dirty="0" err="1">
                <a:ea typeface="MS PGothic" pitchFamily="34" charset="-128"/>
              </a:rPr>
              <a:t>Simonsen</a:t>
            </a:r>
            <a:r>
              <a:rPr lang="en-US" dirty="0">
                <a:ea typeface="MS PGothic" pitchFamily="34" charset="-128"/>
              </a:rPr>
              <a:t>, Fairbanks, </a:t>
            </a:r>
            <a:r>
              <a:rPr lang="en-US" dirty="0" err="1">
                <a:ea typeface="MS PGothic" pitchFamily="34" charset="-128"/>
              </a:rPr>
              <a:t>Briesch</a:t>
            </a:r>
            <a:r>
              <a:rPr lang="en-US" dirty="0">
                <a:ea typeface="MS PGothic" pitchFamily="34" charset="-128"/>
              </a:rPr>
              <a:t>, Myers, &amp; </a:t>
            </a:r>
            <a:r>
              <a:rPr lang="en-US" dirty="0" err="1">
                <a:ea typeface="MS PGothic" pitchFamily="34" charset="-128"/>
              </a:rPr>
              <a:t>Sugai</a:t>
            </a:r>
            <a:r>
              <a:rPr lang="en-US" dirty="0">
                <a:ea typeface="MS PGothic" pitchFamily="34" charset="-128"/>
              </a:rPr>
              <a:t>, 2008)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74025" y="5257800"/>
            <a:ext cx="347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MO PBIS Great </a:t>
            </a:r>
            <a:r>
              <a:rPr lang="en-US" dirty="0"/>
              <a:t>8 </a:t>
            </a:r>
            <a:r>
              <a:rPr lang="en-US" dirty="0" smtClean="0"/>
              <a:t>training</a:t>
            </a:r>
          </a:p>
          <a:p>
            <a:r>
              <a:rPr lang="en-US" dirty="0" smtClean="0"/>
              <a:t> </a:t>
            </a:r>
            <a:r>
              <a:rPr lang="en-US" dirty="0"/>
              <a:t>http://</a:t>
            </a:r>
            <a:r>
              <a:rPr lang="en-US" dirty="0" err="1"/>
              <a:t>pbismissouri.org</a:t>
            </a:r>
            <a:r>
              <a:rPr lang="en-US" dirty="0"/>
              <a:t>/educators/effective-class-practice/</a:t>
            </a:r>
          </a:p>
        </p:txBody>
      </p:sp>
    </p:spTree>
    <p:extLst>
      <p:ext uri="{BB962C8B-B14F-4D97-AF65-F5344CB8AC3E}">
        <p14:creationId xmlns:p14="http://schemas.microsoft.com/office/powerpoint/2010/main" val="132709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Thank you!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Montana Behavior Initiative (MBI)</a:t>
            </a:r>
          </a:p>
          <a:p>
            <a:r>
              <a:rPr lang="en-US" altLang="en-US" dirty="0" smtClean="0"/>
              <a:t>Dr</a:t>
            </a:r>
            <a:r>
              <a:rPr lang="en-US" altLang="en-US" dirty="0"/>
              <a:t>. </a:t>
            </a:r>
            <a:r>
              <a:rPr lang="en-US" dirty="0"/>
              <a:t>Li-Yu Hung</a:t>
            </a:r>
          </a:p>
          <a:p>
            <a:r>
              <a:rPr lang="en-US" dirty="0"/>
              <a:t>Dr. Pei-Yu Chen</a:t>
            </a:r>
          </a:p>
          <a:p>
            <a:r>
              <a:rPr lang="en-US" altLang="en-US" dirty="0"/>
              <a:t>Dr. </a:t>
            </a:r>
            <a:r>
              <a:rPr lang="en-US" dirty="0"/>
              <a:t>Tina Wang</a:t>
            </a:r>
          </a:p>
          <a:p>
            <a:r>
              <a:rPr lang="en-US" altLang="en-US" dirty="0"/>
              <a:t>Dr. </a:t>
            </a:r>
            <a:r>
              <a:rPr lang="en-US" dirty="0" err="1"/>
              <a:t>Hsiu</a:t>
            </a:r>
            <a:r>
              <a:rPr lang="en-US" dirty="0"/>
              <a:t>-Tan Liu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en-US" dirty="0"/>
              <a:t>Students of “Seminar on Special </a:t>
            </a:r>
            <a:r>
              <a:rPr lang="en-US" altLang="en-US" dirty="0" smtClean="0"/>
              <a:t>Education” </a:t>
            </a:r>
            <a:r>
              <a:rPr lang="en-US" altLang="en-US" dirty="0"/>
              <a:t>from NTNU</a:t>
            </a:r>
          </a:p>
          <a:p>
            <a:r>
              <a:rPr lang="en-US" altLang="en-US" dirty="0"/>
              <a:t>Jack </a:t>
            </a:r>
            <a:r>
              <a:rPr lang="en-US" altLang="en-US" dirty="0" smtClean="0"/>
              <a:t>Yu </a:t>
            </a:r>
            <a:r>
              <a:rPr lang="mr-IN" altLang="en-US" dirty="0" smtClean="0"/>
              <a:t>–</a:t>
            </a:r>
            <a:r>
              <a:rPr lang="en-US" altLang="en-US" dirty="0" smtClean="0"/>
              <a:t> NTNU</a:t>
            </a:r>
          </a:p>
          <a:p>
            <a:r>
              <a:rPr lang="en-US" altLang="en-US" dirty="0"/>
              <a:t>Ms. Hu - New Taipei City </a:t>
            </a:r>
            <a:endParaRPr lang="en-US" altLang="en-US" dirty="0" smtClean="0"/>
          </a:p>
          <a:p>
            <a:r>
              <a:rPr lang="en-US" altLang="en-US" dirty="0"/>
              <a:t>Ms. Lin </a:t>
            </a:r>
            <a:r>
              <a:rPr lang="en-US" altLang="en-US" dirty="0" smtClean="0"/>
              <a:t>- </a:t>
            </a:r>
            <a:r>
              <a:rPr lang="en-US" altLang="en-US" dirty="0"/>
              <a:t>New Taipei City </a:t>
            </a:r>
          </a:p>
          <a:p>
            <a:r>
              <a:rPr lang="en-US" altLang="en-US" dirty="0" smtClean="0"/>
              <a:t>Mr</a:t>
            </a:r>
            <a:r>
              <a:rPr lang="en-US" altLang="en-US" dirty="0"/>
              <a:t>. Su </a:t>
            </a:r>
            <a:r>
              <a:rPr lang="en-US" altLang="en-US" dirty="0" smtClean="0"/>
              <a:t>- Tao</a:t>
            </a:r>
            <a:r>
              <a:rPr lang="en-US" altLang="en-US" dirty="0"/>
              <a:t>-Yuan </a:t>
            </a:r>
            <a:r>
              <a:rPr lang="en-US" altLang="en-US" dirty="0" smtClean="0"/>
              <a:t>City</a:t>
            </a:r>
          </a:p>
          <a:p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96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in your syllabi?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What do you include in your class syllabus or materials for students/families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7467600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685800" y="6172200"/>
            <a:ext cx="367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Mark Shinn (http://markshinn.org)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4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Syllabus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half" idx="2"/>
          </p:nvPr>
        </p:nvSpPr>
        <p:spPr>
          <a:xfrm>
            <a:off x="384175" y="1600200"/>
            <a:ext cx="4040188" cy="39512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 Goals</a:t>
            </a:r>
          </a:p>
          <a:p>
            <a:pPr>
              <a:defRPr/>
            </a:pPr>
            <a:r>
              <a:rPr lang="en-US" dirty="0" smtClean="0"/>
              <a:t> Contact information 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/>
              <a:t>Success Traits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/>
              <a:t>Rules/expectations</a:t>
            </a:r>
          </a:p>
          <a:p>
            <a:pPr>
              <a:defRPr/>
            </a:pPr>
            <a:r>
              <a:rPr lang="en-US" dirty="0" smtClean="0"/>
              <a:t> Activities</a:t>
            </a:r>
          </a:p>
          <a:p>
            <a:pPr>
              <a:defRPr/>
            </a:pPr>
            <a:r>
              <a:rPr lang="en-US" dirty="0" smtClean="0"/>
              <a:t> Grades/Status</a:t>
            </a:r>
          </a:p>
          <a:p>
            <a:pPr>
              <a:defRPr/>
            </a:pPr>
            <a:r>
              <a:rPr lang="en-US" dirty="0" smtClean="0"/>
              <a:t> Procedures</a:t>
            </a:r>
          </a:p>
          <a:p>
            <a:pPr>
              <a:defRPr/>
            </a:pPr>
            <a:r>
              <a:rPr lang="en-US" dirty="0" smtClean="0"/>
              <a:t> Entering</a:t>
            </a:r>
          </a:p>
          <a:p>
            <a:pPr>
              <a:defRPr/>
            </a:pPr>
            <a:r>
              <a:rPr lang="en-US" dirty="0" smtClean="0"/>
              <a:t> Tardy/Absence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25604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00200"/>
            <a:ext cx="4041775" cy="39512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Materials</a:t>
            </a:r>
          </a:p>
          <a:p>
            <a:pPr>
              <a:defRPr/>
            </a:pPr>
            <a:r>
              <a:rPr lang="en-US" dirty="0" smtClean="0"/>
              <a:t>Assignments (returns)</a:t>
            </a:r>
          </a:p>
          <a:p>
            <a:pPr>
              <a:defRPr/>
            </a:pPr>
            <a:r>
              <a:rPr lang="en-US" dirty="0" smtClean="0"/>
              <a:t>Due dates</a:t>
            </a:r>
          </a:p>
          <a:p>
            <a:pPr>
              <a:defRPr/>
            </a:pPr>
            <a:r>
              <a:rPr lang="en-US" dirty="0" smtClean="0"/>
              <a:t>Late, missing work</a:t>
            </a:r>
          </a:p>
          <a:p>
            <a:pPr>
              <a:defRPr/>
            </a:pPr>
            <a:r>
              <a:rPr lang="en-US" dirty="0" smtClean="0"/>
              <a:t>Communication</a:t>
            </a:r>
          </a:p>
          <a:p>
            <a:pPr>
              <a:defRPr/>
            </a:pPr>
            <a:r>
              <a:rPr lang="en-US" dirty="0" smtClean="0"/>
              <a:t>Ending class</a:t>
            </a:r>
          </a:p>
          <a:p>
            <a:pPr>
              <a:defRPr/>
            </a:pPr>
            <a:r>
              <a:rPr lang="en-US" dirty="0" smtClean="0"/>
              <a:t>Consequences</a:t>
            </a:r>
          </a:p>
          <a:p>
            <a:pPr>
              <a:defRPr/>
            </a:pPr>
            <a:r>
              <a:rPr lang="en-US" b="1" dirty="0" smtClean="0"/>
              <a:t>Model projects</a:t>
            </a:r>
          </a:p>
          <a:p>
            <a:pPr>
              <a:defRPr/>
            </a:pPr>
            <a:r>
              <a:rPr lang="en-US" b="1" dirty="0" smtClean="0"/>
              <a:t>Checklists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5486400" y="5410200"/>
            <a:ext cx="2932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Sprick</a:t>
            </a:r>
            <a:r>
              <a:rPr lang="en-US" altLang="en-US" sz="1200" dirty="0"/>
              <a:t> (2006)/Shinn http://markshinn.org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5974728"/>
            <a:ext cx="7856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examples – </a:t>
            </a:r>
            <a:r>
              <a:rPr lang="en-US" dirty="0" smtClean="0">
                <a:hlinkClick r:id="rId3"/>
              </a:rPr>
              <a:t>http://www.hankbohanon.net</a:t>
            </a:r>
            <a:r>
              <a:rPr lang="en-US" dirty="0" smtClean="0"/>
              <a:t> (Resources page under </a:t>
            </a:r>
            <a:r>
              <a:rPr lang="en-US" dirty="0"/>
              <a:t>“Teaching” </a:t>
            </a:r>
            <a:endParaRPr lang="en-US" dirty="0" smtClean="0"/>
          </a:p>
          <a:p>
            <a:r>
              <a:rPr lang="en-US" dirty="0" smtClean="0"/>
              <a:t>Sample </a:t>
            </a:r>
            <a:r>
              <a:rPr lang="en-US" dirty="0"/>
              <a:t>first days of school for high school </a:t>
            </a:r>
            <a:r>
              <a:rPr lang="en-US" dirty="0" smtClean="0"/>
              <a:t>teacher)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example</a:t>
            </a:r>
          </a:p>
          <a:p>
            <a:r>
              <a:rPr lang="en-US" dirty="0"/>
              <a:t>What connections can you make for your staff?</a:t>
            </a:r>
          </a:p>
        </p:txBody>
      </p:sp>
    </p:spTree>
    <p:extLst>
      <p:ext uri="{BB962C8B-B14F-4D97-AF65-F5344CB8AC3E}">
        <p14:creationId xmlns:p14="http://schemas.microsoft.com/office/powerpoint/2010/main" val="388459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Teaching Expectations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0" y="6019800"/>
            <a:ext cx="220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High School Football?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6124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Learning through punishment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676400"/>
            <a:ext cx="31940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305300"/>
            <a:ext cx="3048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48200" y="1628775"/>
            <a:ext cx="3698875" cy="4953000"/>
            <a:chOff x="4648200" y="1629198"/>
            <a:chExt cx="3698954" cy="4952575"/>
          </a:xfrm>
        </p:grpSpPr>
        <p:pic>
          <p:nvPicPr>
            <p:cNvPr id="114694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21389" y="2256009"/>
              <a:ext cx="4952575" cy="3698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638821" y="5743645"/>
              <a:ext cx="1524033" cy="5524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02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 txBox="1">
            <a:spLocks noGrp="1"/>
          </p:cNvSpPr>
          <p:nvPr/>
        </p:nvSpPr>
        <p:spPr bwMode="auto">
          <a:xfrm>
            <a:off x="1295400" y="59436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See </a:t>
            </a:r>
            <a:r>
              <a:rPr lang="en-US" sz="1400" dirty="0" smtClean="0"/>
              <a:t>lesson- </a:t>
            </a:r>
            <a:r>
              <a:rPr lang="en-US" sz="1400" dirty="0"/>
              <a:t>Blank!! Possible Example Teaching Story 1 or </a:t>
            </a:r>
            <a:r>
              <a:rPr lang="en-US" sz="1400" dirty="0" smtClean="0"/>
              <a:t>Pre-Teaching</a:t>
            </a:r>
          </a:p>
          <a:p>
            <a:pPr algn="ctr"/>
            <a:r>
              <a:rPr lang="en-US" sz="1400" dirty="0" smtClean="0"/>
              <a:t>Student example from football</a:t>
            </a:r>
            <a:endParaRPr lang="en-US" sz="1400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Teaching Expectations</a:t>
            </a:r>
            <a:endParaRPr lang="en-US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70500" y="1600200"/>
            <a:ext cx="3873500" cy="43576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u="sng" smtClean="0"/>
              <a:t>Examples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Staff orientation meetings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Handbooks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Lesson plans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Syllabus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Posters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Booster sessions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Pre-correct/remind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04800" y="19050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u="sng"/>
              <a:t>Key Elements</a:t>
            </a:r>
            <a:endParaRPr lang="en-US" sz="32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Rationale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Negative examples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Positive examples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Practice/Feedback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Evaluate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248400" y="6248400"/>
            <a:ext cx="2687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Fruita</a:t>
            </a:r>
            <a:r>
              <a:rPr lang="en-US" dirty="0" smtClean="0"/>
              <a:t> Monument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45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Montana College and Career Readiness Anchor Standards for Speaking and Listening 9th and 10th grade </a:t>
            </a:r>
            <a:r>
              <a:rPr lang="en-US" dirty="0" smtClean="0"/>
              <a:t>students</a:t>
            </a:r>
            <a:endParaRPr lang="en-US" dirty="0"/>
          </a:p>
          <a:p>
            <a:pPr lvl="1"/>
            <a:r>
              <a:rPr lang="en-US" sz="1300" dirty="0"/>
              <a:t>http://</a:t>
            </a:r>
            <a:r>
              <a:rPr lang="en-US" sz="1300" dirty="0" err="1"/>
              <a:t>opi.mt.gov</a:t>
            </a:r>
            <a:r>
              <a:rPr lang="en-US" sz="1300" dirty="0"/>
              <a:t>/</a:t>
            </a:r>
            <a:r>
              <a:rPr lang="en-US" sz="1300" dirty="0" err="1"/>
              <a:t>pdf</a:t>
            </a:r>
            <a:r>
              <a:rPr lang="en-US" sz="1300" dirty="0"/>
              <a:t>/CCSSO/ELA_GradeLevel_9_10.pdf</a:t>
            </a:r>
          </a:p>
          <a:p>
            <a:r>
              <a:rPr lang="en-US" dirty="0" smtClean="0"/>
              <a:t>Social and Emotional Standards (SEL)</a:t>
            </a:r>
          </a:p>
          <a:p>
            <a:pPr lvl="1"/>
            <a:r>
              <a:rPr lang="en-US" dirty="0" smtClean="0"/>
              <a:t>Self-awareness and self-management skills</a:t>
            </a:r>
          </a:p>
          <a:p>
            <a:pPr lvl="1"/>
            <a:r>
              <a:rPr lang="en-US" dirty="0" smtClean="0"/>
              <a:t>Social-awareness and interpersonal skills</a:t>
            </a:r>
          </a:p>
          <a:p>
            <a:pPr lvl="1"/>
            <a:r>
              <a:rPr lang="en-US" dirty="0" smtClean="0"/>
              <a:t>Decision-making skills and responsible behaviors</a:t>
            </a:r>
          </a:p>
          <a:p>
            <a:pPr lvl="2"/>
            <a:r>
              <a:rPr lang="en-US" sz="1300" dirty="0" smtClean="0">
                <a:hlinkClick r:id=""/>
              </a:rPr>
              <a:t>http://education.qld.gov.au/studentservices/protection/sel/</a:t>
            </a:r>
          </a:p>
          <a:p>
            <a:pPr lvl="2"/>
            <a:r>
              <a:rPr lang="en-US" sz="1300" dirty="0" smtClean="0">
                <a:hlinkClick r:id=""/>
              </a:rPr>
              <a:t>http://www.isbe.net/ils/social_emotional/standards.htm</a:t>
            </a:r>
            <a:r>
              <a:rPr lang="en-US" sz="1300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6400800"/>
            <a:ext cx="253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examples from core?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0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533400" y="457200"/>
          <a:ext cx="8299450" cy="590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7" name="Worksheet" r:id="rId4" imgW="9458325" imgH="6733984" progId="Excel.Sheet.12">
                  <p:embed/>
                </p:oleObj>
              </mc:Choice>
              <mc:Fallback>
                <p:oleObj name="Worksheet" r:id="rId4" imgW="9458325" imgH="673398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8299450" cy="5903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6553200"/>
            <a:ext cx="4804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CPS Matrix Aligned with Common  Core Standards – See http://www.hankbohanon.net</a:t>
            </a:r>
            <a:endParaRPr lang="en-US" sz="1000" dirty="0"/>
          </a:p>
        </p:txBody>
      </p:sp>
      <p:sp>
        <p:nvSpPr>
          <p:cNvPr id="4" name="Left Arrow 3"/>
          <p:cNvSpPr/>
          <p:nvPr/>
        </p:nvSpPr>
        <p:spPr>
          <a:xfrm>
            <a:off x="3200400" y="5609510"/>
            <a:ext cx="4267200" cy="10668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Aligned with Speaking and Listing Literacy National US Standards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9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788828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6858000" y="5867400"/>
            <a:ext cx="1403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Newcomer (2009)</a:t>
            </a:r>
          </a:p>
        </p:txBody>
      </p:sp>
      <p:sp>
        <p:nvSpPr>
          <p:cNvPr id="118788" name="Title 5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Sample Classroom Matrix</a:t>
            </a:r>
          </a:p>
        </p:txBody>
      </p:sp>
      <p:sp>
        <p:nvSpPr>
          <p:cNvPr id="118789" name="TextBox 4"/>
          <p:cNvSpPr txBox="1">
            <a:spLocks noChangeArrowheads="1"/>
          </p:cNvSpPr>
          <p:nvPr/>
        </p:nvSpPr>
        <p:spPr bwMode="auto">
          <a:xfrm>
            <a:off x="1371600" y="6248400"/>
            <a:ext cx="555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Which of these behaviors would you like to address?</a:t>
            </a:r>
          </a:p>
        </p:txBody>
      </p:sp>
    </p:spTree>
    <p:extLst>
      <p:ext uri="{BB962C8B-B14F-4D97-AF65-F5344CB8AC3E}">
        <p14:creationId xmlns:p14="http://schemas.microsoft.com/office/powerpoint/2010/main" val="377924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latin typeface="Times New Roman" pitchFamily="18" charset="0"/>
              </a:rPr>
              <a:t>“Systematic Analysis and Model Development for High School Positive Behavior Support” Institute for Education Science, U.S. Department of Education, Submitted with the University of Oregon.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 smtClean="0">
                <a:latin typeface="Times New Roman" pitchFamily="18" charset="0"/>
              </a:rPr>
              <a:t>	(Q215S07001)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dirty="0" smtClean="0">
                <a:latin typeface="Times New Roman" pitchFamily="18" charset="0"/>
              </a:rPr>
              <a:t>“Character Education: Application of Positive Behavior Supports” to U.S. Department of Education, Safe and Drug Free Schools. (R324A070157)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dirty="0" smtClean="0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" pitchFamily="18" charset="0"/>
                <a:cs typeface="Arial" pitchFamily="34" charset="0"/>
              </a:rPr>
              <a:t>Thank you!</a:t>
            </a:r>
            <a:endParaRPr lang="en-US" altLang="en-US" sz="2400">
              <a:latin typeface="Times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84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597" y="631400"/>
            <a:ext cx="3429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MRT – Be Safe</a:t>
            </a:r>
            <a:endParaRPr lang="en-US" dirty="0"/>
          </a:p>
        </p:txBody>
      </p:sp>
      <p:pic>
        <p:nvPicPr>
          <p:cNvPr id="5" name="Picture 4" descr="Photo-M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33" y="1459817"/>
            <a:ext cx="7187928" cy="48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r="10197"/>
          <a:stretch>
            <a:fillRect/>
          </a:stretch>
        </p:blipFill>
        <p:spPr bwMode="auto">
          <a:xfrm>
            <a:off x="1625600" y="285750"/>
            <a:ext cx="5562600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94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6" descr="Untitled_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0"/>
            <a:ext cx="5667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Box 1"/>
          <p:cNvSpPr txBox="1">
            <a:spLocks noChangeArrowheads="1"/>
          </p:cNvSpPr>
          <p:nvPr/>
        </p:nvSpPr>
        <p:spPr bwMode="auto">
          <a:xfrm>
            <a:off x="7010400" y="5746750"/>
            <a:ext cx="20081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674130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Georgia" pitchFamily="18" charset="0"/>
            </a:endParaRPr>
          </a:p>
        </p:txBody>
      </p:sp>
      <p:pic>
        <p:nvPicPr>
          <p:cNvPr id="10" name="Content Placeholder 9" descr="Spring 2011 03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267200" cy="5791200"/>
          </a:xfrm>
        </p:spPr>
      </p:pic>
      <p:pic>
        <p:nvPicPr>
          <p:cNvPr id="49154" name="Picture 2" descr="\\HZFS01\Users\hzorr\My Pictures\Spring 2011\Spring 2011 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2306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2008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28206101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tephen\AppData\Local\Microsoft\Windows\Temporary Internet Files\Content.IE5\PZBLJGWS\MPj04278100000[1]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42000"/>
          </a:blip>
          <a:srcRect/>
          <a:stretch>
            <a:fillRect/>
          </a:stretch>
        </p:blipFill>
        <p:spPr bwMode="auto">
          <a:xfrm>
            <a:off x="-38420" y="28574"/>
            <a:ext cx="918242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" name="Picture Placeholder 9" descr="Spring 2011 02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347" r="1347"/>
          <a:stretch>
            <a:fillRect/>
          </a:stretch>
        </p:blipFill>
        <p:spPr>
          <a:solidFill>
            <a:srgbClr val="000000"/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89999" algn="bl" rotWithShape="0">
              <a:srgbClr val="000000">
                <a:alpha val="39999"/>
              </a:srgbClr>
            </a:outerShdw>
          </a:effectLst>
        </p:spPr>
      </p:pic>
      <p:sp>
        <p:nvSpPr>
          <p:cNvPr id="8" name="Subtitl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800" dirty="0">
              <a:latin typeface="Georgia" pitchFamily="18" charset="0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143000" y="2133600"/>
            <a:ext cx="678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4800"/>
          </a:p>
          <a:p>
            <a:pPr algn="ctr"/>
            <a:r>
              <a:rPr lang="en-US" sz="4800">
                <a:solidFill>
                  <a:srgbClr val="FF0000"/>
                </a:solidFill>
              </a:rPr>
              <a:t> </a:t>
            </a:r>
            <a:endParaRPr lang="en-US" sz="4800"/>
          </a:p>
        </p:txBody>
      </p:sp>
      <p:sp>
        <p:nvSpPr>
          <p:cNvPr id="7" name="TextBox 6"/>
          <p:cNvSpPr txBox="1"/>
          <p:nvPr/>
        </p:nvSpPr>
        <p:spPr>
          <a:xfrm>
            <a:off x="5715000" y="381000"/>
            <a:ext cx="2008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Shawnee Mission Schools, 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94477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Shawnee Mission North </a:t>
            </a:r>
            <a:br>
              <a:rPr lang="en-US" dirty="0" smtClean="0"/>
            </a:br>
            <a:r>
              <a:rPr lang="en-US" dirty="0" smtClean="0"/>
              <a:t>Football Jerseys</a:t>
            </a:r>
            <a:endParaRPr lang="en-US" dirty="0"/>
          </a:p>
        </p:txBody>
      </p:sp>
      <p:pic>
        <p:nvPicPr>
          <p:cNvPr id="4" name="Content Placeholder 3" descr="Football_OLN_OL20110909_009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t="9404" b="9404"/>
          <a:stretch>
            <a:fillRect/>
          </a:stretch>
        </p:blipFill>
        <p:spPr/>
      </p:pic>
      <p:pic>
        <p:nvPicPr>
          <p:cNvPr id="9" name="Content Placeholder 8" descr="Football_OLN_OL20110909_009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 t="9404" b="9404"/>
          <a:stretch>
            <a:fillRect/>
          </a:stretch>
        </p:blipFill>
        <p:spPr/>
      </p:pic>
      <p:pic>
        <p:nvPicPr>
          <p:cNvPr id="11" name="Content Placeholder 10" descr="Football_OLN_OL20110909_0108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rcRect t="9375" b="9375"/>
          <a:stretch>
            <a:fillRect/>
          </a:stretch>
        </p:blipFill>
        <p:spPr/>
      </p:pic>
      <p:pic>
        <p:nvPicPr>
          <p:cNvPr id="12" name="Content Placeholder 11" descr="Football_OLN_OL20110909_0097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rcRect t="9375" b="9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82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003tor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304801"/>
            <a:ext cx="5562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SULPHUR 9</a:t>
            </a:r>
            <a:r>
              <a:rPr lang="en-US" sz="36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GRADE - PBIS</a:t>
            </a:r>
          </a:p>
        </p:txBody>
      </p:sp>
      <p:pic>
        <p:nvPicPr>
          <p:cNvPr id="62468" name="Picture 7" descr="March 2010 0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0"/>
            <a:ext cx="5634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3429001"/>
            <a:ext cx="2667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Lesson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1" y="5257801"/>
            <a:ext cx="2613985" cy="87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SULPHUR HIGH SCHOOL, LA</a:t>
            </a:r>
            <a:endParaRPr lang="en-US" sz="1100" b="1" dirty="0">
              <a:latin typeface="Arial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3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003tor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304801"/>
            <a:ext cx="5562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SULPHUR 9</a:t>
            </a:r>
            <a:r>
              <a:rPr lang="en-US" sz="36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GRADE - PBIS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429001"/>
            <a:ext cx="28194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Posters</a:t>
            </a:r>
          </a:p>
        </p:txBody>
      </p:sp>
      <p:pic>
        <p:nvPicPr>
          <p:cNvPr id="63493" name="Picture 18" descr="March 2010 0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1" y="5181601"/>
            <a:ext cx="2613985" cy="87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SULPHUR HIGH SCHOOL, LA</a:t>
            </a:r>
            <a:endParaRPr lang="en-US" sz="1100" b="1" dirty="0">
              <a:latin typeface="Arial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4931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See Handout: Matrix for Laptops and Desktops</a:t>
            </a:r>
          </a:p>
        </p:txBody>
      </p:sp>
    </p:spTree>
    <p:extLst>
      <p:ext uri="{BB962C8B-B14F-4D97-AF65-F5344CB8AC3E}">
        <p14:creationId xmlns:p14="http://schemas.microsoft.com/office/powerpoint/2010/main" val="333632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your staff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3"/>
              </a:rPr>
              <a:t>http://vimeo.com/14818677</a:t>
            </a:r>
            <a:r>
              <a:rPr lang="en-US" dirty="0" smtClean="0"/>
              <a:t> and Huntsville Cafeteria video</a:t>
            </a:r>
          </a:p>
          <a:p>
            <a:endParaRPr lang="en-US" dirty="0" smtClean="0"/>
          </a:p>
          <a:p>
            <a:r>
              <a:rPr lang="en-US" dirty="0" smtClean="0"/>
              <a:t>See check list in handbook, what did you see?</a:t>
            </a:r>
          </a:p>
          <a:p>
            <a:endParaRPr lang="en-US" dirty="0" smtClean="0"/>
          </a:p>
          <a:p>
            <a:r>
              <a:rPr lang="en-US" dirty="0" smtClean="0"/>
              <a:t>2 minutes..What does PBS look like…</a:t>
            </a:r>
          </a:p>
          <a:p>
            <a:endParaRPr lang="en-US" dirty="0" smtClean="0"/>
          </a:p>
          <a:p>
            <a:r>
              <a:rPr lang="en-US" i="1" dirty="0"/>
              <a:t> </a:t>
            </a:r>
            <a:r>
              <a:rPr lang="en-US" i="1" dirty="0" smtClean="0"/>
              <a:t>How long will does it take to teach an expectation?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506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6721</Words>
  <Application>Microsoft Macintosh PowerPoint</Application>
  <PresentationFormat>On-screen Show (4:3)</PresentationFormat>
  <Paragraphs>1195</Paragraphs>
  <Slides>162</Slides>
  <Notes>108</Notes>
  <HiddenSlides>28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162</vt:i4>
      </vt:variant>
    </vt:vector>
  </HeadingPairs>
  <TitlesOfParts>
    <vt:vector size="167" baseType="lpstr">
      <vt:lpstr>Office Theme</vt:lpstr>
      <vt:lpstr>Chart</vt:lpstr>
      <vt:lpstr>Drawing</vt:lpstr>
      <vt:lpstr>Document</vt:lpstr>
      <vt:lpstr>Worksheet</vt:lpstr>
      <vt:lpstr>Implementing MTSS for Behavior in School Settings</vt:lpstr>
      <vt:lpstr>We All Need Support</vt:lpstr>
      <vt:lpstr>Hang in there!</vt:lpstr>
      <vt:lpstr>Powerpoints: Enduring Understandings </vt:lpstr>
      <vt:lpstr>Essential Questions</vt:lpstr>
      <vt:lpstr>Essential Questions</vt:lpstr>
      <vt:lpstr>Outline</vt:lpstr>
      <vt:lpstr>Thank you!</vt:lpstr>
      <vt:lpstr>PowerPoint Presentation</vt:lpstr>
      <vt:lpstr>Key Principles</vt:lpstr>
      <vt:lpstr>PowerPoint Presentation</vt:lpstr>
      <vt:lpstr>Key Principles</vt:lpstr>
      <vt:lpstr>Activity</vt:lpstr>
      <vt:lpstr>Reflective Question</vt:lpstr>
      <vt:lpstr>Designing School-Wide Systems for Student Success A Response to Intervention Model/MTSS</vt:lpstr>
      <vt:lpstr>Implementation of Schoolwide</vt:lpstr>
      <vt:lpstr>Ask before you tell: Gathering Information</vt:lpstr>
      <vt:lpstr>Exploration Examples From 4 High Schools</vt:lpstr>
      <vt:lpstr>PowerPoint Presentation</vt:lpstr>
      <vt:lpstr>Buying a car</vt:lpstr>
      <vt:lpstr>Steps</vt:lpstr>
      <vt:lpstr>Implementation </vt:lpstr>
      <vt:lpstr>Show Similar Example</vt:lpstr>
      <vt:lpstr>PowerPoint Presentation</vt:lpstr>
      <vt:lpstr>Designing School-Wide Systems for Student Success A Response to Intervention Model</vt:lpstr>
      <vt:lpstr>PowerPoint Presentation</vt:lpstr>
      <vt:lpstr>Build Case with Data:  Create Urgency (Kotter, 1995)</vt:lpstr>
      <vt:lpstr>PowerPoint Presentation</vt:lpstr>
      <vt:lpstr>Question</vt:lpstr>
      <vt:lpstr>PowerPoint Presentation</vt:lpstr>
      <vt:lpstr>Key Elements</vt:lpstr>
      <vt:lpstr>Napkin Test</vt:lpstr>
      <vt:lpstr>Effective teams in school settings</vt:lpstr>
      <vt:lpstr>Different backgrounds, one goal</vt:lpstr>
      <vt:lpstr>Defining yourself</vt:lpstr>
      <vt:lpstr>Possible Structures for MTSS </vt:lpstr>
      <vt:lpstr>PowerPoint Presentation</vt:lpstr>
      <vt:lpstr>PowerPoint Presentation</vt:lpstr>
      <vt:lpstr>PowerPoint Presentation</vt:lpstr>
      <vt:lpstr>Possible Structures for MTSS </vt:lpstr>
      <vt:lpstr>Designing School-Wide Systems for Student Success A Response to Intervention Model</vt:lpstr>
      <vt:lpstr>Northfield Middle/High School, VT</vt:lpstr>
      <vt:lpstr>PowerPoint Presentation</vt:lpstr>
      <vt:lpstr>Effective Meetings</vt:lpstr>
      <vt:lpstr>PowerPoint Presentation</vt:lpstr>
      <vt:lpstr>Reflection</vt:lpstr>
      <vt:lpstr>Possible Structures for MTSS </vt:lpstr>
      <vt:lpstr>Work smarter and effective teams in school settings</vt:lpstr>
      <vt:lpstr>Pareto’s 80/20 Rule</vt:lpstr>
      <vt:lpstr>Alterable Variables</vt:lpstr>
      <vt:lpstr>Describe Your Closet</vt:lpstr>
      <vt:lpstr>Northfield Middle/High School, VT</vt:lpstr>
      <vt:lpstr>Designing School-Wide Systems for Student Success A Response to Intervention Model</vt:lpstr>
      <vt:lpstr>ACTIVITY Designing School-Wide Systems for Student Success A Response to Intervention Model</vt:lpstr>
      <vt:lpstr>PowerPoint Presentation</vt:lpstr>
      <vt:lpstr>You Gotta Love It!</vt:lpstr>
      <vt:lpstr>Preparing Data for Decisions</vt:lpstr>
      <vt:lpstr>Data</vt:lpstr>
      <vt:lpstr>Integration of datasets</vt:lpstr>
      <vt:lpstr>Factors</vt:lpstr>
      <vt:lpstr>Separate Data Sets</vt:lpstr>
      <vt:lpstr>Combined Data Using VLookup</vt:lpstr>
      <vt:lpstr>Staff Google Document</vt:lpstr>
      <vt:lpstr>Deciding the Level of Intervention</vt:lpstr>
      <vt:lpstr>Results of student survey</vt:lpstr>
      <vt:lpstr>Question</vt:lpstr>
      <vt:lpstr>SET Data School 2 (year 1)</vt:lpstr>
      <vt:lpstr>PowerPoint Presentation</vt:lpstr>
      <vt:lpstr>PowerPoint Presentation</vt:lpstr>
      <vt:lpstr>PowerPoint Presentation</vt:lpstr>
      <vt:lpstr>Priorities</vt:lpstr>
      <vt:lpstr>See Sample Dashboard</vt:lpstr>
      <vt:lpstr>Data</vt:lpstr>
      <vt:lpstr>Reflection Activity</vt:lpstr>
      <vt:lpstr>Effective School Environments</vt:lpstr>
      <vt:lpstr>Reflection</vt:lpstr>
      <vt:lpstr>Answers</vt:lpstr>
      <vt:lpstr>Classroom</vt:lpstr>
      <vt:lpstr>Components of Effective Classroom Settings</vt:lpstr>
      <vt:lpstr>What’s in your syllabi?</vt:lpstr>
      <vt:lpstr>PowerPoint Presentation</vt:lpstr>
      <vt:lpstr>The Syllabus</vt:lpstr>
      <vt:lpstr>Planning</vt:lpstr>
      <vt:lpstr>Teaching Expectations</vt:lpstr>
      <vt:lpstr>Learning through punishment</vt:lpstr>
      <vt:lpstr>Teaching Expectations</vt:lpstr>
      <vt:lpstr>Alignment</vt:lpstr>
      <vt:lpstr>PowerPoint Presentation</vt:lpstr>
      <vt:lpstr>Sample Classroom Matrix</vt:lpstr>
      <vt:lpstr>MRT – Be Safe</vt:lpstr>
      <vt:lpstr>PowerPoint Presentation</vt:lpstr>
      <vt:lpstr>PowerPoint Presentation</vt:lpstr>
      <vt:lpstr>PowerPoint Presentation</vt:lpstr>
      <vt:lpstr>PowerPoint Presentation</vt:lpstr>
      <vt:lpstr>Shawnee Mission North  Football Jerseys</vt:lpstr>
      <vt:lpstr>PowerPoint Presentation</vt:lpstr>
      <vt:lpstr>PowerPoint Presentation</vt:lpstr>
      <vt:lpstr>PowerPoint Presentation</vt:lpstr>
      <vt:lpstr>Prepare your staff</vt:lpstr>
      <vt:lpstr>Change Point Analysis: 2005-2008</vt:lpstr>
      <vt:lpstr>Planning</vt:lpstr>
      <vt:lpstr>Acknowledgement </vt:lpstr>
      <vt:lpstr>Earned this bag on SW…</vt:lpstr>
      <vt:lpstr>Acknowledgement…</vt:lpstr>
      <vt:lpstr>Other Advantages of Praise</vt:lpstr>
      <vt:lpstr>Video</vt:lpstr>
      <vt:lpstr>High Frequency</vt:lpstr>
      <vt:lpstr>Buzzy Buck</vt:lpstr>
      <vt:lpstr>PowerPoint Presentation</vt:lpstr>
      <vt:lpstr>PowerPoint Presentation</vt:lpstr>
      <vt:lpstr>PowerPoint Presentation</vt:lpstr>
      <vt:lpstr>PowerPoint Presentation</vt:lpstr>
      <vt:lpstr>Intermediate</vt:lpstr>
      <vt:lpstr>PowerPoint Presentation</vt:lpstr>
      <vt:lpstr>PowerPoint Presentation</vt:lpstr>
      <vt:lpstr>Gold and Silver ID Cards</vt:lpstr>
      <vt:lpstr>Ron our Liaison</vt:lpstr>
      <vt:lpstr>Large Scale</vt:lpstr>
      <vt:lpstr>PowerPoint Presentation</vt:lpstr>
      <vt:lpstr>PowerPoint Presentation</vt:lpstr>
      <vt:lpstr>Teacher earns vacation</vt:lpstr>
      <vt:lpstr>Freebies</vt:lpstr>
      <vt:lpstr>PowerPoint Presentation</vt:lpstr>
      <vt:lpstr>Reflective Question</vt:lpstr>
      <vt:lpstr>Reflective Question</vt:lpstr>
      <vt:lpstr>Engagement and Opportunities to Respond</vt:lpstr>
      <vt:lpstr>Quiz</vt:lpstr>
      <vt:lpstr>Engagement</vt:lpstr>
      <vt:lpstr>Instructional/Emotional Support</vt:lpstr>
      <vt:lpstr>Reflective Question</vt:lpstr>
      <vt:lpstr>Student Engagement</vt:lpstr>
      <vt:lpstr>Example</vt:lpstr>
      <vt:lpstr>Redirection and Active Supervision</vt:lpstr>
      <vt:lpstr>Redirection</vt:lpstr>
      <vt:lpstr>What do people like about Starbucks? Is it just the coffee?</vt:lpstr>
      <vt:lpstr>Redirection, Starbucks Style</vt:lpstr>
      <vt:lpstr>PowerPoint Presentation</vt:lpstr>
      <vt:lpstr>PowerPoint Presentation</vt:lpstr>
      <vt:lpstr>PowerPoint Presentation</vt:lpstr>
      <vt:lpstr>Support Staff: Preventing and Responding</vt:lpstr>
      <vt:lpstr>Videos </vt:lpstr>
      <vt:lpstr>Reflective Question</vt:lpstr>
      <vt:lpstr>Gallery Walk</vt:lpstr>
      <vt:lpstr>Videos </vt:lpstr>
      <vt:lpstr>Resources</vt:lpstr>
      <vt:lpstr>Strategies</vt:lpstr>
      <vt:lpstr>Classroom Management</vt:lpstr>
      <vt:lpstr>Addressing Tardies</vt:lpstr>
      <vt:lpstr>Student Engagement</vt:lpstr>
      <vt:lpstr>Preparing Your Teams</vt:lpstr>
      <vt:lpstr>Where are you?</vt:lpstr>
      <vt:lpstr>Resources</vt:lpstr>
      <vt:lpstr>Videos </vt:lpstr>
      <vt:lpstr>Finding more plans</vt:lpstr>
      <vt:lpstr>Other Supports</vt:lpstr>
      <vt:lpstr>Other Supports</vt:lpstr>
      <vt:lpstr>Summary</vt:lpstr>
      <vt:lpstr>References</vt:lpstr>
      <vt:lpstr>References</vt:lpstr>
      <vt:lpstr>References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2018-07-03T11:15:00Z</dcterms:modified>
</cp:coreProperties>
</file>