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48E6"/>
    <a:srgbClr val="C29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9"/>
  </p:normalViewPr>
  <p:slideViewPr>
    <p:cSldViewPr snapToGrid="0" snapToObjects="1">
      <p:cViewPr>
        <p:scale>
          <a:sx n="25" d="100"/>
          <a:sy n="25" d="100"/>
        </p:scale>
        <p:origin x="1672" y="-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2D1123-FDAD-4A46-984F-95FD02E1BC9B}" type="datetimeFigureOut">
              <a:rPr lang="en-US" smtClean="0"/>
              <a:t>3/25/22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67F60-ACF3-334B-9EF7-74A96A296182}" type="slidenum">
              <a:rPr lang="en-US" smtClean="0"/>
              <a:t>‹#›</a:t>
            </a:fld>
            <a:endParaRPr lang="en-US"/>
          </a:p>
        </p:txBody>
      </p:sp>
    </p:spTree>
    <p:extLst>
      <p:ext uri="{BB962C8B-B14F-4D97-AF65-F5344CB8AC3E}">
        <p14:creationId xmlns:p14="http://schemas.microsoft.com/office/powerpoint/2010/main" val="2921508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D1123-FDAD-4A46-984F-95FD02E1BC9B}" type="datetimeFigureOut">
              <a:rPr lang="en-US" smtClean="0"/>
              <a:t>3/25/22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67F60-ACF3-334B-9EF7-74A96A296182}" type="slidenum">
              <a:rPr lang="en-US" smtClean="0"/>
              <a:t>‹#›</a:t>
            </a:fld>
            <a:endParaRPr lang="en-US"/>
          </a:p>
        </p:txBody>
      </p:sp>
    </p:spTree>
    <p:extLst>
      <p:ext uri="{BB962C8B-B14F-4D97-AF65-F5344CB8AC3E}">
        <p14:creationId xmlns:p14="http://schemas.microsoft.com/office/powerpoint/2010/main" val="121980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D1123-FDAD-4A46-984F-95FD02E1BC9B}" type="datetimeFigureOut">
              <a:rPr lang="en-US" smtClean="0"/>
              <a:t>3/25/22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67F60-ACF3-334B-9EF7-74A96A296182}" type="slidenum">
              <a:rPr lang="en-US" smtClean="0"/>
              <a:t>‹#›</a:t>
            </a:fld>
            <a:endParaRPr lang="en-US"/>
          </a:p>
        </p:txBody>
      </p:sp>
    </p:spTree>
    <p:extLst>
      <p:ext uri="{BB962C8B-B14F-4D97-AF65-F5344CB8AC3E}">
        <p14:creationId xmlns:p14="http://schemas.microsoft.com/office/powerpoint/2010/main" val="2114025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2D1123-FDAD-4A46-984F-95FD02E1BC9B}" type="datetimeFigureOut">
              <a:rPr lang="en-US" smtClean="0"/>
              <a:t>3/25/22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67F60-ACF3-334B-9EF7-74A96A296182}" type="slidenum">
              <a:rPr lang="en-US" smtClean="0"/>
              <a:t>‹#›</a:t>
            </a:fld>
            <a:endParaRPr lang="en-US"/>
          </a:p>
        </p:txBody>
      </p:sp>
    </p:spTree>
    <p:extLst>
      <p:ext uri="{BB962C8B-B14F-4D97-AF65-F5344CB8AC3E}">
        <p14:creationId xmlns:p14="http://schemas.microsoft.com/office/powerpoint/2010/main" val="676466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solidFill>
              </a:defRPr>
            </a:lvl1pPr>
            <a:lvl2pPr marL="2011680" indent="0">
              <a:buNone/>
              <a:defRPr sz="8800">
                <a:solidFill>
                  <a:schemeClr val="tx1">
                    <a:tint val="75000"/>
                  </a:schemeClr>
                </a:solidFill>
              </a:defRPr>
            </a:lvl2pPr>
            <a:lvl3pPr marL="4023360" indent="0">
              <a:buNone/>
              <a:defRPr sz="7920">
                <a:solidFill>
                  <a:schemeClr val="tx1">
                    <a:tint val="75000"/>
                  </a:schemeClr>
                </a:solidFill>
              </a:defRPr>
            </a:lvl3pPr>
            <a:lvl4pPr marL="6035040" indent="0">
              <a:buNone/>
              <a:defRPr sz="7040">
                <a:solidFill>
                  <a:schemeClr val="tx1">
                    <a:tint val="75000"/>
                  </a:schemeClr>
                </a:solidFill>
              </a:defRPr>
            </a:lvl4pPr>
            <a:lvl5pPr marL="8046720" indent="0">
              <a:buNone/>
              <a:defRPr sz="7040">
                <a:solidFill>
                  <a:schemeClr val="tx1">
                    <a:tint val="75000"/>
                  </a:schemeClr>
                </a:solidFill>
              </a:defRPr>
            </a:lvl5pPr>
            <a:lvl6pPr marL="10058400" indent="0">
              <a:buNone/>
              <a:defRPr sz="7040">
                <a:solidFill>
                  <a:schemeClr val="tx1">
                    <a:tint val="75000"/>
                  </a:schemeClr>
                </a:solidFill>
              </a:defRPr>
            </a:lvl6pPr>
            <a:lvl7pPr marL="12070080" indent="0">
              <a:buNone/>
              <a:defRPr sz="7040">
                <a:solidFill>
                  <a:schemeClr val="tx1">
                    <a:tint val="75000"/>
                  </a:schemeClr>
                </a:solidFill>
              </a:defRPr>
            </a:lvl7pPr>
            <a:lvl8pPr marL="14081760" indent="0">
              <a:buNone/>
              <a:defRPr sz="7040">
                <a:solidFill>
                  <a:schemeClr val="tx1">
                    <a:tint val="75000"/>
                  </a:schemeClr>
                </a:solidFill>
              </a:defRPr>
            </a:lvl8pPr>
            <a:lvl9pPr marL="16093440" indent="0">
              <a:buNone/>
              <a:defRPr sz="7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2D1123-FDAD-4A46-984F-95FD02E1BC9B}" type="datetimeFigureOut">
              <a:rPr lang="en-US" smtClean="0"/>
              <a:t>3/25/22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67F60-ACF3-334B-9EF7-74A96A296182}" type="slidenum">
              <a:rPr lang="en-US" smtClean="0"/>
              <a:t>‹#›</a:t>
            </a:fld>
            <a:endParaRPr lang="en-US"/>
          </a:p>
        </p:txBody>
      </p:sp>
    </p:spTree>
    <p:extLst>
      <p:ext uri="{BB962C8B-B14F-4D97-AF65-F5344CB8AC3E}">
        <p14:creationId xmlns:p14="http://schemas.microsoft.com/office/powerpoint/2010/main" val="3437969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2D1123-FDAD-4A46-984F-95FD02E1BC9B}" type="datetimeFigureOut">
              <a:rPr lang="en-US" smtClean="0"/>
              <a:t>3/25/22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667F60-ACF3-334B-9EF7-74A96A296182}" type="slidenum">
              <a:rPr lang="en-US" smtClean="0"/>
              <a:t>‹#›</a:t>
            </a:fld>
            <a:endParaRPr lang="en-US"/>
          </a:p>
        </p:txBody>
      </p:sp>
    </p:spTree>
    <p:extLst>
      <p:ext uri="{BB962C8B-B14F-4D97-AF65-F5344CB8AC3E}">
        <p14:creationId xmlns:p14="http://schemas.microsoft.com/office/powerpoint/2010/main" val="1075113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a:t>Click to 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2D1123-FDAD-4A46-984F-95FD02E1BC9B}" type="datetimeFigureOut">
              <a:rPr lang="en-US" smtClean="0"/>
              <a:t>3/25/22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667F60-ACF3-334B-9EF7-74A96A296182}" type="slidenum">
              <a:rPr lang="en-US" smtClean="0"/>
              <a:t>‹#›</a:t>
            </a:fld>
            <a:endParaRPr lang="en-US"/>
          </a:p>
        </p:txBody>
      </p:sp>
    </p:spTree>
    <p:extLst>
      <p:ext uri="{BB962C8B-B14F-4D97-AF65-F5344CB8AC3E}">
        <p14:creationId xmlns:p14="http://schemas.microsoft.com/office/powerpoint/2010/main" val="3166470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92D1123-FDAD-4A46-984F-95FD02E1BC9B}" type="datetimeFigureOut">
              <a:rPr lang="en-US" smtClean="0"/>
              <a:t>3/25/22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667F60-ACF3-334B-9EF7-74A96A296182}" type="slidenum">
              <a:rPr lang="en-US" smtClean="0"/>
              <a:t>‹#›</a:t>
            </a:fld>
            <a:endParaRPr lang="en-US"/>
          </a:p>
        </p:txBody>
      </p:sp>
    </p:spTree>
    <p:extLst>
      <p:ext uri="{BB962C8B-B14F-4D97-AF65-F5344CB8AC3E}">
        <p14:creationId xmlns:p14="http://schemas.microsoft.com/office/powerpoint/2010/main" val="2762948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2D1123-FDAD-4A46-984F-95FD02E1BC9B}" type="datetimeFigureOut">
              <a:rPr lang="en-US" smtClean="0"/>
              <a:t>3/25/22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667F60-ACF3-334B-9EF7-74A96A296182}" type="slidenum">
              <a:rPr lang="en-US" smtClean="0"/>
              <a:t>‹#›</a:t>
            </a:fld>
            <a:endParaRPr lang="en-US"/>
          </a:p>
        </p:txBody>
      </p:sp>
    </p:spTree>
    <p:extLst>
      <p:ext uri="{BB962C8B-B14F-4D97-AF65-F5344CB8AC3E}">
        <p14:creationId xmlns:p14="http://schemas.microsoft.com/office/powerpoint/2010/main" val="1660839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592D1123-FDAD-4A46-984F-95FD02E1BC9B}" type="datetimeFigureOut">
              <a:rPr lang="en-US" smtClean="0"/>
              <a:t>3/25/22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667F60-ACF3-334B-9EF7-74A96A296182}" type="slidenum">
              <a:rPr lang="en-US" smtClean="0"/>
              <a:t>‹#›</a:t>
            </a:fld>
            <a:endParaRPr lang="en-US"/>
          </a:p>
        </p:txBody>
      </p:sp>
    </p:spTree>
    <p:extLst>
      <p:ext uri="{BB962C8B-B14F-4D97-AF65-F5344CB8AC3E}">
        <p14:creationId xmlns:p14="http://schemas.microsoft.com/office/powerpoint/2010/main" val="1804941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592D1123-FDAD-4A46-984F-95FD02E1BC9B}" type="datetimeFigureOut">
              <a:rPr lang="en-US" smtClean="0"/>
              <a:t>3/25/22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667F60-ACF3-334B-9EF7-74A96A296182}" type="slidenum">
              <a:rPr lang="en-US" smtClean="0"/>
              <a:t>‹#›</a:t>
            </a:fld>
            <a:endParaRPr lang="en-US"/>
          </a:p>
        </p:txBody>
      </p:sp>
    </p:spTree>
    <p:extLst>
      <p:ext uri="{BB962C8B-B14F-4D97-AF65-F5344CB8AC3E}">
        <p14:creationId xmlns:p14="http://schemas.microsoft.com/office/powerpoint/2010/main" val="2057416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75000"/>
                  </a:schemeClr>
                </a:solidFill>
              </a:defRPr>
            </a:lvl1pPr>
          </a:lstStyle>
          <a:p>
            <a:fld id="{592D1123-FDAD-4A46-984F-95FD02E1BC9B}" type="datetimeFigureOut">
              <a:rPr lang="en-US" smtClean="0"/>
              <a:t>3/25/22</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75000"/>
                  </a:schemeClr>
                </a:solidFill>
              </a:defRPr>
            </a:lvl1pPr>
          </a:lstStyle>
          <a:p>
            <a:fld id="{F1667F60-ACF3-334B-9EF7-74A96A296182}" type="slidenum">
              <a:rPr lang="en-US" smtClean="0"/>
              <a:t>‹#›</a:t>
            </a:fld>
            <a:endParaRPr lang="en-US"/>
          </a:p>
        </p:txBody>
      </p:sp>
    </p:spTree>
    <p:extLst>
      <p:ext uri="{BB962C8B-B14F-4D97-AF65-F5344CB8AC3E}">
        <p14:creationId xmlns:p14="http://schemas.microsoft.com/office/powerpoint/2010/main" val="9053184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29CFF"/>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DCACE11-2BC3-AE4B-AD01-B51D6B2968DE}"/>
              </a:ext>
            </a:extLst>
          </p:cNvPr>
          <p:cNvSpPr txBox="1"/>
          <p:nvPr/>
        </p:nvSpPr>
        <p:spPr>
          <a:xfrm>
            <a:off x="-290945" y="488373"/>
            <a:ext cx="40233600" cy="2326791"/>
          </a:xfrm>
          <a:prstGeom prst="rect">
            <a:avLst/>
          </a:prstGeom>
          <a:noFill/>
        </p:spPr>
        <p:txBody>
          <a:bodyPr wrap="square" rtlCol="0">
            <a:spAutoFit/>
          </a:bodyPr>
          <a:lstStyle/>
          <a:p>
            <a:pPr algn="ctr"/>
            <a:r>
              <a:rPr lang="en-US" sz="14520" b="1" dirty="0">
                <a:solidFill>
                  <a:schemeClr val="bg1"/>
                </a:solidFill>
                <a:latin typeface="Baghdad" pitchFamily="2" charset="-78"/>
                <a:cs typeface="Baghdad" pitchFamily="2" charset="-78"/>
              </a:rPr>
              <a:t>Gerber/Hart Library and Archives Internship </a:t>
            </a:r>
          </a:p>
        </p:txBody>
      </p:sp>
      <p:sp>
        <p:nvSpPr>
          <p:cNvPr id="5" name="TextBox 4">
            <a:extLst>
              <a:ext uri="{FF2B5EF4-FFF2-40B4-BE49-F238E27FC236}">
                <a16:creationId xmlns:a16="http://schemas.microsoft.com/office/drawing/2014/main" id="{BB286371-294F-0542-8803-86597DC1CE9D}"/>
              </a:ext>
            </a:extLst>
          </p:cNvPr>
          <p:cNvSpPr txBox="1"/>
          <p:nvPr/>
        </p:nvSpPr>
        <p:spPr>
          <a:xfrm>
            <a:off x="0" y="488373"/>
            <a:ext cx="40233600" cy="2326791"/>
          </a:xfrm>
          <a:prstGeom prst="rect">
            <a:avLst/>
          </a:prstGeom>
          <a:noFill/>
        </p:spPr>
        <p:txBody>
          <a:bodyPr wrap="square" rtlCol="0">
            <a:spAutoFit/>
          </a:bodyPr>
          <a:lstStyle/>
          <a:p>
            <a:pPr algn="ctr"/>
            <a:r>
              <a:rPr lang="en-US" sz="14520" b="1" dirty="0">
                <a:solidFill>
                  <a:srgbClr val="7248E6"/>
                </a:solidFill>
                <a:latin typeface="Baghdad" pitchFamily="2" charset="-78"/>
                <a:cs typeface="Baghdad" pitchFamily="2" charset="-78"/>
              </a:rPr>
              <a:t>Gerber/Hart Library and Archives Internship</a:t>
            </a:r>
          </a:p>
        </p:txBody>
      </p:sp>
      <p:sp>
        <p:nvSpPr>
          <p:cNvPr id="2" name="TextBox 1">
            <a:extLst>
              <a:ext uri="{FF2B5EF4-FFF2-40B4-BE49-F238E27FC236}">
                <a16:creationId xmlns:a16="http://schemas.microsoft.com/office/drawing/2014/main" id="{9F8858E4-7E97-CD45-90C6-6E3047D900CA}"/>
              </a:ext>
            </a:extLst>
          </p:cNvPr>
          <p:cNvSpPr txBox="1"/>
          <p:nvPr/>
        </p:nvSpPr>
        <p:spPr>
          <a:xfrm>
            <a:off x="968188" y="5315194"/>
            <a:ext cx="11295530" cy="12526506"/>
          </a:xfrm>
          <a:prstGeom prst="rect">
            <a:avLst/>
          </a:prstGeom>
          <a:noFill/>
        </p:spPr>
        <p:txBody>
          <a:bodyPr wrap="square" rtlCol="0">
            <a:spAutoFit/>
          </a:bodyPr>
          <a:lstStyle/>
          <a:p>
            <a:pPr algn="ctr"/>
            <a:r>
              <a:rPr lang="en-US" sz="6000" b="1" dirty="0">
                <a:solidFill>
                  <a:schemeClr val="bg1"/>
                </a:solidFill>
                <a:latin typeface="Baghdad" pitchFamily="2" charset="-78"/>
                <a:cs typeface="Baghdad" pitchFamily="2" charset="-78"/>
              </a:rPr>
              <a:t>About Gerber/Hart: </a:t>
            </a:r>
          </a:p>
          <a:p>
            <a:r>
              <a:rPr lang="en-US" sz="4400" dirty="0">
                <a:solidFill>
                  <a:schemeClr val="bg1"/>
                </a:solidFill>
                <a:latin typeface="Baghdad" pitchFamily="2" charset="-78"/>
                <a:cs typeface="Baghdad" pitchFamily="2" charset="-78"/>
              </a:rPr>
              <a:t>Gerber/Hart Library and Archives was founded in 1981, and it is the Midwest’s first and largest LGBTQ+ library and archive. G/H was created through the efforts of the Chicago Gay and Lesbian History Project and Gay Horizons. Gerber/Hart’s collections focus on Queer history and culture in Chicago and the Midwest. The organization serves the LGBTQ+ community by collecting, preserving, and making accessible collections of items from individuals, organizations,  and businesses. Gerber/Hart has a free library (one of the largest LGBTQ+ literature collections in the country), puts on exhibits, has a podcast, runs programing, and the collections are accessible to anyone interested in learning more about LGBTQ+ history and culture. </a:t>
            </a:r>
          </a:p>
        </p:txBody>
      </p:sp>
      <p:sp>
        <p:nvSpPr>
          <p:cNvPr id="3" name="TextBox 2">
            <a:extLst>
              <a:ext uri="{FF2B5EF4-FFF2-40B4-BE49-F238E27FC236}">
                <a16:creationId xmlns:a16="http://schemas.microsoft.com/office/drawing/2014/main" id="{F7A4E767-BFD1-8943-B03A-A5D277EBBDCC}"/>
              </a:ext>
            </a:extLst>
          </p:cNvPr>
          <p:cNvSpPr txBox="1"/>
          <p:nvPr/>
        </p:nvSpPr>
        <p:spPr>
          <a:xfrm>
            <a:off x="13823577" y="3025807"/>
            <a:ext cx="12209930" cy="12526506"/>
          </a:xfrm>
          <a:prstGeom prst="rect">
            <a:avLst/>
          </a:prstGeom>
          <a:noFill/>
        </p:spPr>
        <p:txBody>
          <a:bodyPr wrap="square" rtlCol="0">
            <a:spAutoFit/>
          </a:bodyPr>
          <a:lstStyle/>
          <a:p>
            <a:pPr algn="ctr"/>
            <a:r>
              <a:rPr lang="en-US" sz="6000" b="1" dirty="0">
                <a:solidFill>
                  <a:schemeClr val="bg1"/>
                </a:solidFill>
                <a:latin typeface="Baghdad" pitchFamily="2" charset="-78"/>
                <a:cs typeface="Baghdad" pitchFamily="2" charset="-78"/>
              </a:rPr>
              <a:t>The T-shirt Project</a:t>
            </a:r>
          </a:p>
          <a:p>
            <a:r>
              <a:rPr lang="en-US" sz="4400" dirty="0">
                <a:solidFill>
                  <a:schemeClr val="bg1"/>
                </a:solidFill>
                <a:latin typeface="Baghdad" pitchFamily="2" charset="-78"/>
                <a:cs typeface="Baghdad" pitchFamily="2" charset="-78"/>
              </a:rPr>
              <a:t>As an intern, my project for the semester focused on cataloguing, preserving, dating, photographing, and digitalizing Gerber/Hart’s collection of t-shirts. These t-shirts came from a wide variety of sources in the Queer community, ranging from benefits, to bars, to activism. Each shirt contained within it its own history, both personal and public. Through my experience working with the t-shirts, I gained a greater understanding about the scope of LGBTQ+ history and what matters to people in the community. I loved researching each t-shirt to find its origins in history and culture, and I learned about corresponding historical events, protests, action groups, cultural events, nightlife, community groups, politics, and so much more. The photographs featured on this poster are shirts that I archived. </a:t>
            </a:r>
          </a:p>
        </p:txBody>
      </p:sp>
      <p:sp>
        <p:nvSpPr>
          <p:cNvPr id="6" name="TextBox 5">
            <a:extLst>
              <a:ext uri="{FF2B5EF4-FFF2-40B4-BE49-F238E27FC236}">
                <a16:creationId xmlns:a16="http://schemas.microsoft.com/office/drawing/2014/main" id="{314306FA-4B86-8E4B-98AB-CC21B128A068}"/>
              </a:ext>
            </a:extLst>
          </p:cNvPr>
          <p:cNvSpPr txBox="1"/>
          <p:nvPr/>
        </p:nvSpPr>
        <p:spPr>
          <a:xfrm>
            <a:off x="27593366" y="12850603"/>
            <a:ext cx="11295529" cy="19543812"/>
          </a:xfrm>
          <a:prstGeom prst="rect">
            <a:avLst/>
          </a:prstGeom>
          <a:noFill/>
        </p:spPr>
        <p:txBody>
          <a:bodyPr wrap="square" rtlCol="0">
            <a:spAutoFit/>
          </a:bodyPr>
          <a:lstStyle/>
          <a:p>
            <a:pPr algn="ctr"/>
            <a:r>
              <a:rPr lang="en-US" sz="6000" b="1" dirty="0">
                <a:solidFill>
                  <a:schemeClr val="bg1"/>
                </a:solidFill>
                <a:latin typeface="Baghdad" pitchFamily="2" charset="-78"/>
                <a:cs typeface="Baghdad" pitchFamily="2" charset="-78"/>
              </a:rPr>
              <a:t>Queer History or the Lack Thereof</a:t>
            </a:r>
          </a:p>
          <a:p>
            <a:r>
              <a:rPr lang="en-US" sz="4400" dirty="0">
                <a:solidFill>
                  <a:schemeClr val="bg1"/>
                </a:solidFill>
                <a:latin typeface="Baghdad" pitchFamily="2" charset="-78"/>
                <a:cs typeface="Baghdad" pitchFamily="2" charset="-78"/>
              </a:rPr>
              <a:t>“Finding our history is going to be a tool for our liberation.” Gerber/Hart was a revolutionary institution when it opened in 1981. LGBTQ+ history has historically been neglected and excluded from mainstream histories. Due to this exclusion from academia and history, LGBTQ+ community members had to preserve their own artifacts, books, and papers so they could be accessed by the next generations. Established archives and libraries would not hold items from LGBTQ+ history, so the responsibility for the maintenance of culture and history fell onto individuals. Gerber/Hart only has half of the items it preserves due to the careful work of members of the LGBTQ+ community in storing important materials in their basements and attics, somehow sensing their future significance. Individual donations are still the backbone of the development of community archives and queer history. To learn more about this topic, listen to the podcast episode “A Library and Archives for Us: The Story of Gerber/Hart Library and Archives” by Unboxing Queer History. </a:t>
            </a:r>
          </a:p>
        </p:txBody>
      </p:sp>
      <p:sp>
        <p:nvSpPr>
          <p:cNvPr id="8" name="TextBox 7">
            <a:extLst>
              <a:ext uri="{FF2B5EF4-FFF2-40B4-BE49-F238E27FC236}">
                <a16:creationId xmlns:a16="http://schemas.microsoft.com/office/drawing/2014/main" id="{102560E9-32E5-914E-BDB6-6BA0F8DD0381}"/>
              </a:ext>
            </a:extLst>
          </p:cNvPr>
          <p:cNvSpPr txBox="1"/>
          <p:nvPr/>
        </p:nvSpPr>
        <p:spPr>
          <a:xfrm>
            <a:off x="13823577" y="21058440"/>
            <a:ext cx="12107243" cy="10741402"/>
          </a:xfrm>
          <a:prstGeom prst="rect">
            <a:avLst/>
          </a:prstGeom>
          <a:noFill/>
        </p:spPr>
        <p:txBody>
          <a:bodyPr wrap="square" rtlCol="0">
            <a:spAutoFit/>
          </a:bodyPr>
          <a:lstStyle/>
          <a:p>
            <a:pPr algn="ctr"/>
            <a:r>
              <a:rPr lang="en-US" sz="6000" b="1" dirty="0">
                <a:solidFill>
                  <a:schemeClr val="bg1"/>
                </a:solidFill>
                <a:latin typeface="Baghdad" pitchFamily="2" charset="-78"/>
                <a:cs typeface="Baghdad" pitchFamily="2" charset="-78"/>
              </a:rPr>
              <a:t>Dating, Preservation, and Digitalizing Historical Artifacts</a:t>
            </a:r>
          </a:p>
          <a:p>
            <a:r>
              <a:rPr lang="en-US" sz="4400" dirty="0">
                <a:solidFill>
                  <a:schemeClr val="bg1"/>
                </a:solidFill>
                <a:latin typeface="Baghdad" pitchFamily="2" charset="-78"/>
                <a:cs typeface="Baghdad" pitchFamily="2" charset="-78"/>
              </a:rPr>
              <a:t>Dating a t-shirt was sometimes as easy as recording the date written on the shirt for event, or as hard as researching the origins of an organization or business to place a t-shirt in a historical timeframe. After dating, describing, and giving each shirt a collection number (so they can be easily found in the archive), each shirt had to be steamed and photographed as a mode of preservation. The final step in the T-shirt project was to upload all the research, information, and photographs of the collection online, so that the collection is accessible to all members of the community.  </a:t>
            </a:r>
          </a:p>
        </p:txBody>
      </p:sp>
      <p:sp>
        <p:nvSpPr>
          <p:cNvPr id="9" name="TextBox 8">
            <a:extLst>
              <a:ext uri="{FF2B5EF4-FFF2-40B4-BE49-F238E27FC236}">
                <a16:creationId xmlns:a16="http://schemas.microsoft.com/office/drawing/2014/main" id="{9AC95505-B2B9-894B-80C9-E76480BA068E}"/>
              </a:ext>
            </a:extLst>
          </p:cNvPr>
          <p:cNvSpPr txBox="1"/>
          <p:nvPr/>
        </p:nvSpPr>
        <p:spPr>
          <a:xfrm>
            <a:off x="968188" y="2815164"/>
            <a:ext cx="9712004" cy="1446550"/>
          </a:xfrm>
          <a:prstGeom prst="rect">
            <a:avLst/>
          </a:prstGeom>
          <a:noFill/>
        </p:spPr>
        <p:txBody>
          <a:bodyPr wrap="square" rtlCol="0">
            <a:spAutoFit/>
          </a:bodyPr>
          <a:lstStyle/>
          <a:p>
            <a:r>
              <a:rPr lang="en-US" sz="4400" b="1" dirty="0">
                <a:solidFill>
                  <a:schemeClr val="bg1"/>
                </a:solidFill>
                <a:latin typeface="Baghdad" pitchFamily="2" charset="-78"/>
                <a:cs typeface="Baghdad" pitchFamily="2" charset="-78"/>
              </a:rPr>
              <a:t>By: Sarah </a:t>
            </a:r>
            <a:r>
              <a:rPr lang="en-US" sz="4400" b="1" dirty="0" err="1">
                <a:solidFill>
                  <a:schemeClr val="bg1"/>
                </a:solidFill>
                <a:latin typeface="Baghdad" pitchFamily="2" charset="-78"/>
                <a:cs typeface="Baghdad" pitchFamily="2" charset="-78"/>
              </a:rPr>
              <a:t>Gerards</a:t>
            </a:r>
            <a:endParaRPr lang="en-US" sz="4400" b="1" dirty="0">
              <a:solidFill>
                <a:schemeClr val="bg1"/>
              </a:solidFill>
              <a:latin typeface="Baghdad" pitchFamily="2" charset="-78"/>
              <a:cs typeface="Baghdad" pitchFamily="2" charset="-78"/>
            </a:endParaRPr>
          </a:p>
          <a:p>
            <a:r>
              <a:rPr lang="en-US" sz="4400" b="1" dirty="0">
                <a:solidFill>
                  <a:schemeClr val="bg1"/>
                </a:solidFill>
                <a:latin typeface="Baghdad" pitchFamily="2" charset="-78"/>
                <a:cs typeface="Baghdad" pitchFamily="2" charset="-78"/>
              </a:rPr>
              <a:t>Loyola University Chicago </a:t>
            </a:r>
          </a:p>
        </p:txBody>
      </p:sp>
      <p:sp>
        <p:nvSpPr>
          <p:cNvPr id="7" name="Rectangle 6">
            <a:extLst>
              <a:ext uri="{FF2B5EF4-FFF2-40B4-BE49-F238E27FC236}">
                <a16:creationId xmlns:a16="http://schemas.microsoft.com/office/drawing/2014/main" id="{E8BD2AFA-0C91-5448-9C91-CF495FB849B1}"/>
              </a:ext>
            </a:extLst>
          </p:cNvPr>
          <p:cNvSpPr/>
          <p:nvPr/>
        </p:nvSpPr>
        <p:spPr>
          <a:xfrm>
            <a:off x="968188" y="19507200"/>
            <a:ext cx="11772452" cy="11887200"/>
          </a:xfrm>
          <a:prstGeom prst="rect">
            <a:avLst/>
          </a:prstGeom>
          <a:solidFill>
            <a:srgbClr val="7248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2BF4D8E-8F11-F14E-974B-2B231820306F}"/>
              </a:ext>
            </a:extLst>
          </p:cNvPr>
          <p:cNvSpPr/>
          <p:nvPr/>
        </p:nvSpPr>
        <p:spPr>
          <a:xfrm>
            <a:off x="13341927" y="16537536"/>
            <a:ext cx="13004855" cy="3535681"/>
          </a:xfrm>
          <a:prstGeom prst="rect">
            <a:avLst/>
          </a:prstGeom>
          <a:solidFill>
            <a:srgbClr val="7248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208AA97-110B-0643-9290-36D52DE2EDC5}"/>
              </a:ext>
            </a:extLst>
          </p:cNvPr>
          <p:cNvSpPr/>
          <p:nvPr/>
        </p:nvSpPr>
        <p:spPr>
          <a:xfrm>
            <a:off x="27593366" y="2815164"/>
            <a:ext cx="11216640" cy="9872761"/>
          </a:xfrm>
          <a:prstGeom prst="rect">
            <a:avLst/>
          </a:prstGeom>
          <a:solidFill>
            <a:srgbClr val="7248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Gerber/Hart | Welcome to the archival database of Gerber/Hart">
            <a:extLst>
              <a:ext uri="{FF2B5EF4-FFF2-40B4-BE49-F238E27FC236}">
                <a16:creationId xmlns:a16="http://schemas.microsoft.com/office/drawing/2014/main" id="{98D420B7-2813-014B-98DB-519211836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2233" y="17141976"/>
            <a:ext cx="12107243" cy="232679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a:extLst>
              <a:ext uri="{FF2B5EF4-FFF2-40B4-BE49-F238E27FC236}">
                <a16:creationId xmlns:a16="http://schemas.microsoft.com/office/drawing/2014/main" id="{96D7F9B0-AA52-D146-B3A4-DB1784D886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4705" y="20073217"/>
            <a:ext cx="5334518" cy="802183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29180841-9D1D-2F40-823B-2D33B19103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96722" y="22622509"/>
            <a:ext cx="5626419" cy="846078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088EF1F1-7D64-8145-9527-1834D07D863D}"/>
              </a:ext>
            </a:extLst>
          </p:cNvPr>
          <p:cNvSpPr txBox="1"/>
          <p:nvPr/>
        </p:nvSpPr>
        <p:spPr>
          <a:xfrm>
            <a:off x="7105942" y="20557072"/>
            <a:ext cx="5207978" cy="1754326"/>
          </a:xfrm>
          <a:prstGeom prst="rect">
            <a:avLst/>
          </a:prstGeom>
          <a:noFill/>
        </p:spPr>
        <p:txBody>
          <a:bodyPr wrap="square" rtlCol="0">
            <a:spAutoFit/>
          </a:bodyPr>
          <a:lstStyle/>
          <a:p>
            <a:r>
              <a:rPr lang="en-US" sz="3600" dirty="0">
                <a:solidFill>
                  <a:schemeClr val="bg1"/>
                </a:solidFill>
                <a:latin typeface="Baghdad" pitchFamily="2" charset="-78"/>
                <a:cs typeface="Baghdad" pitchFamily="2" charset="-78"/>
              </a:rPr>
              <a:t>On Right: </a:t>
            </a:r>
            <a:r>
              <a:rPr lang="en-US" sz="3600" dirty="0" err="1">
                <a:solidFill>
                  <a:schemeClr val="bg1"/>
                </a:solidFill>
                <a:latin typeface="Baghdad" pitchFamily="2" charset="-78"/>
                <a:cs typeface="Baghdad" pitchFamily="2" charset="-78"/>
              </a:rPr>
              <a:t>Lesbiana</a:t>
            </a:r>
            <a:r>
              <a:rPr lang="en-US" sz="3600" dirty="0">
                <a:solidFill>
                  <a:schemeClr val="bg1"/>
                </a:solidFill>
                <a:latin typeface="Baghdad" pitchFamily="2" charset="-78"/>
                <a:cs typeface="Baghdad" pitchFamily="2" charset="-78"/>
              </a:rPr>
              <a:t> Jones and the U-Haul of Doom, 2002, unknown creator </a:t>
            </a:r>
          </a:p>
        </p:txBody>
      </p:sp>
      <p:sp>
        <p:nvSpPr>
          <p:cNvPr id="14" name="TextBox 13">
            <a:extLst>
              <a:ext uri="{FF2B5EF4-FFF2-40B4-BE49-F238E27FC236}">
                <a16:creationId xmlns:a16="http://schemas.microsoft.com/office/drawing/2014/main" id="{D0C3A840-2370-A54B-9964-F6FEAAA2A9C4}"/>
              </a:ext>
            </a:extLst>
          </p:cNvPr>
          <p:cNvSpPr txBox="1"/>
          <p:nvPr/>
        </p:nvSpPr>
        <p:spPr>
          <a:xfrm>
            <a:off x="1376340" y="28511176"/>
            <a:ext cx="5271248" cy="1754326"/>
          </a:xfrm>
          <a:prstGeom prst="rect">
            <a:avLst/>
          </a:prstGeom>
          <a:noFill/>
        </p:spPr>
        <p:txBody>
          <a:bodyPr wrap="square" rtlCol="0">
            <a:spAutoFit/>
          </a:bodyPr>
          <a:lstStyle/>
          <a:p>
            <a:r>
              <a:rPr lang="en-US" sz="3600" dirty="0">
                <a:solidFill>
                  <a:schemeClr val="bg1"/>
                </a:solidFill>
                <a:latin typeface="Baghdad" pitchFamily="2" charset="-78"/>
                <a:cs typeface="Baghdad" pitchFamily="2" charset="-78"/>
              </a:rPr>
              <a:t>On Left: Women in Print Conference, 1981, Washington D.C. </a:t>
            </a:r>
          </a:p>
        </p:txBody>
      </p:sp>
      <p:pic>
        <p:nvPicPr>
          <p:cNvPr id="1032" name="Picture 8">
            <a:extLst>
              <a:ext uri="{FF2B5EF4-FFF2-40B4-BE49-F238E27FC236}">
                <a16:creationId xmlns:a16="http://schemas.microsoft.com/office/drawing/2014/main" id="{50BAD1C2-B552-6B4B-8D11-17D7512C87E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68575" y="3025807"/>
            <a:ext cx="4801832" cy="722080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B9AEE4BE-EB10-8843-A5E1-F12B761E469A}"/>
              </a:ext>
            </a:extLst>
          </p:cNvPr>
          <p:cNvSpPr txBox="1"/>
          <p:nvPr/>
        </p:nvSpPr>
        <p:spPr>
          <a:xfrm>
            <a:off x="28443810" y="10457250"/>
            <a:ext cx="4326597" cy="1754326"/>
          </a:xfrm>
          <a:prstGeom prst="rect">
            <a:avLst/>
          </a:prstGeom>
          <a:noFill/>
        </p:spPr>
        <p:txBody>
          <a:bodyPr wrap="square" rtlCol="0">
            <a:spAutoFit/>
          </a:bodyPr>
          <a:lstStyle/>
          <a:p>
            <a:r>
              <a:rPr lang="en-US" sz="3600" dirty="0">
                <a:solidFill>
                  <a:schemeClr val="bg1"/>
                </a:solidFill>
                <a:latin typeface="Baghdad" pitchFamily="2" charset="-78"/>
                <a:cs typeface="Baghdad" pitchFamily="2" charset="-78"/>
              </a:rPr>
              <a:t>On Left: University of Chicago, Ho-</a:t>
            </a:r>
            <a:r>
              <a:rPr lang="en-US" sz="3600" dirty="0" err="1">
                <a:solidFill>
                  <a:schemeClr val="bg1"/>
                </a:solidFill>
                <a:latin typeface="Baghdad" pitchFamily="2" charset="-78"/>
                <a:cs typeface="Baghdad" pitchFamily="2" charset="-78"/>
              </a:rPr>
              <a:t>mo</a:t>
            </a:r>
            <a:r>
              <a:rPr lang="en-US" sz="3600" dirty="0">
                <a:solidFill>
                  <a:schemeClr val="bg1"/>
                </a:solidFill>
                <a:latin typeface="Baghdad" pitchFamily="2" charset="-78"/>
                <a:cs typeface="Baghdad" pitchFamily="2" charset="-78"/>
              </a:rPr>
              <a:t>, date unknown</a:t>
            </a:r>
          </a:p>
        </p:txBody>
      </p:sp>
      <p:pic>
        <p:nvPicPr>
          <p:cNvPr id="1034" name="Picture 10">
            <a:extLst>
              <a:ext uri="{FF2B5EF4-FFF2-40B4-BE49-F238E27FC236}">
                <a16:creationId xmlns:a16="http://schemas.microsoft.com/office/drawing/2014/main" id="{7CEBFABA-5457-A544-A962-56F642806E6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04113" y="5141955"/>
            <a:ext cx="4801832" cy="722080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5D3C3B44-6C29-C14E-BA8A-78D9F5340DAE}"/>
              </a:ext>
            </a:extLst>
          </p:cNvPr>
          <p:cNvSpPr txBox="1"/>
          <p:nvPr/>
        </p:nvSpPr>
        <p:spPr>
          <a:xfrm>
            <a:off x="33710688" y="3188016"/>
            <a:ext cx="4801832" cy="1754326"/>
          </a:xfrm>
          <a:prstGeom prst="rect">
            <a:avLst/>
          </a:prstGeom>
          <a:noFill/>
        </p:spPr>
        <p:txBody>
          <a:bodyPr wrap="square" rtlCol="0">
            <a:spAutoFit/>
          </a:bodyPr>
          <a:lstStyle/>
          <a:p>
            <a:r>
              <a:rPr lang="en-US" sz="3600" dirty="0">
                <a:solidFill>
                  <a:schemeClr val="bg1"/>
                </a:solidFill>
                <a:latin typeface="Baghdad" pitchFamily="2" charset="-78"/>
                <a:cs typeface="Baghdad" pitchFamily="2" charset="-78"/>
              </a:rPr>
              <a:t>On Right: Petunia’s (lesbian bar), Chicago, circa 1970s</a:t>
            </a:r>
          </a:p>
        </p:txBody>
      </p:sp>
    </p:spTree>
    <p:extLst>
      <p:ext uri="{BB962C8B-B14F-4D97-AF65-F5344CB8AC3E}">
        <p14:creationId xmlns:p14="http://schemas.microsoft.com/office/powerpoint/2010/main" val="26991072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TotalTime>
  <Words>684</Words>
  <Application>Microsoft Macintosh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Baghdad</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Gerards</dc:creator>
  <cp:lastModifiedBy>Sarah Gerards</cp:lastModifiedBy>
  <cp:revision>9</cp:revision>
  <dcterms:created xsi:type="dcterms:W3CDTF">2022-03-24T15:04:33Z</dcterms:created>
  <dcterms:modified xsi:type="dcterms:W3CDTF">2022-03-25T16:37:10Z</dcterms:modified>
</cp:coreProperties>
</file>