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75" r:id="rId2"/>
  </p:sldIdLst>
  <p:sldSz cx="38404800" cy="27432000"/>
  <p:notesSz cx="6858000" cy="9313863"/>
  <p:defaultTextStyle>
    <a:defPPr>
      <a:defRPr lang="en-GB"/>
    </a:defPPr>
    <a:lvl1pPr algn="l" defTabSz="457200" rtl="0" fontAlgn="base" hangingPunct="0">
      <a:lnSpc>
        <a:spcPct val="94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4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4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4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4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7279" userDrawn="1">
          <p15:clr>
            <a:srgbClr val="A4A3A4"/>
          </p15:clr>
        </p15:guide>
        <p15:guide id="4" userDrawn="1">
          <p15:clr>
            <a:srgbClr val="A4A3A4"/>
          </p15:clr>
        </p15:guide>
        <p15:guide id="5" pos="12096" userDrawn="1">
          <p15:clr>
            <a:srgbClr val="A4A3A4"/>
          </p15:clr>
        </p15:guide>
        <p15:guide id="6" orient="horz" pos="8640" userDrawn="1">
          <p15:clr>
            <a:srgbClr val="A4A3A4"/>
          </p15:clr>
        </p15:guide>
        <p15:guide id="7" pos="12236" userDrawn="1">
          <p15:clr>
            <a:srgbClr val="A4A3A4"/>
          </p15:clr>
        </p15:guide>
      </p15:sldGuideLst>
    </p:ext>
    <p:ext uri="{2D200454-40CA-4A62-9FC3-DE9A4176ACB9}">
      <p15:notesGuideLst xmlns:p15="http://schemas.microsoft.com/office/powerpoint/2012/main">
        <p15:guide id="1" orient="horz" pos="2667" userDrawn="1">
          <p15:clr>
            <a:srgbClr val="A4A3A4"/>
          </p15:clr>
        </p15:guide>
        <p15:guide id="2" pos="19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DF9E1E"/>
    <a:srgbClr val="800000"/>
    <a:srgbClr val="FF33CC"/>
    <a:srgbClr val="FF0000"/>
    <a:srgbClr val="F5EBF9"/>
    <a:srgbClr val="EDEEF9"/>
    <a:srgbClr val="E3EFF7"/>
    <a:srgbClr val="B3B3B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268"/>
    <p:restoredTop sz="96296" autoAdjust="0"/>
  </p:normalViewPr>
  <p:slideViewPr>
    <p:cSldViewPr>
      <p:cViewPr>
        <p:scale>
          <a:sx n="32" d="100"/>
          <a:sy n="32" d="100"/>
        </p:scale>
        <p:origin x="1872" y="144"/>
      </p:cViewPr>
      <p:guideLst>
        <p:guide orient="horz" pos="2160"/>
        <p:guide pos="2880"/>
        <p:guide orient="horz" pos="17279"/>
        <p:guide/>
        <p:guide pos="12096"/>
        <p:guide orient="horz" pos="8640"/>
        <p:guide pos="12236"/>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67"/>
        <p:guide pos="1906"/>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31386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27" tIns="41463" rIns="82927" bIns="41463" anchor="ctr"/>
          <a:lstStyle/>
          <a:p>
            <a:endParaRPr lang="en-US"/>
          </a:p>
        </p:txBody>
      </p:sp>
      <p:sp>
        <p:nvSpPr>
          <p:cNvPr id="2050" name="Rectangle 2"/>
          <p:cNvSpPr>
            <a:spLocks noGrp="1" noRot="1" noChangeAspect="1" noChangeArrowheads="1"/>
          </p:cNvSpPr>
          <p:nvPr>
            <p:ph type="sldImg"/>
          </p:nvPr>
        </p:nvSpPr>
        <p:spPr bwMode="auto">
          <a:xfrm>
            <a:off x="984250" y="706438"/>
            <a:ext cx="4886325" cy="349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686361" y="4423204"/>
            <a:ext cx="5483879" cy="4188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2" name="Rectangle 4"/>
          <p:cNvSpPr>
            <a:spLocks noGrp="1" noChangeArrowheads="1"/>
          </p:cNvSpPr>
          <p:nvPr>
            <p:ph type="hdr"/>
          </p:nvPr>
        </p:nvSpPr>
        <p:spPr bwMode="auto">
          <a:xfrm>
            <a:off x="1" y="0"/>
            <a:ext cx="2973761" cy="463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0" algn="l"/>
                <a:tab pos="414635" algn="l"/>
                <a:tab pos="829269" algn="l"/>
                <a:tab pos="1243904" algn="l"/>
                <a:tab pos="1658539" algn="l"/>
                <a:tab pos="2073173" algn="l"/>
                <a:tab pos="2487808" algn="l"/>
                <a:tab pos="2902443" algn="l"/>
                <a:tab pos="3317077" algn="l"/>
                <a:tab pos="3731712" algn="l"/>
                <a:tab pos="4146347" algn="l"/>
                <a:tab pos="4560981" algn="l"/>
                <a:tab pos="4975616" algn="l"/>
                <a:tab pos="5390251" algn="l"/>
                <a:tab pos="5804886" algn="l"/>
                <a:tab pos="6219520" algn="l"/>
                <a:tab pos="6634155" algn="l"/>
                <a:tab pos="7048790" algn="l"/>
                <a:tab pos="7463424" algn="l"/>
                <a:tab pos="7878059" algn="l"/>
                <a:tab pos="8292694" algn="l"/>
              </a:tabLst>
              <a:defRPr sz="1300">
                <a:solidFill>
                  <a:srgbClr val="000000"/>
                </a:solidFill>
                <a:latin typeface="Times New Roman" pitchFamily="16" charset="0"/>
                <a:ea typeface="DejaVu Sans" charset="0"/>
                <a:cs typeface="DejaVu Sans" charset="0"/>
              </a:defRPr>
            </a:lvl1pPr>
          </a:lstStyle>
          <a:p>
            <a:endParaRPr lang="en-US" altLang="en-US"/>
          </a:p>
        </p:txBody>
      </p:sp>
      <p:sp>
        <p:nvSpPr>
          <p:cNvPr id="2053" name="Rectangle 5"/>
          <p:cNvSpPr>
            <a:spLocks noGrp="1" noChangeArrowheads="1"/>
          </p:cNvSpPr>
          <p:nvPr>
            <p:ph type="dt"/>
          </p:nvPr>
        </p:nvSpPr>
        <p:spPr bwMode="auto">
          <a:xfrm>
            <a:off x="3881438" y="0"/>
            <a:ext cx="2973761" cy="463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0" algn="l"/>
                <a:tab pos="414635" algn="l"/>
                <a:tab pos="829269" algn="l"/>
                <a:tab pos="1243904" algn="l"/>
                <a:tab pos="1658539" algn="l"/>
                <a:tab pos="2073173" algn="l"/>
                <a:tab pos="2487808" algn="l"/>
                <a:tab pos="2902443" algn="l"/>
                <a:tab pos="3317077" algn="l"/>
                <a:tab pos="3731712" algn="l"/>
                <a:tab pos="4146347" algn="l"/>
                <a:tab pos="4560981" algn="l"/>
                <a:tab pos="4975616" algn="l"/>
                <a:tab pos="5390251" algn="l"/>
                <a:tab pos="5804886" algn="l"/>
                <a:tab pos="6219520" algn="l"/>
                <a:tab pos="6634155" algn="l"/>
                <a:tab pos="7048790" algn="l"/>
                <a:tab pos="7463424" algn="l"/>
                <a:tab pos="7878059" algn="l"/>
                <a:tab pos="8292694" algn="l"/>
              </a:tabLst>
              <a:defRPr sz="1300">
                <a:solidFill>
                  <a:srgbClr val="000000"/>
                </a:solidFill>
                <a:latin typeface="Times New Roman" pitchFamily="16" charset="0"/>
                <a:ea typeface="DejaVu Sans" charset="0"/>
                <a:cs typeface="DejaVu Sans" charset="0"/>
              </a:defRPr>
            </a:lvl1pPr>
          </a:lstStyle>
          <a:p>
            <a:endParaRPr lang="en-US" altLang="en-US"/>
          </a:p>
        </p:txBody>
      </p:sp>
      <p:sp>
        <p:nvSpPr>
          <p:cNvPr id="2054" name="Rectangle 6"/>
          <p:cNvSpPr>
            <a:spLocks noGrp="1" noChangeArrowheads="1"/>
          </p:cNvSpPr>
          <p:nvPr>
            <p:ph type="ftr"/>
          </p:nvPr>
        </p:nvSpPr>
        <p:spPr bwMode="auto">
          <a:xfrm>
            <a:off x="1" y="8847876"/>
            <a:ext cx="2973761" cy="46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buClrTx/>
              <a:buFontTx/>
              <a:buNone/>
              <a:tabLst>
                <a:tab pos="0" algn="l"/>
                <a:tab pos="414635" algn="l"/>
                <a:tab pos="829269" algn="l"/>
                <a:tab pos="1243904" algn="l"/>
                <a:tab pos="1658539" algn="l"/>
                <a:tab pos="2073173" algn="l"/>
                <a:tab pos="2487808" algn="l"/>
                <a:tab pos="2902443" algn="l"/>
                <a:tab pos="3317077" algn="l"/>
                <a:tab pos="3731712" algn="l"/>
                <a:tab pos="4146347" algn="l"/>
                <a:tab pos="4560981" algn="l"/>
                <a:tab pos="4975616" algn="l"/>
                <a:tab pos="5390251" algn="l"/>
                <a:tab pos="5804886" algn="l"/>
                <a:tab pos="6219520" algn="l"/>
                <a:tab pos="6634155" algn="l"/>
                <a:tab pos="7048790" algn="l"/>
                <a:tab pos="7463424" algn="l"/>
                <a:tab pos="7878059" algn="l"/>
                <a:tab pos="8292694" algn="l"/>
              </a:tabLst>
              <a:defRPr sz="1300">
                <a:solidFill>
                  <a:srgbClr val="000000"/>
                </a:solidFill>
                <a:latin typeface="Times New Roman" pitchFamily="16" charset="0"/>
                <a:ea typeface="DejaVu Sans" charset="0"/>
                <a:cs typeface="DejaVu Sans" charset="0"/>
              </a:defRPr>
            </a:lvl1pPr>
          </a:lstStyle>
          <a:p>
            <a:endParaRPr lang="en-US" altLang="en-US"/>
          </a:p>
        </p:txBody>
      </p:sp>
      <p:sp>
        <p:nvSpPr>
          <p:cNvPr id="2055" name="Rectangle 7"/>
          <p:cNvSpPr>
            <a:spLocks noGrp="1" noChangeArrowheads="1"/>
          </p:cNvSpPr>
          <p:nvPr>
            <p:ph type="sldNum"/>
          </p:nvPr>
        </p:nvSpPr>
        <p:spPr bwMode="auto">
          <a:xfrm>
            <a:off x="3881438" y="8847876"/>
            <a:ext cx="2973761" cy="46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buClrTx/>
              <a:buFontTx/>
              <a:buNone/>
              <a:tabLst>
                <a:tab pos="0" algn="l"/>
                <a:tab pos="414635" algn="l"/>
                <a:tab pos="829269" algn="l"/>
                <a:tab pos="1243904" algn="l"/>
                <a:tab pos="1658539" algn="l"/>
                <a:tab pos="2073173" algn="l"/>
                <a:tab pos="2487808" algn="l"/>
                <a:tab pos="2902443" algn="l"/>
                <a:tab pos="3317077" algn="l"/>
                <a:tab pos="3731712" algn="l"/>
                <a:tab pos="4146347" algn="l"/>
                <a:tab pos="4560981" algn="l"/>
                <a:tab pos="4975616" algn="l"/>
                <a:tab pos="5390251" algn="l"/>
                <a:tab pos="5804886" algn="l"/>
                <a:tab pos="6219520" algn="l"/>
                <a:tab pos="6634155" algn="l"/>
                <a:tab pos="7048790" algn="l"/>
                <a:tab pos="7463424" algn="l"/>
                <a:tab pos="7878059" algn="l"/>
                <a:tab pos="8292694" algn="l"/>
              </a:tabLst>
              <a:defRPr sz="1300">
                <a:solidFill>
                  <a:srgbClr val="000000"/>
                </a:solidFill>
                <a:latin typeface="Times New Roman" pitchFamily="16" charset="0"/>
                <a:ea typeface="DejaVu Sans" charset="0"/>
                <a:cs typeface="DejaVu Sans" charset="0"/>
              </a:defRPr>
            </a:lvl1pPr>
          </a:lstStyle>
          <a:p>
            <a:fld id="{0694A990-7795-4187-A496-62C114831436}" type="slidenum">
              <a:rPr lang="en-US" altLang="en-US"/>
              <a:pPr/>
              <a:t>‹#›</a:t>
            </a:fld>
            <a:endParaRPr lang="en-US" altLang="en-US"/>
          </a:p>
        </p:txBody>
      </p:sp>
    </p:spTree>
    <p:extLst>
      <p:ext uri="{BB962C8B-B14F-4D97-AF65-F5344CB8AC3E}">
        <p14:creationId xmlns:p14="http://schemas.microsoft.com/office/powerpoint/2010/main" val="800319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3D0DF66-1414-4753-8DA5-281FEEFE5E6F}" type="slidenum">
              <a:rPr lang="en-US" altLang="en-US"/>
              <a:pPr/>
              <a:t>1</a:t>
            </a:fld>
            <a:endParaRPr lang="en-US" altLang="en-US"/>
          </a:p>
        </p:txBody>
      </p:sp>
      <p:sp>
        <p:nvSpPr>
          <p:cNvPr id="4097" name="Rectangle 1"/>
          <p:cNvSpPr txBox="1">
            <a:spLocks noGrp="1" noRot="1" noChangeAspect="1" noChangeArrowheads="1"/>
          </p:cNvSpPr>
          <p:nvPr>
            <p:ph type="sldImg"/>
          </p:nvPr>
        </p:nvSpPr>
        <p:spPr bwMode="auto">
          <a:xfrm>
            <a:off x="984250" y="706438"/>
            <a:ext cx="4889500" cy="34940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ChangeArrowheads="1"/>
          </p:cNvSpPr>
          <p:nvPr/>
        </p:nvSpPr>
        <p:spPr bwMode="auto">
          <a:xfrm>
            <a:off x="686360" y="4423203"/>
            <a:ext cx="5486681" cy="4190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27" tIns="41463" rIns="82927" bIns="41463" anchor="ctr"/>
          <a:lstStyle/>
          <a:p>
            <a:endParaRPr lang="en-US"/>
          </a:p>
        </p:txBody>
      </p:sp>
      <p:sp>
        <p:nvSpPr>
          <p:cNvPr id="2" name="Notes Placeholder 1"/>
          <p:cNvSpPr>
            <a:spLocks noGrp="1"/>
          </p:cNvSpPr>
          <p:nvPr>
            <p:ph type="body" idx="1"/>
          </p:nvPr>
        </p:nvSpPr>
        <p:spPr/>
        <p:txBody>
          <a:bodyPr/>
          <a:lstStyle/>
          <a:p>
            <a:r>
              <a:rPr lang="en-US" altLang="en-US" sz="1200" dirty="0">
                <a:solidFill>
                  <a:schemeClr val="tx1"/>
                </a:solidFill>
                <a:latin typeface="Arial" panose="020B0604020202020204" pitchFamily="34" charset="0"/>
                <a:cs typeface="Arial" panose="020B0604020202020204" pitchFamily="34" charset="0"/>
                <a:sym typeface="Wingdings" panose="05000000000000000000" pitchFamily="2" charset="2"/>
              </a:rPr>
              <a:t>After 1.5L CO exposure, CO inserted into (2x1)-O creating the (2x2)-O+CO patches on the terraces (some CO inserted into the (2x1) (bright pink circles), RhO2 unaffected</a:t>
            </a:r>
          </a:p>
          <a:p>
            <a:endParaRPr lang="en-US" altLang="en-US" sz="12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r>
              <a:rPr lang="en-US" sz="1200" dirty="0">
                <a:solidFill>
                  <a:schemeClr val="tx1"/>
                </a:solidFill>
              </a:rPr>
              <a:t>Little CO sticks to the Rh oxide surface because it has a small</a:t>
            </a:r>
          </a:p>
          <a:p>
            <a:r>
              <a:rPr lang="en-US" sz="1200" dirty="0">
                <a:solidFill>
                  <a:schemeClr val="tx1"/>
                </a:solidFill>
              </a:rPr>
              <a:t>adsorption energy.12,17 Therefore CO exposure only disrupted</a:t>
            </a:r>
          </a:p>
          <a:p>
            <a:r>
              <a:rPr lang="en-US" sz="1200" dirty="0">
                <a:solidFill>
                  <a:schemeClr val="tx1"/>
                </a:solidFill>
              </a:rPr>
              <a:t>the RhO2 </a:t>
            </a:r>
            <a:r>
              <a:rPr lang="en-US" sz="1200" dirty="0" err="1">
                <a:solidFill>
                  <a:schemeClr val="tx1"/>
                </a:solidFill>
              </a:rPr>
              <a:t>moiréat</a:t>
            </a:r>
            <a:r>
              <a:rPr lang="en-US" sz="1200" dirty="0">
                <a:solidFill>
                  <a:schemeClr val="tx1"/>
                </a:solidFill>
              </a:rPr>
              <a:t> defect sites, as indicated by the large cluster</a:t>
            </a:r>
          </a:p>
          <a:p>
            <a:r>
              <a:rPr lang="en-US" sz="1200" dirty="0">
                <a:solidFill>
                  <a:schemeClr val="tx1"/>
                </a:solidFill>
              </a:rPr>
              <a:t>of adsorbates in Figure 2B. Further imaging of the sample</a:t>
            </a:r>
          </a:p>
          <a:p>
            <a:r>
              <a:rPr lang="en-US" sz="1200" dirty="0">
                <a:solidFill>
                  <a:schemeClr val="tx1"/>
                </a:solidFill>
              </a:rPr>
              <a:t>following CO exposure showed triangular features on the</a:t>
            </a:r>
          </a:p>
          <a:p>
            <a:r>
              <a:rPr lang="en-US" sz="1200" dirty="0" err="1">
                <a:solidFill>
                  <a:schemeClr val="tx1"/>
                </a:solidFill>
              </a:rPr>
              <a:t>moire</a:t>
            </a:r>
            <a:r>
              <a:rPr lang="en-US" sz="1200" dirty="0">
                <a:solidFill>
                  <a:schemeClr val="tx1"/>
                </a:solidFill>
              </a:rPr>
              <a:t>́ pattern but not on the bare RhO2 surface (Figure S2).</a:t>
            </a:r>
          </a:p>
          <a:p>
            <a:r>
              <a:rPr lang="en-US" sz="1200" dirty="0">
                <a:solidFill>
                  <a:schemeClr val="tx1"/>
                </a:solidFill>
              </a:rPr>
              <a:t>These triangular structures protrude from the surface, and their</a:t>
            </a:r>
          </a:p>
          <a:p>
            <a:r>
              <a:rPr lang="en-US" sz="1200" dirty="0">
                <a:solidFill>
                  <a:schemeClr val="tx1"/>
                </a:solidFill>
              </a:rPr>
              <a:t>lateral spacing remains consistent with the spacing for RhO2.32</a:t>
            </a:r>
          </a:p>
          <a:p>
            <a:r>
              <a:rPr lang="en-US" sz="1200" dirty="0">
                <a:solidFill>
                  <a:schemeClr val="tx1"/>
                </a:solidFill>
              </a:rPr>
              <a:t>Protrusions seen along the step edges and defect sites of the </a:t>
            </a:r>
            <a:r>
              <a:rPr lang="en-US" sz="1200" dirty="0" err="1">
                <a:solidFill>
                  <a:schemeClr val="tx1"/>
                </a:solidFill>
              </a:rPr>
              <a:t>moire</a:t>
            </a:r>
            <a:r>
              <a:rPr lang="en-US" sz="1200" dirty="0">
                <a:solidFill>
                  <a:schemeClr val="tx1"/>
                </a:solidFill>
              </a:rPr>
              <a:t>́ suggest that either CO adsorbed or, perhaps reacted</a:t>
            </a:r>
          </a:p>
          <a:p>
            <a:r>
              <a:rPr lang="en-US" sz="1200" dirty="0">
                <a:solidFill>
                  <a:schemeClr val="tx1"/>
                </a:solidFill>
              </a:rPr>
              <a:t>away some oxygen, preferentially at these undercoordinated</a:t>
            </a:r>
          </a:p>
          <a:p>
            <a:r>
              <a:rPr lang="en-US" sz="1200" dirty="0">
                <a:solidFill>
                  <a:schemeClr val="tx1"/>
                </a:solidFill>
              </a:rPr>
              <a:t>positions.16 While previous work has suggested that oxygen is</a:t>
            </a:r>
          </a:p>
          <a:p>
            <a:r>
              <a:rPr lang="en-US" sz="1200" dirty="0">
                <a:solidFill>
                  <a:schemeClr val="tx1"/>
                </a:solidFill>
              </a:rPr>
              <a:t>replenished by oxygen from RhO2 during the course of CO</a:t>
            </a:r>
          </a:p>
          <a:p>
            <a:r>
              <a:rPr lang="en-US" sz="1200" dirty="0">
                <a:solidFill>
                  <a:schemeClr val="tx1"/>
                </a:solidFill>
              </a:rPr>
              <a:t>oxidation,12 we saw that the surface composition was</a:t>
            </a:r>
          </a:p>
          <a:p>
            <a:r>
              <a:rPr lang="en-US" sz="1200" dirty="0">
                <a:solidFill>
                  <a:schemeClr val="tx1"/>
                </a:solidFill>
              </a:rPr>
              <a:t>essentially unchanged (aside from some CO insertion) after</a:t>
            </a:r>
          </a:p>
          <a:p>
            <a:r>
              <a:rPr lang="en-US" sz="1200" dirty="0">
                <a:solidFill>
                  <a:schemeClr val="tx1"/>
                </a:solidFill>
              </a:rPr>
              <a:t>the 1.5 L CO exposure in Figure 2B,C, in which approximately</a:t>
            </a:r>
          </a:p>
          <a:p>
            <a:r>
              <a:rPr lang="en-US" sz="1200" dirty="0">
                <a:solidFill>
                  <a:schemeClr val="tx1"/>
                </a:solidFill>
              </a:rPr>
              <a:t>1 ML of oxygen was consumed. There must be another source</a:t>
            </a:r>
          </a:p>
          <a:p>
            <a:r>
              <a:rPr lang="en-US" sz="1200" dirty="0">
                <a:solidFill>
                  <a:schemeClr val="tx1"/>
                </a:solidFill>
              </a:rPr>
              <a:t>of oxygen: </a:t>
            </a:r>
            <a:r>
              <a:rPr lang="en-US" sz="1200" dirty="0" err="1">
                <a:solidFill>
                  <a:schemeClr val="tx1"/>
                </a:solidFill>
              </a:rPr>
              <a:t>Osub</a:t>
            </a:r>
            <a:r>
              <a:rPr lang="en-US" sz="1200" dirty="0">
                <a:solidFill>
                  <a:schemeClr val="tx1"/>
                </a:solidFill>
              </a:rPr>
              <a:t>. The terraces remained covered in coexisting</a:t>
            </a:r>
          </a:p>
          <a:p>
            <a:r>
              <a:rPr lang="en-US" sz="1200" dirty="0">
                <a:solidFill>
                  <a:schemeClr val="tx1"/>
                </a:solidFill>
              </a:rPr>
              <a:t>domains of the (2 </a:t>
            </a:r>
            <a:r>
              <a:rPr lang="en-US" sz="1200" dirty="0" err="1">
                <a:solidFill>
                  <a:schemeClr val="tx1"/>
                </a:solidFill>
              </a:rPr>
              <a:t>Å</a:t>
            </a:r>
            <a:r>
              <a:rPr lang="en-US" sz="1200" dirty="0">
                <a:solidFill>
                  <a:schemeClr val="tx1"/>
                </a:solidFill>
              </a:rPr>
              <a:t>~ 1)-O adlayer and the surface oxide, and in</a:t>
            </a:r>
          </a:p>
          <a:p>
            <a:r>
              <a:rPr lang="en-US" sz="1200" dirty="0">
                <a:solidFill>
                  <a:schemeClr val="tx1"/>
                </a:solidFill>
              </a:rPr>
              <a:t>any case, the surface oxide alone could not account for the</a:t>
            </a:r>
          </a:p>
          <a:p>
            <a:r>
              <a:rPr lang="en-US" sz="1200" dirty="0">
                <a:solidFill>
                  <a:schemeClr val="tx1"/>
                </a:solidFill>
              </a:rPr>
              <a:t>approximately 1 ML of O that was removed during the CO</a:t>
            </a:r>
          </a:p>
          <a:p>
            <a:r>
              <a:rPr lang="en-US" sz="1200" dirty="0">
                <a:solidFill>
                  <a:schemeClr val="tx1"/>
                </a:solidFill>
              </a:rPr>
              <a:t>exposure. If that were so, the areas of the oxide brims on the</a:t>
            </a:r>
          </a:p>
          <a:p>
            <a:r>
              <a:rPr lang="en-US" sz="1200" dirty="0">
                <a:solidFill>
                  <a:schemeClr val="tx1"/>
                </a:solidFill>
              </a:rPr>
              <a:t>terraces would have been significantly reduced; this was not the case. Emergent </a:t>
            </a:r>
            <a:r>
              <a:rPr lang="en-US" sz="1200" dirty="0" err="1">
                <a:solidFill>
                  <a:schemeClr val="tx1"/>
                </a:solidFill>
              </a:rPr>
              <a:t>Osub</a:t>
            </a:r>
            <a:r>
              <a:rPr lang="en-US" sz="1200" dirty="0">
                <a:solidFill>
                  <a:schemeClr val="tx1"/>
                </a:solidFill>
              </a:rPr>
              <a:t> replenished any surface O reacted</a:t>
            </a:r>
          </a:p>
          <a:p>
            <a:r>
              <a:rPr lang="en-US" sz="1200" dirty="0">
                <a:solidFill>
                  <a:schemeClr val="tx1"/>
                </a:solidFill>
              </a:rPr>
              <a:t>during the CO exposure; this supply of O retained the two</a:t>
            </a:r>
          </a:p>
          <a:p>
            <a:r>
              <a:rPr lang="en-US" sz="1200" dirty="0">
                <a:solidFill>
                  <a:schemeClr val="tx1"/>
                </a:solidFill>
              </a:rPr>
              <a:t>surface phases. Because it was unlikely that </a:t>
            </a:r>
            <a:r>
              <a:rPr lang="en-US" sz="1200" dirty="0" err="1">
                <a:solidFill>
                  <a:schemeClr val="tx1"/>
                </a:solidFill>
              </a:rPr>
              <a:t>Osub</a:t>
            </a:r>
            <a:r>
              <a:rPr lang="en-US" sz="1200" dirty="0">
                <a:solidFill>
                  <a:schemeClr val="tx1"/>
                </a:solidFill>
              </a:rPr>
              <a:t> could have</a:t>
            </a:r>
          </a:p>
          <a:p>
            <a:r>
              <a:rPr lang="en-US" sz="1200" dirty="0">
                <a:solidFill>
                  <a:schemeClr val="tx1"/>
                </a:solidFill>
              </a:rPr>
              <a:t>regenerated the oxide at 300 K, and the lack of changes to the</a:t>
            </a:r>
          </a:p>
          <a:p>
            <a:r>
              <a:rPr lang="en-US" sz="1200" dirty="0">
                <a:solidFill>
                  <a:schemeClr val="tx1"/>
                </a:solidFill>
              </a:rPr>
              <a:t>(2 </a:t>
            </a:r>
            <a:r>
              <a:rPr lang="en-US" sz="1200" dirty="0" err="1">
                <a:solidFill>
                  <a:schemeClr val="tx1"/>
                </a:solidFill>
              </a:rPr>
              <a:t>Å</a:t>
            </a:r>
            <a:r>
              <a:rPr lang="en-US" sz="1200" dirty="0">
                <a:solidFill>
                  <a:schemeClr val="tx1"/>
                </a:solidFill>
              </a:rPr>
              <a:t>~ 1)-O domains, the reaction likely took place at the</a:t>
            </a:r>
          </a:p>
          <a:p>
            <a:r>
              <a:rPr lang="en-US" sz="1200" dirty="0">
                <a:solidFill>
                  <a:schemeClr val="tx1"/>
                </a:solidFill>
              </a:rPr>
              <a:t>boundary between the two phases. </a:t>
            </a:r>
            <a:r>
              <a:rPr lang="en-US" sz="1200" dirty="0" err="1">
                <a:solidFill>
                  <a:schemeClr val="tx1"/>
                </a:solidFill>
              </a:rPr>
              <a:t>Osub</a:t>
            </a:r>
            <a:r>
              <a:rPr lang="en-US" sz="1200" dirty="0">
                <a:solidFill>
                  <a:schemeClr val="tx1"/>
                </a:solidFill>
              </a:rPr>
              <a:t> spilling onto the</a:t>
            </a:r>
          </a:p>
          <a:p>
            <a:r>
              <a:rPr lang="en-US" sz="1200" dirty="0">
                <a:solidFill>
                  <a:schemeClr val="tx1"/>
                </a:solidFill>
              </a:rPr>
              <a:t>surface maintained the oxygen surface coverage and accounted</a:t>
            </a:r>
          </a:p>
          <a:p>
            <a:r>
              <a:rPr lang="en-US" sz="1200" dirty="0">
                <a:solidFill>
                  <a:schemeClr val="tx1"/>
                </a:solidFill>
              </a:rPr>
              <a:t>for the disruptions observed along the boundary.</a:t>
            </a:r>
          </a:p>
          <a:p>
            <a:endParaRPr lang="en-US" dirty="0"/>
          </a:p>
        </p:txBody>
      </p:sp>
    </p:spTree>
    <p:extLst>
      <p:ext uri="{BB962C8B-B14F-4D97-AF65-F5344CB8AC3E}">
        <p14:creationId xmlns:p14="http://schemas.microsoft.com/office/powerpoint/2010/main" val="14039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6" y="8521700"/>
            <a:ext cx="32645350" cy="5880100"/>
          </a:xfrm>
        </p:spPr>
        <p:txBody>
          <a:bodyPr/>
          <a:lstStyle/>
          <a:p>
            <a:r>
              <a:rPr lang="en-US"/>
              <a:t>Click to edit Master title style</a:t>
            </a:r>
          </a:p>
        </p:txBody>
      </p:sp>
      <p:sp>
        <p:nvSpPr>
          <p:cNvPr id="3" name="Subtitle 2"/>
          <p:cNvSpPr>
            <a:spLocks noGrp="1"/>
          </p:cNvSpPr>
          <p:nvPr>
            <p:ph type="subTitle" idx="1"/>
          </p:nvPr>
        </p:nvSpPr>
        <p:spPr>
          <a:xfrm>
            <a:off x="5761039" y="15544800"/>
            <a:ext cx="26882724" cy="7010400"/>
          </a:xfrm>
        </p:spPr>
        <p:txBody>
          <a:bodyPr/>
          <a:lstStyle>
            <a:lvl1pPr marL="0" indent="0" algn="ctr">
              <a:buNone/>
              <a:defRPr/>
            </a:lvl1pPr>
            <a:lvl2pPr marL="640093" indent="0" algn="ctr">
              <a:buNone/>
              <a:defRPr/>
            </a:lvl2pPr>
            <a:lvl3pPr marL="1280185" indent="0" algn="ctr">
              <a:buNone/>
              <a:defRPr/>
            </a:lvl3pPr>
            <a:lvl4pPr marL="1920279" indent="0" algn="ctr">
              <a:buNone/>
              <a:defRPr/>
            </a:lvl4pPr>
            <a:lvl5pPr marL="2560372" indent="0" algn="ctr">
              <a:buNone/>
              <a:defRPr/>
            </a:lvl5pPr>
            <a:lvl6pPr marL="3200464" indent="0" algn="ctr">
              <a:buNone/>
              <a:defRPr/>
            </a:lvl6pPr>
            <a:lvl7pPr marL="3840557" indent="0" algn="ctr">
              <a:buNone/>
              <a:defRPr/>
            </a:lvl7pPr>
            <a:lvl8pPr marL="4480650" indent="0" algn="ctr">
              <a:buNone/>
              <a:defRPr/>
            </a:lvl8pPr>
            <a:lvl9pPr marL="5120744"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5" name="Slide Number Placeholder 4"/>
          <p:cNvSpPr>
            <a:spLocks noGrp="1"/>
          </p:cNvSpPr>
          <p:nvPr>
            <p:ph type="sldNum" idx="11"/>
          </p:nvPr>
        </p:nvSpPr>
        <p:spPr/>
        <p:txBody>
          <a:bodyPr/>
          <a:lstStyle>
            <a:lvl1pPr>
              <a:defRPr/>
            </a:lvl1pPr>
          </a:lstStyle>
          <a:p>
            <a:fld id="{D5E71024-4B37-4E12-B7E4-E36C924F032E}" type="slidenum">
              <a:rPr lang="en-US" altLang="en-US"/>
              <a:pPr/>
              <a:t>‹#›</a:t>
            </a:fld>
            <a:endParaRPr lang="en-US" altLang="en-US"/>
          </a:p>
        </p:txBody>
      </p:sp>
    </p:spTree>
    <p:extLst>
      <p:ext uri="{BB962C8B-B14F-4D97-AF65-F5344CB8AC3E}">
        <p14:creationId xmlns:p14="http://schemas.microsoft.com/office/powerpoint/2010/main" val="201986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5" name="Slide Number Placeholder 4"/>
          <p:cNvSpPr>
            <a:spLocks noGrp="1"/>
          </p:cNvSpPr>
          <p:nvPr>
            <p:ph type="sldNum" idx="11"/>
          </p:nvPr>
        </p:nvSpPr>
        <p:spPr/>
        <p:txBody>
          <a:bodyPr/>
          <a:lstStyle>
            <a:lvl1pPr>
              <a:defRPr/>
            </a:lvl1pPr>
          </a:lstStyle>
          <a:p>
            <a:fld id="{78EFB36C-17EA-4C86-9823-905EE0C4E47C}" type="slidenum">
              <a:rPr lang="en-US" altLang="en-US"/>
              <a:pPr/>
              <a:t>‹#›</a:t>
            </a:fld>
            <a:endParaRPr lang="en-US" altLang="en-US"/>
          </a:p>
        </p:txBody>
      </p:sp>
    </p:spTree>
    <p:extLst>
      <p:ext uri="{BB962C8B-B14F-4D97-AF65-F5344CB8AC3E}">
        <p14:creationId xmlns:p14="http://schemas.microsoft.com/office/powerpoint/2010/main" val="21210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166" y="6418263"/>
            <a:ext cx="8639175" cy="1590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876" y="6418263"/>
            <a:ext cx="25769888" cy="1590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5" name="Slide Number Placeholder 4"/>
          <p:cNvSpPr>
            <a:spLocks noGrp="1"/>
          </p:cNvSpPr>
          <p:nvPr>
            <p:ph type="sldNum" idx="11"/>
          </p:nvPr>
        </p:nvSpPr>
        <p:spPr/>
        <p:txBody>
          <a:bodyPr/>
          <a:lstStyle>
            <a:lvl1pPr>
              <a:defRPr/>
            </a:lvl1pPr>
          </a:lstStyle>
          <a:p>
            <a:fld id="{59514168-8D07-4AAB-9AD3-6540F5237CEE}" type="slidenum">
              <a:rPr lang="en-US" altLang="en-US"/>
              <a:pPr/>
              <a:t>‹#›</a:t>
            </a:fld>
            <a:endParaRPr lang="en-US" altLang="en-US"/>
          </a:p>
        </p:txBody>
      </p:sp>
    </p:spTree>
    <p:extLst>
      <p:ext uri="{BB962C8B-B14F-4D97-AF65-F5344CB8AC3E}">
        <p14:creationId xmlns:p14="http://schemas.microsoft.com/office/powerpoint/2010/main" val="216149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79725" y="8521704"/>
            <a:ext cx="32640588" cy="5876925"/>
          </a:xfrm>
        </p:spPr>
        <p:txBody>
          <a:bodyPr/>
          <a:lstStyle/>
          <a:p>
            <a:r>
              <a:rPr lang="en-US"/>
              <a:t>Click to edit Master title style</a:t>
            </a:r>
          </a:p>
        </p:txBody>
      </p:sp>
      <p:sp>
        <p:nvSpPr>
          <p:cNvPr id="3" name="Date Placeholder 2"/>
          <p:cNvSpPr>
            <a:spLocks noGrp="1"/>
          </p:cNvSpPr>
          <p:nvPr>
            <p:ph type="dt" idx="10"/>
          </p:nvPr>
        </p:nvSpPr>
        <p:spPr>
          <a:xfrm>
            <a:off x="1920878" y="25425404"/>
            <a:ext cx="8958263" cy="1457325"/>
          </a:xfrm>
        </p:spPr>
        <p:txBody>
          <a:bodyPr/>
          <a:lstStyle>
            <a:lvl1pPr>
              <a:defRPr/>
            </a:lvl1pPr>
          </a:lstStyle>
          <a:p>
            <a:fld id="{65B2C06C-C892-4145-B1A8-95F19D993F5C}" type="datetime1">
              <a:rPr lang="en-US" altLang="en-US"/>
              <a:pPr/>
              <a:t>4/1/22</a:t>
            </a:fld>
            <a:endParaRPr lang="en-US" altLang="en-US"/>
          </a:p>
        </p:txBody>
      </p:sp>
      <p:sp>
        <p:nvSpPr>
          <p:cNvPr id="4" name="Slide Number Placeholder 3"/>
          <p:cNvSpPr>
            <a:spLocks noGrp="1"/>
          </p:cNvSpPr>
          <p:nvPr>
            <p:ph type="sldNum" idx="11"/>
          </p:nvPr>
        </p:nvSpPr>
        <p:spPr>
          <a:xfrm>
            <a:off x="27524078" y="25425404"/>
            <a:ext cx="8958263" cy="1457325"/>
          </a:xfrm>
        </p:spPr>
        <p:txBody>
          <a:bodyPr/>
          <a:lstStyle>
            <a:lvl1pPr>
              <a:defRPr/>
            </a:lvl1pPr>
          </a:lstStyle>
          <a:p>
            <a:fld id="{B6098EC7-1C67-4191-9219-B1AFBEE7780F}" type="slidenum">
              <a:rPr lang="en-US" altLang="en-US"/>
              <a:pPr/>
              <a:t>‹#›</a:t>
            </a:fld>
            <a:endParaRPr lang="en-US" altLang="en-US"/>
          </a:p>
        </p:txBody>
      </p:sp>
    </p:spTree>
    <p:extLst>
      <p:ext uri="{BB962C8B-B14F-4D97-AF65-F5344CB8AC3E}">
        <p14:creationId xmlns:p14="http://schemas.microsoft.com/office/powerpoint/2010/main" val="116177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5" name="Slide Number Placeholder 4"/>
          <p:cNvSpPr>
            <a:spLocks noGrp="1"/>
          </p:cNvSpPr>
          <p:nvPr>
            <p:ph type="sldNum" idx="11"/>
          </p:nvPr>
        </p:nvSpPr>
        <p:spPr/>
        <p:txBody>
          <a:bodyPr/>
          <a:lstStyle>
            <a:lvl1pPr>
              <a:defRPr/>
            </a:lvl1pPr>
          </a:lstStyle>
          <a:p>
            <a:fld id="{669A87EA-4998-40B4-82C0-6611FA158691}" type="slidenum">
              <a:rPr lang="en-US" altLang="en-US"/>
              <a:pPr/>
              <a:t>‹#›</a:t>
            </a:fld>
            <a:endParaRPr lang="en-US" altLang="en-US"/>
          </a:p>
        </p:txBody>
      </p:sp>
    </p:spTree>
    <p:extLst>
      <p:ext uri="{BB962C8B-B14F-4D97-AF65-F5344CB8AC3E}">
        <p14:creationId xmlns:p14="http://schemas.microsoft.com/office/powerpoint/2010/main" val="207017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7627600"/>
            <a:ext cx="32643762" cy="5448300"/>
          </a:xfrm>
        </p:spPr>
        <p:txBody>
          <a:bodyPr anchor="t"/>
          <a:lstStyle>
            <a:lvl1pPr algn="l">
              <a:defRPr sz="5600" b="1" cap="all"/>
            </a:lvl1pPr>
          </a:lstStyle>
          <a:p>
            <a:r>
              <a:rPr lang="en-US"/>
              <a:t>Click to edit Master title style</a:t>
            </a:r>
          </a:p>
        </p:txBody>
      </p:sp>
      <p:sp>
        <p:nvSpPr>
          <p:cNvPr id="3" name="Text Placeholder 2"/>
          <p:cNvSpPr>
            <a:spLocks noGrp="1"/>
          </p:cNvSpPr>
          <p:nvPr>
            <p:ph type="body" idx="1"/>
          </p:nvPr>
        </p:nvSpPr>
        <p:spPr>
          <a:xfrm>
            <a:off x="3033715" y="11626850"/>
            <a:ext cx="32643762" cy="6000750"/>
          </a:xfrm>
        </p:spPr>
        <p:txBody>
          <a:bodyPr anchor="b"/>
          <a:lstStyle>
            <a:lvl1pPr marL="0" indent="0">
              <a:buNone/>
              <a:defRPr sz="2801"/>
            </a:lvl1pPr>
            <a:lvl2pPr marL="640093" indent="0">
              <a:buNone/>
              <a:defRPr sz="2520"/>
            </a:lvl2pPr>
            <a:lvl3pPr marL="1280185" indent="0">
              <a:buNone/>
              <a:defRPr sz="2240"/>
            </a:lvl3pPr>
            <a:lvl4pPr marL="1920279" indent="0">
              <a:buNone/>
              <a:defRPr sz="1960"/>
            </a:lvl4pPr>
            <a:lvl5pPr marL="2560372" indent="0">
              <a:buNone/>
              <a:defRPr sz="1960"/>
            </a:lvl5pPr>
            <a:lvl6pPr marL="3200464" indent="0">
              <a:buNone/>
              <a:defRPr sz="1960"/>
            </a:lvl6pPr>
            <a:lvl7pPr marL="3840557" indent="0">
              <a:buNone/>
              <a:defRPr sz="1960"/>
            </a:lvl7pPr>
            <a:lvl8pPr marL="4480650" indent="0">
              <a:buNone/>
              <a:defRPr sz="1960"/>
            </a:lvl8pPr>
            <a:lvl9pPr marL="5120744" indent="0">
              <a:buNone/>
              <a:defRPr sz="196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5" name="Slide Number Placeholder 4"/>
          <p:cNvSpPr>
            <a:spLocks noGrp="1"/>
          </p:cNvSpPr>
          <p:nvPr>
            <p:ph type="sldNum" idx="11"/>
          </p:nvPr>
        </p:nvSpPr>
        <p:spPr/>
        <p:txBody>
          <a:bodyPr/>
          <a:lstStyle>
            <a:lvl1pPr>
              <a:defRPr/>
            </a:lvl1pPr>
          </a:lstStyle>
          <a:p>
            <a:fld id="{CF126A8D-34EA-4B62-9B6D-F0C98FB921E9}" type="slidenum">
              <a:rPr lang="en-US" altLang="en-US"/>
              <a:pPr/>
              <a:t>‹#›</a:t>
            </a:fld>
            <a:endParaRPr lang="en-US" altLang="en-US"/>
          </a:p>
        </p:txBody>
      </p:sp>
    </p:spTree>
    <p:extLst>
      <p:ext uri="{BB962C8B-B14F-4D97-AF65-F5344CB8AC3E}">
        <p14:creationId xmlns:p14="http://schemas.microsoft.com/office/powerpoint/2010/main" val="344599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875" y="6418263"/>
            <a:ext cx="17203738" cy="15906750"/>
          </a:xfrm>
        </p:spPr>
        <p:txBody>
          <a:bodyPr/>
          <a:lstStyle>
            <a:lvl1pPr>
              <a:defRPr sz="3920"/>
            </a:lvl1pPr>
            <a:lvl2pPr>
              <a:defRPr sz="3360"/>
            </a:lvl2pPr>
            <a:lvl3pPr>
              <a:defRPr sz="2801"/>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77013" y="6418263"/>
            <a:ext cx="17205325" cy="15906750"/>
          </a:xfrm>
        </p:spPr>
        <p:txBody>
          <a:bodyPr/>
          <a:lstStyle>
            <a:lvl1pPr>
              <a:defRPr sz="3920"/>
            </a:lvl1pPr>
            <a:lvl2pPr>
              <a:defRPr sz="3360"/>
            </a:lvl2pPr>
            <a:lvl3pPr>
              <a:defRPr sz="2801"/>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6" name="Slide Number Placeholder 5"/>
          <p:cNvSpPr>
            <a:spLocks noGrp="1"/>
          </p:cNvSpPr>
          <p:nvPr>
            <p:ph type="sldNum" idx="11"/>
          </p:nvPr>
        </p:nvSpPr>
        <p:spPr/>
        <p:txBody>
          <a:bodyPr/>
          <a:lstStyle>
            <a:lvl1pPr>
              <a:defRPr/>
            </a:lvl1pPr>
          </a:lstStyle>
          <a:p>
            <a:fld id="{A79A85ED-7517-44C8-88DC-94861C62DEA7}" type="slidenum">
              <a:rPr lang="en-US" altLang="en-US"/>
              <a:pPr/>
              <a:t>‹#›</a:t>
            </a:fld>
            <a:endParaRPr lang="en-US" altLang="en-US"/>
          </a:p>
        </p:txBody>
      </p:sp>
    </p:spTree>
    <p:extLst>
      <p:ext uri="{BB962C8B-B14F-4D97-AF65-F5344CB8AC3E}">
        <p14:creationId xmlns:p14="http://schemas.microsoft.com/office/powerpoint/2010/main" val="220427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6" y="1098550"/>
            <a:ext cx="3456305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875" y="6140450"/>
            <a:ext cx="16968788" cy="2559050"/>
          </a:xfrm>
        </p:spPr>
        <p:txBody>
          <a:bodyPr anchor="b"/>
          <a:lstStyle>
            <a:lvl1pPr marL="0" indent="0">
              <a:buNone/>
              <a:defRPr sz="3360" b="1"/>
            </a:lvl1pPr>
            <a:lvl2pPr marL="640093" indent="0">
              <a:buNone/>
              <a:defRPr sz="2801" b="1"/>
            </a:lvl2pPr>
            <a:lvl3pPr marL="1280185" indent="0">
              <a:buNone/>
              <a:defRPr sz="2520" b="1"/>
            </a:lvl3pPr>
            <a:lvl4pPr marL="1920279"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4" indent="0">
              <a:buNone/>
              <a:defRPr sz="2240" b="1"/>
            </a:lvl9pPr>
          </a:lstStyle>
          <a:p>
            <a:pPr lvl="0"/>
            <a:r>
              <a:rPr lang="en-US"/>
              <a:t>Click to edit Master text styles</a:t>
            </a:r>
          </a:p>
        </p:txBody>
      </p:sp>
      <p:sp>
        <p:nvSpPr>
          <p:cNvPr id="4" name="Content Placeholder 3"/>
          <p:cNvSpPr>
            <a:spLocks noGrp="1"/>
          </p:cNvSpPr>
          <p:nvPr>
            <p:ph sz="half" idx="2"/>
          </p:nvPr>
        </p:nvSpPr>
        <p:spPr>
          <a:xfrm>
            <a:off x="1920875" y="8699500"/>
            <a:ext cx="16968788" cy="15805150"/>
          </a:xfrm>
        </p:spPr>
        <p:txBody>
          <a:bodyPr/>
          <a:lstStyle>
            <a:lvl1pPr>
              <a:defRPr sz="3360"/>
            </a:lvl1pPr>
            <a:lvl2pPr>
              <a:defRPr sz="2801"/>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8790" y="6140450"/>
            <a:ext cx="16975137" cy="2559050"/>
          </a:xfrm>
        </p:spPr>
        <p:txBody>
          <a:bodyPr anchor="b"/>
          <a:lstStyle>
            <a:lvl1pPr marL="0" indent="0">
              <a:buNone/>
              <a:defRPr sz="3360" b="1"/>
            </a:lvl1pPr>
            <a:lvl2pPr marL="640093" indent="0">
              <a:buNone/>
              <a:defRPr sz="2801" b="1"/>
            </a:lvl2pPr>
            <a:lvl3pPr marL="1280185" indent="0">
              <a:buNone/>
              <a:defRPr sz="2520" b="1"/>
            </a:lvl3pPr>
            <a:lvl4pPr marL="1920279"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4" indent="0">
              <a:buNone/>
              <a:defRPr sz="2240" b="1"/>
            </a:lvl9pPr>
          </a:lstStyle>
          <a:p>
            <a:pPr lvl="0"/>
            <a:r>
              <a:rPr lang="en-US"/>
              <a:t>Click to edit Master text styles</a:t>
            </a:r>
          </a:p>
        </p:txBody>
      </p:sp>
      <p:sp>
        <p:nvSpPr>
          <p:cNvPr id="6" name="Content Placeholder 5"/>
          <p:cNvSpPr>
            <a:spLocks noGrp="1"/>
          </p:cNvSpPr>
          <p:nvPr>
            <p:ph sz="quarter" idx="4"/>
          </p:nvPr>
        </p:nvSpPr>
        <p:spPr>
          <a:xfrm>
            <a:off x="19508790" y="8699500"/>
            <a:ext cx="16975137" cy="15805150"/>
          </a:xfrm>
        </p:spPr>
        <p:txBody>
          <a:bodyPr/>
          <a:lstStyle>
            <a:lvl1pPr>
              <a:defRPr sz="3360"/>
            </a:lvl1pPr>
            <a:lvl2pPr>
              <a:defRPr sz="2801"/>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8" name="Slide Number Placeholder 7"/>
          <p:cNvSpPr>
            <a:spLocks noGrp="1"/>
          </p:cNvSpPr>
          <p:nvPr>
            <p:ph type="sldNum" idx="11"/>
          </p:nvPr>
        </p:nvSpPr>
        <p:spPr/>
        <p:txBody>
          <a:bodyPr/>
          <a:lstStyle>
            <a:lvl1pPr>
              <a:defRPr/>
            </a:lvl1pPr>
          </a:lstStyle>
          <a:p>
            <a:fld id="{4FE555BB-8034-4913-82B3-3C1D4E894E00}" type="slidenum">
              <a:rPr lang="en-US" altLang="en-US"/>
              <a:pPr/>
              <a:t>‹#›</a:t>
            </a:fld>
            <a:endParaRPr lang="en-US" altLang="en-US"/>
          </a:p>
        </p:txBody>
      </p:sp>
    </p:spTree>
    <p:extLst>
      <p:ext uri="{BB962C8B-B14F-4D97-AF65-F5344CB8AC3E}">
        <p14:creationId xmlns:p14="http://schemas.microsoft.com/office/powerpoint/2010/main" val="263202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4" name="Slide Number Placeholder 3"/>
          <p:cNvSpPr>
            <a:spLocks noGrp="1"/>
          </p:cNvSpPr>
          <p:nvPr>
            <p:ph type="sldNum" idx="11"/>
          </p:nvPr>
        </p:nvSpPr>
        <p:spPr/>
        <p:txBody>
          <a:bodyPr/>
          <a:lstStyle>
            <a:lvl1pPr>
              <a:defRPr/>
            </a:lvl1pPr>
          </a:lstStyle>
          <a:p>
            <a:fld id="{9F2258EF-E7FE-492A-8897-6D2006149848}" type="slidenum">
              <a:rPr lang="en-US" altLang="en-US"/>
              <a:pPr/>
              <a:t>‹#›</a:t>
            </a:fld>
            <a:endParaRPr lang="en-US" altLang="en-US"/>
          </a:p>
        </p:txBody>
      </p:sp>
    </p:spTree>
    <p:extLst>
      <p:ext uri="{BB962C8B-B14F-4D97-AF65-F5344CB8AC3E}">
        <p14:creationId xmlns:p14="http://schemas.microsoft.com/office/powerpoint/2010/main" val="87950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3" name="Slide Number Placeholder 2"/>
          <p:cNvSpPr>
            <a:spLocks noGrp="1"/>
          </p:cNvSpPr>
          <p:nvPr>
            <p:ph type="sldNum" idx="11"/>
          </p:nvPr>
        </p:nvSpPr>
        <p:spPr/>
        <p:txBody>
          <a:bodyPr/>
          <a:lstStyle>
            <a:lvl1pPr>
              <a:defRPr/>
            </a:lvl1pPr>
          </a:lstStyle>
          <a:p>
            <a:fld id="{B9E9670D-4388-4A2B-B51C-E899165878D0}" type="slidenum">
              <a:rPr lang="en-US" altLang="en-US"/>
              <a:pPr/>
              <a:t>‹#›</a:t>
            </a:fld>
            <a:endParaRPr lang="en-US" altLang="en-US"/>
          </a:p>
        </p:txBody>
      </p:sp>
    </p:spTree>
    <p:extLst>
      <p:ext uri="{BB962C8B-B14F-4D97-AF65-F5344CB8AC3E}">
        <p14:creationId xmlns:p14="http://schemas.microsoft.com/office/powerpoint/2010/main" val="268461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7" y="1092200"/>
            <a:ext cx="12634913" cy="4648200"/>
          </a:xfrm>
        </p:spPr>
        <p:txBody>
          <a:bodyPr anchor="b"/>
          <a:lstStyle>
            <a:lvl1pPr algn="l">
              <a:defRPr sz="2801" b="1"/>
            </a:lvl1pPr>
          </a:lstStyle>
          <a:p>
            <a:r>
              <a:rPr lang="en-US"/>
              <a:t>Click to edit Master title style</a:t>
            </a:r>
          </a:p>
        </p:txBody>
      </p:sp>
      <p:sp>
        <p:nvSpPr>
          <p:cNvPr id="3" name="Content Placeholder 2"/>
          <p:cNvSpPr>
            <a:spLocks noGrp="1"/>
          </p:cNvSpPr>
          <p:nvPr>
            <p:ph idx="1"/>
          </p:nvPr>
        </p:nvSpPr>
        <p:spPr>
          <a:xfrm>
            <a:off x="15014574" y="1092200"/>
            <a:ext cx="21469350" cy="23412450"/>
          </a:xfrm>
        </p:spPr>
        <p:txBody>
          <a:bodyPr/>
          <a:lstStyle>
            <a:lvl1pPr>
              <a:defRPr sz="4480"/>
            </a:lvl1pPr>
            <a:lvl2pPr>
              <a:defRPr sz="3920"/>
            </a:lvl2pPr>
            <a:lvl3pPr>
              <a:defRPr sz="3360"/>
            </a:lvl3pPr>
            <a:lvl4pPr>
              <a:defRPr sz="2801"/>
            </a:lvl4pPr>
            <a:lvl5pPr>
              <a:defRPr sz="2801"/>
            </a:lvl5pPr>
            <a:lvl6pPr>
              <a:defRPr sz="2801"/>
            </a:lvl6pPr>
            <a:lvl7pPr>
              <a:defRPr sz="2801"/>
            </a:lvl7pPr>
            <a:lvl8pPr>
              <a:defRPr sz="2801"/>
            </a:lvl8pPr>
            <a:lvl9pPr>
              <a:defRPr sz="2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877" y="5740400"/>
            <a:ext cx="12634913" cy="18764250"/>
          </a:xfrm>
        </p:spPr>
        <p:txBody>
          <a:bodyPr/>
          <a:lstStyle>
            <a:lvl1pPr marL="0" indent="0">
              <a:buNone/>
              <a:defRPr sz="1960"/>
            </a:lvl1pPr>
            <a:lvl2pPr marL="640093" indent="0">
              <a:buNone/>
              <a:defRPr sz="1680"/>
            </a:lvl2pPr>
            <a:lvl3pPr marL="1280185" indent="0">
              <a:buNone/>
              <a:defRPr sz="1400"/>
            </a:lvl3pPr>
            <a:lvl4pPr marL="1920279" indent="0">
              <a:buNone/>
              <a:defRPr sz="1260"/>
            </a:lvl4pPr>
            <a:lvl5pPr marL="2560372" indent="0">
              <a:buNone/>
              <a:defRPr sz="1260"/>
            </a:lvl5pPr>
            <a:lvl6pPr marL="3200464" indent="0">
              <a:buNone/>
              <a:defRPr sz="1260"/>
            </a:lvl6pPr>
            <a:lvl7pPr marL="3840557" indent="0">
              <a:buNone/>
              <a:defRPr sz="1260"/>
            </a:lvl7pPr>
            <a:lvl8pPr marL="4480650" indent="0">
              <a:buNone/>
              <a:defRPr sz="1260"/>
            </a:lvl8pPr>
            <a:lvl9pPr marL="5120744" indent="0">
              <a:buNone/>
              <a:defRPr sz="126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6" name="Slide Number Placeholder 5"/>
          <p:cNvSpPr>
            <a:spLocks noGrp="1"/>
          </p:cNvSpPr>
          <p:nvPr>
            <p:ph type="sldNum" idx="11"/>
          </p:nvPr>
        </p:nvSpPr>
        <p:spPr/>
        <p:txBody>
          <a:bodyPr/>
          <a:lstStyle>
            <a:lvl1pPr>
              <a:defRPr/>
            </a:lvl1pPr>
          </a:lstStyle>
          <a:p>
            <a:fld id="{95FC9D69-334A-46A0-84F4-62901444E11E}" type="slidenum">
              <a:rPr lang="en-US" altLang="en-US"/>
              <a:pPr/>
              <a:t>‹#›</a:t>
            </a:fld>
            <a:endParaRPr lang="en-US" altLang="en-US"/>
          </a:p>
        </p:txBody>
      </p:sp>
    </p:spTree>
    <p:extLst>
      <p:ext uri="{BB962C8B-B14F-4D97-AF65-F5344CB8AC3E}">
        <p14:creationId xmlns:p14="http://schemas.microsoft.com/office/powerpoint/2010/main" val="222506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4" y="19202400"/>
            <a:ext cx="23042564" cy="2266950"/>
          </a:xfrm>
        </p:spPr>
        <p:txBody>
          <a:bodyPr anchor="b"/>
          <a:lstStyle>
            <a:lvl1pPr algn="l">
              <a:defRPr sz="2801" b="1"/>
            </a:lvl1pPr>
          </a:lstStyle>
          <a:p>
            <a:r>
              <a:rPr lang="en-US"/>
              <a:t>Click to edit Master title style</a:t>
            </a:r>
          </a:p>
        </p:txBody>
      </p:sp>
      <p:sp>
        <p:nvSpPr>
          <p:cNvPr id="3" name="Picture Placeholder 2"/>
          <p:cNvSpPr>
            <a:spLocks noGrp="1"/>
          </p:cNvSpPr>
          <p:nvPr>
            <p:ph type="pic" idx="1"/>
          </p:nvPr>
        </p:nvSpPr>
        <p:spPr>
          <a:xfrm>
            <a:off x="7527924" y="2451100"/>
            <a:ext cx="23042564" cy="16459200"/>
          </a:xfrm>
        </p:spPr>
        <p:txBody>
          <a:bodyPr/>
          <a:lstStyle>
            <a:lvl1pPr marL="0" indent="0">
              <a:buNone/>
              <a:defRPr sz="4480"/>
            </a:lvl1pPr>
            <a:lvl2pPr marL="640093" indent="0">
              <a:buNone/>
              <a:defRPr sz="3920"/>
            </a:lvl2pPr>
            <a:lvl3pPr marL="1280185" indent="0">
              <a:buNone/>
              <a:defRPr sz="3360"/>
            </a:lvl3pPr>
            <a:lvl4pPr marL="1920279" indent="0">
              <a:buNone/>
              <a:defRPr sz="2801"/>
            </a:lvl4pPr>
            <a:lvl5pPr marL="2560372" indent="0">
              <a:buNone/>
              <a:defRPr sz="2801"/>
            </a:lvl5pPr>
            <a:lvl6pPr marL="3200464" indent="0">
              <a:buNone/>
              <a:defRPr sz="2801"/>
            </a:lvl6pPr>
            <a:lvl7pPr marL="3840557" indent="0">
              <a:buNone/>
              <a:defRPr sz="2801"/>
            </a:lvl7pPr>
            <a:lvl8pPr marL="4480650" indent="0">
              <a:buNone/>
              <a:defRPr sz="2801"/>
            </a:lvl8pPr>
            <a:lvl9pPr marL="5120744" indent="0">
              <a:buNone/>
              <a:defRPr sz="2801"/>
            </a:lvl9pPr>
          </a:lstStyle>
          <a:p>
            <a:endParaRPr lang="en-US"/>
          </a:p>
        </p:txBody>
      </p:sp>
      <p:sp>
        <p:nvSpPr>
          <p:cNvPr id="4" name="Text Placeholder 3"/>
          <p:cNvSpPr>
            <a:spLocks noGrp="1"/>
          </p:cNvSpPr>
          <p:nvPr>
            <p:ph type="body" sz="half" idx="2"/>
          </p:nvPr>
        </p:nvSpPr>
        <p:spPr>
          <a:xfrm>
            <a:off x="7527924" y="21469350"/>
            <a:ext cx="23042564" cy="3219450"/>
          </a:xfrm>
        </p:spPr>
        <p:txBody>
          <a:bodyPr/>
          <a:lstStyle>
            <a:lvl1pPr marL="0" indent="0">
              <a:buNone/>
              <a:defRPr sz="1960"/>
            </a:lvl1pPr>
            <a:lvl2pPr marL="640093" indent="0">
              <a:buNone/>
              <a:defRPr sz="1680"/>
            </a:lvl2pPr>
            <a:lvl3pPr marL="1280185" indent="0">
              <a:buNone/>
              <a:defRPr sz="1400"/>
            </a:lvl3pPr>
            <a:lvl4pPr marL="1920279" indent="0">
              <a:buNone/>
              <a:defRPr sz="1260"/>
            </a:lvl4pPr>
            <a:lvl5pPr marL="2560372" indent="0">
              <a:buNone/>
              <a:defRPr sz="1260"/>
            </a:lvl5pPr>
            <a:lvl6pPr marL="3200464" indent="0">
              <a:buNone/>
              <a:defRPr sz="1260"/>
            </a:lvl6pPr>
            <a:lvl7pPr marL="3840557" indent="0">
              <a:buNone/>
              <a:defRPr sz="1260"/>
            </a:lvl7pPr>
            <a:lvl8pPr marL="4480650" indent="0">
              <a:buNone/>
              <a:defRPr sz="1260"/>
            </a:lvl8pPr>
            <a:lvl9pPr marL="5120744" indent="0">
              <a:buNone/>
              <a:defRPr sz="126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65B2C06C-C892-4145-B1A8-95F19D993F5C}" type="datetime1">
              <a:rPr lang="en-US" altLang="en-US"/>
              <a:pPr/>
              <a:t>4/1/22</a:t>
            </a:fld>
            <a:endParaRPr lang="en-US" altLang="en-US"/>
          </a:p>
        </p:txBody>
      </p:sp>
      <p:sp>
        <p:nvSpPr>
          <p:cNvPr id="6" name="Slide Number Placeholder 5"/>
          <p:cNvSpPr>
            <a:spLocks noGrp="1"/>
          </p:cNvSpPr>
          <p:nvPr>
            <p:ph type="sldNum" idx="11"/>
          </p:nvPr>
        </p:nvSpPr>
        <p:spPr/>
        <p:txBody>
          <a:bodyPr/>
          <a:lstStyle>
            <a:lvl1pPr>
              <a:defRPr/>
            </a:lvl1pPr>
          </a:lstStyle>
          <a:p>
            <a:fld id="{79546B3F-4FB0-4F1B-B6F8-A8A3C5C7157F}" type="slidenum">
              <a:rPr lang="en-US" altLang="en-US"/>
              <a:pPr/>
              <a:t>‹#›</a:t>
            </a:fld>
            <a:endParaRPr lang="en-US" altLang="en-US"/>
          </a:p>
        </p:txBody>
      </p:sp>
    </p:spTree>
    <p:extLst>
      <p:ext uri="{BB962C8B-B14F-4D97-AF65-F5344CB8AC3E}">
        <p14:creationId xmlns:p14="http://schemas.microsoft.com/office/powerpoint/2010/main" val="268086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879725" y="8521704"/>
            <a:ext cx="32640588" cy="587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0" tIns="188280" rIns="376200" bIns="18828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dt"/>
          </p:nvPr>
        </p:nvSpPr>
        <p:spPr bwMode="auto">
          <a:xfrm>
            <a:off x="1920878" y="25425404"/>
            <a:ext cx="8958263"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0" tIns="188280" rIns="376200" bIns="188280" numCol="1" anchor="ctr" anchorCtr="0" compatLnSpc="1">
            <a:prstTxWarp prst="textNoShape">
              <a:avLst/>
            </a:prstTxWarp>
          </a:bodyPr>
          <a:lstStyle>
            <a:lvl1pPr>
              <a:buClrTx/>
              <a:buFontTx/>
              <a:buNone/>
              <a:tabLst>
                <a:tab pos="0" algn="l"/>
                <a:tab pos="640093" algn="l"/>
                <a:tab pos="1280185" algn="l"/>
                <a:tab pos="1920279" algn="l"/>
                <a:tab pos="2560372" algn="l"/>
                <a:tab pos="3200464" algn="l"/>
                <a:tab pos="3840557" algn="l"/>
                <a:tab pos="4480650" algn="l"/>
                <a:tab pos="5120744" algn="l"/>
                <a:tab pos="5760836" algn="l"/>
                <a:tab pos="6400929" algn="l"/>
                <a:tab pos="7041021" algn="l"/>
                <a:tab pos="7681114" algn="l"/>
                <a:tab pos="8321205" algn="l"/>
                <a:tab pos="8961298" algn="l"/>
                <a:tab pos="9601392" algn="l"/>
                <a:tab pos="10241484" algn="l"/>
                <a:tab pos="10881577" algn="l"/>
                <a:tab pos="11521670" algn="l"/>
                <a:tab pos="12161762" algn="l"/>
                <a:tab pos="12801856" algn="l"/>
              </a:tabLst>
              <a:defRPr>
                <a:solidFill>
                  <a:srgbClr val="000000"/>
                </a:solidFill>
                <a:ea typeface="+mn-ea"/>
                <a:cs typeface="+mn-cs"/>
              </a:defRPr>
            </a:lvl1pPr>
          </a:lstStyle>
          <a:p>
            <a:fld id="{65B2C06C-C892-4145-B1A8-95F19D993F5C}" type="datetime1">
              <a:rPr lang="en-US" altLang="en-US"/>
              <a:pPr/>
              <a:t>4/1/22</a:t>
            </a:fld>
            <a:endParaRPr lang="en-US" altLang="en-US"/>
          </a:p>
        </p:txBody>
      </p:sp>
      <p:sp>
        <p:nvSpPr>
          <p:cNvPr id="1027" name="Text Box 3"/>
          <p:cNvSpPr txBox="1">
            <a:spLocks noChangeArrowheads="1"/>
          </p:cNvSpPr>
          <p:nvPr/>
        </p:nvSpPr>
        <p:spPr bwMode="auto">
          <a:xfrm>
            <a:off x="13122276" y="25425400"/>
            <a:ext cx="12161838"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p:cNvSpPr>
            <a:spLocks noGrp="1" noChangeArrowheads="1"/>
          </p:cNvSpPr>
          <p:nvPr>
            <p:ph type="sldNum"/>
          </p:nvPr>
        </p:nvSpPr>
        <p:spPr bwMode="auto">
          <a:xfrm>
            <a:off x="27524078" y="25425404"/>
            <a:ext cx="8958263"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0" tIns="188280" rIns="376200" bIns="188280" numCol="1" anchor="ctr" anchorCtr="0" compatLnSpc="1">
            <a:prstTxWarp prst="textNoShape">
              <a:avLst/>
            </a:prstTxWarp>
          </a:bodyPr>
          <a:lstStyle>
            <a:lvl1pPr>
              <a:buClrTx/>
              <a:buFontTx/>
              <a:buNone/>
              <a:tabLst>
                <a:tab pos="0" algn="l"/>
                <a:tab pos="640093" algn="l"/>
                <a:tab pos="1280185" algn="l"/>
                <a:tab pos="1920279" algn="l"/>
                <a:tab pos="2560372" algn="l"/>
                <a:tab pos="3200464" algn="l"/>
                <a:tab pos="3840557" algn="l"/>
                <a:tab pos="4480650" algn="l"/>
                <a:tab pos="5120744" algn="l"/>
                <a:tab pos="5760836" algn="l"/>
                <a:tab pos="6400929" algn="l"/>
                <a:tab pos="7041021" algn="l"/>
                <a:tab pos="7681114" algn="l"/>
                <a:tab pos="8321205" algn="l"/>
                <a:tab pos="8961298" algn="l"/>
                <a:tab pos="9601392" algn="l"/>
                <a:tab pos="10241484" algn="l"/>
                <a:tab pos="10881577" algn="l"/>
                <a:tab pos="11521670" algn="l"/>
                <a:tab pos="12161762" algn="l"/>
                <a:tab pos="12801856" algn="l"/>
              </a:tabLst>
              <a:defRPr>
                <a:solidFill>
                  <a:srgbClr val="000000"/>
                </a:solidFill>
                <a:ea typeface="+mn-ea"/>
                <a:cs typeface="+mn-cs"/>
              </a:defRPr>
            </a:lvl1pPr>
          </a:lstStyle>
          <a:p>
            <a:fld id="{2CA36676-F011-4C78-9FFE-C74206C15098}" type="slidenum">
              <a:rPr lang="en-US" altLang="en-US"/>
              <a:pPr/>
              <a:t>‹#›</a:t>
            </a:fld>
            <a:endParaRPr lang="en-US" altLang="en-US"/>
          </a:p>
        </p:txBody>
      </p:sp>
      <p:sp>
        <p:nvSpPr>
          <p:cNvPr id="1029" name="Rectangle 5"/>
          <p:cNvSpPr>
            <a:spLocks noGrp="1" noChangeArrowheads="1"/>
          </p:cNvSpPr>
          <p:nvPr>
            <p:ph type="body" idx="1"/>
          </p:nvPr>
        </p:nvSpPr>
        <p:spPr bwMode="auto">
          <a:xfrm>
            <a:off x="1920878" y="6418263"/>
            <a:ext cx="34561463" cy="1590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312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mj-lt"/>
          <a:ea typeface="+mj-ea"/>
          <a:cs typeface="+mj-cs"/>
        </a:defRPr>
      </a:lvl1pPr>
      <a:lvl2pPr marL="1040151" indent="-40005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2pPr>
      <a:lvl3pPr marL="1600232"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3pPr>
      <a:lvl4pPr marL="2240325"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4pPr>
      <a:lvl5pPr marL="2880417"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5pPr>
      <a:lvl6pPr marL="3520511"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6pPr>
      <a:lvl7pPr marL="4160604"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7pPr>
      <a:lvl8pPr marL="4800697"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8pPr>
      <a:lvl9pPr marL="5440789" indent="-320047" algn="l" defTabSz="640093" rtl="0" fontAlgn="base">
        <a:lnSpc>
          <a:spcPct val="98000"/>
        </a:lnSpc>
        <a:spcBef>
          <a:spcPct val="0"/>
        </a:spcBef>
        <a:spcAft>
          <a:spcPct val="0"/>
        </a:spcAft>
        <a:buClr>
          <a:srgbClr val="000000"/>
        </a:buClr>
        <a:buSzPct val="100000"/>
        <a:buFont typeface="Times New Roman" pitchFamily="16" charset="0"/>
        <a:defRPr sz="10360">
          <a:solidFill>
            <a:srgbClr val="000000"/>
          </a:solidFill>
          <a:latin typeface="Calibri" charset="0"/>
          <a:ea typeface="Droid Sans Fallback" charset="0"/>
          <a:cs typeface="Droid Sans Fallback" charset="0"/>
        </a:defRPr>
      </a:lvl9pPr>
    </p:titleStyle>
    <p:bodyStyle>
      <a:lvl1pPr marL="480068" indent="-480068" algn="l" defTabSz="640093" rtl="0" fontAlgn="base">
        <a:lnSpc>
          <a:spcPct val="98000"/>
        </a:lnSpc>
        <a:spcBef>
          <a:spcPct val="0"/>
        </a:spcBef>
        <a:spcAft>
          <a:spcPts val="1995"/>
        </a:spcAft>
        <a:buClr>
          <a:srgbClr val="000000"/>
        </a:buClr>
        <a:buSzPct val="100000"/>
        <a:buFont typeface="Times New Roman" pitchFamily="16" charset="0"/>
        <a:defRPr sz="18481">
          <a:solidFill>
            <a:srgbClr val="000000"/>
          </a:solidFill>
          <a:latin typeface="+mn-lt"/>
          <a:ea typeface="+mn-ea"/>
          <a:cs typeface="+mn-cs"/>
        </a:defRPr>
      </a:lvl1pPr>
      <a:lvl2pPr marL="1040151" indent="-400057" algn="l" defTabSz="640093" rtl="0" fontAlgn="base">
        <a:lnSpc>
          <a:spcPct val="98000"/>
        </a:lnSpc>
        <a:spcBef>
          <a:spcPct val="0"/>
        </a:spcBef>
        <a:spcAft>
          <a:spcPts val="1593"/>
        </a:spcAft>
        <a:buClr>
          <a:srgbClr val="000000"/>
        </a:buClr>
        <a:buSzPct val="100000"/>
        <a:buFont typeface="Times New Roman" pitchFamily="16" charset="0"/>
        <a:defRPr sz="13861">
          <a:solidFill>
            <a:srgbClr val="000000"/>
          </a:solidFill>
          <a:latin typeface="+mn-lt"/>
          <a:ea typeface="+mn-ea"/>
          <a:cs typeface="+mn-cs"/>
        </a:defRPr>
      </a:lvl2pPr>
      <a:lvl3pPr marL="1600232" indent="-320047" algn="l" defTabSz="640093" rtl="0" fontAlgn="base">
        <a:lnSpc>
          <a:spcPct val="98000"/>
        </a:lnSpc>
        <a:spcBef>
          <a:spcPct val="0"/>
        </a:spcBef>
        <a:spcAft>
          <a:spcPts val="1190"/>
        </a:spcAft>
        <a:buClr>
          <a:srgbClr val="000000"/>
        </a:buClr>
        <a:buSzPct val="100000"/>
        <a:buFont typeface="Times New Roman" pitchFamily="16" charset="0"/>
        <a:defRPr sz="11480">
          <a:solidFill>
            <a:srgbClr val="000000"/>
          </a:solidFill>
          <a:latin typeface="+mn-lt"/>
          <a:ea typeface="+mn-ea"/>
          <a:cs typeface="+mn-cs"/>
        </a:defRPr>
      </a:lvl3pPr>
      <a:lvl4pPr marL="2240325" indent="-320047" algn="l" defTabSz="640093" rtl="0" fontAlgn="base">
        <a:lnSpc>
          <a:spcPct val="98000"/>
        </a:lnSpc>
        <a:spcBef>
          <a:spcPct val="0"/>
        </a:spcBef>
        <a:spcAft>
          <a:spcPts val="805"/>
        </a:spcAft>
        <a:buClr>
          <a:srgbClr val="000000"/>
        </a:buClr>
        <a:buSzPct val="100000"/>
        <a:buFont typeface="Times New Roman" pitchFamily="16" charset="0"/>
        <a:defRPr sz="11480">
          <a:solidFill>
            <a:srgbClr val="000000"/>
          </a:solidFill>
          <a:latin typeface="+mn-lt"/>
          <a:ea typeface="+mn-ea"/>
          <a:cs typeface="+mn-cs"/>
        </a:defRPr>
      </a:lvl4pPr>
      <a:lvl5pPr marL="2880417" indent="-320047" algn="l" defTabSz="640093" rtl="0" fontAlgn="base">
        <a:lnSpc>
          <a:spcPct val="98000"/>
        </a:lnSpc>
        <a:spcBef>
          <a:spcPct val="0"/>
        </a:spcBef>
        <a:spcAft>
          <a:spcPts val="403"/>
        </a:spcAft>
        <a:buClr>
          <a:srgbClr val="000000"/>
        </a:buClr>
        <a:buSzPct val="100000"/>
        <a:buFont typeface="Times New Roman" pitchFamily="16" charset="0"/>
        <a:defRPr sz="2801">
          <a:solidFill>
            <a:srgbClr val="000000"/>
          </a:solidFill>
          <a:latin typeface="+mn-lt"/>
          <a:ea typeface="+mn-ea"/>
          <a:cs typeface="+mn-cs"/>
        </a:defRPr>
      </a:lvl5pPr>
      <a:lvl6pPr marL="3520511" indent="-320047" algn="l" defTabSz="640093" rtl="0" fontAlgn="base">
        <a:lnSpc>
          <a:spcPct val="98000"/>
        </a:lnSpc>
        <a:spcBef>
          <a:spcPct val="0"/>
        </a:spcBef>
        <a:spcAft>
          <a:spcPts val="403"/>
        </a:spcAft>
        <a:buClr>
          <a:srgbClr val="000000"/>
        </a:buClr>
        <a:buSzPct val="100000"/>
        <a:buFont typeface="Times New Roman" pitchFamily="16" charset="0"/>
        <a:defRPr sz="2801">
          <a:solidFill>
            <a:srgbClr val="000000"/>
          </a:solidFill>
          <a:latin typeface="+mn-lt"/>
          <a:ea typeface="+mn-ea"/>
          <a:cs typeface="+mn-cs"/>
        </a:defRPr>
      </a:lvl6pPr>
      <a:lvl7pPr marL="4160604" indent="-320047" algn="l" defTabSz="640093" rtl="0" fontAlgn="base">
        <a:lnSpc>
          <a:spcPct val="98000"/>
        </a:lnSpc>
        <a:spcBef>
          <a:spcPct val="0"/>
        </a:spcBef>
        <a:spcAft>
          <a:spcPts val="403"/>
        </a:spcAft>
        <a:buClr>
          <a:srgbClr val="000000"/>
        </a:buClr>
        <a:buSzPct val="100000"/>
        <a:buFont typeface="Times New Roman" pitchFamily="16" charset="0"/>
        <a:defRPr sz="2801">
          <a:solidFill>
            <a:srgbClr val="000000"/>
          </a:solidFill>
          <a:latin typeface="+mn-lt"/>
          <a:ea typeface="+mn-ea"/>
          <a:cs typeface="+mn-cs"/>
        </a:defRPr>
      </a:lvl7pPr>
      <a:lvl8pPr marL="4800697" indent="-320047" algn="l" defTabSz="640093" rtl="0" fontAlgn="base">
        <a:lnSpc>
          <a:spcPct val="98000"/>
        </a:lnSpc>
        <a:spcBef>
          <a:spcPct val="0"/>
        </a:spcBef>
        <a:spcAft>
          <a:spcPts val="403"/>
        </a:spcAft>
        <a:buClr>
          <a:srgbClr val="000000"/>
        </a:buClr>
        <a:buSzPct val="100000"/>
        <a:buFont typeface="Times New Roman" pitchFamily="16" charset="0"/>
        <a:defRPr sz="2801">
          <a:solidFill>
            <a:srgbClr val="000000"/>
          </a:solidFill>
          <a:latin typeface="+mn-lt"/>
          <a:ea typeface="+mn-ea"/>
          <a:cs typeface="+mn-cs"/>
        </a:defRPr>
      </a:lvl8pPr>
      <a:lvl9pPr marL="5440789" indent="-320047" algn="l" defTabSz="640093" rtl="0" fontAlgn="base">
        <a:lnSpc>
          <a:spcPct val="98000"/>
        </a:lnSpc>
        <a:spcBef>
          <a:spcPct val="0"/>
        </a:spcBef>
        <a:spcAft>
          <a:spcPts val="403"/>
        </a:spcAft>
        <a:buClr>
          <a:srgbClr val="000000"/>
        </a:buClr>
        <a:buSzPct val="100000"/>
        <a:buFont typeface="Times New Roman" pitchFamily="16" charset="0"/>
        <a:defRPr sz="2801">
          <a:solidFill>
            <a:srgbClr val="000000"/>
          </a:solidFill>
          <a:latin typeface="+mn-lt"/>
          <a:ea typeface="+mn-ea"/>
          <a:cs typeface="+mn-cs"/>
        </a:defRPr>
      </a:lvl9pPr>
    </p:bodyStyle>
    <p:otherStyle>
      <a:defPPr>
        <a:defRPr lang="en-US"/>
      </a:defPPr>
      <a:lvl1pPr marL="0" algn="l" defTabSz="1280185" rtl="0" eaLnBrk="1" latinLnBrk="0" hangingPunct="1">
        <a:defRPr sz="2520" kern="1200">
          <a:solidFill>
            <a:schemeClr val="tx1"/>
          </a:solidFill>
          <a:latin typeface="+mn-lt"/>
          <a:ea typeface="+mn-ea"/>
          <a:cs typeface="+mn-cs"/>
        </a:defRPr>
      </a:lvl1pPr>
      <a:lvl2pPr marL="640093" algn="l" defTabSz="1280185" rtl="0" eaLnBrk="1" latinLnBrk="0" hangingPunct="1">
        <a:defRPr sz="2520" kern="1200">
          <a:solidFill>
            <a:schemeClr val="tx1"/>
          </a:solidFill>
          <a:latin typeface="+mn-lt"/>
          <a:ea typeface="+mn-ea"/>
          <a:cs typeface="+mn-cs"/>
        </a:defRPr>
      </a:lvl2pPr>
      <a:lvl3pPr marL="1280185" algn="l" defTabSz="1280185" rtl="0" eaLnBrk="1" latinLnBrk="0" hangingPunct="1">
        <a:defRPr sz="2520" kern="1200">
          <a:solidFill>
            <a:schemeClr val="tx1"/>
          </a:solidFill>
          <a:latin typeface="+mn-lt"/>
          <a:ea typeface="+mn-ea"/>
          <a:cs typeface="+mn-cs"/>
        </a:defRPr>
      </a:lvl3pPr>
      <a:lvl4pPr marL="1920279" algn="l" defTabSz="1280185" rtl="0" eaLnBrk="1" latinLnBrk="0" hangingPunct="1">
        <a:defRPr sz="2520" kern="1200">
          <a:solidFill>
            <a:schemeClr val="tx1"/>
          </a:solidFill>
          <a:latin typeface="+mn-lt"/>
          <a:ea typeface="+mn-ea"/>
          <a:cs typeface="+mn-cs"/>
        </a:defRPr>
      </a:lvl4pPr>
      <a:lvl5pPr marL="2560372" algn="l" defTabSz="1280185" rtl="0" eaLnBrk="1" latinLnBrk="0" hangingPunct="1">
        <a:defRPr sz="2520" kern="1200">
          <a:solidFill>
            <a:schemeClr val="tx1"/>
          </a:solidFill>
          <a:latin typeface="+mn-lt"/>
          <a:ea typeface="+mn-ea"/>
          <a:cs typeface="+mn-cs"/>
        </a:defRPr>
      </a:lvl5pPr>
      <a:lvl6pPr marL="3200464" algn="l" defTabSz="1280185" rtl="0" eaLnBrk="1" latinLnBrk="0" hangingPunct="1">
        <a:defRPr sz="2520" kern="1200">
          <a:solidFill>
            <a:schemeClr val="tx1"/>
          </a:solidFill>
          <a:latin typeface="+mn-lt"/>
          <a:ea typeface="+mn-ea"/>
          <a:cs typeface="+mn-cs"/>
        </a:defRPr>
      </a:lvl6pPr>
      <a:lvl7pPr marL="3840557" algn="l" defTabSz="1280185" rtl="0" eaLnBrk="1" latinLnBrk="0" hangingPunct="1">
        <a:defRPr sz="2520" kern="1200">
          <a:solidFill>
            <a:schemeClr val="tx1"/>
          </a:solidFill>
          <a:latin typeface="+mn-lt"/>
          <a:ea typeface="+mn-ea"/>
          <a:cs typeface="+mn-cs"/>
        </a:defRPr>
      </a:lvl7pPr>
      <a:lvl8pPr marL="4480650" algn="l" defTabSz="1280185" rtl="0" eaLnBrk="1" latinLnBrk="0" hangingPunct="1">
        <a:defRPr sz="2520" kern="1200">
          <a:solidFill>
            <a:schemeClr val="tx1"/>
          </a:solidFill>
          <a:latin typeface="+mn-lt"/>
          <a:ea typeface="+mn-ea"/>
          <a:cs typeface="+mn-cs"/>
        </a:defRPr>
      </a:lvl8pPr>
      <a:lvl9pPr marL="5120744" algn="l" defTabSz="1280185"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emf"/><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iagram&#10;&#10;Description automatically generated">
            <a:extLst>
              <a:ext uri="{FF2B5EF4-FFF2-40B4-BE49-F238E27FC236}">
                <a16:creationId xmlns:a16="http://schemas.microsoft.com/office/drawing/2014/main" id="{C1E3D8EC-2548-0847-951B-0449A9FAF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14" y="13901798"/>
            <a:ext cx="11831819" cy="4028625"/>
          </a:xfrm>
          <a:prstGeom prst="rect">
            <a:avLst/>
          </a:prstGeom>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b="27328"/>
          <a:stretch>
            <a:fillRect/>
          </a:stretch>
        </p:blipFill>
        <p:spPr bwMode="auto">
          <a:xfrm>
            <a:off x="94961" y="789908"/>
            <a:ext cx="6458239" cy="1509105"/>
          </a:xfrm>
          <a:prstGeom prst="rect">
            <a:avLst/>
          </a:prstGeom>
          <a:noFill/>
          <a:ln>
            <a:noFill/>
          </a:ln>
          <a:effectLst/>
          <a:extLst>
            <a:ext uri="{909E8E84-426E-40DD-AFC4-6F175D3DCCD1}">
              <a14:hiddenFill xmlns:a14="http://schemas.microsoft.com/office/drawing/2010/main">
                <a:blipFill dpi="0" rotWithShape="0">
                  <a:blip/>
                  <a:srcRect b="2732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1" name="AutoShape 9"/>
          <p:cNvSpPr>
            <a:spLocks noChangeArrowheads="1"/>
          </p:cNvSpPr>
          <p:nvPr/>
        </p:nvSpPr>
        <p:spPr bwMode="auto">
          <a:xfrm>
            <a:off x="-7040879" y="2549199"/>
            <a:ext cx="12801601" cy="8007668"/>
          </a:xfrm>
          <a:custGeom>
            <a:avLst/>
            <a:gdLst>
              <a:gd name="G0" fmla="+- 12700 0 0"/>
              <a:gd name="G1" fmla="*/ 1 15889 2"/>
              <a:gd name="G2" fmla="+- 15889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15889"/>
                </a:lnTo>
                <a:lnTo>
                  <a:pt x="0" y="1588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384048" bIns="0"/>
          <a:lstStyle>
            <a:lvl1pPr marL="457200"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charset="0"/>
                <a:ea typeface="Droid Sans Fallback" charset="0"/>
                <a:cs typeface="Droid Sans Fallback" charset="0"/>
              </a:defRPr>
            </a:lvl9pPr>
          </a:lstStyle>
          <a:p>
            <a:pPr algn="just" hangingPunct="1">
              <a:lnSpc>
                <a:spcPct val="100000"/>
              </a:lnSpc>
              <a:buClrTx/>
              <a:buFontTx/>
              <a:buNone/>
            </a:pPr>
            <a:r>
              <a:rPr lang="en-US" altLang="en-US" sz="2801">
                <a:latin typeface="Minion Pro" charset="0"/>
                <a:ea typeface="ＭＳ Ｐゴシック" charset="-128"/>
              </a:rPr>
              <a:t>	</a:t>
            </a:r>
          </a:p>
        </p:txBody>
      </p:sp>
      <p:sp>
        <p:nvSpPr>
          <p:cNvPr id="3088" name="AutoShape 16"/>
          <p:cNvSpPr>
            <a:spLocks noChangeArrowheads="1"/>
          </p:cNvSpPr>
          <p:nvPr/>
        </p:nvSpPr>
        <p:spPr bwMode="auto">
          <a:xfrm>
            <a:off x="32964124" y="15421915"/>
            <a:ext cx="12801601" cy="16002000"/>
          </a:xfrm>
          <a:custGeom>
            <a:avLst/>
            <a:gdLst>
              <a:gd name="G0" fmla="+- 12700 0 0"/>
              <a:gd name="G1" fmla="+- 15875 0 0"/>
              <a:gd name="G2" fmla="+- 31750 0 0"/>
              <a:gd name="G3" fmla="+- 25400 0 0"/>
            </a:gdLst>
            <a:ahLst/>
            <a:cxnLst>
              <a:cxn ang="0">
                <a:pos x="r" y="vc"/>
              </a:cxn>
              <a:cxn ang="5400000">
                <a:pos x="hc" y="b"/>
              </a:cxn>
              <a:cxn ang="10800000">
                <a:pos x="l" y="vc"/>
              </a:cxn>
              <a:cxn ang="16200000">
                <a:pos x="hc" y="t"/>
              </a:cxn>
            </a:cxnLst>
            <a:rect l="0" t="0" r="0" b="0"/>
            <a:pathLst>
              <a:path>
                <a:moveTo>
                  <a:pt x="0" y="0"/>
                </a:moveTo>
                <a:lnTo>
                  <a:pt x="25400" y="0"/>
                </a:lnTo>
                <a:lnTo>
                  <a:pt x="25400" y="31750"/>
                </a:lnTo>
                <a:lnTo>
                  <a:pt x="0" y="3175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4" name="AutoShape 72"/>
          <p:cNvSpPr>
            <a:spLocks noChangeArrowheads="1"/>
          </p:cNvSpPr>
          <p:nvPr/>
        </p:nvSpPr>
        <p:spPr bwMode="auto">
          <a:xfrm>
            <a:off x="4353883" y="-5184139"/>
            <a:ext cx="40965119" cy="5502910"/>
          </a:xfrm>
          <a:custGeom>
            <a:avLst/>
            <a:gdLst>
              <a:gd name="G0" fmla="*/ 15744 1 2"/>
              <a:gd name="G1" fmla="*/ 10918 1 2"/>
              <a:gd name="G2" fmla="+- 10918 0 0"/>
              <a:gd name="G3" fmla="+- 15744 0 0"/>
            </a:gdLst>
            <a:ahLst/>
            <a:cxnLst>
              <a:cxn ang="0">
                <a:pos x="r" y="vc"/>
              </a:cxn>
              <a:cxn ang="5400000">
                <a:pos x="hc" y="b"/>
              </a:cxn>
              <a:cxn ang="10800000">
                <a:pos x="l" y="vc"/>
              </a:cxn>
              <a:cxn ang="16200000">
                <a:pos x="hc" y="t"/>
              </a:cxn>
            </a:cxnLst>
            <a:rect l="0" t="0" r="0" b="0"/>
            <a:pathLst>
              <a:path>
                <a:moveTo>
                  <a:pt x="0" y="0"/>
                </a:moveTo>
                <a:lnTo>
                  <a:pt x="15744" y="0"/>
                </a:lnTo>
                <a:lnTo>
                  <a:pt x="15744" y="10918"/>
                </a:lnTo>
                <a:lnTo>
                  <a:pt x="0" y="10918"/>
                </a:lnTo>
                <a:close/>
              </a:path>
            </a:pathLst>
          </a:custGeom>
          <a:solidFill>
            <a:srgbClr val="7E002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000" tIns="63000" rIns="126000" bIns="630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rgbClr val="000000"/>
                </a:solidFill>
                <a:latin typeface="Arial" charset="0"/>
                <a:ea typeface="Droid Sans Fallback" charset="0"/>
                <a:cs typeface="Droid Sans Fallback" charset="0"/>
              </a:defRPr>
            </a:lvl9pPr>
          </a:lstStyle>
          <a:p>
            <a:pPr algn="ctr" hangingPunct="1">
              <a:lnSpc>
                <a:spcPct val="100000"/>
              </a:lnSpc>
            </a:pPr>
            <a:endParaRPr lang="en-US" altLang="en-US" sz="7001" baseline="30000" dirty="0">
              <a:solidFill>
                <a:srgbClr val="FFFFFF"/>
              </a:solidFill>
            </a:endParaRPr>
          </a:p>
        </p:txBody>
      </p:sp>
      <p:grpSp>
        <p:nvGrpSpPr>
          <p:cNvPr id="10" name="Group 9"/>
          <p:cNvGrpSpPr/>
          <p:nvPr/>
        </p:nvGrpSpPr>
        <p:grpSpPr>
          <a:xfrm>
            <a:off x="2362200" y="102462"/>
            <a:ext cx="38147152" cy="3071578"/>
            <a:chOff x="35357473" y="4620450"/>
            <a:chExt cx="36004674" cy="3255483"/>
          </a:xfrm>
        </p:grpSpPr>
        <p:sp>
          <p:nvSpPr>
            <p:cNvPr id="6" name="Rectangle 5"/>
            <p:cNvSpPr/>
            <p:nvPr/>
          </p:nvSpPr>
          <p:spPr bwMode="auto">
            <a:xfrm>
              <a:off x="39400136" y="4620450"/>
              <a:ext cx="29892559" cy="3255483"/>
            </a:xfrm>
            <a:prstGeom prst="rect">
              <a:avLst/>
            </a:prstGeom>
            <a:solidFill>
              <a:srgbClr val="800000"/>
            </a:solidFill>
            <a:ln>
              <a:solidFill>
                <a:srgbClr val="8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8016" tIns="64008" rIns="128016" bIns="64008" numCol="1" rtlCol="0" anchor="t" anchorCtr="0" compatLnSpc="1">
              <a:prstTxWarp prst="textNoShape">
                <a:avLst/>
              </a:prstTxWarp>
            </a:bodyPr>
            <a:lstStyle/>
            <a:p>
              <a:pPr defTabSz="640093"/>
              <a:endParaRPr lang="en-US" sz="1680" dirty="0">
                <a:solidFill>
                  <a:schemeClr val="bg1"/>
                </a:solidFill>
                <a:latin typeface="Arial" charset="0"/>
              </a:endParaRPr>
            </a:p>
          </p:txBody>
        </p:sp>
        <p:sp>
          <p:nvSpPr>
            <p:cNvPr id="8" name="TextBox 7"/>
            <p:cNvSpPr txBox="1"/>
            <p:nvPr/>
          </p:nvSpPr>
          <p:spPr>
            <a:xfrm>
              <a:off x="35357473" y="4834313"/>
              <a:ext cx="36004674" cy="1042291"/>
            </a:xfrm>
            <a:prstGeom prst="rect">
              <a:avLst/>
            </a:prstGeom>
            <a:noFill/>
          </p:spPr>
          <p:txBody>
            <a:bodyPr wrap="square" rtlCol="0">
              <a:spAutoFit/>
            </a:bodyPr>
            <a:lstStyle/>
            <a:p>
              <a:pPr algn="ctr"/>
              <a:r>
                <a:rPr lang="en-US" sz="6160" i="1" dirty="0"/>
                <a:t>Investigation of carbon monoxide (CO) oxidation on Rh(111) with IRRAS</a:t>
              </a:r>
              <a:endParaRPr lang="en-US" sz="6090" b="1" dirty="0"/>
            </a:p>
          </p:txBody>
        </p:sp>
        <p:sp>
          <p:nvSpPr>
            <p:cNvPr id="9" name="TextBox 8"/>
            <p:cNvSpPr txBox="1"/>
            <p:nvPr/>
          </p:nvSpPr>
          <p:spPr>
            <a:xfrm>
              <a:off x="40690800" y="6128595"/>
              <a:ext cx="27279600" cy="784725"/>
            </a:xfrm>
            <a:prstGeom prst="rect">
              <a:avLst/>
            </a:prstGeom>
            <a:noFill/>
          </p:spPr>
          <p:txBody>
            <a:bodyPr wrap="square" rtlCol="0">
              <a:spAutoFit/>
            </a:bodyPr>
            <a:lstStyle/>
            <a:p>
              <a:pPr algn="ctr"/>
              <a:r>
                <a:rPr lang="en-US" sz="4480" i="1" u="sng" dirty="0">
                  <a:latin typeface="Myriad Pro"/>
                </a:rPr>
                <a:t>Faith Lewis</a:t>
              </a:r>
              <a:r>
                <a:rPr lang="en-US" sz="4480" dirty="0">
                  <a:latin typeface="Myriad Pro"/>
                </a:rPr>
                <a:t>, Elizabeth A. </a:t>
              </a:r>
              <a:r>
                <a:rPr lang="en-US" sz="4480" dirty="0" err="1">
                  <a:latin typeface="Myriad Pro"/>
                </a:rPr>
                <a:t>Jamka</a:t>
              </a:r>
              <a:r>
                <a:rPr lang="en-US" sz="4480" dirty="0">
                  <a:latin typeface="Myriad Pro"/>
                </a:rPr>
                <a:t>, Maxwell Z. Gillum, Christina Giger, and Dan R. </a:t>
              </a:r>
              <a:r>
                <a:rPr lang="en-US" sz="4480" dirty="0" err="1">
                  <a:latin typeface="Myriad Pro"/>
                </a:rPr>
                <a:t>Killelea</a:t>
              </a:r>
              <a:endParaRPr lang="en-US" sz="4480" dirty="0">
                <a:latin typeface="Myriad Pro"/>
              </a:endParaRPr>
            </a:p>
          </p:txBody>
        </p:sp>
        <p:sp>
          <p:nvSpPr>
            <p:cNvPr id="232" name="TextBox 231"/>
            <p:cNvSpPr txBox="1"/>
            <p:nvPr/>
          </p:nvSpPr>
          <p:spPr>
            <a:xfrm>
              <a:off x="40740066" y="6867076"/>
              <a:ext cx="27279600" cy="698892"/>
            </a:xfrm>
            <a:prstGeom prst="rect">
              <a:avLst/>
            </a:prstGeom>
            <a:noFill/>
          </p:spPr>
          <p:txBody>
            <a:bodyPr wrap="square" rtlCol="0">
              <a:spAutoFit/>
            </a:bodyPr>
            <a:lstStyle/>
            <a:p>
              <a:pPr algn="ctr"/>
              <a:r>
                <a:rPr lang="en-US" sz="3920" dirty="0">
                  <a:latin typeface="Myriad Pro"/>
                </a:rPr>
                <a:t>Department of Chemistry and Biochemistry, Loyola University Chicago, Chicago, IL USA</a:t>
              </a:r>
            </a:p>
          </p:txBody>
        </p:sp>
      </p:grpSp>
      <p:sp>
        <p:nvSpPr>
          <p:cNvPr id="11" name="AutoShape 2" descr="Image result for loyola university chicago logo"/>
          <p:cNvSpPr>
            <a:spLocks noChangeAspect="1" noChangeArrowheads="1"/>
          </p:cNvSpPr>
          <p:nvPr/>
        </p:nvSpPr>
        <p:spPr bwMode="auto">
          <a:xfrm>
            <a:off x="-7680960" y="-5677536"/>
            <a:ext cx="426720" cy="426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en-US"/>
          </a:p>
        </p:txBody>
      </p:sp>
      <p:sp>
        <p:nvSpPr>
          <p:cNvPr id="12" name="AutoShape 4" descr="Image result for loyola university chicago logo"/>
          <p:cNvSpPr>
            <a:spLocks noChangeAspect="1" noChangeArrowheads="1"/>
          </p:cNvSpPr>
          <p:nvPr/>
        </p:nvSpPr>
        <p:spPr bwMode="auto">
          <a:xfrm>
            <a:off x="-7467600" y="-5464174"/>
            <a:ext cx="426720" cy="426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en-US"/>
          </a:p>
        </p:txBody>
      </p:sp>
      <p:grpSp>
        <p:nvGrpSpPr>
          <p:cNvPr id="73" name="Group 72"/>
          <p:cNvGrpSpPr/>
          <p:nvPr/>
        </p:nvGrpSpPr>
        <p:grpSpPr>
          <a:xfrm>
            <a:off x="310463" y="3200404"/>
            <a:ext cx="12161520" cy="966200"/>
            <a:chOff x="457199" y="4868476"/>
            <a:chExt cx="9091223" cy="716209"/>
          </a:xfrm>
        </p:grpSpPr>
        <p:sp>
          <p:nvSpPr>
            <p:cNvPr id="74" name="Line 12"/>
            <p:cNvSpPr>
              <a:spLocks noChangeShapeType="1"/>
            </p:cNvSpPr>
            <p:nvPr/>
          </p:nvSpPr>
          <p:spPr bwMode="auto">
            <a:xfrm flipV="1">
              <a:off x="457199" y="5541588"/>
              <a:ext cx="9091223" cy="43097"/>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75" name="TextBox 74"/>
            <p:cNvSpPr txBox="1"/>
            <p:nvPr/>
          </p:nvSpPr>
          <p:spPr>
            <a:xfrm>
              <a:off x="580451" y="4868476"/>
              <a:ext cx="8686800" cy="707246"/>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Introduction</a:t>
              </a:r>
            </a:p>
          </p:txBody>
        </p:sp>
      </p:grpSp>
      <p:sp>
        <p:nvSpPr>
          <p:cNvPr id="2" name="AutoShape 2" descr="https://outlook.office.com/owa/service.svc/s/GetAttachmentThumbnail?id=AAMkAGFkNDE3ZTM1LWRhYmItNDBkMy1hMTNjLWI0NjUzMGU2YzhiMQBGAAAAAABS79qsx%2BXAQIA8smQh%2BSIoBwD7AjMhlTnSTbQlsWooz9%2FrAAO2KEp7AAD7AjMhlTnSTbQlsWooz9%2FrAAPfV6u4AAABEgAQANZCry3QAAVKh3FUMJmmn5M%3D&amp;thumbnailType=2&amp;X-OWA-CANARY=JvUdMvfj9USyq0S5WzPJNEBr7VMb0dQYLZvIaEVIRlRN19s893bYFwCcYCQoZVctu_D48AHPyhc."/>
          <p:cNvSpPr>
            <a:spLocks noChangeAspect="1" noChangeArrowheads="1"/>
          </p:cNvSpPr>
          <p:nvPr/>
        </p:nvSpPr>
        <p:spPr bwMode="auto">
          <a:xfrm>
            <a:off x="-7592060" y="-5677536"/>
            <a:ext cx="426720" cy="426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en-US"/>
          </a:p>
        </p:txBody>
      </p:sp>
      <p:sp>
        <p:nvSpPr>
          <p:cNvPr id="1063" name="TextBox 1062"/>
          <p:cNvSpPr txBox="1"/>
          <p:nvPr/>
        </p:nvSpPr>
        <p:spPr>
          <a:xfrm>
            <a:off x="25587205" y="17616215"/>
            <a:ext cx="11519074" cy="2583400"/>
          </a:xfrm>
          <a:prstGeom prst="rect">
            <a:avLst/>
          </a:prstGeom>
          <a:noFill/>
        </p:spPr>
        <p:txBody>
          <a:bodyPr wrap="square" rtlCol="0">
            <a:spAutoFit/>
          </a:bodyPr>
          <a:lstStyle/>
          <a:p>
            <a:pPr algn="ctr"/>
            <a:r>
              <a:rPr lang="en-US" sz="2870" b="1" i="1" dirty="0">
                <a:solidFill>
                  <a:srgbClr val="FF0000"/>
                </a:solidFill>
              </a:rPr>
              <a:t>Near Future</a:t>
            </a:r>
          </a:p>
          <a:p>
            <a:pPr algn="ctr"/>
            <a:r>
              <a:rPr lang="en-US" sz="2870" b="1" dirty="0">
                <a:solidFill>
                  <a:schemeClr val="tx1"/>
                </a:solidFill>
              </a:rPr>
              <a:t>Look into oxygen and carbon monoxide on Rhodium’s surface</a:t>
            </a:r>
          </a:p>
          <a:p>
            <a:pPr algn="ctr"/>
            <a:r>
              <a:rPr lang="en-US" sz="2870" b="1" dirty="0">
                <a:solidFill>
                  <a:srgbClr val="0432FF"/>
                </a:solidFill>
              </a:rPr>
              <a:t>Future</a:t>
            </a:r>
          </a:p>
          <a:p>
            <a:pPr algn="ctr"/>
            <a:r>
              <a:rPr lang="en-US" sz="2870" b="1" dirty="0">
                <a:solidFill>
                  <a:schemeClr val="tx1"/>
                </a:solidFill>
              </a:rPr>
              <a:t>Looking into different temperature exposure affects shifts in IR</a:t>
            </a:r>
          </a:p>
          <a:p>
            <a:pPr algn="ctr"/>
            <a:r>
              <a:rPr lang="en-US" sz="2870" b="1" dirty="0">
                <a:solidFill>
                  <a:schemeClr val="tx1"/>
                </a:solidFill>
              </a:rPr>
              <a:t>Characterize surfaces via STM</a:t>
            </a:r>
          </a:p>
          <a:p>
            <a:pPr algn="ctr"/>
            <a:endParaRPr lang="en-US" sz="2870" b="1" dirty="0">
              <a:solidFill>
                <a:schemeClr val="tx1"/>
              </a:solidFill>
            </a:endParaRPr>
          </a:p>
        </p:txBody>
      </p:sp>
      <p:sp>
        <p:nvSpPr>
          <p:cNvPr id="472" name="Text Box 51"/>
          <p:cNvSpPr txBox="1">
            <a:spLocks noChangeArrowheads="1"/>
          </p:cNvSpPr>
          <p:nvPr/>
        </p:nvSpPr>
        <p:spPr bwMode="auto">
          <a:xfrm>
            <a:off x="613386" y="25500906"/>
            <a:ext cx="8746668" cy="2052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000" tIns="93745" rIns="126000" bIns="63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lnSpc>
                <a:spcPct val="93000"/>
              </a:lnSpc>
              <a:buClrTx/>
              <a:buFontTx/>
              <a:buNone/>
            </a:pPr>
            <a:r>
              <a:rPr lang="en-US" altLang="en-US" sz="3360" b="1" dirty="0">
                <a:solidFill>
                  <a:srgbClr val="800000"/>
                </a:solidFill>
                <a:latin typeface="Times New Roman" pitchFamily="16" charset="0"/>
              </a:rPr>
              <a:t>Contact: flewis1@luc.edu</a:t>
            </a:r>
          </a:p>
          <a:p>
            <a:pPr>
              <a:lnSpc>
                <a:spcPct val="93000"/>
              </a:lnSpc>
              <a:buClrTx/>
              <a:buFontTx/>
              <a:buNone/>
            </a:pPr>
            <a:r>
              <a:rPr lang="en-US" altLang="en-US" sz="3360" b="1" dirty="0">
                <a:solidFill>
                  <a:srgbClr val="800000"/>
                </a:solidFill>
                <a:latin typeface="Times New Roman" pitchFamily="16" charset="0"/>
              </a:rPr>
              <a:t>More information can be obtained at:   </a:t>
            </a:r>
            <a:r>
              <a:rPr lang="en-US" altLang="en-US" sz="3360" b="1" dirty="0" err="1">
                <a:solidFill>
                  <a:srgbClr val="800000"/>
                </a:solidFill>
                <a:latin typeface="Times New Roman" pitchFamily="16" charset="0"/>
              </a:rPr>
              <a:t>www.killeleagroup.com</a:t>
            </a:r>
            <a:endParaRPr lang="en-US" altLang="en-US" sz="3360" b="1" dirty="0">
              <a:solidFill>
                <a:srgbClr val="800000"/>
              </a:solidFill>
              <a:latin typeface="Times New Roman" pitchFamily="16" charset="0"/>
            </a:endParaRPr>
          </a:p>
        </p:txBody>
      </p:sp>
      <p:sp>
        <p:nvSpPr>
          <p:cNvPr id="4" name="TextBox 3"/>
          <p:cNvSpPr txBox="1"/>
          <p:nvPr/>
        </p:nvSpPr>
        <p:spPr>
          <a:xfrm>
            <a:off x="-4031395" y="20152527"/>
            <a:ext cx="184731" cy="352725"/>
          </a:xfrm>
          <a:prstGeom prst="rect">
            <a:avLst/>
          </a:prstGeom>
          <a:noFill/>
        </p:spPr>
        <p:txBody>
          <a:bodyPr wrap="none" rtlCol="0">
            <a:spAutoFit/>
          </a:bodyPr>
          <a:lstStyle/>
          <a:p>
            <a:endParaRPr lang="en-US" dirty="0"/>
          </a:p>
        </p:txBody>
      </p:sp>
      <p:grpSp>
        <p:nvGrpSpPr>
          <p:cNvPr id="580" name="Group 579"/>
          <p:cNvGrpSpPr/>
          <p:nvPr/>
        </p:nvGrpSpPr>
        <p:grpSpPr>
          <a:xfrm>
            <a:off x="425113" y="12448841"/>
            <a:ext cx="12161520" cy="962359"/>
            <a:chOff x="9931045" y="5099456"/>
            <a:chExt cx="18052931" cy="251230"/>
          </a:xfrm>
        </p:grpSpPr>
        <p:sp>
          <p:nvSpPr>
            <p:cNvPr id="581" name="Line 28"/>
            <p:cNvSpPr>
              <a:spLocks noChangeShapeType="1"/>
            </p:cNvSpPr>
            <p:nvPr/>
          </p:nvSpPr>
          <p:spPr bwMode="auto">
            <a:xfrm>
              <a:off x="10022667" y="5348015"/>
              <a:ext cx="17961309" cy="2671"/>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582" name="TextBox 581"/>
            <p:cNvSpPr txBox="1"/>
            <p:nvPr/>
          </p:nvSpPr>
          <p:spPr>
            <a:xfrm>
              <a:off x="9931045" y="5099456"/>
              <a:ext cx="17563510" cy="249076"/>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CO Exposure</a:t>
              </a:r>
            </a:p>
          </p:txBody>
        </p:sp>
      </p:grpSp>
      <p:sp>
        <p:nvSpPr>
          <p:cNvPr id="1786" name="Text Box 25">
            <a:extLst>
              <a:ext uri="{FF2B5EF4-FFF2-40B4-BE49-F238E27FC236}">
                <a16:creationId xmlns:a16="http://schemas.microsoft.com/office/drawing/2014/main" id="{8024B7EA-8B0C-234E-B54C-CB7926211B1C}"/>
              </a:ext>
            </a:extLst>
          </p:cNvPr>
          <p:cNvSpPr txBox="1">
            <a:spLocks noChangeArrowheads="1"/>
          </p:cNvSpPr>
          <p:nvPr/>
        </p:nvSpPr>
        <p:spPr bwMode="auto">
          <a:xfrm>
            <a:off x="461041" y="4350029"/>
            <a:ext cx="12168222" cy="840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000" tIns="95256" rIns="126000" bIns="63000"/>
          <a:lstStyle>
            <a:lvl1pPr indent="1825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r>
              <a:rPr lang="en-US" sz="3080" dirty="0"/>
              <a:t>Fourier Transform Infrared Spectroscopy (FTIR) is a technique that allows for the measurement of a range of wavelengths in the infrared region that are absorbed by a material. In Dr. </a:t>
            </a:r>
            <a:r>
              <a:rPr lang="en-US" sz="3080" dirty="0" err="1"/>
              <a:t>Killelea’s</a:t>
            </a:r>
            <a:r>
              <a:rPr lang="en-US" sz="3080" dirty="0"/>
              <a:t> lab, there is an FTIR under Ultra-High Vacuum (UHV). FTIR uses a light beam which is polarized in a dry, CO</a:t>
            </a:r>
            <a:r>
              <a:rPr lang="en-US" sz="3080" baseline="-25000" dirty="0"/>
              <a:t>2</a:t>
            </a:r>
            <a:r>
              <a:rPr lang="en-US" sz="3080" dirty="0"/>
              <a:t> free environment, and then gets directed at the crystal’s surface. The beams reflect off of the surfaces and gets directed to an MCT detector. </a:t>
            </a:r>
          </a:p>
          <a:p>
            <a:r>
              <a:rPr lang="en-US" sz="3080" dirty="0"/>
              <a:t>Temperature Programed Desorption (TPD) is a technique that measures when different absorbates come off of the surface of a crystal. By using a mass spectrometer, the partial pressures of gases are measured as the temperature of the crystal is ramped linearly. </a:t>
            </a:r>
          </a:p>
          <a:p>
            <a:r>
              <a:rPr lang="en-US" sz="3080" dirty="0"/>
              <a:t>In this experiment, an Rh(111) crystal was exposed to CO under UHV conditions. After the surfaces had been dosed, a TPD was run from 100K to 600K for CO, and then another TPD is run from 300K to 1300K to moderate any residual species on the surface and to clean the crystal in between experiments. The FTIR is run during the TPD from 100K </a:t>
            </a:r>
            <a:r>
              <a:rPr lang="en-US" sz="3080"/>
              <a:t>to 600K, </a:t>
            </a:r>
            <a:r>
              <a:rPr lang="en-US" sz="3080" dirty="0"/>
              <a:t>taking a scan every 10 seconds. </a:t>
            </a:r>
          </a:p>
        </p:txBody>
      </p:sp>
      <p:grpSp>
        <p:nvGrpSpPr>
          <p:cNvPr id="1272" name="Group 1271">
            <a:extLst>
              <a:ext uri="{FF2B5EF4-FFF2-40B4-BE49-F238E27FC236}">
                <a16:creationId xmlns:a16="http://schemas.microsoft.com/office/drawing/2014/main" id="{2E11EA27-0024-664D-A85D-5A5339B9A9A1}"/>
              </a:ext>
            </a:extLst>
          </p:cNvPr>
          <p:cNvGrpSpPr/>
          <p:nvPr/>
        </p:nvGrpSpPr>
        <p:grpSpPr>
          <a:xfrm>
            <a:off x="13204250" y="11734800"/>
            <a:ext cx="12161520" cy="954108"/>
            <a:chOff x="9931046" y="5102233"/>
            <a:chExt cx="18052930" cy="249076"/>
          </a:xfrm>
        </p:grpSpPr>
        <p:sp>
          <p:nvSpPr>
            <p:cNvPr id="1273" name="Line 28">
              <a:extLst>
                <a:ext uri="{FF2B5EF4-FFF2-40B4-BE49-F238E27FC236}">
                  <a16:creationId xmlns:a16="http://schemas.microsoft.com/office/drawing/2014/main" id="{84068C18-4B07-3542-B026-E1C7DBA975FD}"/>
                </a:ext>
              </a:extLst>
            </p:cNvPr>
            <p:cNvSpPr>
              <a:spLocks noChangeShapeType="1"/>
            </p:cNvSpPr>
            <p:nvPr/>
          </p:nvSpPr>
          <p:spPr bwMode="auto">
            <a:xfrm>
              <a:off x="10022667" y="5348015"/>
              <a:ext cx="17961309" cy="2671"/>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1274" name="TextBox 1273">
              <a:extLst>
                <a:ext uri="{FF2B5EF4-FFF2-40B4-BE49-F238E27FC236}">
                  <a16:creationId xmlns:a16="http://schemas.microsoft.com/office/drawing/2014/main" id="{30985BC6-C0D5-E448-B098-482635F9D880}"/>
                </a:ext>
              </a:extLst>
            </p:cNvPr>
            <p:cNvSpPr txBox="1"/>
            <p:nvPr/>
          </p:nvSpPr>
          <p:spPr>
            <a:xfrm>
              <a:off x="9931046" y="5102233"/>
              <a:ext cx="17559485" cy="249076"/>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Coverage Study</a:t>
              </a:r>
            </a:p>
          </p:txBody>
        </p:sp>
      </p:grpSp>
      <p:grpSp>
        <p:nvGrpSpPr>
          <p:cNvPr id="2644" name="Group 2643">
            <a:extLst>
              <a:ext uri="{FF2B5EF4-FFF2-40B4-BE49-F238E27FC236}">
                <a16:creationId xmlns:a16="http://schemas.microsoft.com/office/drawing/2014/main" id="{6CC3F924-7396-7E4E-A490-A288EAFC339E}"/>
              </a:ext>
            </a:extLst>
          </p:cNvPr>
          <p:cNvGrpSpPr/>
          <p:nvPr/>
        </p:nvGrpSpPr>
        <p:grpSpPr>
          <a:xfrm>
            <a:off x="25652806" y="22021804"/>
            <a:ext cx="12161520" cy="1004796"/>
            <a:chOff x="457199" y="4843862"/>
            <a:chExt cx="9091223" cy="740823"/>
          </a:xfrm>
        </p:grpSpPr>
        <p:sp>
          <p:nvSpPr>
            <p:cNvPr id="2645" name="Line 12">
              <a:extLst>
                <a:ext uri="{FF2B5EF4-FFF2-40B4-BE49-F238E27FC236}">
                  <a16:creationId xmlns:a16="http://schemas.microsoft.com/office/drawing/2014/main" id="{EF575DC1-435A-CC4C-9F77-BAF8110B5834}"/>
                </a:ext>
              </a:extLst>
            </p:cNvPr>
            <p:cNvSpPr>
              <a:spLocks noChangeShapeType="1"/>
            </p:cNvSpPr>
            <p:nvPr/>
          </p:nvSpPr>
          <p:spPr bwMode="auto">
            <a:xfrm flipV="1">
              <a:off x="457199" y="5541588"/>
              <a:ext cx="9091223" cy="43097"/>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2646" name="TextBox 2645">
              <a:extLst>
                <a:ext uri="{FF2B5EF4-FFF2-40B4-BE49-F238E27FC236}">
                  <a16:creationId xmlns:a16="http://schemas.microsoft.com/office/drawing/2014/main" id="{B990AF94-4C5F-6F4D-B205-5CF2DA881AE7}"/>
                </a:ext>
              </a:extLst>
            </p:cNvPr>
            <p:cNvSpPr txBox="1"/>
            <p:nvPr/>
          </p:nvSpPr>
          <p:spPr>
            <a:xfrm>
              <a:off x="580451" y="4843862"/>
              <a:ext cx="8686800" cy="703451"/>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References </a:t>
              </a:r>
            </a:p>
          </p:txBody>
        </p:sp>
      </p:grpSp>
      <p:sp>
        <p:nvSpPr>
          <p:cNvPr id="19" name="TextBox 18">
            <a:extLst>
              <a:ext uri="{FF2B5EF4-FFF2-40B4-BE49-F238E27FC236}">
                <a16:creationId xmlns:a16="http://schemas.microsoft.com/office/drawing/2014/main" id="{E5734A35-047B-8B47-8CEB-7B042AB58991}"/>
              </a:ext>
            </a:extLst>
          </p:cNvPr>
          <p:cNvSpPr txBox="1"/>
          <p:nvPr/>
        </p:nvSpPr>
        <p:spPr>
          <a:xfrm>
            <a:off x="15817089" y="-1024128"/>
            <a:ext cx="184731" cy="352725"/>
          </a:xfrm>
          <a:prstGeom prst="rect">
            <a:avLst/>
          </a:prstGeom>
          <a:noFill/>
        </p:spPr>
        <p:txBody>
          <a:bodyPr wrap="none" rtlCol="0">
            <a:spAutoFit/>
          </a:bodyPr>
          <a:lstStyle/>
          <a:p>
            <a:endParaRPr lang="en-US" dirty="0"/>
          </a:p>
        </p:txBody>
      </p:sp>
      <p:grpSp>
        <p:nvGrpSpPr>
          <p:cNvPr id="469" name="Group 468">
            <a:extLst>
              <a:ext uri="{FF2B5EF4-FFF2-40B4-BE49-F238E27FC236}">
                <a16:creationId xmlns:a16="http://schemas.microsoft.com/office/drawing/2014/main" id="{AFE3822F-C798-B647-B2E7-26DC33931E10}"/>
              </a:ext>
            </a:extLst>
          </p:cNvPr>
          <p:cNvGrpSpPr/>
          <p:nvPr/>
        </p:nvGrpSpPr>
        <p:grpSpPr>
          <a:xfrm>
            <a:off x="613386" y="17525999"/>
            <a:ext cx="12161520" cy="954108"/>
            <a:chOff x="9517230" y="5089695"/>
            <a:chExt cx="13370491" cy="372478"/>
          </a:xfrm>
        </p:grpSpPr>
        <p:sp>
          <p:nvSpPr>
            <p:cNvPr id="473" name="Line 28">
              <a:extLst>
                <a:ext uri="{FF2B5EF4-FFF2-40B4-BE49-F238E27FC236}">
                  <a16:creationId xmlns:a16="http://schemas.microsoft.com/office/drawing/2014/main" id="{D60C99CC-0B6C-5A49-B625-C161FB7D8B6B}"/>
                </a:ext>
              </a:extLst>
            </p:cNvPr>
            <p:cNvSpPr>
              <a:spLocks noChangeShapeType="1"/>
            </p:cNvSpPr>
            <p:nvPr/>
          </p:nvSpPr>
          <p:spPr bwMode="auto">
            <a:xfrm flipV="1">
              <a:off x="9517230" y="5455095"/>
              <a:ext cx="13370491" cy="1"/>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474" name="TextBox 473">
              <a:extLst>
                <a:ext uri="{FF2B5EF4-FFF2-40B4-BE49-F238E27FC236}">
                  <a16:creationId xmlns:a16="http://schemas.microsoft.com/office/drawing/2014/main" id="{D1878D82-C654-424D-ACDE-BFC87B5DCD47}"/>
                </a:ext>
              </a:extLst>
            </p:cNvPr>
            <p:cNvSpPr txBox="1"/>
            <p:nvPr/>
          </p:nvSpPr>
          <p:spPr>
            <a:xfrm>
              <a:off x="10783908" y="5089695"/>
              <a:ext cx="9763342" cy="372478"/>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Results</a:t>
              </a:r>
            </a:p>
          </p:txBody>
        </p:sp>
      </p:grpSp>
      <p:grpSp>
        <p:nvGrpSpPr>
          <p:cNvPr id="485" name="Group 484">
            <a:extLst>
              <a:ext uri="{FF2B5EF4-FFF2-40B4-BE49-F238E27FC236}">
                <a16:creationId xmlns:a16="http://schemas.microsoft.com/office/drawing/2014/main" id="{8BF5AD0B-A062-9940-AB7C-25FB4FBF98F5}"/>
              </a:ext>
            </a:extLst>
          </p:cNvPr>
          <p:cNvGrpSpPr/>
          <p:nvPr/>
        </p:nvGrpSpPr>
        <p:grpSpPr>
          <a:xfrm>
            <a:off x="25298401" y="16535400"/>
            <a:ext cx="12293841" cy="954107"/>
            <a:chOff x="9379412" y="5022713"/>
            <a:chExt cx="12804599" cy="452667"/>
          </a:xfrm>
        </p:grpSpPr>
        <p:sp>
          <p:nvSpPr>
            <p:cNvPr id="486" name="Line 28">
              <a:extLst>
                <a:ext uri="{FF2B5EF4-FFF2-40B4-BE49-F238E27FC236}">
                  <a16:creationId xmlns:a16="http://schemas.microsoft.com/office/drawing/2014/main" id="{C4103594-1DE6-DB42-8831-A1D9F5B43C5B}"/>
                </a:ext>
              </a:extLst>
            </p:cNvPr>
            <p:cNvSpPr>
              <a:spLocks noChangeShapeType="1"/>
            </p:cNvSpPr>
            <p:nvPr/>
          </p:nvSpPr>
          <p:spPr bwMode="auto">
            <a:xfrm flipV="1">
              <a:off x="9517230" y="5455094"/>
              <a:ext cx="12666781" cy="1"/>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487" name="TextBox 486">
              <a:extLst>
                <a:ext uri="{FF2B5EF4-FFF2-40B4-BE49-F238E27FC236}">
                  <a16:creationId xmlns:a16="http://schemas.microsoft.com/office/drawing/2014/main" id="{FDDA5882-2EF0-D040-93D5-2DEBD6960561}"/>
                </a:ext>
              </a:extLst>
            </p:cNvPr>
            <p:cNvSpPr txBox="1"/>
            <p:nvPr/>
          </p:nvSpPr>
          <p:spPr>
            <a:xfrm>
              <a:off x="9379412" y="5022713"/>
              <a:ext cx="12722685" cy="452667"/>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Future Directions and Support</a:t>
              </a:r>
            </a:p>
          </p:txBody>
        </p:sp>
      </p:grpSp>
      <p:sp>
        <p:nvSpPr>
          <p:cNvPr id="470" name="Text Box 50"/>
          <p:cNvSpPr txBox="1">
            <a:spLocks noChangeArrowheads="1"/>
          </p:cNvSpPr>
          <p:nvPr/>
        </p:nvSpPr>
        <p:spPr bwMode="auto">
          <a:xfrm>
            <a:off x="25783189" y="20132202"/>
            <a:ext cx="7180935" cy="234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000" tIns="95256" rIns="126000" bIns="63000"/>
          <a:lstStyle>
            <a:lvl1pPr marL="217488" indent="-217488">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1pPr>
            <a:lvl2pPr>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2pPr>
            <a:lvl3pPr>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3pPr>
            <a:lvl4pPr>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4pPr>
            <a:lvl5pPr>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217488" algn="l"/>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Lst>
              <a:defRPr>
                <a:solidFill>
                  <a:srgbClr val="000000"/>
                </a:solidFill>
                <a:latin typeface="Arial" charset="0"/>
                <a:ea typeface="Droid Sans Fallback" charset="0"/>
                <a:cs typeface="Droid Sans Fallback" charset="0"/>
              </a:defRPr>
            </a:lvl9pPr>
          </a:lstStyle>
          <a:p>
            <a:pPr>
              <a:lnSpc>
                <a:spcPct val="93000"/>
              </a:lnSpc>
              <a:buClr>
                <a:srgbClr val="7E0021"/>
              </a:buClr>
              <a:buSzPct val="45000"/>
              <a:buFont typeface="Wingdings" charset="2"/>
              <a:buChar char=""/>
            </a:pPr>
            <a:r>
              <a:rPr lang="en-US" altLang="en-US" sz="2870" dirty="0">
                <a:latin typeface="Arial" panose="020B0604020202020204" pitchFamily="34" charset="0"/>
                <a:cs typeface="Arial" panose="020B0604020202020204" pitchFamily="34" charset="0"/>
              </a:rPr>
              <a:t>Loyola University Chicago Department of Chemistry</a:t>
            </a:r>
          </a:p>
          <a:p>
            <a:pPr>
              <a:lnSpc>
                <a:spcPct val="93000"/>
              </a:lnSpc>
              <a:buClr>
                <a:srgbClr val="7E0021"/>
              </a:buClr>
              <a:buSzPct val="45000"/>
              <a:buFont typeface="Wingdings" charset="2"/>
              <a:buChar char=""/>
            </a:pPr>
            <a:r>
              <a:rPr lang="en-US" altLang="en-US" sz="2870" dirty="0">
                <a:latin typeface="Arial" panose="020B0604020202020204" pitchFamily="34" charset="0"/>
                <a:cs typeface="Arial" panose="020B0604020202020204" pitchFamily="34" charset="0"/>
              </a:rPr>
              <a:t>Provost Fellowship</a:t>
            </a:r>
          </a:p>
          <a:p>
            <a:pPr>
              <a:lnSpc>
                <a:spcPct val="93000"/>
              </a:lnSpc>
              <a:buClr>
                <a:srgbClr val="7E0021"/>
              </a:buClr>
              <a:buSzPct val="45000"/>
              <a:buFont typeface="Wingdings" charset="2"/>
              <a:buChar char=""/>
            </a:pPr>
            <a:r>
              <a:rPr lang="en-US" altLang="en-US" sz="2870" dirty="0">
                <a:latin typeface="Arial" panose="020B0604020202020204" pitchFamily="34" charset="0"/>
                <a:cs typeface="Arial" panose="020B0604020202020204" pitchFamily="34" charset="0"/>
              </a:rPr>
              <a:t>Mulcahy Scholarship</a:t>
            </a:r>
            <a:endParaRPr lang="en-US" sz="2870" dirty="0">
              <a:solidFill>
                <a:srgbClr val="0000FF"/>
              </a:solidFill>
              <a:latin typeface="Arial" panose="020B0604020202020204" pitchFamily="34" charset="0"/>
              <a:cs typeface="Arial" panose="020B0604020202020204" pitchFamily="34" charset="0"/>
            </a:endParaRPr>
          </a:p>
          <a:p>
            <a:pPr>
              <a:lnSpc>
                <a:spcPct val="93000"/>
              </a:lnSpc>
              <a:buClr>
                <a:srgbClr val="7E0021"/>
              </a:buClr>
              <a:buSzPct val="45000"/>
              <a:buFont typeface="Wingdings" charset="2"/>
              <a:buChar char=""/>
            </a:pPr>
            <a:endParaRPr lang="en-US" sz="2800" dirty="0">
              <a:solidFill>
                <a:schemeClr val="tx1"/>
              </a:solidFill>
              <a:latin typeface="Arial" panose="020B0604020202020204" pitchFamily="34" charset="0"/>
              <a:cs typeface="Arial" panose="020B0604020202020204" pitchFamily="34" charset="0"/>
            </a:endParaRPr>
          </a:p>
          <a:p>
            <a:pPr>
              <a:lnSpc>
                <a:spcPct val="93000"/>
              </a:lnSpc>
              <a:buClr>
                <a:srgbClr val="7E0021"/>
              </a:buClr>
              <a:buSzPct val="45000"/>
              <a:buFont typeface="Wingdings" charset="2"/>
              <a:buChar char=""/>
            </a:pPr>
            <a:endParaRPr lang="en-US" sz="2800" dirty="0">
              <a:solidFill>
                <a:srgbClr val="0000FF"/>
              </a:solidFill>
              <a:latin typeface="Arial" panose="020B0604020202020204" pitchFamily="34" charset="0"/>
              <a:cs typeface="Arial" panose="020B0604020202020204" pitchFamily="34" charset="0"/>
            </a:endParaRPr>
          </a:p>
          <a:p>
            <a:pPr marL="0" indent="0">
              <a:lnSpc>
                <a:spcPct val="93000"/>
              </a:lnSpc>
              <a:buClr>
                <a:srgbClr val="7E0021"/>
              </a:buClr>
              <a:buSzPct val="45000"/>
            </a:pPr>
            <a:endParaRPr lang="en-US" altLang="en-US" sz="2800" i="1" dirty="0">
              <a:latin typeface="Arial" panose="020B0604020202020204" pitchFamily="34" charset="0"/>
              <a:cs typeface="Arial" panose="020B0604020202020204" pitchFamily="34" charset="0"/>
            </a:endParaRPr>
          </a:p>
        </p:txBody>
      </p:sp>
      <p:sp>
        <p:nvSpPr>
          <p:cNvPr id="3102" name="Text Box 30"/>
          <p:cNvSpPr txBox="1">
            <a:spLocks noChangeArrowheads="1"/>
          </p:cNvSpPr>
          <p:nvPr/>
        </p:nvSpPr>
        <p:spPr bwMode="auto">
          <a:xfrm>
            <a:off x="13381366" y="10309314"/>
            <a:ext cx="10959505" cy="180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000" tIns="87696" rIns="126000" bIns="63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lgn="ctr">
              <a:lnSpc>
                <a:spcPct val="93000"/>
              </a:lnSpc>
              <a:buClrTx/>
            </a:pPr>
            <a:r>
              <a:rPr lang="en-US" altLang="en-US" sz="2870" dirty="0">
                <a:latin typeface="Arial" panose="020B0604020202020204" pitchFamily="34" charset="0"/>
                <a:cs typeface="Arial" panose="020B0604020202020204" pitchFamily="34" charset="0"/>
              </a:rPr>
              <a:t>Christina </a:t>
            </a:r>
            <a:r>
              <a:rPr lang="en-US" altLang="en-US" sz="2870" dirty="0" err="1">
                <a:latin typeface="Arial" panose="020B0604020202020204" pitchFamily="34" charset="0"/>
                <a:cs typeface="Arial" panose="020B0604020202020204" pitchFamily="34" charset="0"/>
              </a:rPr>
              <a:t>Grytsyshyn</a:t>
            </a:r>
            <a:r>
              <a:rPr lang="en-US" altLang="en-US" sz="2870" dirty="0">
                <a:latin typeface="Arial" panose="020B0604020202020204" pitchFamily="34" charset="0"/>
                <a:cs typeface="Arial" panose="020B0604020202020204" pitchFamily="34" charset="0"/>
              </a:rPr>
              <a:t>-Giger, Brooklyn </a:t>
            </a:r>
            <a:r>
              <a:rPr lang="en-US" altLang="en-US" sz="2870" dirty="0" err="1">
                <a:latin typeface="Arial" panose="020B0604020202020204" pitchFamily="34" charset="0"/>
                <a:cs typeface="Arial" panose="020B0604020202020204" pitchFamily="34" charset="0"/>
              </a:rPr>
              <a:t>Gasiorek</a:t>
            </a:r>
            <a:r>
              <a:rPr lang="en-US" altLang="en-US" sz="2870" dirty="0">
                <a:latin typeface="Arial" panose="020B0604020202020204" pitchFamily="34" charset="0"/>
                <a:cs typeface="Arial" panose="020B0604020202020204" pitchFamily="34" charset="0"/>
              </a:rPr>
              <a:t>, Elizabeth </a:t>
            </a:r>
            <a:r>
              <a:rPr lang="en-US" altLang="en-US" sz="2870" dirty="0" err="1">
                <a:latin typeface="Arial" panose="020B0604020202020204" pitchFamily="34" charset="0"/>
                <a:cs typeface="Arial" panose="020B0604020202020204" pitchFamily="34" charset="0"/>
              </a:rPr>
              <a:t>Jamka</a:t>
            </a:r>
            <a:r>
              <a:rPr lang="en-US" altLang="en-US" sz="2870" dirty="0">
                <a:latin typeface="Arial" panose="020B0604020202020204" pitchFamily="34" charset="0"/>
                <a:cs typeface="Arial" panose="020B0604020202020204" pitchFamily="34" charset="0"/>
              </a:rPr>
              <a:t>, </a:t>
            </a:r>
          </a:p>
          <a:p>
            <a:pPr algn="ctr">
              <a:lnSpc>
                <a:spcPct val="93000"/>
              </a:lnSpc>
              <a:buClrTx/>
              <a:buFontTx/>
              <a:buNone/>
            </a:pPr>
            <a:r>
              <a:rPr lang="en-US" altLang="en-US" sz="2870" dirty="0">
                <a:latin typeface="Arial" panose="020B0604020202020204" pitchFamily="34" charset="0"/>
                <a:cs typeface="Arial" panose="020B0604020202020204" pitchFamily="34" charset="0"/>
              </a:rPr>
              <a:t>Faith Lewis, Maxwell Gillum, Dr. Dan Killelea</a:t>
            </a:r>
          </a:p>
        </p:txBody>
      </p:sp>
      <p:grpSp>
        <p:nvGrpSpPr>
          <p:cNvPr id="592" name="Group 591"/>
          <p:cNvGrpSpPr/>
          <p:nvPr/>
        </p:nvGrpSpPr>
        <p:grpSpPr>
          <a:xfrm>
            <a:off x="12928287" y="3202742"/>
            <a:ext cx="12161520" cy="954106"/>
            <a:chOff x="7986387" y="5280341"/>
            <a:chExt cx="23327066" cy="473243"/>
          </a:xfrm>
        </p:grpSpPr>
        <p:sp>
          <p:nvSpPr>
            <p:cNvPr id="593" name="Line 28"/>
            <p:cNvSpPr>
              <a:spLocks noChangeShapeType="1"/>
            </p:cNvSpPr>
            <p:nvPr/>
          </p:nvSpPr>
          <p:spPr bwMode="auto">
            <a:xfrm>
              <a:off x="7986387" y="5748784"/>
              <a:ext cx="23327066" cy="0"/>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dirty="0"/>
            </a:p>
          </p:txBody>
        </p:sp>
        <p:sp>
          <p:nvSpPr>
            <p:cNvPr id="594" name="TextBox 593"/>
            <p:cNvSpPr txBox="1"/>
            <p:nvPr/>
          </p:nvSpPr>
          <p:spPr>
            <a:xfrm>
              <a:off x="8923114" y="5280341"/>
              <a:ext cx="18968588" cy="473243"/>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Group</a:t>
              </a:r>
            </a:p>
          </p:txBody>
        </p:sp>
      </p:grpSp>
      <p:pic>
        <p:nvPicPr>
          <p:cNvPr id="14" name="Picture 13" descr="A group of people posing for a photo in front of a statue&#10;&#10;Description automatically generated">
            <a:extLst>
              <a:ext uri="{FF2B5EF4-FFF2-40B4-BE49-F238E27FC236}">
                <a16:creationId xmlns:a16="http://schemas.microsoft.com/office/drawing/2014/main" id="{A281DE93-F2F9-804C-A3EE-03DC5309D12F}"/>
              </a:ext>
            </a:extLst>
          </p:cNvPr>
          <p:cNvPicPr>
            <a:picLocks noChangeAspect="1"/>
          </p:cNvPicPr>
          <p:nvPr/>
        </p:nvPicPr>
        <p:blipFill rotWithShape="1">
          <a:blip r:embed="rId5">
            <a:extLst>
              <a:ext uri="{28A0092B-C50C-407E-A947-70E740481C1C}">
                <a14:useLocalDpi xmlns:a14="http://schemas.microsoft.com/office/drawing/2010/main" val="0"/>
              </a:ext>
            </a:extLst>
          </a:blip>
          <a:srcRect l="14868" t="15670" r="7806" b="18751"/>
          <a:stretch/>
        </p:blipFill>
        <p:spPr>
          <a:xfrm>
            <a:off x="14638884" y="4487546"/>
            <a:ext cx="8717081" cy="5544666"/>
          </a:xfrm>
          <a:prstGeom prst="rect">
            <a:avLst/>
          </a:prstGeom>
        </p:spPr>
      </p:pic>
      <p:grpSp>
        <p:nvGrpSpPr>
          <p:cNvPr id="5" name="Group 4">
            <a:extLst>
              <a:ext uri="{FF2B5EF4-FFF2-40B4-BE49-F238E27FC236}">
                <a16:creationId xmlns:a16="http://schemas.microsoft.com/office/drawing/2014/main" id="{5CF40913-89EA-AC4C-8D2F-71FA60F40A27}"/>
              </a:ext>
            </a:extLst>
          </p:cNvPr>
          <p:cNvGrpSpPr/>
          <p:nvPr/>
        </p:nvGrpSpPr>
        <p:grpSpPr>
          <a:xfrm>
            <a:off x="26203882" y="3236896"/>
            <a:ext cx="12161520" cy="8431523"/>
            <a:chOff x="12774906" y="3380446"/>
            <a:chExt cx="12161520" cy="8431523"/>
          </a:xfrm>
        </p:grpSpPr>
        <p:grpSp>
          <p:nvGrpSpPr>
            <p:cNvPr id="2641" name="Group 2640">
              <a:extLst>
                <a:ext uri="{FF2B5EF4-FFF2-40B4-BE49-F238E27FC236}">
                  <a16:creationId xmlns:a16="http://schemas.microsoft.com/office/drawing/2014/main" id="{EE1B4144-6FF3-C640-9A35-10CC7DFF7100}"/>
                </a:ext>
              </a:extLst>
            </p:cNvPr>
            <p:cNvGrpSpPr/>
            <p:nvPr/>
          </p:nvGrpSpPr>
          <p:grpSpPr>
            <a:xfrm>
              <a:off x="12774906" y="3380446"/>
              <a:ext cx="12161520" cy="954107"/>
              <a:chOff x="457199" y="4944663"/>
              <a:chExt cx="9091223" cy="703451"/>
            </a:xfrm>
          </p:grpSpPr>
          <p:sp>
            <p:nvSpPr>
              <p:cNvPr id="2642" name="Line 12">
                <a:extLst>
                  <a:ext uri="{FF2B5EF4-FFF2-40B4-BE49-F238E27FC236}">
                    <a16:creationId xmlns:a16="http://schemas.microsoft.com/office/drawing/2014/main" id="{8916BEA1-4775-8E40-85D9-B317ACE3F08A}"/>
                  </a:ext>
                </a:extLst>
              </p:cNvPr>
              <p:cNvSpPr>
                <a:spLocks noChangeShapeType="1"/>
              </p:cNvSpPr>
              <p:nvPr/>
            </p:nvSpPr>
            <p:spPr bwMode="auto">
              <a:xfrm flipV="1">
                <a:off x="457199" y="5541588"/>
                <a:ext cx="9091223" cy="43097"/>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2643" name="TextBox 2642">
                <a:extLst>
                  <a:ext uri="{FF2B5EF4-FFF2-40B4-BE49-F238E27FC236}">
                    <a16:creationId xmlns:a16="http://schemas.microsoft.com/office/drawing/2014/main" id="{7B4AA2EC-A1CF-0743-8BA4-892B38D117DD}"/>
                  </a:ext>
                </a:extLst>
              </p:cNvPr>
              <p:cNvSpPr txBox="1"/>
              <p:nvPr/>
            </p:nvSpPr>
            <p:spPr>
              <a:xfrm>
                <a:off x="580451" y="4944663"/>
                <a:ext cx="8686800" cy="703451"/>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Experimental Setup</a:t>
                </a:r>
              </a:p>
            </p:txBody>
          </p:sp>
        </p:grpSp>
        <p:grpSp>
          <p:nvGrpSpPr>
            <p:cNvPr id="146" name="Group 145">
              <a:extLst>
                <a:ext uri="{FF2B5EF4-FFF2-40B4-BE49-F238E27FC236}">
                  <a16:creationId xmlns:a16="http://schemas.microsoft.com/office/drawing/2014/main" id="{658F036A-5186-444B-8460-D00150781530}"/>
                </a:ext>
              </a:extLst>
            </p:cNvPr>
            <p:cNvGrpSpPr>
              <a:grpSpLocks noChangeAspect="1"/>
            </p:cNvGrpSpPr>
            <p:nvPr/>
          </p:nvGrpSpPr>
          <p:grpSpPr>
            <a:xfrm>
              <a:off x="14473900" y="4467029"/>
              <a:ext cx="8964912" cy="7344940"/>
              <a:chOff x="5595167" y="1152696"/>
              <a:chExt cx="6098851" cy="4996780"/>
            </a:xfrm>
          </p:grpSpPr>
          <p:grpSp>
            <p:nvGrpSpPr>
              <p:cNvPr id="147" name="Group 146">
                <a:extLst>
                  <a:ext uri="{FF2B5EF4-FFF2-40B4-BE49-F238E27FC236}">
                    <a16:creationId xmlns:a16="http://schemas.microsoft.com/office/drawing/2014/main" id="{C3518F39-9FEE-B34B-9DB1-9B21611A69F8}"/>
                  </a:ext>
                </a:extLst>
              </p:cNvPr>
              <p:cNvGrpSpPr/>
              <p:nvPr/>
            </p:nvGrpSpPr>
            <p:grpSpPr>
              <a:xfrm>
                <a:off x="5635847" y="1152696"/>
                <a:ext cx="6058171" cy="4552608"/>
                <a:chOff x="-353088" y="1651921"/>
                <a:chExt cx="6058171" cy="4552608"/>
              </a:xfrm>
            </p:grpSpPr>
            <p:grpSp>
              <p:nvGrpSpPr>
                <p:cNvPr id="151" name="Group 150">
                  <a:extLst>
                    <a:ext uri="{FF2B5EF4-FFF2-40B4-BE49-F238E27FC236}">
                      <a16:creationId xmlns:a16="http://schemas.microsoft.com/office/drawing/2014/main" id="{3AE35983-6200-8147-A8B7-D11F9D687E66}"/>
                    </a:ext>
                  </a:extLst>
                </p:cNvPr>
                <p:cNvGrpSpPr/>
                <p:nvPr/>
              </p:nvGrpSpPr>
              <p:grpSpPr>
                <a:xfrm>
                  <a:off x="-353088" y="1651921"/>
                  <a:ext cx="6058171" cy="4552608"/>
                  <a:chOff x="-597528" y="1639584"/>
                  <a:chExt cx="6058171" cy="4552608"/>
                </a:xfrm>
              </p:grpSpPr>
              <p:pic>
                <p:nvPicPr>
                  <p:cNvPr id="156" name="Picture 155" descr="Apparatus Fig.jpg">
                    <a:extLst>
                      <a:ext uri="{FF2B5EF4-FFF2-40B4-BE49-F238E27FC236}">
                        <a16:creationId xmlns:a16="http://schemas.microsoft.com/office/drawing/2014/main" id="{E88F7399-5246-0244-AB8C-0EE661A7D14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7528" y="1639584"/>
                    <a:ext cx="6058170" cy="4513336"/>
                  </a:xfrm>
                  <a:prstGeom prst="rect">
                    <a:avLst/>
                  </a:prstGeom>
                </p:spPr>
              </p:pic>
              <p:sp>
                <p:nvSpPr>
                  <p:cNvPr id="157" name="Rectangle 156">
                    <a:extLst>
                      <a:ext uri="{FF2B5EF4-FFF2-40B4-BE49-F238E27FC236}">
                        <a16:creationId xmlns:a16="http://schemas.microsoft.com/office/drawing/2014/main" id="{22F8EDED-11C8-5244-A2DE-D7148CC92B82}"/>
                      </a:ext>
                    </a:extLst>
                  </p:cNvPr>
                  <p:cNvSpPr/>
                  <p:nvPr/>
                </p:nvSpPr>
                <p:spPr>
                  <a:xfrm>
                    <a:off x="-597528" y="4060666"/>
                    <a:ext cx="6058171" cy="2131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Light" panose="020B0403020202020204" pitchFamily="34" charset="0"/>
                    </a:endParaRPr>
                  </a:p>
                </p:txBody>
              </p:sp>
            </p:grpSp>
            <p:sp>
              <p:nvSpPr>
                <p:cNvPr id="152" name="Rounded Rectangle 151">
                  <a:extLst>
                    <a:ext uri="{FF2B5EF4-FFF2-40B4-BE49-F238E27FC236}">
                      <a16:creationId xmlns:a16="http://schemas.microsoft.com/office/drawing/2014/main" id="{7195ED70-D679-AF41-82B3-02FE4AAE395C}"/>
                    </a:ext>
                  </a:extLst>
                </p:cNvPr>
                <p:cNvSpPr/>
                <p:nvPr/>
              </p:nvSpPr>
              <p:spPr>
                <a:xfrm>
                  <a:off x="1698167" y="4033739"/>
                  <a:ext cx="1095270" cy="277004"/>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01698C6A-B02B-7244-8C61-2168A2A4E84A}"/>
                    </a:ext>
                  </a:extLst>
                </p:cNvPr>
                <p:cNvSpPr txBox="1"/>
                <p:nvPr/>
              </p:nvSpPr>
              <p:spPr>
                <a:xfrm>
                  <a:off x="2062242" y="4310743"/>
                  <a:ext cx="815970" cy="160982"/>
                </a:xfrm>
                <a:prstGeom prst="rect">
                  <a:avLst/>
                </a:prstGeom>
                <a:noFill/>
              </p:spPr>
              <p:txBody>
                <a:bodyPr wrap="square" rtlCol="0">
                  <a:spAutoFit/>
                </a:bodyPr>
                <a:lstStyle/>
                <a:p>
                  <a:r>
                    <a:rPr lang="en-US" sz="1400" dirty="0">
                      <a:solidFill>
                        <a:schemeClr val="bg1">
                          <a:lumMod val="50000"/>
                        </a:schemeClr>
                      </a:solidFill>
                      <a:latin typeface="Helvetica Light" panose="020B0403020202020204" pitchFamily="34" charset="0"/>
                    </a:rPr>
                    <a:t>IR</a:t>
                  </a:r>
                </a:p>
              </p:txBody>
            </p:sp>
            <p:sp>
              <p:nvSpPr>
                <p:cNvPr id="154" name="Rounded Rectangle 153">
                  <a:extLst>
                    <a:ext uri="{FF2B5EF4-FFF2-40B4-BE49-F238E27FC236}">
                      <a16:creationId xmlns:a16="http://schemas.microsoft.com/office/drawing/2014/main" id="{CE62DC12-14B0-7144-BCCC-0A202AA9AB33}"/>
                    </a:ext>
                  </a:extLst>
                </p:cNvPr>
                <p:cNvSpPr/>
                <p:nvPr/>
              </p:nvSpPr>
              <p:spPr>
                <a:xfrm>
                  <a:off x="2199248" y="2429386"/>
                  <a:ext cx="256882" cy="277004"/>
                </a:xfrm>
                <a:prstGeom prst="round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5" name="TextBox 154">
                  <a:extLst>
                    <a:ext uri="{FF2B5EF4-FFF2-40B4-BE49-F238E27FC236}">
                      <a16:creationId xmlns:a16="http://schemas.microsoft.com/office/drawing/2014/main" id="{F85D57FC-4E6C-304D-96C6-581E1BED613E}"/>
                    </a:ext>
                  </a:extLst>
                </p:cNvPr>
                <p:cNvSpPr txBox="1"/>
                <p:nvPr/>
              </p:nvSpPr>
              <p:spPr>
                <a:xfrm>
                  <a:off x="1897176" y="1700377"/>
                  <a:ext cx="815971" cy="149954"/>
                </a:xfrm>
                <a:prstGeom prst="rect">
                  <a:avLst/>
                </a:prstGeom>
                <a:noFill/>
              </p:spPr>
              <p:txBody>
                <a:bodyPr wrap="square" rtlCol="0">
                  <a:spAutoFit/>
                </a:bodyPr>
                <a:lstStyle/>
                <a:p>
                  <a:pPr algn="ctr"/>
                  <a:r>
                    <a:rPr lang="en-US" sz="1260" dirty="0">
                      <a:solidFill>
                        <a:schemeClr val="accent2"/>
                      </a:solidFill>
                      <a:latin typeface="Helvetica Light" panose="020B0403020202020204" pitchFamily="34" charset="0"/>
                    </a:rPr>
                    <a:t>MCT Detector</a:t>
                  </a:r>
                </a:p>
              </p:txBody>
            </p:sp>
          </p:grpSp>
          <p:grpSp>
            <p:nvGrpSpPr>
              <p:cNvPr id="148" name="Group 147">
                <a:extLst>
                  <a:ext uri="{FF2B5EF4-FFF2-40B4-BE49-F238E27FC236}">
                    <a16:creationId xmlns:a16="http://schemas.microsoft.com/office/drawing/2014/main" id="{A22EB76F-AE36-644C-BF24-61CDB732AB8F}"/>
                  </a:ext>
                </a:extLst>
              </p:cNvPr>
              <p:cNvGrpSpPr/>
              <p:nvPr/>
            </p:nvGrpSpPr>
            <p:grpSpPr>
              <a:xfrm>
                <a:off x="5595167" y="4049486"/>
                <a:ext cx="6098850" cy="2099990"/>
                <a:chOff x="5595167" y="4049486"/>
                <a:chExt cx="6098850" cy="2099990"/>
              </a:xfrm>
            </p:grpSpPr>
            <p:pic>
              <p:nvPicPr>
                <p:cNvPr id="149" name="Picture 148" descr="Apparatus Fig.jpg">
                  <a:extLst>
                    <a:ext uri="{FF2B5EF4-FFF2-40B4-BE49-F238E27FC236}">
                      <a16:creationId xmlns:a16="http://schemas.microsoft.com/office/drawing/2014/main" id="{022838BC-8447-4348-85EC-6674F2797C2C}"/>
                    </a:ext>
                  </a:extLst>
                </p:cNvPr>
                <p:cNvPicPr>
                  <a:picLocks noChangeAspect="1"/>
                </p:cNvPicPr>
                <p:nvPr/>
              </p:nvPicPr>
              <p:blipFill rotWithShape="1">
                <a:blip r:embed="rId6">
                  <a:extLst>
                    <a:ext uri="{28A0092B-C50C-407E-A947-70E740481C1C}">
                      <a14:useLocalDpi xmlns:a14="http://schemas.microsoft.com/office/drawing/2010/main"/>
                    </a:ext>
                  </a:extLst>
                </a:blip>
                <a:srcRect t="53654"/>
                <a:stretch/>
              </p:blipFill>
              <p:spPr>
                <a:xfrm>
                  <a:off x="5635847" y="4049486"/>
                  <a:ext cx="6058170" cy="2091738"/>
                </a:xfrm>
                <a:prstGeom prst="rect">
                  <a:avLst/>
                </a:prstGeom>
              </p:spPr>
            </p:pic>
            <p:pic>
              <p:nvPicPr>
                <p:cNvPr id="150" name="Picture 149" descr="A picture containing text, indoor, floor&#10;&#10;Description automatically generated">
                  <a:extLst>
                    <a:ext uri="{FF2B5EF4-FFF2-40B4-BE49-F238E27FC236}">
                      <a16:creationId xmlns:a16="http://schemas.microsoft.com/office/drawing/2014/main" id="{0D5A55FC-6677-DE43-81C3-4B1BDA15AAF5}"/>
                    </a:ext>
                  </a:extLst>
                </p:cNvPr>
                <p:cNvPicPr>
                  <a:picLocks/>
                </p:cNvPicPr>
                <p:nvPr/>
              </p:nvPicPr>
              <p:blipFill rotWithShape="1">
                <a:blip r:embed="rId7">
                  <a:extLst>
                    <a:ext uri="{28A0092B-C50C-407E-A947-70E740481C1C}">
                      <a14:useLocalDpi xmlns:a14="http://schemas.microsoft.com/office/drawing/2010/main" val="0"/>
                    </a:ext>
                  </a:extLst>
                </a:blip>
                <a:srcRect l="14206" t="1673" r="-683" b="23039"/>
                <a:stretch/>
              </p:blipFill>
              <p:spPr>
                <a:xfrm>
                  <a:off x="5595167" y="4057738"/>
                  <a:ext cx="4402978" cy="2091738"/>
                </a:xfrm>
                <a:prstGeom prst="rect">
                  <a:avLst/>
                </a:prstGeom>
              </p:spPr>
            </p:pic>
          </p:grpSp>
        </p:grpSp>
      </p:grpSp>
      <p:grpSp>
        <p:nvGrpSpPr>
          <p:cNvPr id="158" name="Group 157">
            <a:extLst>
              <a:ext uri="{FF2B5EF4-FFF2-40B4-BE49-F238E27FC236}">
                <a16:creationId xmlns:a16="http://schemas.microsoft.com/office/drawing/2014/main" id="{59790389-312B-5644-AA8D-9730B927AC6A}"/>
              </a:ext>
            </a:extLst>
          </p:cNvPr>
          <p:cNvGrpSpPr>
            <a:grpSpLocks noChangeAspect="1"/>
          </p:cNvGrpSpPr>
          <p:nvPr/>
        </p:nvGrpSpPr>
        <p:grpSpPr>
          <a:xfrm>
            <a:off x="30432605" y="13781992"/>
            <a:ext cx="8045243" cy="2306590"/>
            <a:chOff x="474784" y="2573862"/>
            <a:chExt cx="10855717" cy="3235277"/>
          </a:xfrm>
        </p:grpSpPr>
        <p:sp>
          <p:nvSpPr>
            <p:cNvPr id="159" name="Rounded Rectangle 158">
              <a:extLst>
                <a:ext uri="{FF2B5EF4-FFF2-40B4-BE49-F238E27FC236}">
                  <a16:creationId xmlns:a16="http://schemas.microsoft.com/office/drawing/2014/main" id="{797F2635-1526-1149-AF3E-51B5D7DCA452}"/>
                </a:ext>
              </a:extLst>
            </p:cNvPr>
            <p:cNvSpPr/>
            <p:nvPr/>
          </p:nvSpPr>
          <p:spPr>
            <a:xfrm>
              <a:off x="474784" y="3512204"/>
              <a:ext cx="2373990" cy="1305239"/>
            </a:xfrm>
            <a:prstGeom prst="roundRect">
              <a:avLst/>
            </a:prstGeom>
            <a:gradFill flip="none" rotWithShape="1">
              <a:gsLst>
                <a:gs pos="13000">
                  <a:schemeClr val="bg1">
                    <a:lumMod val="75000"/>
                  </a:schemeClr>
                </a:gs>
                <a:gs pos="54000">
                  <a:schemeClr val="bg1">
                    <a:lumMod val="85000"/>
                  </a:schemeClr>
                </a:gs>
                <a:gs pos="89000">
                  <a:schemeClr val="bg1">
                    <a:lumMod val="95000"/>
                  </a:schemeClr>
                </a:gs>
              </a:gsLst>
              <a:path path="rect">
                <a:fillToRect l="100000" b="100000"/>
              </a:path>
              <a:tileRect t="-100000" r="-10000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60" name="Group 159">
              <a:extLst>
                <a:ext uri="{FF2B5EF4-FFF2-40B4-BE49-F238E27FC236}">
                  <a16:creationId xmlns:a16="http://schemas.microsoft.com/office/drawing/2014/main" id="{791F5647-8B04-FE48-8784-3B7B58C90B29}"/>
                </a:ext>
              </a:extLst>
            </p:cNvPr>
            <p:cNvGrpSpPr/>
            <p:nvPr/>
          </p:nvGrpSpPr>
          <p:grpSpPr>
            <a:xfrm>
              <a:off x="5048128" y="2577051"/>
              <a:ext cx="2656091" cy="3232088"/>
              <a:chOff x="5248405" y="3831356"/>
              <a:chExt cx="1920240" cy="2336661"/>
            </a:xfrm>
          </p:grpSpPr>
          <p:sp>
            <p:nvSpPr>
              <p:cNvPr id="194" name="Donut 193">
                <a:extLst>
                  <a:ext uri="{FF2B5EF4-FFF2-40B4-BE49-F238E27FC236}">
                    <a16:creationId xmlns:a16="http://schemas.microsoft.com/office/drawing/2014/main" id="{D3CCB113-28EA-B546-94B7-2864EB194BB7}"/>
                  </a:ext>
                </a:extLst>
              </p:cNvPr>
              <p:cNvSpPr/>
              <p:nvPr/>
            </p:nvSpPr>
            <p:spPr>
              <a:xfrm>
                <a:off x="5248405" y="3831356"/>
                <a:ext cx="1920240" cy="1920240"/>
              </a:xfrm>
              <a:prstGeom prst="donut">
                <a:avLst>
                  <a:gd name="adj" fmla="val 3697"/>
                </a:avLst>
              </a:prstGeom>
              <a:solidFill>
                <a:schemeClr val="tx1">
                  <a:lumMod val="50000"/>
                  <a:lumOff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95" name="TextBox 194">
                <a:extLst>
                  <a:ext uri="{FF2B5EF4-FFF2-40B4-BE49-F238E27FC236}">
                    <a16:creationId xmlns:a16="http://schemas.microsoft.com/office/drawing/2014/main" id="{057AAF97-45BC-0647-943F-295ED52E96E8}"/>
                  </a:ext>
                </a:extLst>
              </p:cNvPr>
              <p:cNvSpPr txBox="1"/>
              <p:nvPr/>
            </p:nvSpPr>
            <p:spPr>
              <a:xfrm>
                <a:off x="5290008" y="5795677"/>
                <a:ext cx="1837033" cy="372340"/>
              </a:xfrm>
              <a:prstGeom prst="rect">
                <a:avLst/>
              </a:prstGeom>
              <a:noFill/>
            </p:spPr>
            <p:txBody>
              <a:bodyPr wrap="square" rtlCol="0">
                <a:spAutoFit/>
              </a:bodyPr>
              <a:lstStyle/>
              <a:p>
                <a:pPr algn="ctr"/>
                <a:r>
                  <a:rPr lang="en-US" sz="1600" dirty="0"/>
                  <a:t>UHV Chamber</a:t>
                </a:r>
              </a:p>
            </p:txBody>
          </p:sp>
        </p:grpSp>
        <p:sp>
          <p:nvSpPr>
            <p:cNvPr id="161" name="Rectangle: Rounded Corners 459">
              <a:extLst>
                <a:ext uri="{FF2B5EF4-FFF2-40B4-BE49-F238E27FC236}">
                  <a16:creationId xmlns:a16="http://schemas.microsoft.com/office/drawing/2014/main" id="{AAF88AE8-E427-024E-BEFA-466E120D614B}"/>
                </a:ext>
              </a:extLst>
            </p:cNvPr>
            <p:cNvSpPr/>
            <p:nvPr/>
          </p:nvSpPr>
          <p:spPr>
            <a:xfrm>
              <a:off x="6170026" y="4325889"/>
              <a:ext cx="416133" cy="632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2" name="Rectangle 161">
              <a:extLst>
                <a:ext uri="{FF2B5EF4-FFF2-40B4-BE49-F238E27FC236}">
                  <a16:creationId xmlns:a16="http://schemas.microsoft.com/office/drawing/2014/main" id="{C3355F9E-D5CE-7A4E-B2E0-B7DF9A1A04F4}"/>
                </a:ext>
              </a:extLst>
            </p:cNvPr>
            <p:cNvSpPr/>
            <p:nvPr/>
          </p:nvSpPr>
          <p:spPr>
            <a:xfrm>
              <a:off x="4962370" y="3662831"/>
              <a:ext cx="164425" cy="505922"/>
            </a:xfrm>
            <a:prstGeom prst="rect">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010F1CBF-C01C-0943-92F1-18E99328BB38}"/>
                </a:ext>
              </a:extLst>
            </p:cNvPr>
            <p:cNvSpPr/>
            <p:nvPr/>
          </p:nvSpPr>
          <p:spPr>
            <a:xfrm>
              <a:off x="7622006" y="3717701"/>
              <a:ext cx="164425" cy="505922"/>
            </a:xfrm>
            <a:prstGeom prst="rect">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64" name="Group 163">
              <a:extLst>
                <a:ext uri="{FF2B5EF4-FFF2-40B4-BE49-F238E27FC236}">
                  <a16:creationId xmlns:a16="http://schemas.microsoft.com/office/drawing/2014/main" id="{B92CAFA4-8ED1-AE42-8516-33519CD1C8F3}"/>
                </a:ext>
              </a:extLst>
            </p:cNvPr>
            <p:cNvGrpSpPr/>
            <p:nvPr/>
          </p:nvGrpSpPr>
          <p:grpSpPr>
            <a:xfrm>
              <a:off x="8828726" y="3727735"/>
              <a:ext cx="606462" cy="1028752"/>
              <a:chOff x="8419413" y="3991300"/>
              <a:chExt cx="438446" cy="743744"/>
            </a:xfrm>
            <a:gradFill flip="none" rotWithShape="1">
              <a:gsLst>
                <a:gs pos="19000">
                  <a:schemeClr val="accent2">
                    <a:lumMod val="67000"/>
                  </a:schemeClr>
                </a:gs>
                <a:gs pos="49000">
                  <a:schemeClr val="accent2">
                    <a:lumMod val="97000"/>
                    <a:lumOff val="3000"/>
                  </a:schemeClr>
                </a:gs>
                <a:gs pos="100000">
                  <a:schemeClr val="accent2"/>
                </a:gs>
              </a:gsLst>
              <a:lin ang="10800000" scaled="1"/>
              <a:tileRect/>
            </a:gradFill>
          </p:grpSpPr>
          <p:sp>
            <p:nvSpPr>
              <p:cNvPr id="192" name="Rectangle: Top Corners Rounded 486">
                <a:extLst>
                  <a:ext uri="{FF2B5EF4-FFF2-40B4-BE49-F238E27FC236}">
                    <a16:creationId xmlns:a16="http://schemas.microsoft.com/office/drawing/2014/main" id="{E87A1512-0C01-D244-BDBE-F0CDCB8BB0F5}"/>
                  </a:ext>
                </a:extLst>
              </p:cNvPr>
              <p:cNvSpPr/>
              <p:nvPr/>
            </p:nvSpPr>
            <p:spPr>
              <a:xfrm rot="16200000">
                <a:off x="8397074" y="4473021"/>
                <a:ext cx="231711" cy="187033"/>
              </a:xfrm>
              <a:prstGeom prst="round2Same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3" name="Rectangle 192">
                <a:extLst>
                  <a:ext uri="{FF2B5EF4-FFF2-40B4-BE49-F238E27FC236}">
                    <a16:creationId xmlns:a16="http://schemas.microsoft.com/office/drawing/2014/main" id="{1A43E504-D329-314A-AA6D-23E9089F4905}"/>
                  </a:ext>
                </a:extLst>
              </p:cNvPr>
              <p:cNvSpPr/>
              <p:nvPr/>
            </p:nvSpPr>
            <p:spPr>
              <a:xfrm rot="16200000">
                <a:off x="8315175" y="4192360"/>
                <a:ext cx="743744" cy="34162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sp>
          <p:nvSpPr>
            <p:cNvPr id="165" name="TextBox 164">
              <a:extLst>
                <a:ext uri="{FF2B5EF4-FFF2-40B4-BE49-F238E27FC236}">
                  <a16:creationId xmlns:a16="http://schemas.microsoft.com/office/drawing/2014/main" id="{E805BA76-B81C-BB4C-A8F3-12AC9996C33E}"/>
                </a:ext>
              </a:extLst>
            </p:cNvPr>
            <p:cNvSpPr txBox="1"/>
            <p:nvPr/>
          </p:nvSpPr>
          <p:spPr>
            <a:xfrm>
              <a:off x="536481" y="4375191"/>
              <a:ext cx="1188059" cy="515024"/>
            </a:xfrm>
            <a:prstGeom prst="rect">
              <a:avLst/>
            </a:prstGeom>
            <a:noFill/>
          </p:spPr>
          <p:txBody>
            <a:bodyPr wrap="square" rtlCol="0">
              <a:spAutoFit/>
            </a:bodyPr>
            <a:lstStyle/>
            <a:p>
              <a:r>
                <a:rPr lang="en-US" sz="1600" dirty="0">
                  <a:solidFill>
                    <a:schemeClr val="tx2"/>
                  </a:solidFill>
                </a:rPr>
                <a:t>IR</a:t>
              </a:r>
            </a:p>
          </p:txBody>
        </p:sp>
        <p:sp>
          <p:nvSpPr>
            <p:cNvPr id="166" name="TextBox 165">
              <a:extLst>
                <a:ext uri="{FF2B5EF4-FFF2-40B4-BE49-F238E27FC236}">
                  <a16:creationId xmlns:a16="http://schemas.microsoft.com/office/drawing/2014/main" id="{F3339527-90A3-A842-9AD4-F059189C767B}"/>
                </a:ext>
              </a:extLst>
            </p:cNvPr>
            <p:cNvSpPr txBox="1"/>
            <p:nvPr/>
          </p:nvSpPr>
          <p:spPr>
            <a:xfrm>
              <a:off x="5922854" y="4417927"/>
              <a:ext cx="979376" cy="653110"/>
            </a:xfrm>
            <a:prstGeom prst="rect">
              <a:avLst/>
            </a:prstGeom>
            <a:noFill/>
          </p:spPr>
          <p:txBody>
            <a:bodyPr wrap="square" rtlCol="0">
              <a:spAutoFit/>
            </a:bodyPr>
            <a:lstStyle/>
            <a:p>
              <a:r>
                <a:rPr lang="en-US" sz="1100" dirty="0"/>
                <a:t>Sample</a:t>
              </a:r>
            </a:p>
          </p:txBody>
        </p:sp>
        <p:sp>
          <p:nvSpPr>
            <p:cNvPr id="167" name="TextBox 166">
              <a:extLst>
                <a:ext uri="{FF2B5EF4-FFF2-40B4-BE49-F238E27FC236}">
                  <a16:creationId xmlns:a16="http://schemas.microsoft.com/office/drawing/2014/main" id="{5738D0C0-F93A-3D4C-9E75-9BBEA82E1323}"/>
                </a:ext>
              </a:extLst>
            </p:cNvPr>
            <p:cNvSpPr txBox="1"/>
            <p:nvPr/>
          </p:nvSpPr>
          <p:spPr>
            <a:xfrm>
              <a:off x="9662040" y="4230283"/>
              <a:ext cx="1668461" cy="883188"/>
            </a:xfrm>
            <a:prstGeom prst="rect">
              <a:avLst/>
            </a:prstGeom>
            <a:noFill/>
          </p:spPr>
          <p:txBody>
            <a:bodyPr wrap="square" rtlCol="0">
              <a:spAutoFit/>
            </a:bodyPr>
            <a:lstStyle/>
            <a:p>
              <a:r>
                <a:rPr lang="en-US" sz="1600" dirty="0">
                  <a:solidFill>
                    <a:srgbClr val="800000"/>
                  </a:solidFill>
                </a:rPr>
                <a:t>MCT Detector</a:t>
              </a:r>
            </a:p>
          </p:txBody>
        </p:sp>
        <p:sp>
          <p:nvSpPr>
            <p:cNvPr id="168" name="TextBox 167">
              <a:extLst>
                <a:ext uri="{FF2B5EF4-FFF2-40B4-BE49-F238E27FC236}">
                  <a16:creationId xmlns:a16="http://schemas.microsoft.com/office/drawing/2014/main" id="{6A7A0029-76A1-3941-8A9D-E4A4E587CB18}"/>
                </a:ext>
              </a:extLst>
            </p:cNvPr>
            <p:cNvSpPr txBox="1"/>
            <p:nvPr/>
          </p:nvSpPr>
          <p:spPr>
            <a:xfrm>
              <a:off x="4195336" y="4884367"/>
              <a:ext cx="1444612" cy="515024"/>
            </a:xfrm>
            <a:prstGeom prst="rect">
              <a:avLst/>
            </a:prstGeom>
            <a:noFill/>
          </p:spPr>
          <p:txBody>
            <a:bodyPr wrap="square" rtlCol="0">
              <a:spAutoFit/>
            </a:bodyPr>
            <a:lstStyle/>
            <a:p>
              <a:r>
                <a:rPr lang="en-US" sz="1600" dirty="0">
                  <a:solidFill>
                    <a:srgbClr val="DF9E1E"/>
                  </a:solidFill>
                </a:rPr>
                <a:t>Mirror</a:t>
              </a:r>
            </a:p>
          </p:txBody>
        </p:sp>
        <p:sp>
          <p:nvSpPr>
            <p:cNvPr id="169" name="Rectangle 168">
              <a:extLst>
                <a:ext uri="{FF2B5EF4-FFF2-40B4-BE49-F238E27FC236}">
                  <a16:creationId xmlns:a16="http://schemas.microsoft.com/office/drawing/2014/main" id="{5D332806-6A20-BD41-A2E1-009868B33BC8}"/>
                </a:ext>
              </a:extLst>
            </p:cNvPr>
            <p:cNvSpPr/>
            <p:nvPr/>
          </p:nvSpPr>
          <p:spPr>
            <a:xfrm>
              <a:off x="3208871" y="2573862"/>
              <a:ext cx="1670315" cy="230052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0" name="Rectangle 169">
              <a:extLst>
                <a:ext uri="{FF2B5EF4-FFF2-40B4-BE49-F238E27FC236}">
                  <a16:creationId xmlns:a16="http://schemas.microsoft.com/office/drawing/2014/main" id="{016D1F16-0386-314E-B7DA-72AE46D2210B}"/>
                </a:ext>
              </a:extLst>
            </p:cNvPr>
            <p:cNvSpPr/>
            <p:nvPr/>
          </p:nvSpPr>
          <p:spPr>
            <a:xfrm>
              <a:off x="7910955" y="2575455"/>
              <a:ext cx="1664574" cy="230052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71" name="Group 170">
              <a:extLst>
                <a:ext uri="{FF2B5EF4-FFF2-40B4-BE49-F238E27FC236}">
                  <a16:creationId xmlns:a16="http://schemas.microsoft.com/office/drawing/2014/main" id="{31B0E512-BC35-5741-96E3-EF703CE27CE3}"/>
                </a:ext>
              </a:extLst>
            </p:cNvPr>
            <p:cNvGrpSpPr/>
            <p:nvPr/>
          </p:nvGrpSpPr>
          <p:grpSpPr>
            <a:xfrm>
              <a:off x="8121812" y="3842389"/>
              <a:ext cx="450615" cy="882251"/>
              <a:chOff x="7719605" y="4746142"/>
              <a:chExt cx="325775" cy="637830"/>
            </a:xfrm>
          </p:grpSpPr>
          <p:sp>
            <p:nvSpPr>
              <p:cNvPr id="188" name="Rectangle 187">
                <a:extLst>
                  <a:ext uri="{FF2B5EF4-FFF2-40B4-BE49-F238E27FC236}">
                    <a16:creationId xmlns:a16="http://schemas.microsoft.com/office/drawing/2014/main" id="{E943D8CC-6A0F-6048-B1CE-D39715BC3B2F}"/>
                  </a:ext>
                </a:extLst>
              </p:cNvPr>
              <p:cNvSpPr/>
              <p:nvPr/>
            </p:nvSpPr>
            <p:spPr>
              <a:xfrm>
                <a:off x="7843590" y="4800479"/>
                <a:ext cx="45719" cy="583493"/>
              </a:xfrm>
              <a:prstGeom prst="rect">
                <a:avLst/>
              </a:prstGeom>
              <a:solidFill>
                <a:srgbClr val="DF9E1E"/>
              </a:solidFill>
              <a:ln>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9" name="Right Triangle 188">
                <a:extLst>
                  <a:ext uri="{FF2B5EF4-FFF2-40B4-BE49-F238E27FC236}">
                    <a16:creationId xmlns:a16="http://schemas.microsoft.com/office/drawing/2014/main" id="{FBB7EFFA-E64A-5F48-A426-BDE690F218CE}"/>
                  </a:ext>
                </a:extLst>
              </p:cNvPr>
              <p:cNvSpPr/>
              <p:nvPr/>
            </p:nvSpPr>
            <p:spPr>
              <a:xfrm rot="11405252">
                <a:off x="7719605" y="4746142"/>
                <a:ext cx="239843" cy="239843"/>
              </a:xfrm>
              <a:prstGeom prst="rtTriangle">
                <a:avLst/>
              </a:prstGeom>
              <a:solidFill>
                <a:srgbClr val="DF9E1E"/>
              </a:solidFill>
              <a:ln w="9525">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90" name="Straight Arrow Connector 189">
                <a:extLst>
                  <a:ext uri="{FF2B5EF4-FFF2-40B4-BE49-F238E27FC236}">
                    <a16:creationId xmlns:a16="http://schemas.microsoft.com/office/drawing/2014/main" id="{B784597B-5F49-D040-BA58-8CCF024BE43F}"/>
                  </a:ext>
                </a:extLst>
              </p:cNvPr>
              <p:cNvCxnSpPr>
                <a:cxnSpLocks/>
                <a:stCxn id="189" idx="5"/>
                <a:endCxn id="191" idx="5"/>
              </p:cNvCxnSpPr>
              <p:nvPr/>
            </p:nvCxnSpPr>
            <p:spPr>
              <a:xfrm>
                <a:off x="7839526" y="4866063"/>
                <a:ext cx="85933" cy="395599"/>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1" name="Right Triangle 190">
                <a:extLst>
                  <a:ext uri="{FF2B5EF4-FFF2-40B4-BE49-F238E27FC236}">
                    <a16:creationId xmlns:a16="http://schemas.microsoft.com/office/drawing/2014/main" id="{B649FDA7-0C8D-B549-8643-393F701B0B81}"/>
                  </a:ext>
                </a:extLst>
              </p:cNvPr>
              <p:cNvSpPr/>
              <p:nvPr/>
            </p:nvSpPr>
            <p:spPr>
              <a:xfrm rot="838537">
                <a:off x="7805537" y="5141740"/>
                <a:ext cx="239843" cy="239843"/>
              </a:xfrm>
              <a:prstGeom prst="rtTriangle">
                <a:avLst/>
              </a:prstGeom>
              <a:solidFill>
                <a:srgbClr val="DF9E1E"/>
              </a:solidFill>
              <a:ln w="9525">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sp>
          <p:nvSpPr>
            <p:cNvPr id="172" name="Rectangle 171">
              <a:extLst>
                <a:ext uri="{FF2B5EF4-FFF2-40B4-BE49-F238E27FC236}">
                  <a16:creationId xmlns:a16="http://schemas.microsoft.com/office/drawing/2014/main" id="{4CD403B6-1E27-6F4B-9FE5-206978C03254}"/>
                </a:ext>
              </a:extLst>
            </p:cNvPr>
            <p:cNvSpPr/>
            <p:nvPr/>
          </p:nvSpPr>
          <p:spPr>
            <a:xfrm>
              <a:off x="4487909" y="3840894"/>
              <a:ext cx="63239" cy="807092"/>
            </a:xfrm>
            <a:prstGeom prst="rect">
              <a:avLst/>
            </a:prstGeom>
            <a:solidFill>
              <a:srgbClr val="DF9E1E"/>
            </a:solidFill>
            <a:ln>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3" name="Right Triangle 172">
              <a:extLst>
                <a:ext uri="{FF2B5EF4-FFF2-40B4-BE49-F238E27FC236}">
                  <a16:creationId xmlns:a16="http://schemas.microsoft.com/office/drawing/2014/main" id="{30DBAF57-B08B-3445-8914-CF4AA41A9EE6}"/>
                </a:ext>
              </a:extLst>
            </p:cNvPr>
            <p:cNvSpPr/>
            <p:nvPr/>
          </p:nvSpPr>
          <p:spPr>
            <a:xfrm rot="5021293">
              <a:off x="4374495" y="3765072"/>
              <a:ext cx="331753" cy="331753"/>
            </a:xfrm>
            <a:prstGeom prst="rtTriangle">
              <a:avLst/>
            </a:prstGeom>
            <a:solidFill>
              <a:srgbClr val="DF9E1E"/>
            </a:solidFill>
            <a:ln w="9525">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4" name="Right Triangle 173">
              <a:extLst>
                <a:ext uri="{FF2B5EF4-FFF2-40B4-BE49-F238E27FC236}">
                  <a16:creationId xmlns:a16="http://schemas.microsoft.com/office/drawing/2014/main" id="{BF53415B-8822-9549-8C05-3A0EF1207FF8}"/>
                </a:ext>
              </a:extLst>
            </p:cNvPr>
            <p:cNvSpPr/>
            <p:nvPr/>
          </p:nvSpPr>
          <p:spPr>
            <a:xfrm rot="17145042">
              <a:off x="4356881" y="4295806"/>
              <a:ext cx="331753" cy="331753"/>
            </a:xfrm>
            <a:prstGeom prst="rtTriangle">
              <a:avLst/>
            </a:prstGeom>
            <a:solidFill>
              <a:srgbClr val="DF9E1E"/>
            </a:solidFill>
            <a:ln w="9525">
              <a:solidFill>
                <a:srgbClr val="DF9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75" name="Straight Arrow Connector 174">
              <a:extLst>
                <a:ext uri="{FF2B5EF4-FFF2-40B4-BE49-F238E27FC236}">
                  <a16:creationId xmlns:a16="http://schemas.microsoft.com/office/drawing/2014/main" id="{1514D704-06D2-1B40-BE40-F9DC8C4BFA84}"/>
                </a:ext>
              </a:extLst>
            </p:cNvPr>
            <p:cNvCxnSpPr>
              <a:cxnSpLocks/>
            </p:cNvCxnSpPr>
            <p:nvPr/>
          </p:nvCxnSpPr>
          <p:spPr>
            <a:xfrm flipV="1">
              <a:off x="2869882" y="4423582"/>
              <a:ext cx="1613339" cy="16278"/>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AACA378C-194B-F74C-B260-2E5A89D00D65}"/>
                </a:ext>
              </a:extLst>
            </p:cNvPr>
            <p:cNvGrpSpPr/>
            <p:nvPr/>
          </p:nvGrpSpPr>
          <p:grpSpPr>
            <a:xfrm>
              <a:off x="3425834" y="4234318"/>
              <a:ext cx="379442" cy="575268"/>
              <a:chOff x="3882312" y="4962599"/>
              <a:chExt cx="274320" cy="415894"/>
            </a:xfrm>
          </p:grpSpPr>
          <p:sp>
            <p:nvSpPr>
              <p:cNvPr id="186" name="Rectangle 185">
                <a:extLst>
                  <a:ext uri="{FF2B5EF4-FFF2-40B4-BE49-F238E27FC236}">
                    <a16:creationId xmlns:a16="http://schemas.microsoft.com/office/drawing/2014/main" id="{3835E134-7179-8843-879F-1CFFCC852702}"/>
                  </a:ext>
                </a:extLst>
              </p:cNvPr>
              <p:cNvSpPr/>
              <p:nvPr/>
            </p:nvSpPr>
            <p:spPr>
              <a:xfrm>
                <a:off x="4000384" y="5208277"/>
                <a:ext cx="45719" cy="170216"/>
              </a:xfrm>
              <a:prstGeom prst="rect">
                <a:avLst/>
              </a:prstGeom>
              <a:solidFill>
                <a:schemeClr val="accent6">
                  <a:lumMod val="5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7" name="Donut 186">
                <a:extLst>
                  <a:ext uri="{FF2B5EF4-FFF2-40B4-BE49-F238E27FC236}">
                    <a16:creationId xmlns:a16="http://schemas.microsoft.com/office/drawing/2014/main" id="{1915FBFF-5046-B748-8340-3FC30DA23EBC}"/>
                  </a:ext>
                </a:extLst>
              </p:cNvPr>
              <p:cNvSpPr/>
              <p:nvPr/>
            </p:nvSpPr>
            <p:spPr>
              <a:xfrm>
                <a:off x="3882312" y="4962599"/>
                <a:ext cx="274320" cy="274320"/>
              </a:xfrm>
              <a:prstGeom prst="donut">
                <a:avLst>
                  <a:gd name="adj" fmla="val 18776"/>
                </a:avLst>
              </a:prstGeom>
              <a:solidFill>
                <a:schemeClr val="accent6">
                  <a:lumMod val="5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cxnSp>
          <p:nvCxnSpPr>
            <p:cNvPr id="177" name="Straight Arrow Connector 176">
              <a:extLst>
                <a:ext uri="{FF2B5EF4-FFF2-40B4-BE49-F238E27FC236}">
                  <a16:creationId xmlns:a16="http://schemas.microsoft.com/office/drawing/2014/main" id="{95C4E24D-EECE-E34D-9E37-AE0B7548F4FE}"/>
                </a:ext>
              </a:extLst>
            </p:cNvPr>
            <p:cNvCxnSpPr>
              <a:cxnSpLocks/>
              <a:endCxn id="192" idx="3"/>
            </p:cNvCxnSpPr>
            <p:nvPr/>
          </p:nvCxnSpPr>
          <p:spPr>
            <a:xfrm>
              <a:off x="8398261" y="4521146"/>
              <a:ext cx="430465" cy="2262"/>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8" name="Can 177">
              <a:extLst>
                <a:ext uri="{FF2B5EF4-FFF2-40B4-BE49-F238E27FC236}">
                  <a16:creationId xmlns:a16="http://schemas.microsoft.com/office/drawing/2014/main" id="{F8DA7B3B-EDD7-A44C-A378-B8063ABD166E}"/>
                </a:ext>
              </a:extLst>
            </p:cNvPr>
            <p:cNvSpPr/>
            <p:nvPr/>
          </p:nvSpPr>
          <p:spPr>
            <a:xfrm>
              <a:off x="6251611" y="4274312"/>
              <a:ext cx="252961" cy="63240"/>
            </a:xfrm>
            <a:prstGeom prst="can">
              <a:avLst>
                <a:gd name="adj" fmla="val 50000"/>
              </a:avLst>
            </a:prstGeom>
            <a:solidFill>
              <a:schemeClr val="tx1">
                <a:lumMod val="50000"/>
                <a:lumOff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79" name="Straight Arrow Connector 178">
              <a:extLst>
                <a:ext uri="{FF2B5EF4-FFF2-40B4-BE49-F238E27FC236}">
                  <a16:creationId xmlns:a16="http://schemas.microsoft.com/office/drawing/2014/main" id="{A2A95B69-A444-0A40-99A0-959D0018C7BF}"/>
                </a:ext>
              </a:extLst>
            </p:cNvPr>
            <p:cNvCxnSpPr>
              <a:cxnSpLocks/>
              <a:stCxn id="174" idx="5"/>
              <a:endCxn id="173" idx="5"/>
            </p:cNvCxnSpPr>
            <p:nvPr/>
          </p:nvCxnSpPr>
          <p:spPr>
            <a:xfrm flipV="1">
              <a:off x="4522758" y="3930949"/>
              <a:ext cx="17613" cy="530733"/>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0A96F5D-7731-7740-9F8F-C4182A33F5B8}"/>
                </a:ext>
              </a:extLst>
            </p:cNvPr>
            <p:cNvCxnSpPr>
              <a:cxnSpLocks/>
              <a:stCxn id="178" idx="1"/>
              <a:endCxn id="189" idx="5"/>
            </p:cNvCxnSpPr>
            <p:nvPr/>
          </p:nvCxnSpPr>
          <p:spPr>
            <a:xfrm flipV="1">
              <a:off x="6378092" y="4008265"/>
              <a:ext cx="1909596" cy="266046"/>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EAB73FE7-8456-5345-A225-7E17D764E0D9}"/>
                </a:ext>
              </a:extLst>
            </p:cNvPr>
            <p:cNvCxnSpPr>
              <a:cxnSpLocks/>
              <a:stCxn id="173" idx="5"/>
              <a:endCxn id="178" idx="1"/>
            </p:cNvCxnSpPr>
            <p:nvPr/>
          </p:nvCxnSpPr>
          <p:spPr>
            <a:xfrm>
              <a:off x="4540371" y="3930949"/>
              <a:ext cx="1837721" cy="343363"/>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3A625F44-A05A-F746-B741-1E32D70F09EB}"/>
                </a:ext>
              </a:extLst>
            </p:cNvPr>
            <p:cNvSpPr txBox="1"/>
            <p:nvPr/>
          </p:nvSpPr>
          <p:spPr>
            <a:xfrm>
              <a:off x="3207823" y="2577880"/>
              <a:ext cx="1664574" cy="906236"/>
            </a:xfrm>
            <a:prstGeom prst="rect">
              <a:avLst/>
            </a:prstGeom>
            <a:noFill/>
          </p:spPr>
          <p:txBody>
            <a:bodyPr wrap="square" rtlCol="0">
              <a:spAutoFit/>
            </a:bodyPr>
            <a:lstStyle/>
            <a:p>
              <a:pPr algn="ctr"/>
              <a:r>
                <a:rPr lang="en-US" sz="1100" dirty="0"/>
                <a:t>Dry CO</a:t>
              </a:r>
              <a:r>
                <a:rPr lang="en-US" sz="1100" baseline="-25000" dirty="0"/>
                <a:t>2</a:t>
              </a:r>
              <a:r>
                <a:rPr lang="en-US" sz="1100" dirty="0"/>
                <a:t> Free Air </a:t>
              </a:r>
            </a:p>
            <a:p>
              <a:pPr algn="ctr"/>
              <a:r>
                <a:rPr lang="en-US" sz="1100" dirty="0"/>
                <a:t>Environment</a:t>
              </a:r>
            </a:p>
          </p:txBody>
        </p:sp>
        <p:sp>
          <p:nvSpPr>
            <p:cNvPr id="183" name="TextBox 182">
              <a:extLst>
                <a:ext uri="{FF2B5EF4-FFF2-40B4-BE49-F238E27FC236}">
                  <a16:creationId xmlns:a16="http://schemas.microsoft.com/office/drawing/2014/main" id="{E5E8CD46-413D-2045-8E89-C877EC3778B1}"/>
                </a:ext>
              </a:extLst>
            </p:cNvPr>
            <p:cNvSpPr txBox="1"/>
            <p:nvPr/>
          </p:nvSpPr>
          <p:spPr>
            <a:xfrm>
              <a:off x="2472511" y="4939423"/>
              <a:ext cx="1640613" cy="515024"/>
            </a:xfrm>
            <a:prstGeom prst="rect">
              <a:avLst/>
            </a:prstGeom>
            <a:noFill/>
          </p:spPr>
          <p:txBody>
            <a:bodyPr wrap="square" rtlCol="0">
              <a:spAutoFit/>
            </a:bodyPr>
            <a:lstStyle/>
            <a:p>
              <a:r>
                <a:rPr lang="en-US" sz="1600" dirty="0">
                  <a:solidFill>
                    <a:schemeClr val="accent6">
                      <a:lumMod val="50000"/>
                    </a:schemeClr>
                  </a:solidFill>
                </a:rPr>
                <a:t>Polarizer</a:t>
              </a:r>
            </a:p>
          </p:txBody>
        </p:sp>
        <p:sp>
          <p:nvSpPr>
            <p:cNvPr id="184" name="TextBox 183">
              <a:extLst>
                <a:ext uri="{FF2B5EF4-FFF2-40B4-BE49-F238E27FC236}">
                  <a16:creationId xmlns:a16="http://schemas.microsoft.com/office/drawing/2014/main" id="{0F80B4B7-C9E9-C34F-98CB-B3676CE62EA0}"/>
                </a:ext>
              </a:extLst>
            </p:cNvPr>
            <p:cNvSpPr txBox="1"/>
            <p:nvPr/>
          </p:nvSpPr>
          <p:spPr>
            <a:xfrm>
              <a:off x="7847936" y="4884367"/>
              <a:ext cx="1239498" cy="515024"/>
            </a:xfrm>
            <a:prstGeom prst="rect">
              <a:avLst/>
            </a:prstGeom>
            <a:noFill/>
          </p:spPr>
          <p:txBody>
            <a:bodyPr wrap="square" rtlCol="0">
              <a:spAutoFit/>
            </a:bodyPr>
            <a:lstStyle/>
            <a:p>
              <a:r>
                <a:rPr lang="en-US" sz="1600" dirty="0">
                  <a:solidFill>
                    <a:srgbClr val="DF9E1E"/>
                  </a:solidFill>
                </a:rPr>
                <a:t>Mirror</a:t>
              </a:r>
            </a:p>
          </p:txBody>
        </p:sp>
        <p:sp>
          <p:nvSpPr>
            <p:cNvPr id="185" name="TextBox 184">
              <a:extLst>
                <a:ext uri="{FF2B5EF4-FFF2-40B4-BE49-F238E27FC236}">
                  <a16:creationId xmlns:a16="http://schemas.microsoft.com/office/drawing/2014/main" id="{783DBD70-DE49-4B46-AFC8-C82A4CFE3690}"/>
                </a:ext>
              </a:extLst>
            </p:cNvPr>
            <p:cNvSpPr txBox="1"/>
            <p:nvPr/>
          </p:nvSpPr>
          <p:spPr>
            <a:xfrm>
              <a:off x="7914467" y="2579488"/>
              <a:ext cx="1664574" cy="906236"/>
            </a:xfrm>
            <a:prstGeom prst="rect">
              <a:avLst/>
            </a:prstGeom>
            <a:noFill/>
          </p:spPr>
          <p:txBody>
            <a:bodyPr wrap="square" rtlCol="0">
              <a:spAutoFit/>
            </a:bodyPr>
            <a:lstStyle/>
            <a:p>
              <a:pPr algn="ctr"/>
              <a:r>
                <a:rPr lang="en-US" sz="1100" dirty="0"/>
                <a:t>Dry CO</a:t>
              </a:r>
              <a:r>
                <a:rPr lang="en-US" sz="1100" baseline="-25000" dirty="0"/>
                <a:t>2</a:t>
              </a:r>
              <a:r>
                <a:rPr lang="en-US" sz="1100" dirty="0"/>
                <a:t> Free Air </a:t>
              </a:r>
            </a:p>
            <a:p>
              <a:pPr algn="ctr"/>
              <a:r>
                <a:rPr lang="en-US" sz="1100" dirty="0"/>
                <a:t>Environment</a:t>
              </a:r>
            </a:p>
          </p:txBody>
        </p:sp>
      </p:grpSp>
      <p:pic>
        <p:nvPicPr>
          <p:cNvPr id="196" name="Picture 195">
            <a:extLst>
              <a:ext uri="{FF2B5EF4-FFF2-40B4-BE49-F238E27FC236}">
                <a16:creationId xmlns:a16="http://schemas.microsoft.com/office/drawing/2014/main" id="{643A161C-1DE1-4B42-910F-9212C60A4BBF}"/>
              </a:ext>
            </a:extLst>
          </p:cNvPr>
          <p:cNvPicPr>
            <a:picLocks noChangeAspect="1"/>
          </p:cNvPicPr>
          <p:nvPr/>
        </p:nvPicPr>
        <p:blipFill>
          <a:blip r:embed="rId8"/>
          <a:stretch>
            <a:fillRect/>
          </a:stretch>
        </p:blipFill>
        <p:spPr>
          <a:xfrm>
            <a:off x="13273436" y="13124328"/>
            <a:ext cx="5013960" cy="4729480"/>
          </a:xfrm>
          <a:prstGeom prst="rect">
            <a:avLst/>
          </a:prstGeom>
        </p:spPr>
      </p:pic>
      <p:pic>
        <p:nvPicPr>
          <p:cNvPr id="197" name="Picture 196">
            <a:extLst>
              <a:ext uri="{FF2B5EF4-FFF2-40B4-BE49-F238E27FC236}">
                <a16:creationId xmlns:a16="http://schemas.microsoft.com/office/drawing/2014/main" id="{D3B5BAA5-058C-1044-BA36-746D9660BBC0}"/>
              </a:ext>
            </a:extLst>
          </p:cNvPr>
          <p:cNvPicPr>
            <a:picLocks/>
          </p:cNvPicPr>
          <p:nvPr/>
        </p:nvPicPr>
        <p:blipFill>
          <a:blip r:embed="rId9"/>
          <a:stretch>
            <a:fillRect/>
          </a:stretch>
        </p:blipFill>
        <p:spPr>
          <a:xfrm>
            <a:off x="19699076" y="13304854"/>
            <a:ext cx="4723790" cy="4723790"/>
          </a:xfrm>
          <a:prstGeom prst="rect">
            <a:avLst/>
          </a:prstGeom>
        </p:spPr>
      </p:pic>
      <p:pic>
        <p:nvPicPr>
          <p:cNvPr id="208" name="Picture 207">
            <a:extLst>
              <a:ext uri="{FF2B5EF4-FFF2-40B4-BE49-F238E27FC236}">
                <a16:creationId xmlns:a16="http://schemas.microsoft.com/office/drawing/2014/main" id="{C166396C-0DBC-7041-AD75-ACCD0B1E3CBD}"/>
              </a:ext>
            </a:extLst>
          </p:cNvPr>
          <p:cNvPicPr>
            <a:picLocks noChangeAspect="1"/>
          </p:cNvPicPr>
          <p:nvPr/>
        </p:nvPicPr>
        <p:blipFill rotWithShape="1">
          <a:blip r:embed="rId10"/>
          <a:srcRect l="37555" t="10917" r="30399" b="26121"/>
          <a:stretch/>
        </p:blipFill>
        <p:spPr>
          <a:xfrm>
            <a:off x="11904269" y="20193000"/>
            <a:ext cx="1826503" cy="3588700"/>
          </a:xfrm>
          <a:prstGeom prst="rect">
            <a:avLst/>
          </a:prstGeom>
        </p:spPr>
      </p:pic>
      <p:sp>
        <p:nvSpPr>
          <p:cNvPr id="210" name="Line 28">
            <a:extLst>
              <a:ext uri="{FF2B5EF4-FFF2-40B4-BE49-F238E27FC236}">
                <a16:creationId xmlns:a16="http://schemas.microsoft.com/office/drawing/2014/main" id="{1DF7BBA8-501F-AA49-A0EB-4374C82D2F7F}"/>
              </a:ext>
            </a:extLst>
          </p:cNvPr>
          <p:cNvSpPr>
            <a:spLocks noChangeShapeType="1"/>
          </p:cNvSpPr>
          <p:nvPr/>
        </p:nvSpPr>
        <p:spPr bwMode="auto">
          <a:xfrm flipV="1">
            <a:off x="25599132" y="12752490"/>
            <a:ext cx="12215194" cy="25455"/>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dirty="0"/>
          </a:p>
        </p:txBody>
      </p:sp>
      <p:sp>
        <p:nvSpPr>
          <p:cNvPr id="211" name="TextBox 210">
            <a:extLst>
              <a:ext uri="{FF2B5EF4-FFF2-40B4-BE49-F238E27FC236}">
                <a16:creationId xmlns:a16="http://schemas.microsoft.com/office/drawing/2014/main" id="{A7071460-73E1-324F-B00B-CA63D99C0B7B}"/>
              </a:ext>
            </a:extLst>
          </p:cNvPr>
          <p:cNvSpPr txBox="1"/>
          <p:nvPr/>
        </p:nvSpPr>
        <p:spPr>
          <a:xfrm>
            <a:off x="26145624" y="11963400"/>
            <a:ext cx="4212259" cy="954108"/>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TPD</a:t>
            </a:r>
          </a:p>
        </p:txBody>
      </p:sp>
      <p:pic>
        <p:nvPicPr>
          <p:cNvPr id="213" name="Picture 212">
            <a:extLst>
              <a:ext uri="{FF2B5EF4-FFF2-40B4-BE49-F238E27FC236}">
                <a16:creationId xmlns:a16="http://schemas.microsoft.com/office/drawing/2014/main" id="{CFDC2CED-8150-BC46-9FDA-80217CF1465C}"/>
              </a:ext>
            </a:extLst>
          </p:cNvPr>
          <p:cNvPicPr>
            <a:picLocks noChangeAspect="1"/>
          </p:cNvPicPr>
          <p:nvPr/>
        </p:nvPicPr>
        <p:blipFill>
          <a:blip r:embed="rId11"/>
          <a:stretch>
            <a:fillRect/>
          </a:stretch>
        </p:blipFill>
        <p:spPr>
          <a:xfrm>
            <a:off x="45847" y="18669000"/>
            <a:ext cx="6195410" cy="6368191"/>
          </a:xfrm>
          <a:prstGeom prst="rect">
            <a:avLst/>
          </a:prstGeom>
        </p:spPr>
      </p:pic>
      <p:pic>
        <p:nvPicPr>
          <p:cNvPr id="214" name="Picture 213">
            <a:extLst>
              <a:ext uri="{FF2B5EF4-FFF2-40B4-BE49-F238E27FC236}">
                <a16:creationId xmlns:a16="http://schemas.microsoft.com/office/drawing/2014/main" id="{6071B390-D570-214B-B481-02D9A3E0876E}"/>
              </a:ext>
            </a:extLst>
          </p:cNvPr>
          <p:cNvPicPr>
            <a:picLocks noChangeAspect="1"/>
          </p:cNvPicPr>
          <p:nvPr/>
        </p:nvPicPr>
        <p:blipFill>
          <a:blip r:embed="rId12"/>
          <a:stretch>
            <a:fillRect/>
          </a:stretch>
        </p:blipFill>
        <p:spPr>
          <a:xfrm>
            <a:off x="6311059" y="18625421"/>
            <a:ext cx="6195399" cy="6368179"/>
          </a:xfrm>
          <a:prstGeom prst="rect">
            <a:avLst/>
          </a:prstGeom>
        </p:spPr>
      </p:pic>
      <p:graphicFrame>
        <p:nvGraphicFramePr>
          <p:cNvPr id="215" name="Table 214">
            <a:extLst>
              <a:ext uri="{FF2B5EF4-FFF2-40B4-BE49-F238E27FC236}">
                <a16:creationId xmlns:a16="http://schemas.microsoft.com/office/drawing/2014/main" id="{38C405AE-5EA0-DE43-BEAB-ED3ACCBEB4B9}"/>
              </a:ext>
            </a:extLst>
          </p:cNvPr>
          <p:cNvGraphicFramePr>
            <a:graphicFrameLocks noGrp="1"/>
          </p:cNvGraphicFramePr>
          <p:nvPr>
            <p:extLst>
              <p:ext uri="{D42A27DB-BD31-4B8C-83A1-F6EECF244321}">
                <p14:modId xmlns:p14="http://schemas.microsoft.com/office/powerpoint/2010/main" val="1782188782"/>
              </p:ext>
            </p:extLst>
          </p:nvPr>
        </p:nvGraphicFramePr>
        <p:xfrm>
          <a:off x="15431507" y="20542432"/>
          <a:ext cx="8037665" cy="3197352"/>
        </p:xfrm>
        <a:graphic>
          <a:graphicData uri="http://schemas.openxmlformats.org/drawingml/2006/table">
            <a:tbl>
              <a:tblPr firstRow="1" firstCol="1" bandRow="1">
                <a:tableStyleId>{9D7B26C5-4107-4FEC-AEDC-1716B250A1EF}</a:tableStyleId>
              </a:tblPr>
              <a:tblGrid>
                <a:gridCol w="1745596">
                  <a:extLst>
                    <a:ext uri="{9D8B030D-6E8A-4147-A177-3AD203B41FA5}">
                      <a16:colId xmlns:a16="http://schemas.microsoft.com/office/drawing/2014/main" val="3964016311"/>
                    </a:ext>
                  </a:extLst>
                </a:gridCol>
                <a:gridCol w="2254409">
                  <a:extLst>
                    <a:ext uri="{9D8B030D-6E8A-4147-A177-3AD203B41FA5}">
                      <a16:colId xmlns:a16="http://schemas.microsoft.com/office/drawing/2014/main" val="2820962530"/>
                    </a:ext>
                  </a:extLst>
                </a:gridCol>
                <a:gridCol w="2514946">
                  <a:extLst>
                    <a:ext uri="{9D8B030D-6E8A-4147-A177-3AD203B41FA5}">
                      <a16:colId xmlns:a16="http://schemas.microsoft.com/office/drawing/2014/main" val="1668717010"/>
                    </a:ext>
                  </a:extLst>
                </a:gridCol>
                <a:gridCol w="1522714">
                  <a:extLst>
                    <a:ext uri="{9D8B030D-6E8A-4147-A177-3AD203B41FA5}">
                      <a16:colId xmlns:a16="http://schemas.microsoft.com/office/drawing/2014/main" val="1040035937"/>
                    </a:ext>
                  </a:extLst>
                </a:gridCol>
              </a:tblGrid>
              <a:tr h="682752">
                <a:tc>
                  <a:txBody>
                    <a:bodyPr/>
                    <a:lstStyle/>
                    <a:p>
                      <a:pPr marL="0" marR="0" algn="ctr">
                        <a:spcBef>
                          <a:spcPts val="0"/>
                        </a:spcBef>
                        <a:spcAft>
                          <a:spcPts val="0"/>
                        </a:spcAft>
                      </a:pPr>
                      <a:r>
                        <a:rPr lang="en-US" sz="2200" dirty="0">
                          <a:effectLst/>
                        </a:rPr>
                        <a:t>Coverage (ML)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tc>
                <a:tc>
                  <a:txBody>
                    <a:bodyPr/>
                    <a:lstStyle/>
                    <a:p>
                      <a:pPr marL="0" marR="0" algn="ctr">
                        <a:spcBef>
                          <a:spcPts val="0"/>
                        </a:spcBef>
                        <a:spcAft>
                          <a:spcPts val="0"/>
                        </a:spcAft>
                      </a:pPr>
                      <a:r>
                        <a:rPr lang="en-US" sz="2200" dirty="0" err="1">
                          <a:effectLst/>
                          <a:latin typeface="Symbol" pitchFamily="2" charset="2"/>
                        </a:rPr>
                        <a:t>n</a:t>
                      </a:r>
                      <a:r>
                        <a:rPr lang="en-US" sz="2200" baseline="-25000" dirty="0" err="1">
                          <a:effectLst/>
                        </a:rPr>
                        <a:t>co,atop</a:t>
                      </a:r>
                      <a:r>
                        <a:rPr lang="en-US" sz="2200" dirty="0">
                          <a:effectLst/>
                        </a:rPr>
                        <a:t> (cm</a:t>
                      </a:r>
                      <a:r>
                        <a:rPr lang="en-US" sz="2200" baseline="30000" dirty="0">
                          <a:effectLst/>
                        </a:rPr>
                        <a:t>-1</a:t>
                      </a:r>
                      <a:r>
                        <a:rPr lang="en-U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err="1">
                          <a:effectLst/>
                          <a:latin typeface="Symbol" pitchFamily="2" charset="2"/>
                        </a:rPr>
                        <a:t>n</a:t>
                      </a:r>
                      <a:r>
                        <a:rPr lang="en-US" sz="2200" baseline="-25000" dirty="0" err="1">
                          <a:effectLst/>
                        </a:rPr>
                        <a:t>co,bridge</a:t>
                      </a:r>
                      <a:r>
                        <a:rPr lang="en-US" sz="2200" dirty="0">
                          <a:effectLst/>
                        </a:rPr>
                        <a:t> (cm</a:t>
                      </a:r>
                      <a:r>
                        <a:rPr lang="en-US" sz="2200" baseline="30000" dirty="0">
                          <a:effectLst/>
                        </a:rPr>
                        <a:t>-1</a:t>
                      </a:r>
                      <a:r>
                        <a:rPr lang="en-U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Dose Temp (K)</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tc>
                <a:extLst>
                  <a:ext uri="{0D108BD9-81ED-4DB2-BD59-A6C34878D82A}">
                    <a16:rowId xmlns:a16="http://schemas.microsoft.com/office/drawing/2014/main" val="1633903544"/>
                  </a:ext>
                </a:extLst>
              </a:tr>
              <a:tr h="0">
                <a:tc>
                  <a:txBody>
                    <a:bodyPr/>
                    <a:lstStyle/>
                    <a:p>
                      <a:pPr marL="0" marR="0" algn="ctr">
                        <a:spcBef>
                          <a:spcPts val="0"/>
                        </a:spcBef>
                        <a:spcAft>
                          <a:spcPts val="0"/>
                        </a:spcAft>
                      </a:pPr>
                      <a:r>
                        <a:rPr lang="en-US" sz="2200" b="1" dirty="0">
                          <a:solidFill>
                            <a:schemeClr val="accent2"/>
                          </a:solidFill>
                          <a:effectLst/>
                        </a:rPr>
                        <a:t>0.76</a:t>
                      </a:r>
                      <a:endParaRPr lang="en-US" sz="2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b="1" dirty="0">
                          <a:solidFill>
                            <a:schemeClr val="accent2"/>
                          </a:solidFill>
                          <a:effectLst/>
                        </a:rPr>
                        <a:t>2071.1</a:t>
                      </a:r>
                      <a:endParaRPr lang="en-US" sz="2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b="1" dirty="0">
                          <a:solidFill>
                            <a:schemeClr val="accent2"/>
                          </a:solidFill>
                          <a:effectLst/>
                        </a:rPr>
                        <a:t>1853.2</a:t>
                      </a:r>
                      <a:endParaRPr lang="en-US" sz="2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b="1" dirty="0">
                          <a:solidFill>
                            <a:schemeClr val="accent2"/>
                          </a:solidFill>
                          <a:effectLst/>
                        </a:rPr>
                        <a:t>300 </a:t>
                      </a:r>
                      <a:endParaRPr lang="en-US" sz="2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1715464979"/>
                  </a:ext>
                </a:extLst>
              </a:tr>
              <a:tr h="341376">
                <a:tc>
                  <a:txBody>
                    <a:bodyPr/>
                    <a:lstStyle/>
                    <a:p>
                      <a:pPr marL="0" marR="0" algn="ctr">
                        <a:spcBef>
                          <a:spcPts val="0"/>
                        </a:spcBef>
                        <a:spcAft>
                          <a:spcPts val="0"/>
                        </a:spcAft>
                      </a:pPr>
                      <a:r>
                        <a:rPr lang="en-US" sz="2200" b="0" dirty="0">
                          <a:effectLst/>
                        </a:rPr>
                        <a:t>0.667</a:t>
                      </a:r>
                      <a:r>
                        <a:rPr lang="en-US" sz="2200" b="0" baseline="30000" dirty="0">
                          <a:effectLst/>
                        </a:rPr>
                        <a:t>(1)</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dirty="0">
                          <a:effectLst/>
                        </a:rPr>
                        <a:t>2082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2011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123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837353051"/>
                  </a:ext>
                </a:extLst>
              </a:tr>
              <a:tr h="478536">
                <a:tc>
                  <a:txBody>
                    <a:bodyPr/>
                    <a:lstStyle/>
                    <a:p>
                      <a:pPr marL="0" marR="0" algn="ctr">
                        <a:spcBef>
                          <a:spcPts val="0"/>
                        </a:spcBef>
                        <a:spcAft>
                          <a:spcPts val="0"/>
                        </a:spcAft>
                      </a:pPr>
                      <a:r>
                        <a:rPr lang="en-US" sz="2200" b="0" dirty="0">
                          <a:effectLst/>
                        </a:rPr>
                        <a:t>0.78</a:t>
                      </a:r>
                      <a:r>
                        <a:rPr lang="en-US" sz="2200" b="0" baseline="30000" dirty="0">
                          <a:effectLst/>
                        </a:rPr>
                        <a:t>(1)</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endParaRPr lang="en-US" sz="2200" dirty="0">
                        <a:effectLst/>
                        <a:latin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1851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123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3709325479"/>
                  </a:ext>
                </a:extLst>
              </a:tr>
              <a:tr h="0">
                <a:tc>
                  <a:txBody>
                    <a:bodyPr/>
                    <a:lstStyle/>
                    <a:p>
                      <a:pPr marL="0" marR="0" algn="ctr">
                        <a:spcBef>
                          <a:spcPts val="0"/>
                        </a:spcBef>
                        <a:spcAft>
                          <a:spcPts val="0"/>
                        </a:spcAft>
                      </a:pPr>
                      <a:r>
                        <a:rPr lang="en-US" sz="2200" b="0" dirty="0">
                          <a:effectLst/>
                        </a:rPr>
                        <a:t>0.72</a:t>
                      </a:r>
                      <a:r>
                        <a:rPr lang="en-US" sz="2200" b="0" baseline="30000" dirty="0">
                          <a:effectLst/>
                        </a:rPr>
                        <a:t>(2)</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dirty="0">
                          <a:effectLst/>
                        </a:rPr>
                        <a:t>2067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1861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273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1723541925"/>
                  </a:ext>
                </a:extLst>
              </a:tr>
              <a:tr h="341376">
                <a:tc>
                  <a:txBody>
                    <a:bodyPr/>
                    <a:lstStyle/>
                    <a:p>
                      <a:pPr marL="0" marR="0" algn="ctr">
                        <a:spcBef>
                          <a:spcPts val="0"/>
                        </a:spcBef>
                        <a:spcAft>
                          <a:spcPts val="0"/>
                        </a:spcAft>
                      </a:pPr>
                      <a:r>
                        <a:rPr lang="en-US" sz="2200" b="0" dirty="0">
                          <a:effectLst/>
                        </a:rPr>
                        <a:t>0.75</a:t>
                      </a:r>
                      <a:r>
                        <a:rPr lang="en-US" sz="2200" b="0" baseline="30000" dirty="0">
                          <a:effectLst/>
                        </a:rPr>
                        <a:t>(3)</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dirty="0">
                          <a:effectLst/>
                        </a:rPr>
                        <a:t>2070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1861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DFT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208656013"/>
                  </a:ext>
                </a:extLst>
              </a:tr>
              <a:tr h="341376">
                <a:tc>
                  <a:txBody>
                    <a:bodyPr/>
                    <a:lstStyle/>
                    <a:p>
                      <a:pPr marL="0" marR="0" algn="ctr">
                        <a:spcBef>
                          <a:spcPts val="0"/>
                        </a:spcBef>
                        <a:spcAft>
                          <a:spcPts val="0"/>
                        </a:spcAft>
                      </a:pPr>
                      <a:r>
                        <a:rPr lang="en-US" sz="2200" b="0" dirty="0">
                          <a:effectLst/>
                        </a:rPr>
                        <a:t>saturation</a:t>
                      </a:r>
                      <a:r>
                        <a:rPr lang="en-US" sz="2200" b="0" baseline="30000" dirty="0">
                          <a:effectLst/>
                        </a:rPr>
                        <a:t>(4)</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dirty="0">
                          <a:effectLst/>
                        </a:rPr>
                        <a:t>2070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1861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DFT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682565176"/>
                  </a:ext>
                </a:extLst>
              </a:tr>
              <a:tr h="341376">
                <a:tc>
                  <a:txBody>
                    <a:bodyPr/>
                    <a:lstStyle/>
                    <a:p>
                      <a:pPr marL="0" marR="0" algn="ctr">
                        <a:spcBef>
                          <a:spcPts val="0"/>
                        </a:spcBef>
                        <a:spcAft>
                          <a:spcPts val="0"/>
                        </a:spcAft>
                      </a:pPr>
                      <a:r>
                        <a:rPr lang="en-US" sz="2200" b="0" dirty="0">
                          <a:effectLst/>
                        </a:rPr>
                        <a:t>0.75</a:t>
                      </a:r>
                      <a:r>
                        <a:rPr lang="en-US" sz="2200" b="0" baseline="30000" dirty="0">
                          <a:effectLst/>
                        </a:rPr>
                        <a:t>(5)</a:t>
                      </a:r>
                      <a:endParaRPr lang="en-US" sz="2200" b="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tc>
                  <a:txBody>
                    <a:bodyPr/>
                    <a:lstStyle/>
                    <a:p>
                      <a:pPr marL="0" marR="0" algn="ctr">
                        <a:spcBef>
                          <a:spcPts val="0"/>
                        </a:spcBef>
                        <a:spcAft>
                          <a:spcPts val="0"/>
                        </a:spcAft>
                      </a:pPr>
                      <a:r>
                        <a:rPr lang="en-US" sz="2200" dirty="0">
                          <a:effectLst/>
                        </a:rPr>
                        <a:t>2070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5">
                        <a:lumMod val="20000"/>
                        <a:lumOff val="80000"/>
                      </a:schemeClr>
                    </a:solidFill>
                  </a:tcPr>
                </a:tc>
                <a:tc>
                  <a:txBody>
                    <a:bodyPr/>
                    <a:lstStyle/>
                    <a:p>
                      <a:pPr marL="0" marR="0" algn="ctr">
                        <a:spcBef>
                          <a:spcPts val="0"/>
                        </a:spcBef>
                        <a:spcAft>
                          <a:spcPts val="0"/>
                        </a:spcAft>
                      </a:pPr>
                      <a:r>
                        <a:rPr lang="en-US" sz="2200" dirty="0">
                          <a:effectLst/>
                        </a:rPr>
                        <a:t>1870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solidFill>
                      <a:schemeClr val="accent4">
                        <a:lumMod val="20000"/>
                        <a:lumOff val="80000"/>
                      </a:schemeClr>
                    </a:solidFill>
                  </a:tcPr>
                </a:tc>
                <a:tc>
                  <a:txBody>
                    <a:bodyPr/>
                    <a:lstStyle/>
                    <a:p>
                      <a:pPr marL="0" marR="0" algn="ctr">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96012" marR="96012" marT="0" marB="0" anchor="ctr">
                    <a:noFill/>
                  </a:tcPr>
                </a:tc>
                <a:extLst>
                  <a:ext uri="{0D108BD9-81ED-4DB2-BD59-A6C34878D82A}">
                    <a16:rowId xmlns:a16="http://schemas.microsoft.com/office/drawing/2014/main" val="3935234025"/>
                  </a:ext>
                </a:extLst>
              </a:tr>
            </a:tbl>
          </a:graphicData>
        </a:graphic>
      </p:graphicFrame>
      <p:grpSp>
        <p:nvGrpSpPr>
          <p:cNvPr id="217" name="Group 216">
            <a:extLst>
              <a:ext uri="{FF2B5EF4-FFF2-40B4-BE49-F238E27FC236}">
                <a16:creationId xmlns:a16="http://schemas.microsoft.com/office/drawing/2014/main" id="{96813451-87FC-CA4C-9E89-814A5780486D}"/>
              </a:ext>
            </a:extLst>
          </p:cNvPr>
          <p:cNvGrpSpPr/>
          <p:nvPr/>
        </p:nvGrpSpPr>
        <p:grpSpPr>
          <a:xfrm>
            <a:off x="17360595" y="24196230"/>
            <a:ext cx="2043168" cy="1973392"/>
            <a:chOff x="7488926" y="4917351"/>
            <a:chExt cx="1459406" cy="1409566"/>
          </a:xfrm>
        </p:grpSpPr>
        <p:grpSp>
          <p:nvGrpSpPr>
            <p:cNvPr id="218" name="Group 217">
              <a:extLst>
                <a:ext uri="{FF2B5EF4-FFF2-40B4-BE49-F238E27FC236}">
                  <a16:creationId xmlns:a16="http://schemas.microsoft.com/office/drawing/2014/main" id="{FE227885-AA6D-7047-9245-0C93B4291263}"/>
                </a:ext>
              </a:extLst>
            </p:cNvPr>
            <p:cNvGrpSpPr/>
            <p:nvPr/>
          </p:nvGrpSpPr>
          <p:grpSpPr>
            <a:xfrm>
              <a:off x="7488926" y="5199810"/>
              <a:ext cx="1459406" cy="802950"/>
              <a:chOff x="98581" y="3967191"/>
              <a:chExt cx="1064714" cy="585793"/>
            </a:xfrm>
          </p:grpSpPr>
          <p:sp>
            <p:nvSpPr>
              <p:cNvPr id="223" name="Oval 222">
                <a:extLst>
                  <a:ext uri="{FF2B5EF4-FFF2-40B4-BE49-F238E27FC236}">
                    <a16:creationId xmlns:a16="http://schemas.microsoft.com/office/drawing/2014/main" id="{6D014D35-976F-534E-B4B3-A3A52D885341}"/>
                  </a:ext>
                </a:extLst>
              </p:cNvPr>
              <p:cNvSpPr/>
              <p:nvPr/>
            </p:nvSpPr>
            <p:spPr>
              <a:xfrm>
                <a:off x="304500"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4" name="Oval 223">
                <a:extLst>
                  <a:ext uri="{FF2B5EF4-FFF2-40B4-BE49-F238E27FC236}">
                    <a16:creationId xmlns:a16="http://schemas.microsoft.com/office/drawing/2014/main" id="{E7904ECC-79EC-5941-AD81-B7A6E9C81428}"/>
                  </a:ext>
                </a:extLst>
              </p:cNvPr>
              <p:cNvSpPr/>
              <p:nvPr/>
            </p:nvSpPr>
            <p:spPr>
              <a:xfrm>
                <a:off x="99528"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5" name="Oval 224">
                <a:extLst>
                  <a:ext uri="{FF2B5EF4-FFF2-40B4-BE49-F238E27FC236}">
                    <a16:creationId xmlns:a16="http://schemas.microsoft.com/office/drawing/2014/main" id="{117747CB-00F5-4940-94ED-123DF921EA0F}"/>
                  </a:ext>
                </a:extLst>
              </p:cNvPr>
              <p:cNvSpPr/>
              <p:nvPr/>
            </p:nvSpPr>
            <p:spPr>
              <a:xfrm>
                <a:off x="517926"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6" name="Oval 225">
                <a:extLst>
                  <a:ext uri="{FF2B5EF4-FFF2-40B4-BE49-F238E27FC236}">
                    <a16:creationId xmlns:a16="http://schemas.microsoft.com/office/drawing/2014/main" id="{7BF20730-4F72-0F40-B42A-89BF069B3F5B}"/>
                  </a:ext>
                </a:extLst>
              </p:cNvPr>
              <p:cNvSpPr/>
              <p:nvPr/>
            </p:nvSpPr>
            <p:spPr>
              <a:xfrm>
                <a:off x="731353"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7" name="Oval 226">
                <a:extLst>
                  <a:ext uri="{FF2B5EF4-FFF2-40B4-BE49-F238E27FC236}">
                    <a16:creationId xmlns:a16="http://schemas.microsoft.com/office/drawing/2014/main" id="{6ECC73C4-E38D-DC47-A159-A24FD615CC04}"/>
                  </a:ext>
                </a:extLst>
              </p:cNvPr>
              <p:cNvSpPr/>
              <p:nvPr/>
            </p:nvSpPr>
            <p:spPr>
              <a:xfrm>
                <a:off x="411818"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8" name="Oval 227">
                <a:extLst>
                  <a:ext uri="{FF2B5EF4-FFF2-40B4-BE49-F238E27FC236}">
                    <a16:creationId xmlns:a16="http://schemas.microsoft.com/office/drawing/2014/main" id="{17675171-6E5E-6943-8C9E-7B989963B303}"/>
                  </a:ext>
                </a:extLst>
              </p:cNvPr>
              <p:cNvSpPr/>
              <p:nvPr/>
            </p:nvSpPr>
            <p:spPr>
              <a:xfrm>
                <a:off x="198391"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9" name="Oval 228">
                <a:extLst>
                  <a:ext uri="{FF2B5EF4-FFF2-40B4-BE49-F238E27FC236}">
                    <a16:creationId xmlns:a16="http://schemas.microsoft.com/office/drawing/2014/main" id="{8DF4E7D4-9CCF-004C-B243-F7EE26E9CCE1}"/>
                  </a:ext>
                </a:extLst>
              </p:cNvPr>
              <p:cNvSpPr/>
              <p:nvPr/>
            </p:nvSpPr>
            <p:spPr>
              <a:xfrm>
                <a:off x="625245"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0" name="Oval 229">
                <a:extLst>
                  <a:ext uri="{FF2B5EF4-FFF2-40B4-BE49-F238E27FC236}">
                    <a16:creationId xmlns:a16="http://schemas.microsoft.com/office/drawing/2014/main" id="{4EE163CF-EFA8-1D4E-AA64-B96838BC8652}"/>
                  </a:ext>
                </a:extLst>
              </p:cNvPr>
              <p:cNvSpPr/>
              <p:nvPr/>
            </p:nvSpPr>
            <p:spPr>
              <a:xfrm>
                <a:off x="838671"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1" name="Oval 230">
                <a:extLst>
                  <a:ext uri="{FF2B5EF4-FFF2-40B4-BE49-F238E27FC236}">
                    <a16:creationId xmlns:a16="http://schemas.microsoft.com/office/drawing/2014/main" id="{B7432694-32E3-204B-A842-17AF5E040374}"/>
                  </a:ext>
                </a:extLst>
              </p:cNvPr>
              <p:cNvSpPr/>
              <p:nvPr/>
            </p:nvSpPr>
            <p:spPr>
              <a:xfrm>
                <a:off x="312008"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3" name="Oval 232">
                <a:extLst>
                  <a:ext uri="{FF2B5EF4-FFF2-40B4-BE49-F238E27FC236}">
                    <a16:creationId xmlns:a16="http://schemas.microsoft.com/office/drawing/2014/main" id="{1D4DC17E-A48D-9441-816B-60B74A3DF36B}"/>
                  </a:ext>
                </a:extLst>
              </p:cNvPr>
              <p:cNvSpPr/>
              <p:nvPr/>
            </p:nvSpPr>
            <p:spPr>
              <a:xfrm>
                <a:off x="98581"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4" name="Oval 233">
                <a:extLst>
                  <a:ext uri="{FF2B5EF4-FFF2-40B4-BE49-F238E27FC236}">
                    <a16:creationId xmlns:a16="http://schemas.microsoft.com/office/drawing/2014/main" id="{38DE13BD-1815-6E42-ADE6-73C8B39B2BD3}"/>
                  </a:ext>
                </a:extLst>
              </p:cNvPr>
              <p:cNvSpPr/>
              <p:nvPr/>
            </p:nvSpPr>
            <p:spPr>
              <a:xfrm>
                <a:off x="525434"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5" name="Oval 234">
                <a:extLst>
                  <a:ext uri="{FF2B5EF4-FFF2-40B4-BE49-F238E27FC236}">
                    <a16:creationId xmlns:a16="http://schemas.microsoft.com/office/drawing/2014/main" id="{37CE578B-1A65-A74A-8AC1-53219139BA5A}"/>
                  </a:ext>
                </a:extLst>
              </p:cNvPr>
              <p:cNvSpPr/>
              <p:nvPr/>
            </p:nvSpPr>
            <p:spPr>
              <a:xfrm>
                <a:off x="738861"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6" name="Oval 235">
                <a:extLst>
                  <a:ext uri="{FF2B5EF4-FFF2-40B4-BE49-F238E27FC236}">
                    <a16:creationId xmlns:a16="http://schemas.microsoft.com/office/drawing/2014/main" id="{7C4DEB47-DA7F-634A-8C20-FDFFC9575469}"/>
                  </a:ext>
                </a:extLst>
              </p:cNvPr>
              <p:cNvSpPr/>
              <p:nvPr/>
            </p:nvSpPr>
            <p:spPr>
              <a:xfrm>
                <a:off x="943570" y="3967191"/>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37" name="Oval 236">
                <a:extLst>
                  <a:ext uri="{FF2B5EF4-FFF2-40B4-BE49-F238E27FC236}">
                    <a16:creationId xmlns:a16="http://schemas.microsoft.com/office/drawing/2014/main" id="{EE3FF9F1-969E-1047-A051-622668A48ADF}"/>
                  </a:ext>
                </a:extLst>
              </p:cNvPr>
              <p:cNvSpPr/>
              <p:nvPr/>
            </p:nvSpPr>
            <p:spPr>
              <a:xfrm>
                <a:off x="951078" y="4339784"/>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grpSp>
        <p:grpSp>
          <p:nvGrpSpPr>
            <p:cNvPr id="219" name="Group 218">
              <a:extLst>
                <a:ext uri="{FF2B5EF4-FFF2-40B4-BE49-F238E27FC236}">
                  <a16:creationId xmlns:a16="http://schemas.microsoft.com/office/drawing/2014/main" id="{6440B1E4-0ABD-1B41-88CE-DD36E5DAE2A9}"/>
                </a:ext>
              </a:extLst>
            </p:cNvPr>
            <p:cNvGrpSpPr/>
            <p:nvPr/>
          </p:nvGrpSpPr>
          <p:grpSpPr>
            <a:xfrm rot="12781409">
              <a:off x="7765779" y="4917351"/>
              <a:ext cx="274145" cy="307885"/>
              <a:chOff x="5345711" y="2539192"/>
              <a:chExt cx="200003" cy="224618"/>
            </a:xfrm>
          </p:grpSpPr>
          <p:sp>
            <p:nvSpPr>
              <p:cNvPr id="221" name="Oval 220">
                <a:extLst>
                  <a:ext uri="{FF2B5EF4-FFF2-40B4-BE49-F238E27FC236}">
                    <a16:creationId xmlns:a16="http://schemas.microsoft.com/office/drawing/2014/main" id="{22C47BF3-36B1-FE46-8D59-280F7AACE6D1}"/>
                  </a:ext>
                </a:extLst>
              </p:cNvPr>
              <p:cNvSpPr>
                <a:spLocks noChangeAspect="1"/>
              </p:cNvSpPr>
              <p:nvPr/>
            </p:nvSpPr>
            <p:spPr>
              <a:xfrm rot="10800000">
                <a:off x="5413079" y="2631174"/>
                <a:ext cx="132635" cy="132636"/>
              </a:xfrm>
              <a:prstGeom prst="ellipse">
                <a:avLst/>
              </a:prstGeom>
              <a:gradFill flip="none" rotWithShape="1">
                <a:gsLst>
                  <a:gs pos="0">
                    <a:schemeClr val="bg1"/>
                  </a:gs>
                  <a:gs pos="85000">
                    <a:srgbClr val="FF0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22" name="Oval 221">
                <a:extLst>
                  <a:ext uri="{FF2B5EF4-FFF2-40B4-BE49-F238E27FC236}">
                    <a16:creationId xmlns:a16="http://schemas.microsoft.com/office/drawing/2014/main" id="{B5DF7DC9-A22A-A044-A1C5-99B24B89D9C7}"/>
                  </a:ext>
                </a:extLst>
              </p:cNvPr>
              <p:cNvSpPr>
                <a:spLocks noChangeAspect="1"/>
              </p:cNvSpPr>
              <p:nvPr/>
            </p:nvSpPr>
            <p:spPr>
              <a:xfrm rot="10800000">
                <a:off x="5345711" y="2539192"/>
                <a:ext cx="132635" cy="132636"/>
              </a:xfrm>
              <a:prstGeom prst="ellipse">
                <a:avLst/>
              </a:prstGeom>
              <a:gradFill flip="none" rotWithShape="1">
                <a:gsLst>
                  <a:gs pos="0">
                    <a:schemeClr val="bg1"/>
                  </a:gs>
                  <a:gs pos="49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grpSp>
        <p:sp>
          <p:nvSpPr>
            <p:cNvPr id="220" name="Content Placeholder 10">
              <a:extLst>
                <a:ext uri="{FF2B5EF4-FFF2-40B4-BE49-F238E27FC236}">
                  <a16:creationId xmlns:a16="http://schemas.microsoft.com/office/drawing/2014/main" id="{2FC15955-6D40-EB4D-B420-844A91CD9747}"/>
                </a:ext>
              </a:extLst>
            </p:cNvPr>
            <p:cNvSpPr txBox="1">
              <a:spLocks/>
            </p:cNvSpPr>
            <p:nvPr/>
          </p:nvSpPr>
          <p:spPr>
            <a:xfrm>
              <a:off x="7705226" y="5983026"/>
              <a:ext cx="1025790" cy="343891"/>
            </a:xfrm>
            <a:prstGeom prst="rect">
              <a:avLst/>
            </a:prstGeom>
          </p:spPr>
          <p:txBody>
            <a:bodyPr vert="horz" lIns="0" tIns="64008" rIns="0" bIns="640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chemeClr val="accent4"/>
                </a:buClr>
                <a:buNone/>
              </a:pPr>
              <a:r>
                <a:rPr lang="en-US" sz="1960" dirty="0">
                  <a:solidFill>
                    <a:schemeClr val="tx1"/>
                  </a:solidFill>
                </a:rPr>
                <a:t>On Top</a:t>
              </a:r>
            </a:p>
          </p:txBody>
        </p:sp>
      </p:grpSp>
      <p:grpSp>
        <p:nvGrpSpPr>
          <p:cNvPr id="238" name="Group 237">
            <a:extLst>
              <a:ext uri="{FF2B5EF4-FFF2-40B4-BE49-F238E27FC236}">
                <a16:creationId xmlns:a16="http://schemas.microsoft.com/office/drawing/2014/main" id="{9CCD84FC-72EF-D542-AECB-2D052F0A7DC5}"/>
              </a:ext>
            </a:extLst>
          </p:cNvPr>
          <p:cNvGrpSpPr/>
          <p:nvPr/>
        </p:nvGrpSpPr>
        <p:grpSpPr>
          <a:xfrm>
            <a:off x="19591967" y="24109871"/>
            <a:ext cx="2048256" cy="2047692"/>
            <a:chOff x="9824950" y="4882666"/>
            <a:chExt cx="1463040" cy="1462637"/>
          </a:xfrm>
        </p:grpSpPr>
        <p:grpSp>
          <p:nvGrpSpPr>
            <p:cNvPr id="239" name="Group 238">
              <a:extLst>
                <a:ext uri="{FF2B5EF4-FFF2-40B4-BE49-F238E27FC236}">
                  <a16:creationId xmlns:a16="http://schemas.microsoft.com/office/drawing/2014/main" id="{26DDF754-F483-6B46-825D-CF56C502CC67}"/>
                </a:ext>
              </a:extLst>
            </p:cNvPr>
            <p:cNvGrpSpPr/>
            <p:nvPr/>
          </p:nvGrpSpPr>
          <p:grpSpPr>
            <a:xfrm>
              <a:off x="9824950" y="5148155"/>
              <a:ext cx="1463040" cy="836274"/>
              <a:chOff x="98581" y="3967191"/>
              <a:chExt cx="1064714" cy="585793"/>
            </a:xfrm>
          </p:grpSpPr>
          <p:sp>
            <p:nvSpPr>
              <p:cNvPr id="244" name="Oval 243">
                <a:extLst>
                  <a:ext uri="{FF2B5EF4-FFF2-40B4-BE49-F238E27FC236}">
                    <a16:creationId xmlns:a16="http://schemas.microsoft.com/office/drawing/2014/main" id="{2D4BD564-C205-B246-9A43-2D2EBC90FEFB}"/>
                  </a:ext>
                </a:extLst>
              </p:cNvPr>
              <p:cNvSpPr/>
              <p:nvPr/>
            </p:nvSpPr>
            <p:spPr>
              <a:xfrm>
                <a:off x="304500"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5" name="Oval 244">
                <a:extLst>
                  <a:ext uri="{FF2B5EF4-FFF2-40B4-BE49-F238E27FC236}">
                    <a16:creationId xmlns:a16="http://schemas.microsoft.com/office/drawing/2014/main" id="{8FBE31E0-D65C-0544-B358-DA38F65BC1EA}"/>
                  </a:ext>
                </a:extLst>
              </p:cNvPr>
              <p:cNvSpPr/>
              <p:nvPr/>
            </p:nvSpPr>
            <p:spPr>
              <a:xfrm>
                <a:off x="99528"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6" name="Oval 245">
                <a:extLst>
                  <a:ext uri="{FF2B5EF4-FFF2-40B4-BE49-F238E27FC236}">
                    <a16:creationId xmlns:a16="http://schemas.microsoft.com/office/drawing/2014/main" id="{67836990-687D-9945-B17D-590751F30F89}"/>
                  </a:ext>
                </a:extLst>
              </p:cNvPr>
              <p:cNvSpPr/>
              <p:nvPr/>
            </p:nvSpPr>
            <p:spPr>
              <a:xfrm>
                <a:off x="517926"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7" name="Oval 246">
                <a:extLst>
                  <a:ext uri="{FF2B5EF4-FFF2-40B4-BE49-F238E27FC236}">
                    <a16:creationId xmlns:a16="http://schemas.microsoft.com/office/drawing/2014/main" id="{3DFCCE4C-B5CD-7F49-894D-5EDA6A9B5F74}"/>
                  </a:ext>
                </a:extLst>
              </p:cNvPr>
              <p:cNvSpPr/>
              <p:nvPr/>
            </p:nvSpPr>
            <p:spPr>
              <a:xfrm>
                <a:off x="731353" y="3968173"/>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8" name="Oval 247">
                <a:extLst>
                  <a:ext uri="{FF2B5EF4-FFF2-40B4-BE49-F238E27FC236}">
                    <a16:creationId xmlns:a16="http://schemas.microsoft.com/office/drawing/2014/main" id="{3AE4CEB0-5643-F343-8DAF-82B9A78930A3}"/>
                  </a:ext>
                </a:extLst>
              </p:cNvPr>
              <p:cNvSpPr/>
              <p:nvPr/>
            </p:nvSpPr>
            <p:spPr>
              <a:xfrm>
                <a:off x="411818"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9" name="Oval 248">
                <a:extLst>
                  <a:ext uri="{FF2B5EF4-FFF2-40B4-BE49-F238E27FC236}">
                    <a16:creationId xmlns:a16="http://schemas.microsoft.com/office/drawing/2014/main" id="{773C3D08-4157-8B4D-B961-01D7C5BF87C3}"/>
                  </a:ext>
                </a:extLst>
              </p:cNvPr>
              <p:cNvSpPr/>
              <p:nvPr/>
            </p:nvSpPr>
            <p:spPr>
              <a:xfrm>
                <a:off x="198391"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0" name="Oval 249">
                <a:extLst>
                  <a:ext uri="{FF2B5EF4-FFF2-40B4-BE49-F238E27FC236}">
                    <a16:creationId xmlns:a16="http://schemas.microsoft.com/office/drawing/2014/main" id="{DDDAA36B-B958-F84E-B5EF-EAE11CFB070F}"/>
                  </a:ext>
                </a:extLst>
              </p:cNvPr>
              <p:cNvSpPr/>
              <p:nvPr/>
            </p:nvSpPr>
            <p:spPr>
              <a:xfrm>
                <a:off x="625245"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1" name="Oval 250">
                <a:extLst>
                  <a:ext uri="{FF2B5EF4-FFF2-40B4-BE49-F238E27FC236}">
                    <a16:creationId xmlns:a16="http://schemas.microsoft.com/office/drawing/2014/main" id="{8E82D20C-E6D8-3B48-9B2A-47072BF03752}"/>
                  </a:ext>
                </a:extLst>
              </p:cNvPr>
              <p:cNvSpPr/>
              <p:nvPr/>
            </p:nvSpPr>
            <p:spPr>
              <a:xfrm>
                <a:off x="838671" y="415543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2" name="Oval 251">
                <a:extLst>
                  <a:ext uri="{FF2B5EF4-FFF2-40B4-BE49-F238E27FC236}">
                    <a16:creationId xmlns:a16="http://schemas.microsoft.com/office/drawing/2014/main" id="{16B731AB-E2BA-D344-B2B3-4CFF6B752489}"/>
                  </a:ext>
                </a:extLst>
              </p:cNvPr>
              <p:cNvSpPr/>
              <p:nvPr/>
            </p:nvSpPr>
            <p:spPr>
              <a:xfrm>
                <a:off x="312008"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3" name="Oval 252">
                <a:extLst>
                  <a:ext uri="{FF2B5EF4-FFF2-40B4-BE49-F238E27FC236}">
                    <a16:creationId xmlns:a16="http://schemas.microsoft.com/office/drawing/2014/main" id="{DF52938A-055B-7D4B-9B76-8E726B0EB96C}"/>
                  </a:ext>
                </a:extLst>
              </p:cNvPr>
              <p:cNvSpPr/>
              <p:nvPr/>
            </p:nvSpPr>
            <p:spPr>
              <a:xfrm>
                <a:off x="98581"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4" name="Oval 253">
                <a:extLst>
                  <a:ext uri="{FF2B5EF4-FFF2-40B4-BE49-F238E27FC236}">
                    <a16:creationId xmlns:a16="http://schemas.microsoft.com/office/drawing/2014/main" id="{88F4D636-862D-F845-AC09-F948461B5DE0}"/>
                  </a:ext>
                </a:extLst>
              </p:cNvPr>
              <p:cNvSpPr/>
              <p:nvPr/>
            </p:nvSpPr>
            <p:spPr>
              <a:xfrm>
                <a:off x="525434"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5" name="Oval 254">
                <a:extLst>
                  <a:ext uri="{FF2B5EF4-FFF2-40B4-BE49-F238E27FC236}">
                    <a16:creationId xmlns:a16="http://schemas.microsoft.com/office/drawing/2014/main" id="{F6EFF8EF-851A-8649-AE3D-08208170FBE2}"/>
                  </a:ext>
                </a:extLst>
              </p:cNvPr>
              <p:cNvSpPr/>
              <p:nvPr/>
            </p:nvSpPr>
            <p:spPr>
              <a:xfrm>
                <a:off x="738861" y="4340767"/>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6" name="Oval 255">
                <a:extLst>
                  <a:ext uri="{FF2B5EF4-FFF2-40B4-BE49-F238E27FC236}">
                    <a16:creationId xmlns:a16="http://schemas.microsoft.com/office/drawing/2014/main" id="{2E4AE1B0-3F12-8C46-A773-281FD7694A5B}"/>
                  </a:ext>
                </a:extLst>
              </p:cNvPr>
              <p:cNvSpPr/>
              <p:nvPr/>
            </p:nvSpPr>
            <p:spPr>
              <a:xfrm>
                <a:off x="943570" y="3967191"/>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57" name="Oval 256">
                <a:extLst>
                  <a:ext uri="{FF2B5EF4-FFF2-40B4-BE49-F238E27FC236}">
                    <a16:creationId xmlns:a16="http://schemas.microsoft.com/office/drawing/2014/main" id="{43BD55DB-9A3E-764D-932E-1FCD57543673}"/>
                  </a:ext>
                </a:extLst>
              </p:cNvPr>
              <p:cNvSpPr/>
              <p:nvPr/>
            </p:nvSpPr>
            <p:spPr>
              <a:xfrm>
                <a:off x="951078" y="4339784"/>
                <a:ext cx="212217" cy="212217"/>
              </a:xfrm>
              <a:prstGeom prst="ellipse">
                <a:avLst/>
              </a:prstGeom>
              <a:gradFill flip="none" rotWithShape="1">
                <a:gsLst>
                  <a:gs pos="0">
                    <a:schemeClr val="bg1"/>
                  </a:gs>
                  <a:gs pos="85000">
                    <a:schemeClr val="bg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grpSp>
        <p:grpSp>
          <p:nvGrpSpPr>
            <p:cNvPr id="240" name="Group 239">
              <a:extLst>
                <a:ext uri="{FF2B5EF4-FFF2-40B4-BE49-F238E27FC236}">
                  <a16:creationId xmlns:a16="http://schemas.microsoft.com/office/drawing/2014/main" id="{E6CBA7D1-2451-8744-8D6C-9EF91159873F}"/>
                </a:ext>
              </a:extLst>
            </p:cNvPr>
            <p:cNvGrpSpPr/>
            <p:nvPr/>
          </p:nvGrpSpPr>
          <p:grpSpPr>
            <a:xfrm rot="12781409">
              <a:off x="10551034" y="4882666"/>
              <a:ext cx="274811" cy="320862"/>
              <a:chOff x="5345711" y="2539192"/>
              <a:chExt cx="199991" cy="224757"/>
            </a:xfrm>
          </p:grpSpPr>
          <p:sp>
            <p:nvSpPr>
              <p:cNvPr id="242" name="Oval 241">
                <a:extLst>
                  <a:ext uri="{FF2B5EF4-FFF2-40B4-BE49-F238E27FC236}">
                    <a16:creationId xmlns:a16="http://schemas.microsoft.com/office/drawing/2014/main" id="{F9B2D536-1398-2044-B20E-6F875EE139DB}"/>
                  </a:ext>
                </a:extLst>
              </p:cNvPr>
              <p:cNvSpPr>
                <a:spLocks noChangeAspect="1"/>
              </p:cNvSpPr>
              <p:nvPr/>
            </p:nvSpPr>
            <p:spPr>
              <a:xfrm rot="10800000">
                <a:off x="5413067" y="2631313"/>
                <a:ext cx="132635" cy="132636"/>
              </a:xfrm>
              <a:prstGeom prst="ellipse">
                <a:avLst/>
              </a:prstGeom>
              <a:gradFill flip="none" rotWithShape="1">
                <a:gsLst>
                  <a:gs pos="0">
                    <a:schemeClr val="bg1"/>
                  </a:gs>
                  <a:gs pos="85000">
                    <a:srgbClr val="FF000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sp>
            <p:nvSpPr>
              <p:cNvPr id="243" name="Oval 242">
                <a:extLst>
                  <a:ext uri="{FF2B5EF4-FFF2-40B4-BE49-F238E27FC236}">
                    <a16:creationId xmlns:a16="http://schemas.microsoft.com/office/drawing/2014/main" id="{A020A669-3975-E443-9C19-CCE28F95272A}"/>
                  </a:ext>
                </a:extLst>
              </p:cNvPr>
              <p:cNvSpPr>
                <a:spLocks noChangeAspect="1"/>
              </p:cNvSpPr>
              <p:nvPr/>
            </p:nvSpPr>
            <p:spPr>
              <a:xfrm rot="10800000">
                <a:off x="5345711" y="2539192"/>
                <a:ext cx="132635" cy="132636"/>
              </a:xfrm>
              <a:prstGeom prst="ellipse">
                <a:avLst/>
              </a:prstGeom>
              <a:gradFill flip="none" rotWithShape="1">
                <a:gsLst>
                  <a:gs pos="0">
                    <a:schemeClr val="bg1"/>
                  </a:gs>
                  <a:gs pos="49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60" dirty="0"/>
              </a:p>
            </p:txBody>
          </p:sp>
        </p:grpSp>
        <p:sp>
          <p:nvSpPr>
            <p:cNvPr id="241" name="Content Placeholder 10">
              <a:extLst>
                <a:ext uri="{FF2B5EF4-FFF2-40B4-BE49-F238E27FC236}">
                  <a16:creationId xmlns:a16="http://schemas.microsoft.com/office/drawing/2014/main" id="{62CA55EA-33C9-AC4D-A529-B1357884EC27}"/>
                </a:ext>
              </a:extLst>
            </p:cNvPr>
            <p:cNvSpPr txBox="1">
              <a:spLocks/>
            </p:cNvSpPr>
            <p:nvPr/>
          </p:nvSpPr>
          <p:spPr>
            <a:xfrm>
              <a:off x="10060818" y="6001412"/>
              <a:ext cx="1025790" cy="343891"/>
            </a:xfrm>
            <a:prstGeom prst="rect">
              <a:avLst/>
            </a:prstGeom>
          </p:spPr>
          <p:txBody>
            <a:bodyPr vert="horz" lIns="0" tIns="64008" rIns="0" bIns="640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chemeClr val="accent4"/>
                </a:buClr>
                <a:buNone/>
              </a:pPr>
              <a:r>
                <a:rPr lang="en-US" sz="1960" dirty="0">
                  <a:solidFill>
                    <a:schemeClr val="tx1"/>
                  </a:solidFill>
                </a:rPr>
                <a:t>Bridge</a:t>
              </a:r>
            </a:p>
          </p:txBody>
        </p:sp>
      </p:grpSp>
      <p:sp>
        <p:nvSpPr>
          <p:cNvPr id="36" name="TextBox 35">
            <a:extLst>
              <a:ext uri="{FF2B5EF4-FFF2-40B4-BE49-F238E27FC236}">
                <a16:creationId xmlns:a16="http://schemas.microsoft.com/office/drawing/2014/main" id="{55433D76-8828-7045-A9BB-F5AA709364F1}"/>
              </a:ext>
            </a:extLst>
          </p:cNvPr>
          <p:cNvSpPr txBox="1"/>
          <p:nvPr/>
        </p:nvSpPr>
        <p:spPr>
          <a:xfrm>
            <a:off x="22001411" y="24478247"/>
            <a:ext cx="3917513" cy="2106048"/>
          </a:xfrm>
          <a:prstGeom prst="rect">
            <a:avLst/>
          </a:prstGeom>
          <a:noFill/>
        </p:spPr>
        <p:txBody>
          <a:bodyPr wrap="square" rtlCol="0">
            <a:spAutoFit/>
          </a:bodyPr>
          <a:lstStyle/>
          <a:p>
            <a:r>
              <a:rPr lang="en-US" sz="2800" dirty="0">
                <a:solidFill>
                  <a:schemeClr val="tx1"/>
                </a:solidFill>
              </a:rPr>
              <a:t>Our values near 300K match previous literature values, showing that our method is working</a:t>
            </a:r>
          </a:p>
        </p:txBody>
      </p:sp>
      <p:sp>
        <p:nvSpPr>
          <p:cNvPr id="38" name="TextBox 37">
            <a:extLst>
              <a:ext uri="{FF2B5EF4-FFF2-40B4-BE49-F238E27FC236}">
                <a16:creationId xmlns:a16="http://schemas.microsoft.com/office/drawing/2014/main" id="{F11A95E4-D9DE-2448-A856-7CC66C238566}"/>
              </a:ext>
            </a:extLst>
          </p:cNvPr>
          <p:cNvSpPr txBox="1"/>
          <p:nvPr/>
        </p:nvSpPr>
        <p:spPr>
          <a:xfrm>
            <a:off x="25836011" y="23401762"/>
            <a:ext cx="10655939" cy="3494546"/>
          </a:xfrm>
          <a:prstGeom prst="rect">
            <a:avLst/>
          </a:prstGeom>
          <a:noFill/>
        </p:spPr>
        <p:txBody>
          <a:bodyPr wrap="square" rtlCol="0">
            <a:spAutoFit/>
          </a:bodyPr>
          <a:lstStyle/>
          <a:p>
            <a:r>
              <a:rPr lang="en-US" sz="1680" dirty="0" err="1">
                <a:solidFill>
                  <a:schemeClr val="tx1"/>
                </a:solidFill>
              </a:rPr>
              <a:t>Jamka</a:t>
            </a:r>
            <a:r>
              <a:rPr lang="en-US" sz="1680" dirty="0">
                <a:solidFill>
                  <a:schemeClr val="tx1"/>
                </a:solidFill>
              </a:rPr>
              <a:t>, E.A.; Gillum, M.Z.; </a:t>
            </a:r>
            <a:r>
              <a:rPr lang="en-US" sz="1680" dirty="0" err="1">
                <a:solidFill>
                  <a:schemeClr val="tx1"/>
                </a:solidFill>
              </a:rPr>
              <a:t>Grytsyshyn</a:t>
            </a:r>
            <a:r>
              <a:rPr lang="en-US" sz="1680" dirty="0">
                <a:solidFill>
                  <a:schemeClr val="tx1"/>
                </a:solidFill>
              </a:rPr>
              <a:t>-Giger, C.; Lewis, F.; and </a:t>
            </a:r>
            <a:r>
              <a:rPr lang="en-US" sz="1680" dirty="0" err="1">
                <a:solidFill>
                  <a:schemeClr val="tx1"/>
                </a:solidFill>
              </a:rPr>
              <a:t>Killelea</a:t>
            </a:r>
            <a:r>
              <a:rPr lang="en-US" sz="1680" dirty="0">
                <a:solidFill>
                  <a:schemeClr val="tx1"/>
                </a:solidFill>
              </a:rPr>
              <a:t>, D.R.; “Temperature-Resolved Surface Infrared Spectroscopy of CO on Rh(111) and O/Rh(111)” </a:t>
            </a:r>
            <a:r>
              <a:rPr lang="en-US" sz="1680" i="1" dirty="0">
                <a:solidFill>
                  <a:schemeClr val="tx1"/>
                </a:solidFill>
              </a:rPr>
              <a:t>in preparation</a:t>
            </a:r>
          </a:p>
          <a:p>
            <a:r>
              <a:rPr lang="en-US" sz="1680" dirty="0" err="1">
                <a:solidFill>
                  <a:schemeClr val="tx1"/>
                </a:solidFill>
              </a:rPr>
              <a:t>Derouin</a:t>
            </a:r>
            <a:r>
              <a:rPr lang="en-US" sz="1680" dirty="0">
                <a:solidFill>
                  <a:schemeClr val="tx1"/>
                </a:solidFill>
              </a:rPr>
              <a:t>, J.; Farber, R. G.; </a:t>
            </a:r>
            <a:r>
              <a:rPr lang="en-US" sz="1680" dirty="0" err="1">
                <a:solidFill>
                  <a:schemeClr val="tx1"/>
                </a:solidFill>
              </a:rPr>
              <a:t>Killelea</a:t>
            </a:r>
            <a:r>
              <a:rPr lang="en-US" sz="1680" dirty="0">
                <a:solidFill>
                  <a:schemeClr val="tx1"/>
                </a:solidFill>
              </a:rPr>
              <a:t>, D. R.; </a:t>
            </a:r>
            <a:r>
              <a:rPr lang="en-US" sz="1680" i="1" dirty="0">
                <a:solidFill>
                  <a:schemeClr val="tx1"/>
                </a:solidFill>
              </a:rPr>
              <a:t>J. Phys. Chem. </a:t>
            </a:r>
            <a:r>
              <a:rPr lang="en-US" sz="1680" b="1" dirty="0">
                <a:solidFill>
                  <a:schemeClr val="tx1"/>
                </a:solidFill>
              </a:rPr>
              <a:t>2015</a:t>
            </a:r>
            <a:r>
              <a:rPr lang="en-US" sz="1680" dirty="0">
                <a:solidFill>
                  <a:schemeClr val="tx1"/>
                </a:solidFill>
              </a:rPr>
              <a:t>.</a:t>
            </a:r>
          </a:p>
          <a:p>
            <a:r>
              <a:rPr lang="en-US" sz="1680" dirty="0">
                <a:solidFill>
                  <a:schemeClr val="tx1"/>
                </a:solidFill>
              </a:rPr>
              <a:t>(1)</a:t>
            </a:r>
            <a:r>
              <a:rPr lang="en-US" sz="1680" dirty="0" err="1">
                <a:solidFill>
                  <a:schemeClr val="tx1"/>
                </a:solidFill>
              </a:rPr>
              <a:t>Krenn</a:t>
            </a:r>
            <a:r>
              <a:rPr lang="en-US" sz="1680" dirty="0">
                <a:solidFill>
                  <a:schemeClr val="tx1"/>
                </a:solidFill>
              </a:rPr>
              <a:t>, G.; Bako, I.; </a:t>
            </a:r>
            <a:r>
              <a:rPr lang="en-US" sz="1680" dirty="0" err="1">
                <a:solidFill>
                  <a:schemeClr val="tx1"/>
                </a:solidFill>
              </a:rPr>
              <a:t>Schennach</a:t>
            </a:r>
            <a:r>
              <a:rPr lang="en-US" sz="1680" dirty="0">
                <a:solidFill>
                  <a:schemeClr val="tx1"/>
                </a:solidFill>
              </a:rPr>
              <a:t>, R. CO Adsorption and CO and O </a:t>
            </a:r>
            <a:r>
              <a:rPr lang="en-US" sz="1680" dirty="0" err="1">
                <a:solidFill>
                  <a:schemeClr val="tx1"/>
                </a:solidFill>
              </a:rPr>
              <a:t>Coadsorption</a:t>
            </a:r>
            <a:r>
              <a:rPr lang="en-US" sz="1680" dirty="0">
                <a:solidFill>
                  <a:schemeClr val="tx1"/>
                </a:solidFill>
              </a:rPr>
              <a:t> on Rh(111) Studied by Reflection Absorption Infrared Spectroscopy and Density Functional Theory. </a:t>
            </a:r>
            <a:r>
              <a:rPr lang="en-US" sz="1680" i="1" dirty="0">
                <a:solidFill>
                  <a:schemeClr val="tx1"/>
                </a:solidFill>
              </a:rPr>
              <a:t>Journal of Chemical Physics</a:t>
            </a:r>
            <a:r>
              <a:rPr lang="en-US" sz="1680" dirty="0">
                <a:solidFill>
                  <a:schemeClr val="tx1"/>
                </a:solidFill>
              </a:rPr>
              <a:t> </a:t>
            </a:r>
            <a:r>
              <a:rPr lang="en-US" sz="1680" b="1" dirty="0">
                <a:solidFill>
                  <a:schemeClr val="tx1"/>
                </a:solidFill>
              </a:rPr>
              <a:t>2006</a:t>
            </a:r>
            <a:r>
              <a:rPr lang="en-US" sz="1680" dirty="0">
                <a:solidFill>
                  <a:schemeClr val="tx1"/>
                </a:solidFill>
              </a:rPr>
              <a:t>, </a:t>
            </a:r>
            <a:r>
              <a:rPr lang="en-US" sz="1680" i="1" dirty="0">
                <a:solidFill>
                  <a:schemeClr val="tx1"/>
                </a:solidFill>
              </a:rPr>
              <a:t>124</a:t>
            </a:r>
            <a:r>
              <a:rPr lang="en-US" sz="1680" dirty="0">
                <a:solidFill>
                  <a:schemeClr val="tx1"/>
                </a:solidFill>
              </a:rPr>
              <a:t> (14). </a:t>
            </a:r>
          </a:p>
          <a:p>
            <a:r>
              <a:rPr lang="en-US" sz="1680" dirty="0">
                <a:solidFill>
                  <a:schemeClr val="tx1"/>
                </a:solidFill>
              </a:rPr>
              <a:t>(2) Nakamura, I.; Kobayashi, Y.; Hamada, H.; </a:t>
            </a:r>
            <a:r>
              <a:rPr lang="en-US" sz="1680" dirty="0" err="1">
                <a:solidFill>
                  <a:schemeClr val="tx1"/>
                </a:solidFill>
              </a:rPr>
              <a:t>Fujitani</a:t>
            </a:r>
            <a:r>
              <a:rPr lang="en-US" sz="1680" dirty="0">
                <a:solidFill>
                  <a:schemeClr val="tx1"/>
                </a:solidFill>
              </a:rPr>
              <a:t>, T. Adsorption Behavior and Reaction Properties of NO and CO on Rh(1 1 1). </a:t>
            </a:r>
            <a:r>
              <a:rPr lang="en-US" sz="1680" i="1" dirty="0">
                <a:solidFill>
                  <a:schemeClr val="tx1"/>
                </a:solidFill>
              </a:rPr>
              <a:t>Surface Science</a:t>
            </a:r>
            <a:r>
              <a:rPr lang="en-US" sz="1680" dirty="0">
                <a:solidFill>
                  <a:schemeClr val="tx1"/>
                </a:solidFill>
              </a:rPr>
              <a:t> </a:t>
            </a:r>
            <a:r>
              <a:rPr lang="en-US" sz="1680" b="1" dirty="0">
                <a:solidFill>
                  <a:schemeClr val="tx1"/>
                </a:solidFill>
              </a:rPr>
              <a:t>2006</a:t>
            </a:r>
            <a:r>
              <a:rPr lang="en-US" sz="1680" dirty="0">
                <a:solidFill>
                  <a:schemeClr val="tx1"/>
                </a:solidFill>
              </a:rPr>
              <a:t>, </a:t>
            </a:r>
            <a:r>
              <a:rPr lang="en-US" sz="1680" i="1" dirty="0">
                <a:solidFill>
                  <a:schemeClr val="tx1"/>
                </a:solidFill>
              </a:rPr>
              <a:t>600</a:t>
            </a:r>
            <a:r>
              <a:rPr lang="en-US" sz="1680" dirty="0">
                <a:solidFill>
                  <a:schemeClr val="tx1"/>
                </a:solidFill>
              </a:rPr>
              <a:t> (16), 3235–3242. </a:t>
            </a:r>
          </a:p>
          <a:p>
            <a:r>
              <a:rPr lang="en-US" sz="1680" dirty="0">
                <a:solidFill>
                  <a:schemeClr val="tx1"/>
                </a:solidFill>
              </a:rPr>
              <a:t>(3) </a:t>
            </a:r>
            <a:r>
              <a:rPr lang="en-US" sz="1680" dirty="0" err="1">
                <a:solidFill>
                  <a:schemeClr val="tx1"/>
                </a:solidFill>
              </a:rPr>
              <a:t>Hopstaken</a:t>
            </a:r>
            <a:r>
              <a:rPr lang="en-US" sz="1680" dirty="0">
                <a:solidFill>
                  <a:schemeClr val="tx1"/>
                </a:solidFill>
              </a:rPr>
              <a:t>, M. J. P.; </a:t>
            </a:r>
            <a:r>
              <a:rPr lang="en-US" sz="1680" dirty="0" err="1">
                <a:solidFill>
                  <a:schemeClr val="tx1"/>
                </a:solidFill>
              </a:rPr>
              <a:t>Niemantsverdriet</a:t>
            </a:r>
            <a:r>
              <a:rPr lang="en-US" sz="1680" dirty="0">
                <a:solidFill>
                  <a:schemeClr val="tx1"/>
                </a:solidFill>
              </a:rPr>
              <a:t>, J. W. Structure Sensitivity in the CO Oxidation on Rhodium: Effect of Adsorbate Coverages on Oxidation Kinetics on Rh(100) and Rh(111). </a:t>
            </a:r>
            <a:r>
              <a:rPr lang="en-US" sz="1680" i="1" dirty="0">
                <a:solidFill>
                  <a:schemeClr val="tx1"/>
                </a:solidFill>
              </a:rPr>
              <a:t>Journal of Chemical Physics</a:t>
            </a:r>
            <a:r>
              <a:rPr lang="en-US" sz="1680" dirty="0">
                <a:solidFill>
                  <a:schemeClr val="tx1"/>
                </a:solidFill>
              </a:rPr>
              <a:t> </a:t>
            </a:r>
            <a:r>
              <a:rPr lang="en-US" sz="1680" b="1" dirty="0">
                <a:solidFill>
                  <a:schemeClr val="tx1"/>
                </a:solidFill>
              </a:rPr>
              <a:t>2000</a:t>
            </a:r>
            <a:r>
              <a:rPr lang="en-US" sz="1680" dirty="0">
                <a:solidFill>
                  <a:schemeClr val="tx1"/>
                </a:solidFill>
              </a:rPr>
              <a:t>, </a:t>
            </a:r>
            <a:r>
              <a:rPr lang="en-US" sz="1680" i="1" dirty="0">
                <a:solidFill>
                  <a:schemeClr val="tx1"/>
                </a:solidFill>
              </a:rPr>
              <a:t>113</a:t>
            </a:r>
            <a:r>
              <a:rPr lang="en-US" sz="1680" dirty="0">
                <a:solidFill>
                  <a:schemeClr val="tx1"/>
                </a:solidFill>
              </a:rPr>
              <a:t> (13), 5457–5465. </a:t>
            </a:r>
          </a:p>
          <a:p>
            <a:r>
              <a:rPr lang="en-US" sz="1680" dirty="0">
                <a:solidFill>
                  <a:schemeClr val="tx1"/>
                </a:solidFill>
              </a:rPr>
              <a:t>(4) Köhler, L.; </a:t>
            </a:r>
            <a:r>
              <a:rPr lang="en-US" sz="1680" dirty="0" err="1">
                <a:solidFill>
                  <a:schemeClr val="tx1"/>
                </a:solidFill>
              </a:rPr>
              <a:t>Kresse</a:t>
            </a:r>
            <a:r>
              <a:rPr lang="en-US" sz="1680" dirty="0">
                <a:solidFill>
                  <a:schemeClr val="tx1"/>
                </a:solidFill>
              </a:rPr>
              <a:t>, G. </a:t>
            </a:r>
            <a:r>
              <a:rPr lang="en-US" sz="1680" i="1" dirty="0">
                <a:solidFill>
                  <a:schemeClr val="tx1"/>
                </a:solidFill>
              </a:rPr>
              <a:t>Physical Review B</a:t>
            </a:r>
            <a:r>
              <a:rPr lang="en-US" sz="1680" dirty="0">
                <a:solidFill>
                  <a:schemeClr val="tx1"/>
                </a:solidFill>
              </a:rPr>
              <a:t> </a:t>
            </a:r>
            <a:r>
              <a:rPr lang="en-US" sz="1680" b="1" dirty="0">
                <a:solidFill>
                  <a:schemeClr val="tx1"/>
                </a:solidFill>
              </a:rPr>
              <a:t>2004</a:t>
            </a:r>
            <a:r>
              <a:rPr lang="en-US" sz="1680" dirty="0">
                <a:solidFill>
                  <a:schemeClr val="tx1"/>
                </a:solidFill>
              </a:rPr>
              <a:t>, </a:t>
            </a:r>
            <a:r>
              <a:rPr lang="en-US" sz="1680" i="1" dirty="0">
                <a:solidFill>
                  <a:schemeClr val="tx1"/>
                </a:solidFill>
              </a:rPr>
              <a:t>70</a:t>
            </a:r>
            <a:r>
              <a:rPr lang="en-US" sz="1680" dirty="0">
                <a:solidFill>
                  <a:schemeClr val="tx1"/>
                </a:solidFill>
              </a:rPr>
              <a:t>. </a:t>
            </a:r>
          </a:p>
          <a:p>
            <a:r>
              <a:rPr lang="en-US" sz="1680" dirty="0">
                <a:solidFill>
                  <a:schemeClr val="tx1"/>
                </a:solidFill>
              </a:rPr>
              <a:t>(5)Hoffmann, F. M. </a:t>
            </a:r>
            <a:r>
              <a:rPr lang="en-US" sz="1680" i="1" dirty="0">
                <a:solidFill>
                  <a:schemeClr val="tx1"/>
                </a:solidFill>
              </a:rPr>
              <a:t>Surface Science Reports</a:t>
            </a:r>
            <a:r>
              <a:rPr lang="en-US" sz="1680" dirty="0">
                <a:solidFill>
                  <a:schemeClr val="tx1"/>
                </a:solidFill>
              </a:rPr>
              <a:t> </a:t>
            </a:r>
            <a:r>
              <a:rPr lang="en-US" sz="1680" b="1" dirty="0">
                <a:solidFill>
                  <a:schemeClr val="tx1"/>
                </a:solidFill>
              </a:rPr>
              <a:t>1983</a:t>
            </a:r>
            <a:r>
              <a:rPr lang="en-US" sz="1680" dirty="0">
                <a:solidFill>
                  <a:schemeClr val="tx1"/>
                </a:solidFill>
              </a:rPr>
              <a:t>, </a:t>
            </a:r>
            <a:r>
              <a:rPr lang="en-US" sz="1680" i="1" dirty="0">
                <a:solidFill>
                  <a:schemeClr val="tx1"/>
                </a:solidFill>
              </a:rPr>
              <a:t>3</a:t>
            </a:r>
            <a:r>
              <a:rPr lang="en-US" sz="1680" dirty="0">
                <a:solidFill>
                  <a:schemeClr val="tx1"/>
                </a:solidFill>
              </a:rPr>
              <a:t> (2–3), 107–192.</a:t>
            </a:r>
          </a:p>
          <a:p>
            <a:endParaRPr lang="en-US" sz="1680" dirty="0">
              <a:solidFill>
                <a:schemeClr val="tx1"/>
              </a:solidFill>
            </a:endParaRPr>
          </a:p>
        </p:txBody>
      </p:sp>
      <p:sp>
        <p:nvSpPr>
          <p:cNvPr id="41" name="TextBox 40">
            <a:extLst>
              <a:ext uri="{FF2B5EF4-FFF2-40B4-BE49-F238E27FC236}">
                <a16:creationId xmlns:a16="http://schemas.microsoft.com/office/drawing/2014/main" id="{6C7023C2-D6C4-7A45-A584-1DC66B2C7EAF}"/>
              </a:ext>
            </a:extLst>
          </p:cNvPr>
          <p:cNvSpPr txBox="1"/>
          <p:nvPr/>
        </p:nvSpPr>
        <p:spPr>
          <a:xfrm>
            <a:off x="13265971" y="18018118"/>
            <a:ext cx="5673593" cy="873509"/>
          </a:xfrm>
          <a:prstGeom prst="rect">
            <a:avLst/>
          </a:prstGeom>
          <a:noFill/>
        </p:spPr>
        <p:txBody>
          <a:bodyPr wrap="square" rtlCol="0">
            <a:spAutoFit/>
          </a:bodyPr>
          <a:lstStyle/>
          <a:p>
            <a:r>
              <a:rPr lang="en-US" dirty="0">
                <a:solidFill>
                  <a:schemeClr val="tx1"/>
                </a:solidFill>
              </a:rPr>
              <a:t>Partial pressure on the right show when CO came off of the surface</a:t>
            </a:r>
          </a:p>
          <a:p>
            <a:r>
              <a:rPr lang="en-US" dirty="0">
                <a:solidFill>
                  <a:schemeClr val="tx1"/>
                </a:solidFill>
              </a:rPr>
              <a:t>Different colors indicate increasing coverages of CO</a:t>
            </a:r>
          </a:p>
        </p:txBody>
      </p:sp>
      <p:sp>
        <p:nvSpPr>
          <p:cNvPr id="42" name="TextBox 41">
            <a:extLst>
              <a:ext uri="{FF2B5EF4-FFF2-40B4-BE49-F238E27FC236}">
                <a16:creationId xmlns:a16="http://schemas.microsoft.com/office/drawing/2014/main" id="{90082604-0F4F-4249-A68F-83E614880DE8}"/>
              </a:ext>
            </a:extLst>
          </p:cNvPr>
          <p:cNvSpPr txBox="1"/>
          <p:nvPr/>
        </p:nvSpPr>
        <p:spPr>
          <a:xfrm>
            <a:off x="19648922" y="18097620"/>
            <a:ext cx="5559266" cy="873509"/>
          </a:xfrm>
          <a:prstGeom prst="rect">
            <a:avLst/>
          </a:prstGeom>
          <a:noFill/>
        </p:spPr>
        <p:txBody>
          <a:bodyPr wrap="square" rtlCol="0">
            <a:spAutoFit/>
          </a:bodyPr>
          <a:lstStyle/>
          <a:p>
            <a:r>
              <a:rPr lang="en-US" dirty="0">
                <a:solidFill>
                  <a:schemeClr val="tx1"/>
                </a:solidFill>
              </a:rPr>
              <a:t>Integrated coverage of CO on the surface as coverages increase.</a:t>
            </a:r>
          </a:p>
          <a:p>
            <a:r>
              <a:rPr lang="en-US" dirty="0">
                <a:solidFill>
                  <a:schemeClr val="tx1"/>
                </a:solidFill>
              </a:rPr>
              <a:t>Surface saturates with CO at 30L, </a:t>
            </a:r>
            <a:r>
              <a:rPr lang="en-US" dirty="0" err="1">
                <a:solidFill>
                  <a:schemeClr val="tx1"/>
                </a:solidFill>
                <a:latin typeface="Symbol" pitchFamily="2" charset="2"/>
              </a:rPr>
              <a:t>q</a:t>
            </a:r>
            <a:r>
              <a:rPr lang="en-US" baseline="-25000" dirty="0" err="1">
                <a:solidFill>
                  <a:schemeClr val="tx1"/>
                </a:solidFill>
              </a:rPr>
              <a:t>CO</a:t>
            </a:r>
            <a:r>
              <a:rPr lang="en-US" dirty="0">
                <a:solidFill>
                  <a:schemeClr val="tx1"/>
                </a:solidFill>
              </a:rPr>
              <a:t> = 0.75 ML</a:t>
            </a:r>
          </a:p>
        </p:txBody>
      </p:sp>
      <p:sp>
        <p:nvSpPr>
          <p:cNvPr id="361" name="TextBox 360">
            <a:extLst>
              <a:ext uri="{FF2B5EF4-FFF2-40B4-BE49-F238E27FC236}">
                <a16:creationId xmlns:a16="http://schemas.microsoft.com/office/drawing/2014/main" id="{6AEC70A6-A3CA-B643-85C0-63451178936C}"/>
              </a:ext>
            </a:extLst>
          </p:cNvPr>
          <p:cNvSpPr txBox="1"/>
          <p:nvPr/>
        </p:nvSpPr>
        <p:spPr>
          <a:xfrm>
            <a:off x="31759167" y="11811000"/>
            <a:ext cx="4664433" cy="954108"/>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FTIR</a:t>
            </a:r>
          </a:p>
        </p:txBody>
      </p:sp>
      <p:pic>
        <p:nvPicPr>
          <p:cNvPr id="57" name="Picture 56">
            <a:extLst>
              <a:ext uri="{FF2B5EF4-FFF2-40B4-BE49-F238E27FC236}">
                <a16:creationId xmlns:a16="http://schemas.microsoft.com/office/drawing/2014/main" id="{9CC8D32F-5AB3-354D-B41E-5E2CCE2FEC5C}"/>
              </a:ext>
            </a:extLst>
          </p:cNvPr>
          <p:cNvPicPr>
            <a:picLocks noChangeAspect="1"/>
          </p:cNvPicPr>
          <p:nvPr/>
        </p:nvPicPr>
        <p:blipFill>
          <a:blip r:embed="rId13"/>
          <a:stretch>
            <a:fillRect/>
          </a:stretch>
        </p:blipFill>
        <p:spPr>
          <a:xfrm>
            <a:off x="25298400" y="13413770"/>
            <a:ext cx="4559010" cy="3085138"/>
          </a:xfrm>
          <a:prstGeom prst="rect">
            <a:avLst/>
          </a:prstGeom>
        </p:spPr>
      </p:pic>
      <p:grpSp>
        <p:nvGrpSpPr>
          <p:cNvPr id="362" name="Group 361">
            <a:extLst>
              <a:ext uri="{FF2B5EF4-FFF2-40B4-BE49-F238E27FC236}">
                <a16:creationId xmlns:a16="http://schemas.microsoft.com/office/drawing/2014/main" id="{BA63FD3C-007E-3740-A454-AC1ED6E35F34}"/>
              </a:ext>
            </a:extLst>
          </p:cNvPr>
          <p:cNvGrpSpPr/>
          <p:nvPr/>
        </p:nvGrpSpPr>
        <p:grpSpPr>
          <a:xfrm>
            <a:off x="13020852" y="19050001"/>
            <a:ext cx="12161520" cy="954108"/>
            <a:chOff x="30053026" y="21882748"/>
            <a:chExt cx="8061766" cy="367461"/>
          </a:xfrm>
        </p:grpSpPr>
        <p:sp>
          <p:nvSpPr>
            <p:cNvPr id="363" name="Line 15">
              <a:extLst>
                <a:ext uri="{FF2B5EF4-FFF2-40B4-BE49-F238E27FC236}">
                  <a16:creationId xmlns:a16="http://schemas.microsoft.com/office/drawing/2014/main" id="{75BA80E0-7F09-CC46-A4EE-260A351EC4E8}"/>
                </a:ext>
              </a:extLst>
            </p:cNvPr>
            <p:cNvSpPr>
              <a:spLocks noChangeShapeType="1"/>
            </p:cNvSpPr>
            <p:nvPr/>
          </p:nvSpPr>
          <p:spPr bwMode="auto">
            <a:xfrm flipV="1">
              <a:off x="30053026" y="22234371"/>
              <a:ext cx="8061766" cy="1"/>
            </a:xfrm>
            <a:prstGeom prst="line">
              <a:avLst/>
            </a:prstGeom>
            <a:noFill/>
            <a:ln w="38160" cap="flat">
              <a:solidFill>
                <a:srgbClr val="DF9E1E"/>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364" name="TextBox 363">
              <a:extLst>
                <a:ext uri="{FF2B5EF4-FFF2-40B4-BE49-F238E27FC236}">
                  <a16:creationId xmlns:a16="http://schemas.microsoft.com/office/drawing/2014/main" id="{F84EFDDC-CFB8-7049-AAAE-79B80F39F721}"/>
                </a:ext>
              </a:extLst>
            </p:cNvPr>
            <p:cNvSpPr txBox="1"/>
            <p:nvPr/>
          </p:nvSpPr>
          <p:spPr>
            <a:xfrm>
              <a:off x="30280449" y="21882748"/>
              <a:ext cx="7599536" cy="367461"/>
            </a:xfrm>
            <a:prstGeom prst="rect">
              <a:avLst/>
            </a:prstGeom>
            <a:noFill/>
          </p:spPr>
          <p:txBody>
            <a:bodyPr wrap="square" rtlCol="0" anchor="ctr" anchorCtr="1">
              <a:spAutoFit/>
            </a:bodyPr>
            <a:lstStyle/>
            <a:p>
              <a:pPr algn="ctr">
                <a:lnSpc>
                  <a:spcPct val="100000"/>
                </a:lnSpc>
              </a:pPr>
              <a:r>
                <a:rPr lang="en-US" sz="5600" b="1" dirty="0">
                  <a:solidFill>
                    <a:srgbClr val="800000"/>
                  </a:solidFill>
                  <a:latin typeface=""/>
                </a:rPr>
                <a:t>Peak Assignments</a:t>
              </a:r>
            </a:p>
          </p:txBody>
        </p:sp>
      </p:grpSp>
      <p:pic>
        <p:nvPicPr>
          <p:cNvPr id="1026" name="Picture 2">
            <a:extLst>
              <a:ext uri="{FF2B5EF4-FFF2-40B4-BE49-F238E27FC236}">
                <a16:creationId xmlns:a16="http://schemas.microsoft.com/office/drawing/2014/main" id="{CA90FDD1-51AB-324D-B900-0B44A1CD20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78491" y="19581894"/>
            <a:ext cx="2823789" cy="283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49830"/>
      </p:ext>
    </p:extLst>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roid Sans Fallback"/>
        <a:cs typeface="Droid Sans Fallback"/>
      </a:majorFont>
      <a:minorFont>
        <a:latin typeface="Calibri"/>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23671</TotalTime>
  <Words>1142</Words>
  <Application>Microsoft Macintosh PowerPoint</Application>
  <PresentationFormat>Custom</PresentationFormat>
  <Paragraphs>121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Helvetica Light</vt:lpstr>
      <vt:lpstr>Minion Pro</vt:lpstr>
      <vt:lpstr>Myriad Pro</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Lewis, Faith</cp:lastModifiedBy>
  <cp:revision>597</cp:revision>
  <cp:lastPrinted>2022-04-01T19:41:03Z</cp:lastPrinted>
  <dcterms:created xsi:type="dcterms:W3CDTF">1601-01-01T00:00:00Z</dcterms:created>
  <dcterms:modified xsi:type="dcterms:W3CDTF">2022-04-04T00:32:24Z</dcterms:modified>
</cp:coreProperties>
</file>