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79" r:id="rId3"/>
    <p:sldId id="274" r:id="rId4"/>
    <p:sldId id="275" r:id="rId5"/>
    <p:sldId id="259" r:id="rId6"/>
    <p:sldId id="261" r:id="rId7"/>
    <p:sldId id="260" r:id="rId8"/>
    <p:sldId id="262" r:id="rId9"/>
    <p:sldId id="278" r:id="rId10"/>
    <p:sldId id="276" r:id="rId11"/>
    <p:sldId id="277" r:id="rId12"/>
    <p:sldId id="28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20"/>
    <p:restoredTop sz="94705"/>
  </p:normalViewPr>
  <p:slideViewPr>
    <p:cSldViewPr snapToGrid="0" snapToObjects="1">
      <p:cViewPr varScale="1">
        <p:scale>
          <a:sx n="63" d="100"/>
          <a:sy n="63" d="100"/>
        </p:scale>
        <p:origin x="10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1EEACF-8B2A-2548-800E-8F4C60F9AF01}" type="datetimeFigureOut">
              <a:rPr lang="en-US" smtClean="0"/>
              <a:t>4/5/2022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FE15DE-0AA4-9C41-ADB8-051A3207EFCE}" type="slidenum">
              <a:rPr lang="en-US" smtClean="0"/>
              <a:t>‹#›</a:t>
            </a:fld>
            <a:endParaRPr lang="en-US"/>
          </a:p>
        </p:txBody>
      </p:sp>
    </p:spTree>
    <p:extLst>
      <p:ext uri="{BB962C8B-B14F-4D97-AF65-F5344CB8AC3E}">
        <p14:creationId xmlns:p14="http://schemas.microsoft.com/office/powerpoint/2010/main" val="262053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6917-E0EA-884D-9ECA-4746572D87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2A87C5-321D-B844-80C1-16EE8A9F15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0AE7DF-69CA-E243-BF69-CD4BBEBD432A}"/>
              </a:ext>
            </a:extLst>
          </p:cNvPr>
          <p:cNvSpPr>
            <a:spLocks noGrp="1"/>
          </p:cNvSpPr>
          <p:nvPr>
            <p:ph type="dt" sz="half" idx="10"/>
          </p:nvPr>
        </p:nvSpPr>
        <p:spPr/>
        <p:txBody>
          <a:bodyPr/>
          <a:lstStyle/>
          <a:p>
            <a:fld id="{D2A86A46-912C-3A47-B67A-E93896E56E91}" type="datetimeFigureOut">
              <a:rPr lang="en-US" smtClean="0"/>
              <a:t>4/5/2022</a:t>
            </a:fld>
            <a:endParaRPr lang="en-US"/>
          </a:p>
        </p:txBody>
      </p:sp>
      <p:sp>
        <p:nvSpPr>
          <p:cNvPr id="5" name="Footer Placeholder 4">
            <a:extLst>
              <a:ext uri="{FF2B5EF4-FFF2-40B4-BE49-F238E27FC236}">
                <a16:creationId xmlns:a16="http://schemas.microsoft.com/office/drawing/2014/main" id="{F73237A2-4D10-EB43-85AA-D9964EFD96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8073BC-1406-DD44-8F15-5C8ADAB6AF4B}"/>
              </a:ext>
            </a:extLst>
          </p:cNvPr>
          <p:cNvSpPr>
            <a:spLocks noGrp="1"/>
          </p:cNvSpPr>
          <p:nvPr>
            <p:ph type="sldNum" sz="quarter" idx="12"/>
          </p:nvPr>
        </p:nvSpPr>
        <p:spPr/>
        <p:txBody>
          <a:bodyPr/>
          <a:lstStyle/>
          <a:p>
            <a:fld id="{00F10CCD-A9FE-D041-B873-116B2BB9E8B4}" type="slidenum">
              <a:rPr lang="en-US" smtClean="0"/>
              <a:t>‹#›</a:t>
            </a:fld>
            <a:endParaRPr lang="en-US"/>
          </a:p>
        </p:txBody>
      </p:sp>
    </p:spTree>
    <p:extLst>
      <p:ext uri="{BB962C8B-B14F-4D97-AF65-F5344CB8AC3E}">
        <p14:creationId xmlns:p14="http://schemas.microsoft.com/office/powerpoint/2010/main" val="2476982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BA7E0-CB0C-4443-826C-A6D7DB2695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450A56-4846-1641-9F56-85C0CACB33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59574-0866-154C-88EA-F97F42AA8BE5}"/>
              </a:ext>
            </a:extLst>
          </p:cNvPr>
          <p:cNvSpPr>
            <a:spLocks noGrp="1"/>
          </p:cNvSpPr>
          <p:nvPr>
            <p:ph type="dt" sz="half" idx="10"/>
          </p:nvPr>
        </p:nvSpPr>
        <p:spPr/>
        <p:txBody>
          <a:bodyPr/>
          <a:lstStyle/>
          <a:p>
            <a:fld id="{D2A86A46-912C-3A47-B67A-E93896E56E91}" type="datetimeFigureOut">
              <a:rPr lang="en-US" smtClean="0"/>
              <a:t>4/5/2022</a:t>
            </a:fld>
            <a:endParaRPr lang="en-US"/>
          </a:p>
        </p:txBody>
      </p:sp>
      <p:sp>
        <p:nvSpPr>
          <p:cNvPr id="5" name="Footer Placeholder 4">
            <a:extLst>
              <a:ext uri="{FF2B5EF4-FFF2-40B4-BE49-F238E27FC236}">
                <a16:creationId xmlns:a16="http://schemas.microsoft.com/office/drawing/2014/main" id="{FE802D8A-25F1-C848-A610-106D16EB57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47DA70-09A8-5345-9766-9ABF1EE293CA}"/>
              </a:ext>
            </a:extLst>
          </p:cNvPr>
          <p:cNvSpPr>
            <a:spLocks noGrp="1"/>
          </p:cNvSpPr>
          <p:nvPr>
            <p:ph type="sldNum" sz="quarter" idx="12"/>
          </p:nvPr>
        </p:nvSpPr>
        <p:spPr/>
        <p:txBody>
          <a:bodyPr/>
          <a:lstStyle/>
          <a:p>
            <a:fld id="{00F10CCD-A9FE-D041-B873-116B2BB9E8B4}" type="slidenum">
              <a:rPr lang="en-US" smtClean="0"/>
              <a:t>‹#›</a:t>
            </a:fld>
            <a:endParaRPr lang="en-US"/>
          </a:p>
        </p:txBody>
      </p:sp>
    </p:spTree>
    <p:extLst>
      <p:ext uri="{BB962C8B-B14F-4D97-AF65-F5344CB8AC3E}">
        <p14:creationId xmlns:p14="http://schemas.microsoft.com/office/powerpoint/2010/main" val="1653435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F8D243-A132-8E49-8B3A-6D8291370E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EAB83F-F29C-7046-91FE-62B5C3FF4B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0BC093-BAA9-D442-A3E5-EC48FB4E7A42}"/>
              </a:ext>
            </a:extLst>
          </p:cNvPr>
          <p:cNvSpPr>
            <a:spLocks noGrp="1"/>
          </p:cNvSpPr>
          <p:nvPr>
            <p:ph type="dt" sz="half" idx="10"/>
          </p:nvPr>
        </p:nvSpPr>
        <p:spPr/>
        <p:txBody>
          <a:bodyPr/>
          <a:lstStyle/>
          <a:p>
            <a:fld id="{D2A86A46-912C-3A47-B67A-E93896E56E91}" type="datetimeFigureOut">
              <a:rPr lang="en-US" smtClean="0"/>
              <a:t>4/5/2022</a:t>
            </a:fld>
            <a:endParaRPr lang="en-US"/>
          </a:p>
        </p:txBody>
      </p:sp>
      <p:sp>
        <p:nvSpPr>
          <p:cNvPr id="5" name="Footer Placeholder 4">
            <a:extLst>
              <a:ext uri="{FF2B5EF4-FFF2-40B4-BE49-F238E27FC236}">
                <a16:creationId xmlns:a16="http://schemas.microsoft.com/office/drawing/2014/main" id="{AFBA6E12-2FAD-0E44-93BC-2AB2509E11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474136-EE1F-904F-9574-D2CD4A123AE5}"/>
              </a:ext>
            </a:extLst>
          </p:cNvPr>
          <p:cNvSpPr>
            <a:spLocks noGrp="1"/>
          </p:cNvSpPr>
          <p:nvPr>
            <p:ph type="sldNum" sz="quarter" idx="12"/>
          </p:nvPr>
        </p:nvSpPr>
        <p:spPr/>
        <p:txBody>
          <a:bodyPr/>
          <a:lstStyle/>
          <a:p>
            <a:fld id="{00F10CCD-A9FE-D041-B873-116B2BB9E8B4}" type="slidenum">
              <a:rPr lang="en-US" smtClean="0"/>
              <a:t>‹#›</a:t>
            </a:fld>
            <a:endParaRPr lang="en-US"/>
          </a:p>
        </p:txBody>
      </p:sp>
    </p:spTree>
    <p:extLst>
      <p:ext uri="{BB962C8B-B14F-4D97-AF65-F5344CB8AC3E}">
        <p14:creationId xmlns:p14="http://schemas.microsoft.com/office/powerpoint/2010/main" val="1599122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2D3A6-ECC4-7241-9A40-FE90888355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B4D145-0CAA-6F4F-BB40-5DAA6898C0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FEE0B8-681A-404E-A3B5-D1F5FB8C281B}"/>
              </a:ext>
            </a:extLst>
          </p:cNvPr>
          <p:cNvSpPr>
            <a:spLocks noGrp="1"/>
          </p:cNvSpPr>
          <p:nvPr>
            <p:ph type="dt" sz="half" idx="10"/>
          </p:nvPr>
        </p:nvSpPr>
        <p:spPr/>
        <p:txBody>
          <a:bodyPr/>
          <a:lstStyle/>
          <a:p>
            <a:fld id="{D2A86A46-912C-3A47-B67A-E93896E56E91}" type="datetimeFigureOut">
              <a:rPr lang="en-US" smtClean="0"/>
              <a:t>4/5/2022</a:t>
            </a:fld>
            <a:endParaRPr lang="en-US"/>
          </a:p>
        </p:txBody>
      </p:sp>
      <p:sp>
        <p:nvSpPr>
          <p:cNvPr id="5" name="Footer Placeholder 4">
            <a:extLst>
              <a:ext uri="{FF2B5EF4-FFF2-40B4-BE49-F238E27FC236}">
                <a16:creationId xmlns:a16="http://schemas.microsoft.com/office/drawing/2014/main" id="{45132819-68E1-3147-9E7D-80667FEC00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CB57D5-7038-6144-94C1-22B1DDB63659}"/>
              </a:ext>
            </a:extLst>
          </p:cNvPr>
          <p:cNvSpPr>
            <a:spLocks noGrp="1"/>
          </p:cNvSpPr>
          <p:nvPr>
            <p:ph type="sldNum" sz="quarter" idx="12"/>
          </p:nvPr>
        </p:nvSpPr>
        <p:spPr/>
        <p:txBody>
          <a:bodyPr/>
          <a:lstStyle/>
          <a:p>
            <a:fld id="{00F10CCD-A9FE-D041-B873-116B2BB9E8B4}" type="slidenum">
              <a:rPr lang="en-US" smtClean="0"/>
              <a:t>‹#›</a:t>
            </a:fld>
            <a:endParaRPr lang="en-US"/>
          </a:p>
        </p:txBody>
      </p:sp>
    </p:spTree>
    <p:extLst>
      <p:ext uri="{BB962C8B-B14F-4D97-AF65-F5344CB8AC3E}">
        <p14:creationId xmlns:p14="http://schemas.microsoft.com/office/powerpoint/2010/main" val="189594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B8D7F-78BE-9B49-BA62-F0E0CD41C8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25B0B7-5AD9-3045-A415-1A57360FDC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2CDFE0-1AF9-B145-B963-3BF8E0DE04C5}"/>
              </a:ext>
            </a:extLst>
          </p:cNvPr>
          <p:cNvSpPr>
            <a:spLocks noGrp="1"/>
          </p:cNvSpPr>
          <p:nvPr>
            <p:ph type="dt" sz="half" idx="10"/>
          </p:nvPr>
        </p:nvSpPr>
        <p:spPr/>
        <p:txBody>
          <a:bodyPr/>
          <a:lstStyle/>
          <a:p>
            <a:fld id="{D2A86A46-912C-3A47-B67A-E93896E56E91}" type="datetimeFigureOut">
              <a:rPr lang="en-US" smtClean="0"/>
              <a:t>4/5/2022</a:t>
            </a:fld>
            <a:endParaRPr lang="en-US"/>
          </a:p>
        </p:txBody>
      </p:sp>
      <p:sp>
        <p:nvSpPr>
          <p:cNvPr id="5" name="Footer Placeholder 4">
            <a:extLst>
              <a:ext uri="{FF2B5EF4-FFF2-40B4-BE49-F238E27FC236}">
                <a16:creationId xmlns:a16="http://schemas.microsoft.com/office/drawing/2014/main" id="{9D29FFC0-93E6-0747-AFE9-1E7B070C6B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9B4ABE-D7F8-3045-8EAD-7A15F6B43EA7}"/>
              </a:ext>
            </a:extLst>
          </p:cNvPr>
          <p:cNvSpPr>
            <a:spLocks noGrp="1"/>
          </p:cNvSpPr>
          <p:nvPr>
            <p:ph type="sldNum" sz="quarter" idx="12"/>
          </p:nvPr>
        </p:nvSpPr>
        <p:spPr/>
        <p:txBody>
          <a:bodyPr/>
          <a:lstStyle/>
          <a:p>
            <a:fld id="{00F10CCD-A9FE-D041-B873-116B2BB9E8B4}" type="slidenum">
              <a:rPr lang="en-US" smtClean="0"/>
              <a:t>‹#›</a:t>
            </a:fld>
            <a:endParaRPr lang="en-US"/>
          </a:p>
        </p:txBody>
      </p:sp>
    </p:spTree>
    <p:extLst>
      <p:ext uri="{BB962C8B-B14F-4D97-AF65-F5344CB8AC3E}">
        <p14:creationId xmlns:p14="http://schemas.microsoft.com/office/powerpoint/2010/main" val="3884774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81CA4-E280-B347-B555-8B313E479B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AAB78-407B-7646-897F-C9948511D5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278573-DB61-6945-82C7-55740D7B4B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2E74A3-B7A2-864B-9045-4F38E8C4B299}"/>
              </a:ext>
            </a:extLst>
          </p:cNvPr>
          <p:cNvSpPr>
            <a:spLocks noGrp="1"/>
          </p:cNvSpPr>
          <p:nvPr>
            <p:ph type="dt" sz="half" idx="10"/>
          </p:nvPr>
        </p:nvSpPr>
        <p:spPr/>
        <p:txBody>
          <a:bodyPr/>
          <a:lstStyle/>
          <a:p>
            <a:fld id="{D2A86A46-912C-3A47-B67A-E93896E56E91}" type="datetimeFigureOut">
              <a:rPr lang="en-US" smtClean="0"/>
              <a:t>4/5/2022</a:t>
            </a:fld>
            <a:endParaRPr lang="en-US"/>
          </a:p>
        </p:txBody>
      </p:sp>
      <p:sp>
        <p:nvSpPr>
          <p:cNvPr id="6" name="Footer Placeholder 5">
            <a:extLst>
              <a:ext uri="{FF2B5EF4-FFF2-40B4-BE49-F238E27FC236}">
                <a16:creationId xmlns:a16="http://schemas.microsoft.com/office/drawing/2014/main" id="{277E5861-6BB3-DB42-9E78-429FD4F29E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D1AB17-A49D-1F4C-B48F-4200D8E265CB}"/>
              </a:ext>
            </a:extLst>
          </p:cNvPr>
          <p:cNvSpPr>
            <a:spLocks noGrp="1"/>
          </p:cNvSpPr>
          <p:nvPr>
            <p:ph type="sldNum" sz="quarter" idx="12"/>
          </p:nvPr>
        </p:nvSpPr>
        <p:spPr/>
        <p:txBody>
          <a:bodyPr/>
          <a:lstStyle/>
          <a:p>
            <a:fld id="{00F10CCD-A9FE-D041-B873-116B2BB9E8B4}" type="slidenum">
              <a:rPr lang="en-US" smtClean="0"/>
              <a:t>‹#›</a:t>
            </a:fld>
            <a:endParaRPr lang="en-US"/>
          </a:p>
        </p:txBody>
      </p:sp>
    </p:spTree>
    <p:extLst>
      <p:ext uri="{BB962C8B-B14F-4D97-AF65-F5344CB8AC3E}">
        <p14:creationId xmlns:p14="http://schemas.microsoft.com/office/powerpoint/2010/main" val="3892075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D0A4C-0D4E-8346-ACA8-CB823C9E8F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974D62-9517-D042-8CAD-70A759A1CF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F69F9B-7534-8E4B-AAAC-9ECB7E19A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83CAC7-4B89-2546-9249-99A218F6ED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CA8347-94D4-784E-9C26-A9B648F4AD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027A00-ACB4-2441-ABED-5A0B427C01C2}"/>
              </a:ext>
            </a:extLst>
          </p:cNvPr>
          <p:cNvSpPr>
            <a:spLocks noGrp="1"/>
          </p:cNvSpPr>
          <p:nvPr>
            <p:ph type="dt" sz="half" idx="10"/>
          </p:nvPr>
        </p:nvSpPr>
        <p:spPr/>
        <p:txBody>
          <a:bodyPr/>
          <a:lstStyle/>
          <a:p>
            <a:fld id="{D2A86A46-912C-3A47-B67A-E93896E56E91}" type="datetimeFigureOut">
              <a:rPr lang="en-US" smtClean="0"/>
              <a:t>4/5/2022</a:t>
            </a:fld>
            <a:endParaRPr lang="en-US"/>
          </a:p>
        </p:txBody>
      </p:sp>
      <p:sp>
        <p:nvSpPr>
          <p:cNvPr id="8" name="Footer Placeholder 7">
            <a:extLst>
              <a:ext uri="{FF2B5EF4-FFF2-40B4-BE49-F238E27FC236}">
                <a16:creationId xmlns:a16="http://schemas.microsoft.com/office/drawing/2014/main" id="{D626B7B2-57AD-1540-BE9B-81D705ECF6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54FF35-FEDB-1E4F-8AA0-0579909E2FBC}"/>
              </a:ext>
            </a:extLst>
          </p:cNvPr>
          <p:cNvSpPr>
            <a:spLocks noGrp="1"/>
          </p:cNvSpPr>
          <p:nvPr>
            <p:ph type="sldNum" sz="quarter" idx="12"/>
          </p:nvPr>
        </p:nvSpPr>
        <p:spPr/>
        <p:txBody>
          <a:bodyPr/>
          <a:lstStyle/>
          <a:p>
            <a:fld id="{00F10CCD-A9FE-D041-B873-116B2BB9E8B4}" type="slidenum">
              <a:rPr lang="en-US" smtClean="0"/>
              <a:t>‹#›</a:t>
            </a:fld>
            <a:endParaRPr lang="en-US"/>
          </a:p>
        </p:txBody>
      </p:sp>
    </p:spTree>
    <p:extLst>
      <p:ext uri="{BB962C8B-B14F-4D97-AF65-F5344CB8AC3E}">
        <p14:creationId xmlns:p14="http://schemas.microsoft.com/office/powerpoint/2010/main" val="1724193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D082-08D2-7647-BDE9-92BB85A3C9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C68B54-9F00-C64F-9302-56E7962210D0}"/>
              </a:ext>
            </a:extLst>
          </p:cNvPr>
          <p:cNvSpPr>
            <a:spLocks noGrp="1"/>
          </p:cNvSpPr>
          <p:nvPr>
            <p:ph type="dt" sz="half" idx="10"/>
          </p:nvPr>
        </p:nvSpPr>
        <p:spPr/>
        <p:txBody>
          <a:bodyPr/>
          <a:lstStyle/>
          <a:p>
            <a:fld id="{D2A86A46-912C-3A47-B67A-E93896E56E91}" type="datetimeFigureOut">
              <a:rPr lang="en-US" smtClean="0"/>
              <a:t>4/5/2022</a:t>
            </a:fld>
            <a:endParaRPr lang="en-US"/>
          </a:p>
        </p:txBody>
      </p:sp>
      <p:sp>
        <p:nvSpPr>
          <p:cNvPr id="4" name="Footer Placeholder 3">
            <a:extLst>
              <a:ext uri="{FF2B5EF4-FFF2-40B4-BE49-F238E27FC236}">
                <a16:creationId xmlns:a16="http://schemas.microsoft.com/office/drawing/2014/main" id="{45F07C6F-8F8C-9D4F-9026-DDC7644C9D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8C911C-C099-DB46-912E-D4BD978EE220}"/>
              </a:ext>
            </a:extLst>
          </p:cNvPr>
          <p:cNvSpPr>
            <a:spLocks noGrp="1"/>
          </p:cNvSpPr>
          <p:nvPr>
            <p:ph type="sldNum" sz="quarter" idx="12"/>
          </p:nvPr>
        </p:nvSpPr>
        <p:spPr/>
        <p:txBody>
          <a:bodyPr/>
          <a:lstStyle/>
          <a:p>
            <a:fld id="{00F10CCD-A9FE-D041-B873-116B2BB9E8B4}" type="slidenum">
              <a:rPr lang="en-US" smtClean="0"/>
              <a:t>‹#›</a:t>
            </a:fld>
            <a:endParaRPr lang="en-US"/>
          </a:p>
        </p:txBody>
      </p:sp>
    </p:spTree>
    <p:extLst>
      <p:ext uri="{BB962C8B-B14F-4D97-AF65-F5344CB8AC3E}">
        <p14:creationId xmlns:p14="http://schemas.microsoft.com/office/powerpoint/2010/main" val="2290014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6C7B53-CAFB-0942-BB34-6F5D576FEC3E}"/>
              </a:ext>
            </a:extLst>
          </p:cNvPr>
          <p:cNvSpPr>
            <a:spLocks noGrp="1"/>
          </p:cNvSpPr>
          <p:nvPr>
            <p:ph type="dt" sz="half" idx="10"/>
          </p:nvPr>
        </p:nvSpPr>
        <p:spPr/>
        <p:txBody>
          <a:bodyPr/>
          <a:lstStyle/>
          <a:p>
            <a:fld id="{D2A86A46-912C-3A47-B67A-E93896E56E91}" type="datetimeFigureOut">
              <a:rPr lang="en-US" smtClean="0"/>
              <a:t>4/5/2022</a:t>
            </a:fld>
            <a:endParaRPr lang="en-US"/>
          </a:p>
        </p:txBody>
      </p:sp>
      <p:sp>
        <p:nvSpPr>
          <p:cNvPr id="3" name="Footer Placeholder 2">
            <a:extLst>
              <a:ext uri="{FF2B5EF4-FFF2-40B4-BE49-F238E27FC236}">
                <a16:creationId xmlns:a16="http://schemas.microsoft.com/office/drawing/2014/main" id="{C4B75CFA-3601-BE4C-AA9B-2955FF0A9E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FDA6E8-0AA8-D248-89FF-BA19439F8097}"/>
              </a:ext>
            </a:extLst>
          </p:cNvPr>
          <p:cNvSpPr>
            <a:spLocks noGrp="1"/>
          </p:cNvSpPr>
          <p:nvPr>
            <p:ph type="sldNum" sz="quarter" idx="12"/>
          </p:nvPr>
        </p:nvSpPr>
        <p:spPr/>
        <p:txBody>
          <a:bodyPr/>
          <a:lstStyle/>
          <a:p>
            <a:fld id="{00F10CCD-A9FE-D041-B873-116B2BB9E8B4}" type="slidenum">
              <a:rPr lang="en-US" smtClean="0"/>
              <a:t>‹#›</a:t>
            </a:fld>
            <a:endParaRPr lang="en-US"/>
          </a:p>
        </p:txBody>
      </p:sp>
    </p:spTree>
    <p:extLst>
      <p:ext uri="{BB962C8B-B14F-4D97-AF65-F5344CB8AC3E}">
        <p14:creationId xmlns:p14="http://schemas.microsoft.com/office/powerpoint/2010/main" val="14244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7C1A1-CE33-1746-84B0-51CF6168A5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A173DA-88E7-754C-B56F-DF9257F4ED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7FAC49-AFE3-7F4C-8BED-F1EB17DF84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51B074-EF34-F348-8A7D-7953A5059F34}"/>
              </a:ext>
            </a:extLst>
          </p:cNvPr>
          <p:cNvSpPr>
            <a:spLocks noGrp="1"/>
          </p:cNvSpPr>
          <p:nvPr>
            <p:ph type="dt" sz="half" idx="10"/>
          </p:nvPr>
        </p:nvSpPr>
        <p:spPr/>
        <p:txBody>
          <a:bodyPr/>
          <a:lstStyle/>
          <a:p>
            <a:fld id="{D2A86A46-912C-3A47-B67A-E93896E56E91}" type="datetimeFigureOut">
              <a:rPr lang="en-US" smtClean="0"/>
              <a:t>4/5/2022</a:t>
            </a:fld>
            <a:endParaRPr lang="en-US"/>
          </a:p>
        </p:txBody>
      </p:sp>
      <p:sp>
        <p:nvSpPr>
          <p:cNvPr id="6" name="Footer Placeholder 5">
            <a:extLst>
              <a:ext uri="{FF2B5EF4-FFF2-40B4-BE49-F238E27FC236}">
                <a16:creationId xmlns:a16="http://schemas.microsoft.com/office/drawing/2014/main" id="{BC1D8B23-8983-4A48-8B9D-4A287BFF95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637CD5-731F-3741-86B2-D633651E9DFA}"/>
              </a:ext>
            </a:extLst>
          </p:cNvPr>
          <p:cNvSpPr>
            <a:spLocks noGrp="1"/>
          </p:cNvSpPr>
          <p:nvPr>
            <p:ph type="sldNum" sz="quarter" idx="12"/>
          </p:nvPr>
        </p:nvSpPr>
        <p:spPr/>
        <p:txBody>
          <a:bodyPr/>
          <a:lstStyle/>
          <a:p>
            <a:fld id="{00F10CCD-A9FE-D041-B873-116B2BB9E8B4}" type="slidenum">
              <a:rPr lang="en-US" smtClean="0"/>
              <a:t>‹#›</a:t>
            </a:fld>
            <a:endParaRPr lang="en-US"/>
          </a:p>
        </p:txBody>
      </p:sp>
    </p:spTree>
    <p:extLst>
      <p:ext uri="{BB962C8B-B14F-4D97-AF65-F5344CB8AC3E}">
        <p14:creationId xmlns:p14="http://schemas.microsoft.com/office/powerpoint/2010/main" val="1554140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1F949-C305-0647-B22C-BFE6A60142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BC2A5E-DAA5-8145-B210-0A1651569D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9DD2A2-8C98-BB45-B2DA-E8FD2133DE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AC6A7D-12C5-4C4D-9DC1-A044B3D58651}"/>
              </a:ext>
            </a:extLst>
          </p:cNvPr>
          <p:cNvSpPr>
            <a:spLocks noGrp="1"/>
          </p:cNvSpPr>
          <p:nvPr>
            <p:ph type="dt" sz="half" idx="10"/>
          </p:nvPr>
        </p:nvSpPr>
        <p:spPr/>
        <p:txBody>
          <a:bodyPr/>
          <a:lstStyle/>
          <a:p>
            <a:fld id="{D2A86A46-912C-3A47-B67A-E93896E56E91}" type="datetimeFigureOut">
              <a:rPr lang="en-US" smtClean="0"/>
              <a:t>4/5/2022</a:t>
            </a:fld>
            <a:endParaRPr lang="en-US"/>
          </a:p>
        </p:txBody>
      </p:sp>
      <p:sp>
        <p:nvSpPr>
          <p:cNvPr id="6" name="Footer Placeholder 5">
            <a:extLst>
              <a:ext uri="{FF2B5EF4-FFF2-40B4-BE49-F238E27FC236}">
                <a16:creationId xmlns:a16="http://schemas.microsoft.com/office/drawing/2014/main" id="{6CD962C1-E927-9D42-9B79-5FF31AFA87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6A3E65-A91D-7B4B-B42B-24D36E264967}"/>
              </a:ext>
            </a:extLst>
          </p:cNvPr>
          <p:cNvSpPr>
            <a:spLocks noGrp="1"/>
          </p:cNvSpPr>
          <p:nvPr>
            <p:ph type="sldNum" sz="quarter" idx="12"/>
          </p:nvPr>
        </p:nvSpPr>
        <p:spPr/>
        <p:txBody>
          <a:bodyPr/>
          <a:lstStyle/>
          <a:p>
            <a:fld id="{00F10CCD-A9FE-D041-B873-116B2BB9E8B4}" type="slidenum">
              <a:rPr lang="en-US" smtClean="0"/>
              <a:t>‹#›</a:t>
            </a:fld>
            <a:endParaRPr lang="en-US"/>
          </a:p>
        </p:txBody>
      </p:sp>
    </p:spTree>
    <p:extLst>
      <p:ext uri="{BB962C8B-B14F-4D97-AF65-F5344CB8AC3E}">
        <p14:creationId xmlns:p14="http://schemas.microsoft.com/office/powerpoint/2010/main" val="914949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BA0909-D0B5-574D-9BD0-1FF43853F1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9F89FF-FF63-844C-81E1-3121558295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30D9BD-7FC2-0C47-9312-85235BE5C8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A86A46-912C-3A47-B67A-E93896E56E91}" type="datetimeFigureOut">
              <a:rPr lang="en-US" smtClean="0"/>
              <a:t>4/5/2022</a:t>
            </a:fld>
            <a:endParaRPr lang="en-US"/>
          </a:p>
        </p:txBody>
      </p:sp>
      <p:sp>
        <p:nvSpPr>
          <p:cNvPr id="5" name="Footer Placeholder 4">
            <a:extLst>
              <a:ext uri="{FF2B5EF4-FFF2-40B4-BE49-F238E27FC236}">
                <a16:creationId xmlns:a16="http://schemas.microsoft.com/office/drawing/2014/main" id="{3AE06224-A9AE-DA4F-B30B-4FF4BFBF62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FDB2F8-CE4E-7B47-90F3-1982BCA993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10CCD-A9FE-D041-B873-116B2BB9E8B4}" type="slidenum">
              <a:rPr lang="en-US" smtClean="0"/>
              <a:t>‹#›</a:t>
            </a:fld>
            <a:endParaRPr lang="en-US"/>
          </a:p>
        </p:txBody>
      </p:sp>
    </p:spTree>
    <p:extLst>
      <p:ext uri="{BB962C8B-B14F-4D97-AF65-F5344CB8AC3E}">
        <p14:creationId xmlns:p14="http://schemas.microsoft.com/office/powerpoint/2010/main" val="1232800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05F1E-FDDD-3543-A1C7-8E9DB791454A}"/>
              </a:ext>
            </a:extLst>
          </p:cNvPr>
          <p:cNvSpPr>
            <a:spLocks noGrp="1"/>
          </p:cNvSpPr>
          <p:nvPr>
            <p:ph type="ctrTitle"/>
          </p:nvPr>
        </p:nvSpPr>
        <p:spPr/>
        <p:txBody>
          <a:bodyPr/>
          <a:lstStyle/>
          <a:p>
            <a:r>
              <a:rPr lang="en-US" dirty="0"/>
              <a:t>Solid Phase Peptide Synthesis (SPPS): A Review</a:t>
            </a:r>
          </a:p>
        </p:txBody>
      </p:sp>
      <p:sp>
        <p:nvSpPr>
          <p:cNvPr id="3" name="Subtitle 2">
            <a:extLst>
              <a:ext uri="{FF2B5EF4-FFF2-40B4-BE49-F238E27FC236}">
                <a16:creationId xmlns:a16="http://schemas.microsoft.com/office/drawing/2014/main" id="{F3418911-2663-414A-8011-83C3859C7427}"/>
              </a:ext>
            </a:extLst>
          </p:cNvPr>
          <p:cNvSpPr>
            <a:spLocks noGrp="1"/>
          </p:cNvSpPr>
          <p:nvPr>
            <p:ph type="subTitle" idx="1"/>
          </p:nvPr>
        </p:nvSpPr>
        <p:spPr/>
        <p:txBody>
          <a:bodyPr/>
          <a:lstStyle/>
          <a:p>
            <a:r>
              <a:rPr lang="en-US" i="1" dirty="0"/>
              <a:t>Millie Martinez</a:t>
            </a:r>
          </a:p>
        </p:txBody>
      </p:sp>
    </p:spTree>
    <p:extLst>
      <p:ext uri="{BB962C8B-B14F-4D97-AF65-F5344CB8AC3E}">
        <p14:creationId xmlns:p14="http://schemas.microsoft.com/office/powerpoint/2010/main" val="2904041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53409-0D87-4E75-BD25-7BAAFC31BC84}"/>
              </a:ext>
            </a:extLst>
          </p:cNvPr>
          <p:cNvSpPr>
            <a:spLocks noGrp="1"/>
          </p:cNvSpPr>
          <p:nvPr>
            <p:ph type="title"/>
          </p:nvPr>
        </p:nvSpPr>
        <p:spPr>
          <a:xfrm>
            <a:off x="193039" y="48577"/>
            <a:ext cx="10515600" cy="1325563"/>
          </a:xfrm>
        </p:spPr>
        <p:txBody>
          <a:bodyPr/>
          <a:lstStyle/>
          <a:p>
            <a:r>
              <a:rPr lang="en-US" dirty="0"/>
              <a:t>Results</a:t>
            </a:r>
          </a:p>
        </p:txBody>
      </p:sp>
      <p:pic>
        <p:nvPicPr>
          <p:cNvPr id="2050" name="Picture 2">
            <a:extLst>
              <a:ext uri="{FF2B5EF4-FFF2-40B4-BE49-F238E27FC236}">
                <a16:creationId xmlns:a16="http://schemas.microsoft.com/office/drawing/2014/main" id="{CBCB5645-9D15-4AE0-A326-B1E4423B43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 y="1364614"/>
            <a:ext cx="10353040" cy="5243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1441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B067D-9781-420A-BA62-FC977942ED93}"/>
              </a:ext>
            </a:extLst>
          </p:cNvPr>
          <p:cNvSpPr>
            <a:spLocks noGrp="1"/>
          </p:cNvSpPr>
          <p:nvPr>
            <p:ph type="title"/>
          </p:nvPr>
        </p:nvSpPr>
        <p:spPr>
          <a:xfrm>
            <a:off x="147320" y="-117158"/>
            <a:ext cx="10515600" cy="1325563"/>
          </a:xfrm>
        </p:spPr>
        <p:txBody>
          <a:bodyPr/>
          <a:lstStyle/>
          <a:p>
            <a:r>
              <a:rPr lang="en-US" dirty="0"/>
              <a:t>Control</a:t>
            </a:r>
          </a:p>
        </p:txBody>
      </p:sp>
      <p:pic>
        <p:nvPicPr>
          <p:cNvPr id="1027" name="Picture 3">
            <a:extLst>
              <a:ext uri="{FF2B5EF4-FFF2-40B4-BE49-F238E27FC236}">
                <a16:creationId xmlns:a16="http://schemas.microsoft.com/office/drawing/2014/main" id="{04576C01-0833-4B45-BA4C-16F7D87463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 y="1005840"/>
            <a:ext cx="10515600" cy="5542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7809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C24E4-25B6-4078-9193-962CC04B1998}"/>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6D313B4-3F3F-475A-B11E-724157688BFD}"/>
              </a:ext>
            </a:extLst>
          </p:cNvPr>
          <p:cNvSpPr>
            <a:spLocks noGrp="1"/>
          </p:cNvSpPr>
          <p:nvPr>
            <p:ph idx="1"/>
          </p:nvPr>
        </p:nvSpPr>
        <p:spPr/>
        <p:txBody>
          <a:bodyPr/>
          <a:lstStyle/>
          <a:p>
            <a:pPr marL="0" indent="0">
              <a:buNone/>
            </a:pPr>
            <a:r>
              <a:rPr lang="en-US" dirty="0"/>
              <a:t>With the issues regarding my mass spectrometry reading, we are currently seeking to troubleshoot any issues regarding the system itself and are moving forward with the peptides in hopes of being able to introduce the fluorescent tag onto them. </a:t>
            </a:r>
          </a:p>
        </p:txBody>
      </p:sp>
    </p:spTree>
    <p:extLst>
      <p:ext uri="{BB962C8B-B14F-4D97-AF65-F5344CB8AC3E}">
        <p14:creationId xmlns:p14="http://schemas.microsoft.com/office/powerpoint/2010/main" val="1898382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46F64-1BD7-4915-BA71-486FA3C87E37}"/>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E3475881-47DC-4711-A3FA-8ABE2884241E}"/>
              </a:ext>
            </a:extLst>
          </p:cNvPr>
          <p:cNvSpPr>
            <a:spLocks noGrp="1"/>
          </p:cNvSpPr>
          <p:nvPr>
            <p:ph idx="1"/>
          </p:nvPr>
        </p:nvSpPr>
        <p:spPr/>
        <p:txBody>
          <a:bodyPr>
            <a:normAutofit lnSpcReduction="10000"/>
          </a:bodyPr>
          <a:lstStyle/>
          <a:p>
            <a:pPr marL="0" indent="0">
              <a:buNone/>
            </a:pPr>
            <a:r>
              <a:rPr lang="en-US" dirty="0"/>
              <a:t>The research done was on solid-phase peptide synthesis. The technique of solid-phase peptide synthesis consists of molecules that are bound to a solid frame and using protected amino acids, the peptide is synthesized step-by-step, obtaining large yields with excess reagents. This technique was used to create a peptide that mimics the membrane-proximal region of HIV-1 gp41 which plays a role in membrane fusion. Ultimately, solid-phase peptide synthesis will allow the simplicity, speed, and efficiency of the reactions taking place in a single reaction vessel. The research has applicability in medicine, allowing for greater exploration with enzymes, hormones, and antibodies which simplifies it so that it is compatible on a large scale. This allows for feasible tests that can be run on large scale.</a:t>
            </a:r>
          </a:p>
        </p:txBody>
      </p:sp>
    </p:spTree>
    <p:extLst>
      <p:ext uri="{BB962C8B-B14F-4D97-AF65-F5344CB8AC3E}">
        <p14:creationId xmlns:p14="http://schemas.microsoft.com/office/powerpoint/2010/main" val="738206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E382-B504-0A4B-9EA2-53EB852D6D9A}"/>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73503C2D-788F-A643-AE53-7230889F2925}"/>
              </a:ext>
            </a:extLst>
          </p:cNvPr>
          <p:cNvSpPr>
            <a:spLocks noGrp="1"/>
          </p:cNvSpPr>
          <p:nvPr>
            <p:ph idx="1"/>
          </p:nvPr>
        </p:nvSpPr>
        <p:spPr/>
        <p:txBody>
          <a:bodyPr/>
          <a:lstStyle/>
          <a:p>
            <a:pPr marL="514350" indent="-514350">
              <a:buFont typeface="+mj-lt"/>
              <a:buAutoNum type="arabicPeriod"/>
            </a:pPr>
            <a:r>
              <a:rPr lang="en-US" dirty="0"/>
              <a:t>Resin must first be swelled as the coupling sites take place inside the beads, rather than on its surface.  Swelling will increase the yield of coupling.  </a:t>
            </a:r>
          </a:p>
          <a:p>
            <a:pPr marL="514350" indent="-514350">
              <a:buFont typeface="+mj-lt"/>
              <a:buAutoNum type="arabicPeriod"/>
            </a:pPr>
            <a:r>
              <a:rPr lang="en-US" dirty="0"/>
              <a:t>To couple, remove must deprotect the N-terminus of one amino acid.  Wash this solution and add next amino acid in sequence, then allow reaction to proceed.</a:t>
            </a:r>
          </a:p>
          <a:p>
            <a:pPr marL="514350" indent="-514350">
              <a:buFont typeface="+mj-lt"/>
              <a:buAutoNum type="arabicPeriod"/>
            </a:pPr>
            <a:r>
              <a:rPr lang="en-US" dirty="0"/>
              <a:t>Wash once more to ensure side products and excess reactants are removed before proceeding.  Repeat. </a:t>
            </a:r>
          </a:p>
          <a:p>
            <a:pPr marL="514350" indent="-514350">
              <a:buFont typeface="+mj-lt"/>
              <a:buAutoNum type="arabicPeriod"/>
            </a:pPr>
            <a:r>
              <a:rPr lang="en-US" dirty="0"/>
              <a:t>Cleave crude peptide.</a:t>
            </a:r>
          </a:p>
        </p:txBody>
      </p:sp>
      <p:sp>
        <p:nvSpPr>
          <p:cNvPr id="4" name="Content Placeholder 2">
            <a:extLst>
              <a:ext uri="{FF2B5EF4-FFF2-40B4-BE49-F238E27FC236}">
                <a16:creationId xmlns:a16="http://schemas.microsoft.com/office/drawing/2014/main" id="{B6E205C8-8B7B-0046-BAA0-DA15ADD28139}"/>
              </a:ext>
            </a:extLst>
          </p:cNvPr>
          <p:cNvSpPr txBox="1">
            <a:spLocks/>
          </p:cNvSpPr>
          <p:nvPr/>
        </p:nvSpPr>
        <p:spPr>
          <a:xfrm>
            <a:off x="838200" y="6176963"/>
            <a:ext cx="10515600" cy="5830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err="1"/>
              <a:t>Amblard</a:t>
            </a:r>
            <a:r>
              <a:rPr lang="en-US" sz="1600" dirty="0"/>
              <a:t> M, </a:t>
            </a:r>
            <a:r>
              <a:rPr lang="en-US" sz="1600" dirty="0" err="1"/>
              <a:t>Fehrentz</a:t>
            </a:r>
            <a:r>
              <a:rPr lang="en-US" sz="1600" dirty="0"/>
              <a:t> JA, Martinez J, Subra G. Methods and protocols of modern solid phase Peptide synthesis. Mol </a:t>
            </a:r>
            <a:r>
              <a:rPr lang="en-US" sz="1600" dirty="0" err="1"/>
              <a:t>Biotechnol</a:t>
            </a:r>
            <a:r>
              <a:rPr lang="en-US" sz="1600" dirty="0"/>
              <a:t>. 2006 Jul;33(3):239-54. </a:t>
            </a:r>
            <a:r>
              <a:rPr lang="en-US" sz="1600" dirty="0" err="1"/>
              <a:t>doi</a:t>
            </a:r>
            <a:r>
              <a:rPr lang="en-US" sz="1600" dirty="0"/>
              <a:t>: 10.1385/MB:33:3:239. PMID: 16946453.</a:t>
            </a:r>
            <a:endParaRPr lang="en-US" sz="900" dirty="0"/>
          </a:p>
        </p:txBody>
      </p:sp>
    </p:spTree>
    <p:extLst>
      <p:ext uri="{BB962C8B-B14F-4D97-AF65-F5344CB8AC3E}">
        <p14:creationId xmlns:p14="http://schemas.microsoft.com/office/powerpoint/2010/main" val="31577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3837F-72E6-471D-8689-7B4EF61DF4D1}"/>
              </a:ext>
            </a:extLst>
          </p:cNvPr>
          <p:cNvSpPr>
            <a:spLocks noGrp="1"/>
          </p:cNvSpPr>
          <p:nvPr>
            <p:ph type="title"/>
          </p:nvPr>
        </p:nvSpPr>
        <p:spPr>
          <a:xfrm>
            <a:off x="391160" y="345757"/>
            <a:ext cx="10515600" cy="1009651"/>
          </a:xfrm>
        </p:spPr>
        <p:txBody>
          <a:bodyPr/>
          <a:lstStyle/>
          <a:p>
            <a:r>
              <a:rPr lang="en-US" dirty="0"/>
              <a:t>Kaiser Test</a:t>
            </a:r>
          </a:p>
        </p:txBody>
      </p:sp>
      <p:sp>
        <p:nvSpPr>
          <p:cNvPr id="3" name="Content Placeholder 2">
            <a:extLst>
              <a:ext uri="{FF2B5EF4-FFF2-40B4-BE49-F238E27FC236}">
                <a16:creationId xmlns:a16="http://schemas.microsoft.com/office/drawing/2014/main" id="{B28BD8D5-5D3F-46EF-BB2B-09E361066827}"/>
              </a:ext>
            </a:extLst>
          </p:cNvPr>
          <p:cNvSpPr>
            <a:spLocks noGrp="1"/>
          </p:cNvSpPr>
          <p:nvPr>
            <p:ph idx="1"/>
          </p:nvPr>
        </p:nvSpPr>
        <p:spPr>
          <a:xfrm>
            <a:off x="919480" y="1493520"/>
            <a:ext cx="10515600" cy="4571683"/>
          </a:xfrm>
        </p:spPr>
        <p:txBody>
          <a:bodyPr/>
          <a:lstStyle/>
          <a:p>
            <a:pPr marL="0" indent="0">
              <a:buNone/>
            </a:pPr>
            <a:r>
              <a:rPr lang="en-US" sz="3200" dirty="0"/>
              <a:t>Kaiser test is a small scale test to see if couplings were completed</a:t>
            </a:r>
          </a:p>
          <a:p>
            <a:pPr marL="0" indent="0">
              <a:buNone/>
            </a:pPr>
            <a:r>
              <a:rPr lang="en-US" sz="3200" dirty="0"/>
              <a:t>Add 3 reagents, ninhydrin dissolved in ethanol, phenol dissolved in ethanol KCN diluted with cyanide with resin beads and place in a 100C oven. </a:t>
            </a:r>
          </a:p>
          <a:p>
            <a:pPr marL="0" indent="0">
              <a:buNone/>
            </a:pPr>
            <a:r>
              <a:rPr lang="en-US" sz="3200" dirty="0"/>
              <a:t>Depending on when the Kaiser test is done results should be given in 3 - 5 minutes</a:t>
            </a:r>
          </a:p>
          <a:p>
            <a:pPr marL="0" indent="0">
              <a:buNone/>
            </a:pPr>
            <a:r>
              <a:rPr lang="en-US" sz="3200" dirty="0"/>
              <a:t>After deprotecting the results should be blue and after coupling should be a clear/yellow color.</a:t>
            </a:r>
          </a:p>
          <a:p>
            <a:pPr marL="0" indent="0">
              <a:buNone/>
            </a:pPr>
            <a:endParaRPr lang="en-US" dirty="0"/>
          </a:p>
        </p:txBody>
      </p:sp>
      <p:pic>
        <p:nvPicPr>
          <p:cNvPr id="4" name="Picture 3">
            <a:extLst>
              <a:ext uri="{FF2B5EF4-FFF2-40B4-BE49-F238E27FC236}">
                <a16:creationId xmlns:a16="http://schemas.microsoft.com/office/drawing/2014/main" id="{8D594415-4386-4B72-9B45-4CA9B7B399CA}"/>
              </a:ext>
            </a:extLst>
          </p:cNvPr>
          <p:cNvPicPr>
            <a:picLocks noChangeAspect="1"/>
          </p:cNvPicPr>
          <p:nvPr/>
        </p:nvPicPr>
        <p:blipFill>
          <a:blip r:embed="rId2"/>
          <a:stretch>
            <a:fillRect/>
          </a:stretch>
        </p:blipFill>
        <p:spPr>
          <a:xfrm>
            <a:off x="353669" y="6091647"/>
            <a:ext cx="10553091" cy="652329"/>
          </a:xfrm>
          <a:prstGeom prst="rect">
            <a:avLst/>
          </a:prstGeom>
        </p:spPr>
      </p:pic>
    </p:spTree>
    <p:extLst>
      <p:ext uri="{BB962C8B-B14F-4D97-AF65-F5344CB8AC3E}">
        <p14:creationId xmlns:p14="http://schemas.microsoft.com/office/powerpoint/2010/main" val="2125963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79F1F-E351-1347-97AB-E1A1F65667BF}"/>
              </a:ext>
            </a:extLst>
          </p:cNvPr>
          <p:cNvSpPr>
            <a:spLocks noGrp="1"/>
          </p:cNvSpPr>
          <p:nvPr>
            <p:ph type="title"/>
          </p:nvPr>
        </p:nvSpPr>
        <p:spPr/>
        <p:txBody>
          <a:bodyPr/>
          <a:lstStyle/>
          <a:p>
            <a:r>
              <a:rPr lang="en-US" dirty="0"/>
              <a:t>Mechanism</a:t>
            </a:r>
          </a:p>
        </p:txBody>
      </p:sp>
      <p:pic>
        <p:nvPicPr>
          <p:cNvPr id="6" name="Content Placeholder 5" descr="Diagram&#10;&#10;Description automatically generated">
            <a:extLst>
              <a:ext uri="{FF2B5EF4-FFF2-40B4-BE49-F238E27FC236}">
                <a16:creationId xmlns:a16="http://schemas.microsoft.com/office/drawing/2014/main" id="{82B22EE3-E9DC-1944-8F28-61B5EE390AF3}"/>
              </a:ext>
            </a:extLst>
          </p:cNvPr>
          <p:cNvPicPr>
            <a:picLocks noGrp="1" noChangeAspect="1"/>
          </p:cNvPicPr>
          <p:nvPr>
            <p:ph idx="1"/>
          </p:nvPr>
        </p:nvPicPr>
        <p:blipFill>
          <a:blip r:embed="rId2"/>
          <a:stretch>
            <a:fillRect/>
          </a:stretch>
        </p:blipFill>
        <p:spPr>
          <a:xfrm>
            <a:off x="337541" y="1690688"/>
            <a:ext cx="11516918" cy="3791284"/>
          </a:xfrm>
        </p:spPr>
      </p:pic>
      <p:sp>
        <p:nvSpPr>
          <p:cNvPr id="4" name="Content Placeholder 2">
            <a:extLst>
              <a:ext uri="{FF2B5EF4-FFF2-40B4-BE49-F238E27FC236}">
                <a16:creationId xmlns:a16="http://schemas.microsoft.com/office/drawing/2014/main" id="{2D68E703-648C-0A43-A05F-1ECBBB338305}"/>
              </a:ext>
            </a:extLst>
          </p:cNvPr>
          <p:cNvSpPr txBox="1">
            <a:spLocks/>
          </p:cNvSpPr>
          <p:nvPr/>
        </p:nvSpPr>
        <p:spPr>
          <a:xfrm>
            <a:off x="838200" y="6176963"/>
            <a:ext cx="10515600" cy="5830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err="1"/>
              <a:t>Koutsopoulos</a:t>
            </a:r>
            <a:r>
              <a:rPr lang="en-US" sz="1600" dirty="0"/>
              <a:t>, </a:t>
            </a:r>
            <a:r>
              <a:rPr lang="en-US" sz="1600" dirty="0" err="1"/>
              <a:t>Sotirios</a:t>
            </a:r>
            <a:r>
              <a:rPr lang="en-US" sz="1600" dirty="0"/>
              <a:t>. </a:t>
            </a:r>
            <a:r>
              <a:rPr lang="en-US" sz="1600" i="1" dirty="0"/>
              <a:t>Peptide Applications in Biomedicine, Biotechnology and Bioengineering</a:t>
            </a:r>
            <a:r>
              <a:rPr lang="en-US" sz="1600" dirty="0"/>
              <a:t>, Elsevier Science &amp; Technology, 2017</a:t>
            </a:r>
          </a:p>
        </p:txBody>
      </p:sp>
    </p:spTree>
    <p:extLst>
      <p:ext uri="{BB962C8B-B14F-4D97-AF65-F5344CB8AC3E}">
        <p14:creationId xmlns:p14="http://schemas.microsoft.com/office/powerpoint/2010/main" val="2184278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79F1F-E351-1347-97AB-E1A1F65667BF}"/>
              </a:ext>
            </a:extLst>
          </p:cNvPr>
          <p:cNvSpPr>
            <a:spLocks noGrp="1"/>
          </p:cNvSpPr>
          <p:nvPr>
            <p:ph type="title"/>
          </p:nvPr>
        </p:nvSpPr>
        <p:spPr/>
        <p:txBody>
          <a:bodyPr/>
          <a:lstStyle/>
          <a:p>
            <a:r>
              <a:rPr lang="en-US" dirty="0"/>
              <a:t>Things to consider</a:t>
            </a:r>
          </a:p>
        </p:txBody>
      </p:sp>
      <p:sp>
        <p:nvSpPr>
          <p:cNvPr id="3" name="Content Placeholder 2">
            <a:extLst>
              <a:ext uri="{FF2B5EF4-FFF2-40B4-BE49-F238E27FC236}">
                <a16:creationId xmlns:a16="http://schemas.microsoft.com/office/drawing/2014/main" id="{ACABCBF2-A8B4-D54C-8F34-166D40EB29E4}"/>
              </a:ext>
            </a:extLst>
          </p:cNvPr>
          <p:cNvSpPr>
            <a:spLocks noGrp="1"/>
          </p:cNvSpPr>
          <p:nvPr>
            <p:ph idx="1"/>
          </p:nvPr>
        </p:nvSpPr>
        <p:spPr>
          <a:xfrm>
            <a:off x="838200" y="1564640"/>
            <a:ext cx="10515600" cy="4612323"/>
          </a:xfrm>
        </p:spPr>
        <p:txBody>
          <a:bodyPr>
            <a:normAutofit/>
          </a:bodyPr>
          <a:lstStyle/>
          <a:p>
            <a:r>
              <a:rPr lang="en-US" dirty="0"/>
              <a:t>Resins: Type of resin used is dependent on the solvent used, as well as size of the peptide</a:t>
            </a:r>
          </a:p>
          <a:p>
            <a:r>
              <a:rPr lang="en-US" dirty="0"/>
              <a:t>Linkers: Provides a reversible linkage between the peptide chain and the solid support</a:t>
            </a:r>
          </a:p>
          <a:p>
            <a:r>
              <a:rPr lang="en-US" dirty="0"/>
              <a:t>Protecting groups (N-terminus and side chains)</a:t>
            </a:r>
          </a:p>
          <a:p>
            <a:r>
              <a:rPr lang="en-US" dirty="0"/>
              <a:t>Coupling reagents: Responsible for triggering the reaction between acids to form the peptide bonds</a:t>
            </a:r>
          </a:p>
          <a:p>
            <a:r>
              <a:rPr lang="en-US" dirty="0"/>
              <a:t>Cleavage solutions: Cleavage has a high-risk of side reactions, so must find a sweet spot between a long enough cleavage time in which side reactions are minimized, but quantitative cleavage is achieved</a:t>
            </a:r>
          </a:p>
          <a:p>
            <a:endParaRPr lang="en-US" dirty="0"/>
          </a:p>
        </p:txBody>
      </p:sp>
      <p:sp>
        <p:nvSpPr>
          <p:cNvPr id="4" name="Content Placeholder 2">
            <a:extLst>
              <a:ext uri="{FF2B5EF4-FFF2-40B4-BE49-F238E27FC236}">
                <a16:creationId xmlns:a16="http://schemas.microsoft.com/office/drawing/2014/main" id="{2D68E703-648C-0A43-A05F-1ECBBB338305}"/>
              </a:ext>
            </a:extLst>
          </p:cNvPr>
          <p:cNvSpPr txBox="1">
            <a:spLocks/>
          </p:cNvSpPr>
          <p:nvPr/>
        </p:nvSpPr>
        <p:spPr>
          <a:xfrm>
            <a:off x="838200" y="6176963"/>
            <a:ext cx="10515600" cy="5830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err="1"/>
              <a:t>Koutsopoulos</a:t>
            </a:r>
            <a:r>
              <a:rPr lang="en-US" sz="1600" dirty="0"/>
              <a:t>, </a:t>
            </a:r>
            <a:r>
              <a:rPr lang="en-US" sz="1600" dirty="0" err="1"/>
              <a:t>Sotirios</a:t>
            </a:r>
            <a:r>
              <a:rPr lang="en-US" sz="1600" dirty="0"/>
              <a:t>. </a:t>
            </a:r>
            <a:r>
              <a:rPr lang="en-US" sz="1600" i="1" dirty="0"/>
              <a:t>Peptide Applications in Biomedicine, Biotechnology and Bioengineering</a:t>
            </a:r>
            <a:r>
              <a:rPr lang="en-US" sz="1600" dirty="0"/>
              <a:t>, Elsevier Science &amp; Technology, 2017</a:t>
            </a:r>
          </a:p>
        </p:txBody>
      </p:sp>
    </p:spTree>
    <p:extLst>
      <p:ext uri="{BB962C8B-B14F-4D97-AF65-F5344CB8AC3E}">
        <p14:creationId xmlns:p14="http://schemas.microsoft.com/office/powerpoint/2010/main" val="1377238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79F1F-E351-1347-97AB-E1A1F65667BF}"/>
              </a:ext>
            </a:extLst>
          </p:cNvPr>
          <p:cNvSpPr>
            <a:spLocks noGrp="1"/>
          </p:cNvSpPr>
          <p:nvPr>
            <p:ph type="title"/>
          </p:nvPr>
        </p:nvSpPr>
        <p:spPr/>
        <p:txBody>
          <a:bodyPr/>
          <a:lstStyle/>
          <a:p>
            <a:r>
              <a:rPr lang="en-US" dirty="0"/>
              <a:t>Advantages of SPPS</a:t>
            </a:r>
          </a:p>
        </p:txBody>
      </p:sp>
      <p:sp>
        <p:nvSpPr>
          <p:cNvPr id="3" name="Content Placeholder 2">
            <a:extLst>
              <a:ext uri="{FF2B5EF4-FFF2-40B4-BE49-F238E27FC236}">
                <a16:creationId xmlns:a16="http://schemas.microsoft.com/office/drawing/2014/main" id="{ACABCBF2-A8B4-D54C-8F34-166D40EB29E4}"/>
              </a:ext>
            </a:extLst>
          </p:cNvPr>
          <p:cNvSpPr>
            <a:spLocks noGrp="1"/>
          </p:cNvSpPr>
          <p:nvPr>
            <p:ph idx="1"/>
          </p:nvPr>
        </p:nvSpPr>
        <p:spPr/>
        <p:txBody>
          <a:bodyPr/>
          <a:lstStyle/>
          <a:p>
            <a:r>
              <a:rPr lang="en-US" dirty="0"/>
              <a:t>Ultimately, SPPS allows or simplicity, speed, and efficiency</a:t>
            </a:r>
          </a:p>
          <a:p>
            <a:pPr lvl="1"/>
            <a:r>
              <a:rPr lang="en-US" dirty="0"/>
              <a:t>All reactions take place in a single reaction vessel</a:t>
            </a:r>
          </a:p>
          <a:p>
            <a:pPr lvl="1"/>
            <a:r>
              <a:rPr lang="en-US" dirty="0"/>
              <a:t>Obtain large yields using excess reactants</a:t>
            </a:r>
          </a:p>
          <a:p>
            <a:pPr marL="0" indent="0">
              <a:buNone/>
            </a:pPr>
            <a:endParaRPr lang="en-US" dirty="0"/>
          </a:p>
          <a:p>
            <a:r>
              <a:rPr lang="en-US" dirty="0"/>
              <a:t>This process can be automated with robotic instrumentation</a:t>
            </a:r>
          </a:p>
          <a:p>
            <a:pPr lvl="1"/>
            <a:r>
              <a:rPr lang="en-US" dirty="0"/>
              <a:t>Multiple samples can be synthesized at once</a:t>
            </a:r>
          </a:p>
          <a:p>
            <a:pPr lvl="1"/>
            <a:r>
              <a:rPr lang="en-US" dirty="0"/>
              <a:t>Useful for large scale production</a:t>
            </a:r>
          </a:p>
          <a:p>
            <a:pPr marL="0" indent="0">
              <a:buNone/>
            </a:pPr>
            <a:endParaRPr lang="en-US" dirty="0"/>
          </a:p>
          <a:p>
            <a:endParaRPr lang="en-US" dirty="0"/>
          </a:p>
        </p:txBody>
      </p:sp>
      <p:sp>
        <p:nvSpPr>
          <p:cNvPr id="4" name="Content Placeholder 2">
            <a:extLst>
              <a:ext uri="{FF2B5EF4-FFF2-40B4-BE49-F238E27FC236}">
                <a16:creationId xmlns:a16="http://schemas.microsoft.com/office/drawing/2014/main" id="{2D68E703-648C-0A43-A05F-1ECBBB338305}"/>
              </a:ext>
            </a:extLst>
          </p:cNvPr>
          <p:cNvSpPr txBox="1">
            <a:spLocks/>
          </p:cNvSpPr>
          <p:nvPr/>
        </p:nvSpPr>
        <p:spPr>
          <a:xfrm>
            <a:off x="838200" y="5970494"/>
            <a:ext cx="10515600" cy="78956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i="1" dirty="0"/>
              <a:t>RSC </a:t>
            </a:r>
            <a:r>
              <a:rPr lang="en-US" sz="1600" i="1" dirty="0" err="1"/>
              <a:t>Adc</a:t>
            </a:r>
            <a:r>
              <a:rPr lang="en-US" sz="1600" i="1" dirty="0"/>
              <a:t>.,</a:t>
            </a:r>
            <a:r>
              <a:rPr lang="en-US" sz="1600" dirty="0"/>
              <a:t> 2014, </a:t>
            </a:r>
            <a:r>
              <a:rPr lang="en-US" sz="1600" b="1" dirty="0"/>
              <a:t>4</a:t>
            </a:r>
            <a:r>
              <a:rPr lang="en-US" sz="1600" dirty="0"/>
              <a:t>, 32658</a:t>
            </a:r>
          </a:p>
          <a:p>
            <a:pPr marL="0" indent="0">
              <a:buNone/>
            </a:pPr>
            <a:r>
              <a:rPr lang="en-US" sz="1600" dirty="0" err="1"/>
              <a:t>Amblard</a:t>
            </a:r>
            <a:r>
              <a:rPr lang="en-US" sz="1600" dirty="0"/>
              <a:t> M, </a:t>
            </a:r>
            <a:r>
              <a:rPr lang="en-US" sz="1600" dirty="0" err="1"/>
              <a:t>Fehrentz</a:t>
            </a:r>
            <a:r>
              <a:rPr lang="en-US" sz="1600" dirty="0"/>
              <a:t> JA, Martinez J, Subra G. Methods and protocols of modern solid phase Peptide synthesis. Mol </a:t>
            </a:r>
            <a:r>
              <a:rPr lang="en-US" sz="1600" dirty="0" err="1"/>
              <a:t>Biotechnol</a:t>
            </a:r>
            <a:r>
              <a:rPr lang="en-US" sz="1600" dirty="0"/>
              <a:t>. 2006 Jul;33(3):239-54. </a:t>
            </a:r>
            <a:r>
              <a:rPr lang="en-US" sz="1600" dirty="0" err="1"/>
              <a:t>doi</a:t>
            </a:r>
            <a:r>
              <a:rPr lang="en-US" sz="1600" dirty="0"/>
              <a:t>: 10.1385/MB:33:3:239. PMID: 16946453.</a:t>
            </a:r>
            <a:endParaRPr lang="en-US" sz="900" dirty="0"/>
          </a:p>
          <a:p>
            <a:pPr marL="0" indent="0">
              <a:buNone/>
            </a:pPr>
            <a:endParaRPr lang="en-US" sz="1600" i="1" dirty="0"/>
          </a:p>
        </p:txBody>
      </p:sp>
    </p:spTree>
    <p:extLst>
      <p:ext uri="{BB962C8B-B14F-4D97-AF65-F5344CB8AC3E}">
        <p14:creationId xmlns:p14="http://schemas.microsoft.com/office/powerpoint/2010/main" val="551925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79F1F-E351-1347-97AB-E1A1F65667BF}"/>
              </a:ext>
            </a:extLst>
          </p:cNvPr>
          <p:cNvSpPr>
            <a:spLocks noGrp="1"/>
          </p:cNvSpPr>
          <p:nvPr>
            <p:ph type="title"/>
          </p:nvPr>
        </p:nvSpPr>
        <p:spPr/>
        <p:txBody>
          <a:bodyPr/>
          <a:lstStyle/>
          <a:p>
            <a:r>
              <a:rPr lang="en-US" dirty="0"/>
              <a:t>Disadvantages</a:t>
            </a:r>
          </a:p>
        </p:txBody>
      </p:sp>
      <p:sp>
        <p:nvSpPr>
          <p:cNvPr id="3" name="Content Placeholder 2">
            <a:extLst>
              <a:ext uri="{FF2B5EF4-FFF2-40B4-BE49-F238E27FC236}">
                <a16:creationId xmlns:a16="http://schemas.microsoft.com/office/drawing/2014/main" id="{ACABCBF2-A8B4-D54C-8F34-166D40EB29E4}"/>
              </a:ext>
            </a:extLst>
          </p:cNvPr>
          <p:cNvSpPr>
            <a:spLocks noGrp="1"/>
          </p:cNvSpPr>
          <p:nvPr>
            <p:ph idx="1"/>
          </p:nvPr>
        </p:nvSpPr>
        <p:spPr/>
        <p:txBody>
          <a:bodyPr/>
          <a:lstStyle/>
          <a:p>
            <a:r>
              <a:rPr lang="en-US" dirty="0"/>
              <a:t>Environmental consequences</a:t>
            </a:r>
          </a:p>
          <a:p>
            <a:pPr lvl="1"/>
            <a:r>
              <a:rPr lang="en-US" dirty="0"/>
              <a:t>DMF, DCM, and NMP are highly toxic and polar aprotic </a:t>
            </a:r>
          </a:p>
          <a:p>
            <a:pPr lvl="1"/>
            <a:r>
              <a:rPr lang="en-US" dirty="0"/>
              <a:t>Causes issues when they mix with water, making disposal difficult</a:t>
            </a:r>
          </a:p>
          <a:p>
            <a:pPr lvl="1"/>
            <a:r>
              <a:rPr lang="en-US" dirty="0"/>
              <a:t>Attempts to replace DMP with 𝛾-</a:t>
            </a:r>
            <a:r>
              <a:rPr lang="en-US" dirty="0" err="1"/>
              <a:t>valerolactone</a:t>
            </a:r>
            <a:r>
              <a:rPr lang="en-US" dirty="0"/>
              <a:t>, or N-</a:t>
            </a:r>
            <a:r>
              <a:rPr lang="en-US" dirty="0" err="1"/>
              <a:t>formylmorpholine</a:t>
            </a:r>
            <a:endParaRPr lang="en-US" dirty="0"/>
          </a:p>
          <a:p>
            <a:endParaRPr lang="en-US" dirty="0"/>
          </a:p>
          <a:p>
            <a:r>
              <a:rPr lang="en-US" dirty="0"/>
              <a:t>Still looking for ways to synthesize longer peptides, 15-20 AA’s feasible with SPPS with and without modifications</a:t>
            </a:r>
          </a:p>
        </p:txBody>
      </p:sp>
      <p:sp>
        <p:nvSpPr>
          <p:cNvPr id="4" name="Content Placeholder 2">
            <a:extLst>
              <a:ext uri="{FF2B5EF4-FFF2-40B4-BE49-F238E27FC236}">
                <a16:creationId xmlns:a16="http://schemas.microsoft.com/office/drawing/2014/main" id="{2D68E703-648C-0A43-A05F-1ECBBB338305}"/>
              </a:ext>
            </a:extLst>
          </p:cNvPr>
          <p:cNvSpPr txBox="1">
            <a:spLocks/>
          </p:cNvSpPr>
          <p:nvPr/>
        </p:nvSpPr>
        <p:spPr>
          <a:xfrm>
            <a:off x="838200" y="6176963"/>
            <a:ext cx="10515600" cy="5830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err="1"/>
              <a:t>Koutsopoulos</a:t>
            </a:r>
            <a:r>
              <a:rPr lang="en-US" sz="1600" dirty="0"/>
              <a:t>, </a:t>
            </a:r>
            <a:r>
              <a:rPr lang="en-US" sz="1600" dirty="0" err="1"/>
              <a:t>Sotirios</a:t>
            </a:r>
            <a:r>
              <a:rPr lang="en-US" sz="1600" dirty="0"/>
              <a:t>. </a:t>
            </a:r>
            <a:r>
              <a:rPr lang="en-US" sz="1600" i="1" dirty="0"/>
              <a:t>Peptide Applications in Biomedicine, Biotechnology and Bioengineering</a:t>
            </a:r>
            <a:r>
              <a:rPr lang="en-US" sz="1600" dirty="0"/>
              <a:t>, Elsevier Science &amp; Technology, 2017</a:t>
            </a:r>
          </a:p>
        </p:txBody>
      </p:sp>
    </p:spTree>
    <p:extLst>
      <p:ext uri="{BB962C8B-B14F-4D97-AF65-F5344CB8AC3E}">
        <p14:creationId xmlns:p14="http://schemas.microsoft.com/office/powerpoint/2010/main" val="3847811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140A8-988D-4DA3-8C7C-76878D1C6C2B}"/>
              </a:ext>
            </a:extLst>
          </p:cNvPr>
          <p:cNvSpPr>
            <a:spLocks noGrp="1"/>
          </p:cNvSpPr>
          <p:nvPr>
            <p:ph type="title"/>
          </p:nvPr>
        </p:nvSpPr>
        <p:spPr>
          <a:xfrm>
            <a:off x="624840" y="499427"/>
            <a:ext cx="10515600" cy="1325563"/>
          </a:xfrm>
        </p:spPr>
        <p:txBody>
          <a:bodyPr/>
          <a:lstStyle/>
          <a:p>
            <a:r>
              <a:rPr lang="en-US" dirty="0"/>
              <a:t>Mass Spectrometry </a:t>
            </a:r>
          </a:p>
        </p:txBody>
      </p:sp>
      <p:sp>
        <p:nvSpPr>
          <p:cNvPr id="3" name="Content Placeholder 2">
            <a:extLst>
              <a:ext uri="{FF2B5EF4-FFF2-40B4-BE49-F238E27FC236}">
                <a16:creationId xmlns:a16="http://schemas.microsoft.com/office/drawing/2014/main" id="{6CD6931B-DE8A-48E1-A98F-A5E7CCAAFAE1}"/>
              </a:ext>
            </a:extLst>
          </p:cNvPr>
          <p:cNvSpPr>
            <a:spLocks noGrp="1"/>
          </p:cNvSpPr>
          <p:nvPr>
            <p:ph idx="1"/>
          </p:nvPr>
        </p:nvSpPr>
        <p:spPr/>
        <p:txBody>
          <a:bodyPr/>
          <a:lstStyle/>
          <a:p>
            <a:pPr marL="0" indent="0">
              <a:buNone/>
            </a:pPr>
            <a:r>
              <a:rPr lang="en-US" dirty="0"/>
              <a:t>Mass spectrometry was used to ensure that peptide synthesis was done right and can also determine that sequencing was correct.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03672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1259</TotalTime>
  <Words>727</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Solid Phase Peptide Synthesis (SPPS): A Review</vt:lpstr>
      <vt:lpstr>Abstract</vt:lpstr>
      <vt:lpstr>Methods</vt:lpstr>
      <vt:lpstr>Kaiser Test</vt:lpstr>
      <vt:lpstr>Mechanism</vt:lpstr>
      <vt:lpstr>Things to consider</vt:lpstr>
      <vt:lpstr>Advantages of SPPS</vt:lpstr>
      <vt:lpstr>Disadvantages</vt:lpstr>
      <vt:lpstr>Mass Spectrometry </vt:lpstr>
      <vt:lpstr>Results</vt:lpstr>
      <vt:lpstr>Control</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Solid Phase Peptide Synthesis (SPPS): A Review</dc:title>
  <dc:creator>Dang, Caitlyn</dc:creator>
  <cp:lastModifiedBy>Millie Martinez</cp:lastModifiedBy>
  <cp:revision>36</cp:revision>
  <dcterms:created xsi:type="dcterms:W3CDTF">2021-04-04T03:19:21Z</dcterms:created>
  <dcterms:modified xsi:type="dcterms:W3CDTF">2022-04-05T19:54:45Z</dcterms:modified>
</cp:coreProperties>
</file>