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33"/>
  </p:normalViewPr>
  <p:slideViewPr>
    <p:cSldViewPr snapToGrid="0" snapToObjects="1">
      <p:cViewPr varScale="1">
        <p:scale>
          <a:sx n="112" d="100"/>
          <a:sy n="112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seeber/Documents/FINC%20356-IB/stock%20pitch%20industry%20comparison%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seeber/Documents/FINC%20356-IB/stock%20pitch%20industry%20comparison%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Market Cap ($ In Billions)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Sheet1!$A$12</c:f>
              <c:strCache>
                <c:ptCount val="1"/>
                <c:pt idx="0">
                  <c:v>Market Cap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Sheet1!$B$11:$E$11</c:f>
              <c:strCache>
                <c:ptCount val="4"/>
                <c:pt idx="0">
                  <c:v>General Motors </c:v>
                </c:pt>
                <c:pt idx="1">
                  <c:v>Motor Vehicle Inudstry</c:v>
                </c:pt>
                <c:pt idx="2">
                  <c:v>Auto Sector </c:v>
                </c:pt>
                <c:pt idx="3">
                  <c:v>NYSE </c:v>
                </c:pt>
              </c:strCache>
            </c:strRef>
          </c:cat>
          <c:val>
            <c:numRef>
              <c:f>Sheet1!$B$12:$E$12</c:f>
              <c:numCache>
                <c:formatCode>"$"#,##0.00_);[Red]\("$"#,##0.00\)</c:formatCode>
                <c:ptCount val="4"/>
                <c:pt idx="0">
                  <c:v>65.599999999999994</c:v>
                </c:pt>
                <c:pt idx="1">
                  <c:v>43</c:v>
                </c:pt>
                <c:pt idx="2">
                  <c:v>15.89</c:v>
                </c:pt>
                <c:pt idx="3">
                  <c:v>13.82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67-324F-B02B-3F7231539A7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603446192"/>
        <c:axId val="603447840"/>
      </c:barChart>
      <c:catAx>
        <c:axId val="603446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3447840"/>
        <c:crosses val="autoZero"/>
        <c:auto val="1"/>
        <c:lblAlgn val="ctr"/>
        <c:lblOffset val="100"/>
        <c:noMultiLvlLbl val="0"/>
      </c:catAx>
      <c:valAx>
        <c:axId val="60344784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&quot;$&quot;#,##0.00_);[Red]\(&quot;$&quot;#,##0.00\)" sourceLinked="1"/>
        <c:majorTickMark val="none"/>
        <c:minorTickMark val="none"/>
        <c:tickLblPos val="nextTo"/>
        <c:crossAx val="603446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Sheet1!$A$15</c:f>
              <c:strCache>
                <c:ptCount val="1"/>
                <c:pt idx="0">
                  <c:v>P/E Ratio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Sheet1!$B$14:$E$14</c:f>
              <c:strCache>
                <c:ptCount val="4"/>
                <c:pt idx="0">
                  <c:v>General Motors </c:v>
                </c:pt>
                <c:pt idx="1">
                  <c:v>Motor Vehicle Inudstry</c:v>
                </c:pt>
                <c:pt idx="2">
                  <c:v>Auto Sector </c:v>
                </c:pt>
                <c:pt idx="3">
                  <c:v>NYSE </c:v>
                </c:pt>
              </c:strCache>
            </c:strRef>
          </c:cat>
          <c:val>
            <c:numRef>
              <c:f>Sheet1!$B$15:$E$15</c:f>
              <c:numCache>
                <c:formatCode>General</c:formatCode>
                <c:ptCount val="4"/>
                <c:pt idx="0">
                  <c:v>6.73</c:v>
                </c:pt>
                <c:pt idx="1">
                  <c:v>16.82</c:v>
                </c:pt>
                <c:pt idx="2">
                  <c:v>18.239999999999998</c:v>
                </c:pt>
                <c:pt idx="3">
                  <c:v>20.3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27-404D-8EA4-70335E3C82D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603266976"/>
        <c:axId val="603257120"/>
      </c:barChart>
      <c:catAx>
        <c:axId val="603266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3257120"/>
        <c:crosses val="autoZero"/>
        <c:auto val="1"/>
        <c:lblAlgn val="ctr"/>
        <c:lblOffset val="100"/>
        <c:noMultiLvlLbl val="0"/>
      </c:catAx>
      <c:valAx>
        <c:axId val="60325712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03266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4" Type="http://schemas.openxmlformats.org/officeDocument/2006/relationships/image" Target="../media/image34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4" Type="http://schemas.openxmlformats.org/officeDocument/2006/relationships/image" Target="../media/image3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4A6C3B-6DB5-4141-8899-A9D60A65B74A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2F4A969-F7F3-45E1-ACE5-D6603F126529}">
      <dgm:prSet/>
      <dgm:spPr/>
      <dgm:t>
        <a:bodyPr/>
        <a:lstStyle/>
        <a:p>
          <a:r>
            <a:rPr lang="en-US"/>
            <a:t>GM North America (GMNA) </a:t>
          </a:r>
        </a:p>
      </dgm:t>
    </dgm:pt>
    <dgm:pt modelId="{5465BDDC-9ADB-4E10-8469-1B37827E7F04}" type="parTrans" cxnId="{62CA9CD3-5679-43B2-AB3A-B2CD6D405094}">
      <dgm:prSet/>
      <dgm:spPr/>
      <dgm:t>
        <a:bodyPr/>
        <a:lstStyle/>
        <a:p>
          <a:endParaRPr lang="en-US"/>
        </a:p>
      </dgm:t>
    </dgm:pt>
    <dgm:pt modelId="{DC8FC0AE-5948-41CF-975D-23F5D6A1B5D0}" type="sibTrans" cxnId="{62CA9CD3-5679-43B2-AB3A-B2CD6D405094}">
      <dgm:prSet/>
      <dgm:spPr/>
      <dgm:t>
        <a:bodyPr/>
        <a:lstStyle/>
        <a:p>
          <a:endParaRPr lang="en-US"/>
        </a:p>
      </dgm:t>
    </dgm:pt>
    <dgm:pt modelId="{094808B9-99DC-4D43-8282-41598746EDE7}">
      <dgm:prSet/>
      <dgm:spPr/>
      <dgm:t>
        <a:bodyPr/>
        <a:lstStyle/>
        <a:p>
          <a:r>
            <a:rPr lang="en-US"/>
            <a:t>GM International (GMI)</a:t>
          </a:r>
        </a:p>
      </dgm:t>
    </dgm:pt>
    <dgm:pt modelId="{5A67CC75-F40A-4F8A-9FBE-0320E9E6DEFC}" type="parTrans" cxnId="{4698016E-EC32-4037-9AFE-5C0B2A8C99C9}">
      <dgm:prSet/>
      <dgm:spPr/>
      <dgm:t>
        <a:bodyPr/>
        <a:lstStyle/>
        <a:p>
          <a:endParaRPr lang="en-US"/>
        </a:p>
      </dgm:t>
    </dgm:pt>
    <dgm:pt modelId="{5CA6B37B-F45D-4B89-A530-DCCE82492CA6}" type="sibTrans" cxnId="{4698016E-EC32-4037-9AFE-5C0B2A8C99C9}">
      <dgm:prSet/>
      <dgm:spPr/>
      <dgm:t>
        <a:bodyPr/>
        <a:lstStyle/>
        <a:p>
          <a:endParaRPr lang="en-US"/>
        </a:p>
      </dgm:t>
    </dgm:pt>
    <dgm:pt modelId="{12B38721-6050-4C79-80A7-8A5B79EDE2D1}">
      <dgm:prSet/>
      <dgm:spPr/>
      <dgm:t>
        <a:bodyPr/>
        <a:lstStyle/>
        <a:p>
          <a:r>
            <a:rPr lang="en-US"/>
            <a:t>GM Financial </a:t>
          </a:r>
        </a:p>
      </dgm:t>
    </dgm:pt>
    <dgm:pt modelId="{9A1EC195-3106-4A34-8924-EB0290D46285}" type="parTrans" cxnId="{54772156-28CC-4AA1-A21B-E68A85DC7124}">
      <dgm:prSet/>
      <dgm:spPr/>
      <dgm:t>
        <a:bodyPr/>
        <a:lstStyle/>
        <a:p>
          <a:endParaRPr lang="en-US"/>
        </a:p>
      </dgm:t>
    </dgm:pt>
    <dgm:pt modelId="{5B01BEF7-3DFD-48CD-840E-F58AC67022F7}" type="sibTrans" cxnId="{54772156-28CC-4AA1-A21B-E68A85DC7124}">
      <dgm:prSet/>
      <dgm:spPr/>
      <dgm:t>
        <a:bodyPr/>
        <a:lstStyle/>
        <a:p>
          <a:endParaRPr lang="en-US"/>
        </a:p>
      </dgm:t>
    </dgm:pt>
    <dgm:pt modelId="{1E0D319A-B65B-4DB1-AACD-F2D097A8CE58}">
      <dgm:prSet/>
      <dgm:spPr/>
      <dgm:t>
        <a:bodyPr/>
        <a:lstStyle/>
        <a:p>
          <a:r>
            <a:rPr lang="en-US"/>
            <a:t>Cruise</a:t>
          </a:r>
        </a:p>
      </dgm:t>
    </dgm:pt>
    <dgm:pt modelId="{1F58933B-342A-4245-8085-38E17308E03A}" type="parTrans" cxnId="{8D16B92C-EA8C-4B70-AE48-8F3554450092}">
      <dgm:prSet/>
      <dgm:spPr/>
      <dgm:t>
        <a:bodyPr/>
        <a:lstStyle/>
        <a:p>
          <a:endParaRPr lang="en-US"/>
        </a:p>
      </dgm:t>
    </dgm:pt>
    <dgm:pt modelId="{A943BFA1-4BB2-4D16-AC5F-B6D03688206E}" type="sibTrans" cxnId="{8D16B92C-EA8C-4B70-AE48-8F3554450092}">
      <dgm:prSet/>
      <dgm:spPr/>
      <dgm:t>
        <a:bodyPr/>
        <a:lstStyle/>
        <a:p>
          <a:endParaRPr lang="en-US"/>
        </a:p>
      </dgm:t>
    </dgm:pt>
    <dgm:pt modelId="{12B98D84-33BE-BB4B-8FC0-9CE3C6F6D881}" type="pres">
      <dgm:prSet presAssocID="{074A6C3B-6DB5-4141-8899-A9D60A65B74A}" presName="linear" presStyleCnt="0">
        <dgm:presLayoutVars>
          <dgm:animLvl val="lvl"/>
          <dgm:resizeHandles val="exact"/>
        </dgm:presLayoutVars>
      </dgm:prSet>
      <dgm:spPr/>
    </dgm:pt>
    <dgm:pt modelId="{ADEA5C80-3A48-EF40-8436-512D03FEABFC}" type="pres">
      <dgm:prSet presAssocID="{F2F4A969-F7F3-45E1-ACE5-D6603F12652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4399666-F3B0-0F42-8B74-710FEFB605ED}" type="pres">
      <dgm:prSet presAssocID="{DC8FC0AE-5948-41CF-975D-23F5D6A1B5D0}" presName="spacer" presStyleCnt="0"/>
      <dgm:spPr/>
    </dgm:pt>
    <dgm:pt modelId="{5F34C9C8-BEC6-0343-9406-7B72CCB1115A}" type="pres">
      <dgm:prSet presAssocID="{094808B9-99DC-4D43-8282-41598746EDE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96A89EA-7B53-E448-9975-59C7B71044E2}" type="pres">
      <dgm:prSet presAssocID="{5CA6B37B-F45D-4B89-A530-DCCE82492CA6}" presName="spacer" presStyleCnt="0"/>
      <dgm:spPr/>
    </dgm:pt>
    <dgm:pt modelId="{1BEC783A-9764-5846-A1DD-42844098F93C}" type="pres">
      <dgm:prSet presAssocID="{12B38721-6050-4C79-80A7-8A5B79EDE2D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4A2D6D7-8CE9-564F-A049-073420FE9259}" type="pres">
      <dgm:prSet presAssocID="{5B01BEF7-3DFD-48CD-840E-F58AC67022F7}" presName="spacer" presStyleCnt="0"/>
      <dgm:spPr/>
    </dgm:pt>
    <dgm:pt modelId="{65161603-92EE-7E44-9318-0CC47BE73E52}" type="pres">
      <dgm:prSet presAssocID="{1E0D319A-B65B-4DB1-AACD-F2D097A8CE5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E12AA02-28FB-CD45-9BC7-A99369F539C9}" type="presOf" srcId="{074A6C3B-6DB5-4141-8899-A9D60A65B74A}" destId="{12B98D84-33BE-BB4B-8FC0-9CE3C6F6D881}" srcOrd="0" destOrd="0" presId="urn:microsoft.com/office/officeart/2005/8/layout/vList2"/>
    <dgm:cxn modelId="{9A25D524-D59F-8B49-BFA8-F1F011F01D0E}" type="presOf" srcId="{1E0D319A-B65B-4DB1-AACD-F2D097A8CE58}" destId="{65161603-92EE-7E44-9318-0CC47BE73E52}" srcOrd="0" destOrd="0" presId="urn:microsoft.com/office/officeart/2005/8/layout/vList2"/>
    <dgm:cxn modelId="{8D16B92C-EA8C-4B70-AE48-8F3554450092}" srcId="{074A6C3B-6DB5-4141-8899-A9D60A65B74A}" destId="{1E0D319A-B65B-4DB1-AACD-F2D097A8CE58}" srcOrd="3" destOrd="0" parTransId="{1F58933B-342A-4245-8085-38E17308E03A}" sibTransId="{A943BFA1-4BB2-4D16-AC5F-B6D03688206E}"/>
    <dgm:cxn modelId="{54772156-28CC-4AA1-A21B-E68A85DC7124}" srcId="{074A6C3B-6DB5-4141-8899-A9D60A65B74A}" destId="{12B38721-6050-4C79-80A7-8A5B79EDE2D1}" srcOrd="2" destOrd="0" parTransId="{9A1EC195-3106-4A34-8924-EB0290D46285}" sibTransId="{5B01BEF7-3DFD-48CD-840E-F58AC67022F7}"/>
    <dgm:cxn modelId="{4698016E-EC32-4037-9AFE-5C0B2A8C99C9}" srcId="{074A6C3B-6DB5-4141-8899-A9D60A65B74A}" destId="{094808B9-99DC-4D43-8282-41598746EDE7}" srcOrd="1" destOrd="0" parTransId="{5A67CC75-F40A-4F8A-9FBE-0320E9E6DEFC}" sibTransId="{5CA6B37B-F45D-4B89-A530-DCCE82492CA6}"/>
    <dgm:cxn modelId="{61CF008B-F10B-BB43-8CDD-DDAC45ECF1A8}" type="presOf" srcId="{F2F4A969-F7F3-45E1-ACE5-D6603F126529}" destId="{ADEA5C80-3A48-EF40-8436-512D03FEABFC}" srcOrd="0" destOrd="0" presId="urn:microsoft.com/office/officeart/2005/8/layout/vList2"/>
    <dgm:cxn modelId="{B55A6A9E-1D4D-BA48-A099-3B511E89D4CD}" type="presOf" srcId="{094808B9-99DC-4D43-8282-41598746EDE7}" destId="{5F34C9C8-BEC6-0343-9406-7B72CCB1115A}" srcOrd="0" destOrd="0" presId="urn:microsoft.com/office/officeart/2005/8/layout/vList2"/>
    <dgm:cxn modelId="{62CA9CD3-5679-43B2-AB3A-B2CD6D405094}" srcId="{074A6C3B-6DB5-4141-8899-A9D60A65B74A}" destId="{F2F4A969-F7F3-45E1-ACE5-D6603F126529}" srcOrd="0" destOrd="0" parTransId="{5465BDDC-9ADB-4E10-8469-1B37827E7F04}" sibTransId="{DC8FC0AE-5948-41CF-975D-23F5D6A1B5D0}"/>
    <dgm:cxn modelId="{368CBFD8-13B8-BB41-9AAD-9F3690CEE9E5}" type="presOf" srcId="{12B38721-6050-4C79-80A7-8A5B79EDE2D1}" destId="{1BEC783A-9764-5846-A1DD-42844098F93C}" srcOrd="0" destOrd="0" presId="urn:microsoft.com/office/officeart/2005/8/layout/vList2"/>
    <dgm:cxn modelId="{0C269F8D-59D7-154C-83B1-A632C974F510}" type="presParOf" srcId="{12B98D84-33BE-BB4B-8FC0-9CE3C6F6D881}" destId="{ADEA5C80-3A48-EF40-8436-512D03FEABFC}" srcOrd="0" destOrd="0" presId="urn:microsoft.com/office/officeart/2005/8/layout/vList2"/>
    <dgm:cxn modelId="{6632BEDC-B788-644D-BA28-AC9CB9B57789}" type="presParOf" srcId="{12B98D84-33BE-BB4B-8FC0-9CE3C6F6D881}" destId="{24399666-F3B0-0F42-8B74-710FEFB605ED}" srcOrd="1" destOrd="0" presId="urn:microsoft.com/office/officeart/2005/8/layout/vList2"/>
    <dgm:cxn modelId="{3F7CF614-D2E2-6D47-AC0C-CEEAEECEE273}" type="presParOf" srcId="{12B98D84-33BE-BB4B-8FC0-9CE3C6F6D881}" destId="{5F34C9C8-BEC6-0343-9406-7B72CCB1115A}" srcOrd="2" destOrd="0" presId="urn:microsoft.com/office/officeart/2005/8/layout/vList2"/>
    <dgm:cxn modelId="{190BB715-96E0-A048-9C2F-5B3FC56A852B}" type="presParOf" srcId="{12B98D84-33BE-BB4B-8FC0-9CE3C6F6D881}" destId="{896A89EA-7B53-E448-9975-59C7B71044E2}" srcOrd="3" destOrd="0" presId="urn:microsoft.com/office/officeart/2005/8/layout/vList2"/>
    <dgm:cxn modelId="{474E43DE-3F63-7143-B5DA-51710B9A2196}" type="presParOf" srcId="{12B98D84-33BE-BB4B-8FC0-9CE3C6F6D881}" destId="{1BEC783A-9764-5846-A1DD-42844098F93C}" srcOrd="4" destOrd="0" presId="urn:microsoft.com/office/officeart/2005/8/layout/vList2"/>
    <dgm:cxn modelId="{9A33ED62-9997-494A-B087-5E28818A6508}" type="presParOf" srcId="{12B98D84-33BE-BB4B-8FC0-9CE3C6F6D881}" destId="{84A2D6D7-8CE9-564F-A049-073420FE9259}" srcOrd="5" destOrd="0" presId="urn:microsoft.com/office/officeart/2005/8/layout/vList2"/>
    <dgm:cxn modelId="{5C0CEA30-6776-564D-85BA-E1D019167B3A}" type="presParOf" srcId="{12B98D84-33BE-BB4B-8FC0-9CE3C6F6D881}" destId="{65161603-92EE-7E44-9318-0CC47BE73E5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90CC5B-3BE8-4DC5-AF9C-ABAC6A1EEF6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03E1BD0-EAED-43DA-8121-FAAC9859ACDA}">
      <dgm:prSet/>
      <dgm:spPr/>
      <dgm:t>
        <a:bodyPr/>
        <a:lstStyle/>
        <a:p>
          <a:r>
            <a:rPr lang="en-US"/>
            <a:t>Valuation based on the average of the three models used for valuing GM stock. </a:t>
          </a:r>
        </a:p>
      </dgm:t>
    </dgm:pt>
    <dgm:pt modelId="{40206A00-3233-48B5-A9DB-207BA9BB5FCA}" type="parTrans" cxnId="{AD2F4782-FB14-49F6-8CC5-186485FE5192}">
      <dgm:prSet/>
      <dgm:spPr/>
      <dgm:t>
        <a:bodyPr/>
        <a:lstStyle/>
        <a:p>
          <a:endParaRPr lang="en-US"/>
        </a:p>
      </dgm:t>
    </dgm:pt>
    <dgm:pt modelId="{57C4566D-0D62-470E-953C-C4B58277CDBA}" type="sibTrans" cxnId="{AD2F4782-FB14-49F6-8CC5-186485FE5192}">
      <dgm:prSet/>
      <dgm:spPr/>
      <dgm:t>
        <a:bodyPr/>
        <a:lstStyle/>
        <a:p>
          <a:endParaRPr lang="en-US"/>
        </a:p>
      </dgm:t>
    </dgm:pt>
    <dgm:pt modelId="{8894021F-A58A-435F-AEBF-6C0C03715746}">
      <dgm:prSet/>
      <dgm:spPr/>
      <dgm:t>
        <a:bodyPr/>
        <a:lstStyle/>
        <a:p>
          <a:r>
            <a:rPr lang="en-US"/>
            <a:t>Target Price for GM = $71.47</a:t>
          </a:r>
        </a:p>
      </dgm:t>
    </dgm:pt>
    <dgm:pt modelId="{70DE4A3A-82FA-4216-A514-3F4BBC4354BA}" type="parTrans" cxnId="{647DE6F6-1BF5-44EF-9B7F-18302101D4F1}">
      <dgm:prSet/>
      <dgm:spPr/>
      <dgm:t>
        <a:bodyPr/>
        <a:lstStyle/>
        <a:p>
          <a:endParaRPr lang="en-US"/>
        </a:p>
      </dgm:t>
    </dgm:pt>
    <dgm:pt modelId="{D60C280F-CE9E-49A6-9340-14EEF9E73703}" type="sibTrans" cxnId="{647DE6F6-1BF5-44EF-9B7F-18302101D4F1}">
      <dgm:prSet/>
      <dgm:spPr/>
      <dgm:t>
        <a:bodyPr/>
        <a:lstStyle/>
        <a:p>
          <a:endParaRPr lang="en-US"/>
        </a:p>
      </dgm:t>
    </dgm:pt>
    <dgm:pt modelId="{0AB57C0E-AA18-46AA-AF0B-276A783D832C}" type="pres">
      <dgm:prSet presAssocID="{E590CC5B-3BE8-4DC5-AF9C-ABAC6A1EEF65}" presName="root" presStyleCnt="0">
        <dgm:presLayoutVars>
          <dgm:dir/>
          <dgm:resizeHandles val="exact"/>
        </dgm:presLayoutVars>
      </dgm:prSet>
      <dgm:spPr/>
    </dgm:pt>
    <dgm:pt modelId="{30AE9A4D-9702-4AAD-8667-6206E3906A75}" type="pres">
      <dgm:prSet presAssocID="{503E1BD0-EAED-43DA-8121-FAAC9859ACDA}" presName="compNode" presStyleCnt="0"/>
      <dgm:spPr/>
    </dgm:pt>
    <dgm:pt modelId="{8D20387F-4DF2-49A5-AA64-A5B8237BE9F7}" type="pres">
      <dgm:prSet presAssocID="{503E1BD0-EAED-43DA-8121-FAAC9859ACDA}" presName="bgRect" presStyleLbl="bgShp" presStyleIdx="0" presStyleCnt="2"/>
      <dgm:spPr/>
    </dgm:pt>
    <dgm:pt modelId="{7037D650-2D3A-4CD1-AE06-291B3ED31E52}" type="pres">
      <dgm:prSet presAssocID="{503E1BD0-EAED-43DA-8121-FAAC9859ACDA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BE0C8FD7-C696-4BEA-85D1-008455C3F7D3}" type="pres">
      <dgm:prSet presAssocID="{503E1BD0-EAED-43DA-8121-FAAC9859ACDA}" presName="spaceRect" presStyleCnt="0"/>
      <dgm:spPr/>
    </dgm:pt>
    <dgm:pt modelId="{7ECC0B33-4E1B-4CF1-85BE-EC437471ED7B}" type="pres">
      <dgm:prSet presAssocID="{503E1BD0-EAED-43DA-8121-FAAC9859ACDA}" presName="parTx" presStyleLbl="revTx" presStyleIdx="0" presStyleCnt="2">
        <dgm:presLayoutVars>
          <dgm:chMax val="0"/>
          <dgm:chPref val="0"/>
        </dgm:presLayoutVars>
      </dgm:prSet>
      <dgm:spPr/>
    </dgm:pt>
    <dgm:pt modelId="{6596DA74-786C-4989-ADBF-5719CE9F52E6}" type="pres">
      <dgm:prSet presAssocID="{57C4566D-0D62-470E-953C-C4B58277CDBA}" presName="sibTrans" presStyleCnt="0"/>
      <dgm:spPr/>
    </dgm:pt>
    <dgm:pt modelId="{35974818-C140-4D4B-AE8A-CF9B22AAB0F5}" type="pres">
      <dgm:prSet presAssocID="{8894021F-A58A-435F-AEBF-6C0C03715746}" presName="compNode" presStyleCnt="0"/>
      <dgm:spPr/>
    </dgm:pt>
    <dgm:pt modelId="{069CC163-432A-48EB-B97C-8B3FD62CD5F5}" type="pres">
      <dgm:prSet presAssocID="{8894021F-A58A-435F-AEBF-6C0C03715746}" presName="bgRect" presStyleLbl="bgShp" presStyleIdx="1" presStyleCnt="2"/>
      <dgm:spPr/>
    </dgm:pt>
    <dgm:pt modelId="{469B81E8-5B14-480D-B26C-688A2E49AE8D}" type="pres">
      <dgm:prSet presAssocID="{8894021F-A58A-435F-AEBF-6C0C03715746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FD6FC8D4-A035-40DE-BB91-B015773CDF72}" type="pres">
      <dgm:prSet presAssocID="{8894021F-A58A-435F-AEBF-6C0C03715746}" presName="spaceRect" presStyleCnt="0"/>
      <dgm:spPr/>
    </dgm:pt>
    <dgm:pt modelId="{2D1ABB57-CC3E-4C6E-BA88-6E3D6734914B}" type="pres">
      <dgm:prSet presAssocID="{8894021F-A58A-435F-AEBF-6C0C03715746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113AF207-68C3-4225-A6D6-D3B0B31D7243}" type="presOf" srcId="{E590CC5B-3BE8-4DC5-AF9C-ABAC6A1EEF65}" destId="{0AB57C0E-AA18-46AA-AF0B-276A783D832C}" srcOrd="0" destOrd="0" presId="urn:microsoft.com/office/officeart/2018/2/layout/IconVerticalSolidList"/>
    <dgm:cxn modelId="{AD2F4782-FB14-49F6-8CC5-186485FE5192}" srcId="{E590CC5B-3BE8-4DC5-AF9C-ABAC6A1EEF65}" destId="{503E1BD0-EAED-43DA-8121-FAAC9859ACDA}" srcOrd="0" destOrd="0" parTransId="{40206A00-3233-48B5-A9DB-207BA9BB5FCA}" sibTransId="{57C4566D-0D62-470E-953C-C4B58277CDBA}"/>
    <dgm:cxn modelId="{CDBC7BA6-F946-48E9-A5A8-7BEC73441807}" type="presOf" srcId="{503E1BD0-EAED-43DA-8121-FAAC9859ACDA}" destId="{7ECC0B33-4E1B-4CF1-85BE-EC437471ED7B}" srcOrd="0" destOrd="0" presId="urn:microsoft.com/office/officeart/2018/2/layout/IconVerticalSolidList"/>
    <dgm:cxn modelId="{0235D2C9-70DB-4F08-AA21-0AFF4C8E64C7}" type="presOf" srcId="{8894021F-A58A-435F-AEBF-6C0C03715746}" destId="{2D1ABB57-CC3E-4C6E-BA88-6E3D6734914B}" srcOrd="0" destOrd="0" presId="urn:microsoft.com/office/officeart/2018/2/layout/IconVerticalSolidList"/>
    <dgm:cxn modelId="{647DE6F6-1BF5-44EF-9B7F-18302101D4F1}" srcId="{E590CC5B-3BE8-4DC5-AF9C-ABAC6A1EEF65}" destId="{8894021F-A58A-435F-AEBF-6C0C03715746}" srcOrd="1" destOrd="0" parTransId="{70DE4A3A-82FA-4216-A514-3F4BBC4354BA}" sibTransId="{D60C280F-CE9E-49A6-9340-14EEF9E73703}"/>
    <dgm:cxn modelId="{3418EF74-53DA-4CF5-9558-87C1FA952136}" type="presParOf" srcId="{0AB57C0E-AA18-46AA-AF0B-276A783D832C}" destId="{30AE9A4D-9702-4AAD-8667-6206E3906A75}" srcOrd="0" destOrd="0" presId="urn:microsoft.com/office/officeart/2018/2/layout/IconVerticalSolidList"/>
    <dgm:cxn modelId="{584E71FC-396B-4156-943E-683B96464B44}" type="presParOf" srcId="{30AE9A4D-9702-4AAD-8667-6206E3906A75}" destId="{8D20387F-4DF2-49A5-AA64-A5B8237BE9F7}" srcOrd="0" destOrd="0" presId="urn:microsoft.com/office/officeart/2018/2/layout/IconVerticalSolidList"/>
    <dgm:cxn modelId="{4E344400-D99E-4648-9C68-BF17992C5E01}" type="presParOf" srcId="{30AE9A4D-9702-4AAD-8667-6206E3906A75}" destId="{7037D650-2D3A-4CD1-AE06-291B3ED31E52}" srcOrd="1" destOrd="0" presId="urn:microsoft.com/office/officeart/2018/2/layout/IconVerticalSolidList"/>
    <dgm:cxn modelId="{856C1781-2CCA-48EF-9A24-4C9ACDBCF348}" type="presParOf" srcId="{30AE9A4D-9702-4AAD-8667-6206E3906A75}" destId="{BE0C8FD7-C696-4BEA-85D1-008455C3F7D3}" srcOrd="2" destOrd="0" presId="urn:microsoft.com/office/officeart/2018/2/layout/IconVerticalSolidList"/>
    <dgm:cxn modelId="{71334C93-D567-4091-8C17-D27724FC38A4}" type="presParOf" srcId="{30AE9A4D-9702-4AAD-8667-6206E3906A75}" destId="{7ECC0B33-4E1B-4CF1-85BE-EC437471ED7B}" srcOrd="3" destOrd="0" presId="urn:microsoft.com/office/officeart/2018/2/layout/IconVerticalSolidList"/>
    <dgm:cxn modelId="{BEE05191-A372-4CF4-8458-4B01F7CBE001}" type="presParOf" srcId="{0AB57C0E-AA18-46AA-AF0B-276A783D832C}" destId="{6596DA74-786C-4989-ADBF-5719CE9F52E6}" srcOrd="1" destOrd="0" presId="urn:microsoft.com/office/officeart/2018/2/layout/IconVerticalSolidList"/>
    <dgm:cxn modelId="{3E08E04E-A302-4BDC-9A1D-C081E5DE2D00}" type="presParOf" srcId="{0AB57C0E-AA18-46AA-AF0B-276A783D832C}" destId="{35974818-C140-4D4B-AE8A-CF9B22AAB0F5}" srcOrd="2" destOrd="0" presId="urn:microsoft.com/office/officeart/2018/2/layout/IconVerticalSolidList"/>
    <dgm:cxn modelId="{DEEA4234-D748-4044-8A81-105B614FEDA6}" type="presParOf" srcId="{35974818-C140-4D4B-AE8A-CF9B22AAB0F5}" destId="{069CC163-432A-48EB-B97C-8B3FD62CD5F5}" srcOrd="0" destOrd="0" presId="urn:microsoft.com/office/officeart/2018/2/layout/IconVerticalSolidList"/>
    <dgm:cxn modelId="{38F902E9-0302-4476-AE4F-4E609A357080}" type="presParOf" srcId="{35974818-C140-4D4B-AE8A-CF9B22AAB0F5}" destId="{469B81E8-5B14-480D-B26C-688A2E49AE8D}" srcOrd="1" destOrd="0" presId="urn:microsoft.com/office/officeart/2018/2/layout/IconVerticalSolidList"/>
    <dgm:cxn modelId="{931FCE98-55EA-450A-BA2C-A94CC4218483}" type="presParOf" srcId="{35974818-C140-4D4B-AE8A-CF9B22AAB0F5}" destId="{FD6FC8D4-A035-40DE-BB91-B015773CDF72}" srcOrd="2" destOrd="0" presId="urn:microsoft.com/office/officeart/2018/2/layout/IconVerticalSolidList"/>
    <dgm:cxn modelId="{2B2BE147-1425-422C-9959-577AE6A6EBCD}" type="presParOf" srcId="{35974818-C140-4D4B-AE8A-CF9B22AAB0F5}" destId="{2D1ABB57-CC3E-4C6E-BA88-6E3D6734914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F32B94-14A6-8A4C-B493-D2A0B83106F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AD4AE9-FB82-B34F-BF54-253826FECAAE}">
      <dgm:prSet/>
      <dgm:spPr/>
      <dgm:t>
        <a:bodyPr/>
        <a:lstStyle/>
        <a:p>
          <a:r>
            <a:rPr lang="en-US" dirty="0"/>
            <a:t>Key Risks to Consider </a:t>
          </a:r>
        </a:p>
      </dgm:t>
    </dgm:pt>
    <dgm:pt modelId="{6E359E8F-9BA2-C448-9010-35EF28AAA5E7}" type="parTrans" cxnId="{2D9F4263-197F-BA41-A796-D9B0D3A906F2}">
      <dgm:prSet/>
      <dgm:spPr/>
      <dgm:t>
        <a:bodyPr/>
        <a:lstStyle/>
        <a:p>
          <a:endParaRPr lang="en-US"/>
        </a:p>
      </dgm:t>
    </dgm:pt>
    <dgm:pt modelId="{464AAECD-F50B-C340-BF3A-3BB1F26C7486}" type="sibTrans" cxnId="{2D9F4263-197F-BA41-A796-D9B0D3A906F2}">
      <dgm:prSet/>
      <dgm:spPr/>
      <dgm:t>
        <a:bodyPr/>
        <a:lstStyle/>
        <a:p>
          <a:endParaRPr lang="en-US"/>
        </a:p>
      </dgm:t>
    </dgm:pt>
    <dgm:pt modelId="{794B1EDC-97DC-F344-AD33-1836CC0ABFDC}">
      <dgm:prSet/>
      <dgm:spPr/>
      <dgm:t>
        <a:bodyPr/>
        <a:lstStyle/>
        <a:p>
          <a:r>
            <a:rPr lang="en-US"/>
            <a:t>Legal and Regulatory Risks </a:t>
          </a:r>
        </a:p>
      </dgm:t>
    </dgm:pt>
    <dgm:pt modelId="{8EB001FF-679C-2B4F-BEDB-63BC112AB92A}" type="parTrans" cxnId="{9084CDC2-D897-EA4F-B9EF-CE034C6021B3}">
      <dgm:prSet/>
      <dgm:spPr/>
      <dgm:t>
        <a:bodyPr/>
        <a:lstStyle/>
        <a:p>
          <a:endParaRPr lang="en-US"/>
        </a:p>
      </dgm:t>
    </dgm:pt>
    <dgm:pt modelId="{AF1F2866-6F75-AA44-AE62-4C1190B41531}" type="sibTrans" cxnId="{9084CDC2-D897-EA4F-B9EF-CE034C6021B3}">
      <dgm:prSet/>
      <dgm:spPr/>
      <dgm:t>
        <a:bodyPr/>
        <a:lstStyle/>
        <a:p>
          <a:endParaRPr lang="en-US"/>
        </a:p>
      </dgm:t>
    </dgm:pt>
    <dgm:pt modelId="{B6557CC5-864B-CF4C-A9CD-FF3576BAD590}">
      <dgm:prSet/>
      <dgm:spPr/>
      <dgm:t>
        <a:bodyPr/>
        <a:lstStyle/>
        <a:p>
          <a:r>
            <a:rPr lang="en-US"/>
            <a:t>Government Intervention/Political Risk</a:t>
          </a:r>
        </a:p>
      </dgm:t>
    </dgm:pt>
    <dgm:pt modelId="{E5C1839F-E0E9-CA4B-A47D-7C5FE1B32C38}" type="parTrans" cxnId="{0E98A83A-1E25-9942-A29B-662E05473BC8}">
      <dgm:prSet/>
      <dgm:spPr/>
      <dgm:t>
        <a:bodyPr/>
        <a:lstStyle/>
        <a:p>
          <a:endParaRPr lang="en-US"/>
        </a:p>
      </dgm:t>
    </dgm:pt>
    <dgm:pt modelId="{06CE7053-E875-7C44-BF54-20EE3F7E7512}" type="sibTrans" cxnId="{0E98A83A-1E25-9942-A29B-662E05473BC8}">
      <dgm:prSet/>
      <dgm:spPr/>
      <dgm:t>
        <a:bodyPr/>
        <a:lstStyle/>
        <a:p>
          <a:endParaRPr lang="en-US"/>
        </a:p>
      </dgm:t>
    </dgm:pt>
    <dgm:pt modelId="{17C6FA02-776A-C442-A495-4F65DB273F5D}">
      <dgm:prSet/>
      <dgm:spPr/>
      <dgm:t>
        <a:bodyPr/>
        <a:lstStyle/>
        <a:p>
          <a:r>
            <a:rPr lang="en-US"/>
            <a:t>Tech &amp; Innovation </a:t>
          </a:r>
        </a:p>
      </dgm:t>
    </dgm:pt>
    <dgm:pt modelId="{6F9DC93D-1B8E-BD43-9E72-F4C77B72E119}" type="parTrans" cxnId="{752434D0-CF29-9041-864E-3E8FC773FCC8}">
      <dgm:prSet/>
      <dgm:spPr/>
      <dgm:t>
        <a:bodyPr/>
        <a:lstStyle/>
        <a:p>
          <a:endParaRPr lang="en-US"/>
        </a:p>
      </dgm:t>
    </dgm:pt>
    <dgm:pt modelId="{34B8658D-25F1-B240-A132-2C1E340C9C96}" type="sibTrans" cxnId="{752434D0-CF29-9041-864E-3E8FC773FCC8}">
      <dgm:prSet/>
      <dgm:spPr/>
      <dgm:t>
        <a:bodyPr/>
        <a:lstStyle/>
        <a:p>
          <a:endParaRPr lang="en-US"/>
        </a:p>
      </dgm:t>
    </dgm:pt>
    <dgm:pt modelId="{6F4B6D86-1B0C-7A4A-BC3A-91BBF7BD2542}">
      <dgm:prSet/>
      <dgm:spPr/>
      <dgm:t>
        <a:bodyPr/>
        <a:lstStyle/>
        <a:p>
          <a:r>
            <a:rPr lang="en-US"/>
            <a:t>Ability to Sell (demand for automobiles) </a:t>
          </a:r>
        </a:p>
      </dgm:t>
    </dgm:pt>
    <dgm:pt modelId="{4C1CC546-159F-2046-980C-3523CCDC56F3}" type="parTrans" cxnId="{A0897248-5BFD-314E-BCD1-B7A6010B1CB7}">
      <dgm:prSet/>
      <dgm:spPr/>
      <dgm:t>
        <a:bodyPr/>
        <a:lstStyle/>
        <a:p>
          <a:endParaRPr lang="en-US"/>
        </a:p>
      </dgm:t>
    </dgm:pt>
    <dgm:pt modelId="{C5AC1899-EDD5-4B44-8B2E-ED7EBBDFB422}" type="sibTrans" cxnId="{A0897248-5BFD-314E-BCD1-B7A6010B1CB7}">
      <dgm:prSet/>
      <dgm:spPr/>
      <dgm:t>
        <a:bodyPr/>
        <a:lstStyle/>
        <a:p>
          <a:endParaRPr lang="en-US"/>
        </a:p>
      </dgm:t>
    </dgm:pt>
    <dgm:pt modelId="{367729CF-1BC3-6049-967C-93B1B7AA9FC9}">
      <dgm:prSet/>
      <dgm:spPr/>
      <dgm:t>
        <a:bodyPr/>
        <a:lstStyle/>
        <a:p>
          <a:r>
            <a:rPr lang="en-US"/>
            <a:t>Market Risks (Interest rates, taxes) </a:t>
          </a:r>
        </a:p>
      </dgm:t>
    </dgm:pt>
    <dgm:pt modelId="{3CC30363-FE55-5242-B44F-080169113B48}" type="parTrans" cxnId="{BE6BA111-D927-6E4E-A15A-896C2B30A6E9}">
      <dgm:prSet/>
      <dgm:spPr/>
      <dgm:t>
        <a:bodyPr/>
        <a:lstStyle/>
        <a:p>
          <a:endParaRPr lang="en-US"/>
        </a:p>
      </dgm:t>
    </dgm:pt>
    <dgm:pt modelId="{CF20D360-A882-4842-8618-40A02AAAF281}" type="sibTrans" cxnId="{BE6BA111-D927-6E4E-A15A-896C2B30A6E9}">
      <dgm:prSet/>
      <dgm:spPr/>
      <dgm:t>
        <a:bodyPr/>
        <a:lstStyle/>
        <a:p>
          <a:endParaRPr lang="en-US"/>
        </a:p>
      </dgm:t>
    </dgm:pt>
    <dgm:pt modelId="{9A339B8A-F393-A242-B4F6-83651A6CF977}" type="pres">
      <dgm:prSet presAssocID="{E3F32B94-14A6-8A4C-B493-D2A0B83106F4}" presName="linearFlow" presStyleCnt="0">
        <dgm:presLayoutVars>
          <dgm:dir/>
          <dgm:resizeHandles val="exact"/>
        </dgm:presLayoutVars>
      </dgm:prSet>
      <dgm:spPr/>
    </dgm:pt>
    <dgm:pt modelId="{37FD3E6F-8204-0844-83E5-A5EC5A14D450}" type="pres">
      <dgm:prSet presAssocID="{DBAD4AE9-FB82-B34F-BF54-253826FECAAE}" presName="composite" presStyleCnt="0"/>
      <dgm:spPr/>
    </dgm:pt>
    <dgm:pt modelId="{2175FF0B-4A57-854E-9A15-D4C40C710041}" type="pres">
      <dgm:prSet presAssocID="{DBAD4AE9-FB82-B34F-BF54-253826FECAAE}" presName="imgShp" presStyleLbl="fgImgPlace1" presStyleIdx="0" presStyleCnt="1"/>
      <dgm:spPr/>
    </dgm:pt>
    <dgm:pt modelId="{D5A554C2-3751-BC4B-8765-65F739678BCA}" type="pres">
      <dgm:prSet presAssocID="{DBAD4AE9-FB82-B34F-BF54-253826FECAAE}" presName="txShp" presStyleLbl="node1" presStyleIdx="0" presStyleCnt="1">
        <dgm:presLayoutVars>
          <dgm:bulletEnabled val="1"/>
        </dgm:presLayoutVars>
      </dgm:prSet>
      <dgm:spPr/>
    </dgm:pt>
  </dgm:ptLst>
  <dgm:cxnLst>
    <dgm:cxn modelId="{BE6BA111-D927-6E4E-A15A-896C2B30A6E9}" srcId="{DBAD4AE9-FB82-B34F-BF54-253826FECAAE}" destId="{367729CF-1BC3-6049-967C-93B1B7AA9FC9}" srcOrd="4" destOrd="0" parTransId="{3CC30363-FE55-5242-B44F-080169113B48}" sibTransId="{CF20D360-A882-4842-8618-40A02AAAF281}"/>
    <dgm:cxn modelId="{9068C61A-B4B4-C343-B864-D49DE5FC72A8}" type="presOf" srcId="{B6557CC5-864B-CF4C-A9CD-FF3576BAD590}" destId="{D5A554C2-3751-BC4B-8765-65F739678BCA}" srcOrd="0" destOrd="2" presId="urn:microsoft.com/office/officeart/2005/8/layout/vList3"/>
    <dgm:cxn modelId="{0E98A83A-1E25-9942-A29B-662E05473BC8}" srcId="{DBAD4AE9-FB82-B34F-BF54-253826FECAAE}" destId="{B6557CC5-864B-CF4C-A9CD-FF3576BAD590}" srcOrd="1" destOrd="0" parTransId="{E5C1839F-E0E9-CA4B-A47D-7C5FE1B32C38}" sibTransId="{06CE7053-E875-7C44-BF54-20EE3F7E7512}"/>
    <dgm:cxn modelId="{A0897248-5BFD-314E-BCD1-B7A6010B1CB7}" srcId="{DBAD4AE9-FB82-B34F-BF54-253826FECAAE}" destId="{6F4B6D86-1B0C-7A4A-BC3A-91BBF7BD2542}" srcOrd="3" destOrd="0" parTransId="{4C1CC546-159F-2046-980C-3523CCDC56F3}" sibTransId="{C5AC1899-EDD5-4B44-8B2E-ED7EBBDFB422}"/>
    <dgm:cxn modelId="{3730435D-BF3D-7647-8667-791B2A57FEFF}" type="presOf" srcId="{17C6FA02-776A-C442-A495-4F65DB273F5D}" destId="{D5A554C2-3751-BC4B-8765-65F739678BCA}" srcOrd="0" destOrd="3" presId="urn:microsoft.com/office/officeart/2005/8/layout/vList3"/>
    <dgm:cxn modelId="{46F31D5F-4357-DF45-85F1-E802CC51F2D0}" type="presOf" srcId="{794B1EDC-97DC-F344-AD33-1836CC0ABFDC}" destId="{D5A554C2-3751-BC4B-8765-65F739678BCA}" srcOrd="0" destOrd="1" presId="urn:microsoft.com/office/officeart/2005/8/layout/vList3"/>
    <dgm:cxn modelId="{8523985F-A668-A347-915E-1CA9EA86A0FA}" type="presOf" srcId="{DBAD4AE9-FB82-B34F-BF54-253826FECAAE}" destId="{D5A554C2-3751-BC4B-8765-65F739678BCA}" srcOrd="0" destOrd="0" presId="urn:microsoft.com/office/officeart/2005/8/layout/vList3"/>
    <dgm:cxn modelId="{2D9F4263-197F-BA41-A796-D9B0D3A906F2}" srcId="{E3F32B94-14A6-8A4C-B493-D2A0B83106F4}" destId="{DBAD4AE9-FB82-B34F-BF54-253826FECAAE}" srcOrd="0" destOrd="0" parTransId="{6E359E8F-9BA2-C448-9010-35EF28AAA5E7}" sibTransId="{464AAECD-F50B-C340-BF3A-3BB1F26C7486}"/>
    <dgm:cxn modelId="{DCA068C1-5766-B544-880E-0A93AE665498}" type="presOf" srcId="{E3F32B94-14A6-8A4C-B493-D2A0B83106F4}" destId="{9A339B8A-F393-A242-B4F6-83651A6CF977}" srcOrd="0" destOrd="0" presId="urn:microsoft.com/office/officeart/2005/8/layout/vList3"/>
    <dgm:cxn modelId="{9084CDC2-D897-EA4F-B9EF-CE034C6021B3}" srcId="{DBAD4AE9-FB82-B34F-BF54-253826FECAAE}" destId="{794B1EDC-97DC-F344-AD33-1836CC0ABFDC}" srcOrd="0" destOrd="0" parTransId="{8EB001FF-679C-2B4F-BEDB-63BC112AB92A}" sibTransId="{AF1F2866-6F75-AA44-AE62-4C1190B41531}"/>
    <dgm:cxn modelId="{752434D0-CF29-9041-864E-3E8FC773FCC8}" srcId="{DBAD4AE9-FB82-B34F-BF54-253826FECAAE}" destId="{17C6FA02-776A-C442-A495-4F65DB273F5D}" srcOrd="2" destOrd="0" parTransId="{6F9DC93D-1B8E-BD43-9E72-F4C77B72E119}" sibTransId="{34B8658D-25F1-B240-A132-2C1E340C9C96}"/>
    <dgm:cxn modelId="{4DF98BDF-4C1E-064C-8314-03BB4816148C}" type="presOf" srcId="{6F4B6D86-1B0C-7A4A-BC3A-91BBF7BD2542}" destId="{D5A554C2-3751-BC4B-8765-65F739678BCA}" srcOrd="0" destOrd="4" presId="urn:microsoft.com/office/officeart/2005/8/layout/vList3"/>
    <dgm:cxn modelId="{2EBD0AFD-0F8E-7643-89D3-FF41E9FC5AF0}" type="presOf" srcId="{367729CF-1BC3-6049-967C-93B1B7AA9FC9}" destId="{D5A554C2-3751-BC4B-8765-65F739678BCA}" srcOrd="0" destOrd="5" presId="urn:microsoft.com/office/officeart/2005/8/layout/vList3"/>
    <dgm:cxn modelId="{77E8866E-13DB-B44C-8E5A-65E9F19E5D5E}" type="presParOf" srcId="{9A339B8A-F393-A242-B4F6-83651A6CF977}" destId="{37FD3E6F-8204-0844-83E5-A5EC5A14D450}" srcOrd="0" destOrd="0" presId="urn:microsoft.com/office/officeart/2005/8/layout/vList3"/>
    <dgm:cxn modelId="{B31F3085-C86B-3B46-9F49-49248A247003}" type="presParOf" srcId="{37FD3E6F-8204-0844-83E5-A5EC5A14D450}" destId="{2175FF0B-4A57-854E-9A15-D4C40C710041}" srcOrd="0" destOrd="0" presId="urn:microsoft.com/office/officeart/2005/8/layout/vList3"/>
    <dgm:cxn modelId="{3D9DE100-8081-7C45-91A7-5A989069A275}" type="presParOf" srcId="{37FD3E6F-8204-0844-83E5-A5EC5A14D450}" destId="{D5A554C2-3751-BC4B-8765-65F739678BC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EA5C80-3A48-EF40-8436-512D03FEABFC}">
      <dsp:nvSpPr>
        <dsp:cNvPr id="0" name=""/>
        <dsp:cNvSpPr/>
      </dsp:nvSpPr>
      <dsp:spPr>
        <a:xfrm>
          <a:off x="0" y="45396"/>
          <a:ext cx="5428375" cy="6236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GM North America (GMNA) </a:t>
          </a:r>
        </a:p>
      </dsp:txBody>
      <dsp:txXfrm>
        <a:off x="30442" y="75838"/>
        <a:ext cx="5367491" cy="562726"/>
      </dsp:txXfrm>
    </dsp:sp>
    <dsp:sp modelId="{5F34C9C8-BEC6-0343-9406-7B72CCB1115A}">
      <dsp:nvSpPr>
        <dsp:cNvPr id="0" name=""/>
        <dsp:cNvSpPr/>
      </dsp:nvSpPr>
      <dsp:spPr>
        <a:xfrm>
          <a:off x="0" y="743887"/>
          <a:ext cx="5428375" cy="623610"/>
        </a:xfrm>
        <a:prstGeom prst="roundRect">
          <a:avLst/>
        </a:prstGeom>
        <a:gradFill rotWithShape="0">
          <a:gsLst>
            <a:gs pos="0">
              <a:schemeClr val="accent2">
                <a:hueOff val="494144"/>
                <a:satOff val="-311"/>
                <a:lumOff val="254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94144"/>
                <a:satOff val="-311"/>
                <a:lumOff val="254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94144"/>
                <a:satOff val="-311"/>
                <a:lumOff val="254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GM International (GMI)</a:t>
          </a:r>
        </a:p>
      </dsp:txBody>
      <dsp:txXfrm>
        <a:off x="30442" y="774329"/>
        <a:ext cx="5367491" cy="562726"/>
      </dsp:txXfrm>
    </dsp:sp>
    <dsp:sp modelId="{1BEC783A-9764-5846-A1DD-42844098F93C}">
      <dsp:nvSpPr>
        <dsp:cNvPr id="0" name=""/>
        <dsp:cNvSpPr/>
      </dsp:nvSpPr>
      <dsp:spPr>
        <a:xfrm>
          <a:off x="0" y="1442377"/>
          <a:ext cx="5428375" cy="623610"/>
        </a:xfrm>
        <a:prstGeom prst="roundRect">
          <a:avLst/>
        </a:prstGeom>
        <a:gradFill rotWithShape="0">
          <a:gsLst>
            <a:gs pos="0">
              <a:schemeClr val="accent2">
                <a:hueOff val="988288"/>
                <a:satOff val="-621"/>
                <a:lumOff val="509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988288"/>
                <a:satOff val="-621"/>
                <a:lumOff val="509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988288"/>
                <a:satOff val="-621"/>
                <a:lumOff val="509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GM Financial </a:t>
          </a:r>
        </a:p>
      </dsp:txBody>
      <dsp:txXfrm>
        <a:off x="30442" y="1472819"/>
        <a:ext cx="5367491" cy="562726"/>
      </dsp:txXfrm>
    </dsp:sp>
    <dsp:sp modelId="{65161603-92EE-7E44-9318-0CC47BE73E52}">
      <dsp:nvSpPr>
        <dsp:cNvPr id="0" name=""/>
        <dsp:cNvSpPr/>
      </dsp:nvSpPr>
      <dsp:spPr>
        <a:xfrm>
          <a:off x="0" y="2140867"/>
          <a:ext cx="5428375" cy="623610"/>
        </a:xfrm>
        <a:prstGeom prst="roundRect">
          <a:avLst/>
        </a:prstGeom>
        <a:gradFill rotWithShape="0">
          <a:gsLst>
            <a:gs pos="0">
              <a:schemeClr val="accent2">
                <a:hueOff val="1482432"/>
                <a:satOff val="-932"/>
                <a:lumOff val="764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482432"/>
                <a:satOff val="-932"/>
                <a:lumOff val="764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482432"/>
                <a:satOff val="-932"/>
                <a:lumOff val="764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Cruise</a:t>
          </a:r>
        </a:p>
      </dsp:txBody>
      <dsp:txXfrm>
        <a:off x="30442" y="2171309"/>
        <a:ext cx="5367491" cy="5627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20387F-4DF2-49A5-AA64-A5B8237BE9F7}">
      <dsp:nvSpPr>
        <dsp:cNvPr id="0" name=""/>
        <dsp:cNvSpPr/>
      </dsp:nvSpPr>
      <dsp:spPr>
        <a:xfrm>
          <a:off x="0" y="904696"/>
          <a:ext cx="7060095" cy="16702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37D650-2D3A-4CD1-AE06-291B3ED31E52}">
      <dsp:nvSpPr>
        <dsp:cNvPr id="0" name=""/>
        <dsp:cNvSpPr/>
      </dsp:nvSpPr>
      <dsp:spPr>
        <a:xfrm>
          <a:off x="505238" y="1280493"/>
          <a:ext cx="918614" cy="918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CC0B33-4E1B-4CF1-85BE-EC437471ED7B}">
      <dsp:nvSpPr>
        <dsp:cNvPr id="0" name=""/>
        <dsp:cNvSpPr/>
      </dsp:nvSpPr>
      <dsp:spPr>
        <a:xfrm>
          <a:off x="1929091" y="904696"/>
          <a:ext cx="5131003" cy="1670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764" tIns="176764" rIns="176764" bIns="17676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Valuation based on the average of the three models used for valuing GM stock. </a:t>
          </a:r>
        </a:p>
      </dsp:txBody>
      <dsp:txXfrm>
        <a:off x="1929091" y="904696"/>
        <a:ext cx="5131003" cy="1670208"/>
      </dsp:txXfrm>
    </dsp:sp>
    <dsp:sp modelId="{069CC163-432A-48EB-B97C-8B3FD62CD5F5}">
      <dsp:nvSpPr>
        <dsp:cNvPr id="0" name=""/>
        <dsp:cNvSpPr/>
      </dsp:nvSpPr>
      <dsp:spPr>
        <a:xfrm>
          <a:off x="0" y="2992457"/>
          <a:ext cx="7060095" cy="16702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9B81E8-5B14-480D-B26C-688A2E49AE8D}">
      <dsp:nvSpPr>
        <dsp:cNvPr id="0" name=""/>
        <dsp:cNvSpPr/>
      </dsp:nvSpPr>
      <dsp:spPr>
        <a:xfrm>
          <a:off x="505238" y="3368254"/>
          <a:ext cx="918614" cy="918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1ABB57-CC3E-4C6E-BA88-6E3D6734914B}">
      <dsp:nvSpPr>
        <dsp:cNvPr id="0" name=""/>
        <dsp:cNvSpPr/>
      </dsp:nvSpPr>
      <dsp:spPr>
        <a:xfrm>
          <a:off x="1929091" y="2992457"/>
          <a:ext cx="5131003" cy="1670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764" tIns="176764" rIns="176764" bIns="17676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Target Price for GM = $71.47</a:t>
          </a:r>
        </a:p>
      </dsp:txBody>
      <dsp:txXfrm>
        <a:off x="1929091" y="2992457"/>
        <a:ext cx="5131003" cy="16702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A554C2-3751-BC4B-8765-65F739678BCA}">
      <dsp:nvSpPr>
        <dsp:cNvPr id="0" name=""/>
        <dsp:cNvSpPr/>
      </dsp:nvSpPr>
      <dsp:spPr>
        <a:xfrm rot="10800000">
          <a:off x="2629341" y="450310"/>
          <a:ext cx="6959250" cy="350578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5955" tIns="106680" rIns="199136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Key Risks to Consider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Legal and Regulatory Risks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Government Intervention/Political Risk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Tech &amp; Innovation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Ability to Sell (demand for automobiles)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Market Risks (Interest rates, taxes) </a:t>
          </a:r>
        </a:p>
      </dsp:txBody>
      <dsp:txXfrm rot="10800000">
        <a:off x="3505788" y="450310"/>
        <a:ext cx="6082803" cy="3505788"/>
      </dsp:txXfrm>
    </dsp:sp>
    <dsp:sp modelId="{2175FF0B-4A57-854E-9A15-D4C40C710041}">
      <dsp:nvSpPr>
        <dsp:cNvPr id="0" name=""/>
        <dsp:cNvSpPr/>
      </dsp:nvSpPr>
      <dsp:spPr>
        <a:xfrm>
          <a:off x="876447" y="450310"/>
          <a:ext cx="3505788" cy="350578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65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8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61999"/>
            <a:ext cx="2628900" cy="5414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61999"/>
            <a:ext cx="7734300" cy="54149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50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00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40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3/23/22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21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8"/>
            <a:ext cx="10515600" cy="10842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3199"/>
            <a:ext cx="5157787" cy="3446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3199"/>
            <a:ext cx="5183188" cy="344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3/23/22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39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3/23/22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01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3/23/22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99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3/23/22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22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3/23/22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76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3/23/22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83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6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9.jpeg"/><Relationship Id="rId4" Type="http://schemas.openxmlformats.org/officeDocument/2006/relationships/diagramData" Target="../diagrams/data1.xml"/><Relationship Id="rId9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167CF3E0-2287-4115-A047-82DD347E0D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0" y="297191"/>
            <a:ext cx="12191980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F85F7-FD6C-4C4D-86E4-A23F9A0E7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20947"/>
            <a:ext cx="9144000" cy="2940679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General Motors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54C23B-FD9D-1F48-95F2-581100A1F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79" y="2778034"/>
            <a:ext cx="9144000" cy="1642477"/>
          </a:xfrm>
        </p:spPr>
        <p:txBody>
          <a:bodyPr anchor="b">
            <a:normAutofit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By: Brian </a:t>
            </a:r>
            <a:r>
              <a:rPr lang="en-US" sz="2200" dirty="0" err="1">
                <a:solidFill>
                  <a:srgbClr val="FFFFFF"/>
                </a:solidFill>
              </a:rPr>
              <a:t>Seeber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084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3E06833-B59C-442F-9A6A-F8F55936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554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FA2016CF-2F24-4AE4-8A87-D9B6A3DE3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C593DE-93E0-E841-AC27-1A8C53637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2362"/>
            <a:ext cx="4998646" cy="26066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Key Drivers </a:t>
            </a:r>
          </a:p>
        </p:txBody>
      </p:sp>
      <p:pic>
        <p:nvPicPr>
          <p:cNvPr id="4" name="Picture 3" descr="Software and New Businesses">
            <a:extLst>
              <a:ext uri="{FF2B5EF4-FFF2-40B4-BE49-F238E27FC236}">
                <a16:creationId xmlns:a16="http://schemas.microsoft.com/office/drawing/2014/main" id="{C7777D18-CA42-0049-B98E-8C14840591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5153" y="525985"/>
            <a:ext cx="4998648" cy="2811741"/>
          </a:xfrm>
          <a:prstGeom prst="rect">
            <a:avLst/>
          </a:prstGeom>
          <a:noFill/>
        </p:spPr>
      </p:pic>
      <p:pic>
        <p:nvPicPr>
          <p:cNvPr id="3" name="Picture 2" descr="Substantial Revenue Growth Opportunity">
            <a:extLst>
              <a:ext uri="{FF2B5EF4-FFF2-40B4-BE49-F238E27FC236}">
                <a16:creationId xmlns:a16="http://schemas.microsoft.com/office/drawing/2014/main" id="{1FE92700-A12F-E445-A045-E526924B80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5155" y="3520273"/>
            <a:ext cx="4998646" cy="28117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4553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C31099-1BBD-40CE-BC60-FCE507419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BCBDFC-4ADF-4297-B113-3B3F524F2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D1FC1EF-ABB9-4B80-9582-E47C76BD0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088ED32-3423-429F-96E6-C5BF1A957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7C788C1-07E3-4AC3-B8E7-37A0856A0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Graph on document with pen">
            <a:extLst>
              <a:ext uri="{FF2B5EF4-FFF2-40B4-BE49-F238E27FC236}">
                <a16:creationId xmlns:a16="http://schemas.microsoft.com/office/drawing/2014/main" id="{EEC320E5-BB85-4056-B8EE-45C187AA0D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1504" r="-1" b="14213"/>
          <a:stretch/>
        </p:blipFill>
        <p:spPr>
          <a:xfrm>
            <a:off x="20" y="10"/>
            <a:ext cx="12188932" cy="6857326"/>
          </a:xfrm>
          <a:prstGeom prst="rect">
            <a:avLst/>
          </a:prstGeom>
        </p:spPr>
      </p:pic>
      <p:sp>
        <p:nvSpPr>
          <p:cNvPr id="22" name="Frame 21">
            <a:extLst>
              <a:ext uri="{FF2B5EF4-FFF2-40B4-BE49-F238E27FC236}">
                <a16:creationId xmlns:a16="http://schemas.microsoft.com/office/drawing/2014/main" id="{BBB1F149-105F-4CE9-A59E-12133DCF5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664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3A6C78-D0B9-404E-81A0-1A3CFEA02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Industry Analysis </a:t>
            </a:r>
          </a:p>
        </p:txBody>
      </p:sp>
    </p:spTree>
    <p:extLst>
      <p:ext uri="{BB962C8B-B14F-4D97-AF65-F5344CB8AC3E}">
        <p14:creationId xmlns:p14="http://schemas.microsoft.com/office/powerpoint/2010/main" val="1155062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89B57-9C60-5E40-A5A1-2573CB9FD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 Analysis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A61B2-8D3C-AD41-AC39-E632EA0AF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28600" indent="0">
              <a:buNone/>
            </a:pPr>
            <a:r>
              <a:rPr lang="en-US" b="1" dirty="0"/>
              <a:t>Overview</a:t>
            </a:r>
          </a:p>
          <a:p>
            <a:r>
              <a:rPr lang="en-US" dirty="0"/>
              <a:t>The Global Automotive Market is growing (increasing units on the road) </a:t>
            </a:r>
          </a:p>
          <a:p>
            <a:r>
              <a:rPr lang="en-US" dirty="0"/>
              <a:t>EV’s and MHEV’s are technological advances that are promoting growth for the industry</a:t>
            </a:r>
          </a:p>
          <a:p>
            <a:r>
              <a:rPr lang="en-US" dirty="0"/>
              <a:t>Increased demand for automobiles (MHEV’s) internationally – stricter emission standards</a:t>
            </a:r>
          </a:p>
          <a:p>
            <a:r>
              <a:rPr lang="en-US" dirty="0"/>
              <a:t>Government incentives to promote EV development and sales </a:t>
            </a:r>
          </a:p>
        </p:txBody>
      </p:sp>
    </p:spTree>
    <p:extLst>
      <p:ext uri="{BB962C8B-B14F-4D97-AF65-F5344CB8AC3E}">
        <p14:creationId xmlns:p14="http://schemas.microsoft.com/office/powerpoint/2010/main" val="1459441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015CD-46FE-9640-8C68-D658F1C5C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626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Competitors </a:t>
            </a:r>
          </a:p>
        </p:txBody>
      </p:sp>
      <p:pic>
        <p:nvPicPr>
          <p:cNvPr id="2050" name="Picture 2" descr="FORD MOTOR COMPANY DECLARES DIVIDEND FOR FIRST QUARTER 2020 - Motors Actu">
            <a:extLst>
              <a:ext uri="{FF2B5EF4-FFF2-40B4-BE49-F238E27FC236}">
                <a16:creationId xmlns:a16="http://schemas.microsoft.com/office/drawing/2014/main" id="{BD1BD3A1-EDF5-8B47-A014-1BFBDFDBC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30855"/>
            <a:ext cx="3238562" cy="181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hat is the Story of the Toyota Emblem? - Dan Cava Toyota World">
            <a:extLst>
              <a:ext uri="{FF2B5EF4-FFF2-40B4-BE49-F238E27FC236}">
                <a16:creationId xmlns:a16="http://schemas.microsoft.com/office/drawing/2014/main" id="{724B585B-125C-1C45-8400-DA9013B1F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81" y="5033633"/>
            <a:ext cx="3504249" cy="130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New York Times Says Rivian CEO Promised 20-40K Vehicles In 2021">
            <a:extLst>
              <a:ext uri="{FF2B5EF4-FFF2-40B4-BE49-F238E27FC236}">
                <a16:creationId xmlns:a16="http://schemas.microsoft.com/office/drawing/2014/main" id="{C048A4A4-3153-E54C-9946-1DF2E119B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095" y="4407113"/>
            <a:ext cx="340178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esla Working &quot;Feverishly&quot; On New Roadster, Design Boss Says">
            <a:extLst>
              <a:ext uri="{FF2B5EF4-FFF2-40B4-BE49-F238E27FC236}">
                <a16:creationId xmlns:a16="http://schemas.microsoft.com/office/drawing/2014/main" id="{041B293E-76A0-4B41-9674-56E7467D5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75" y="2052734"/>
            <a:ext cx="3557438" cy="199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onda to use Google's Android Automotive OS in its cars from 2022 |  Business Standard News">
            <a:extLst>
              <a:ext uri="{FF2B5EF4-FFF2-40B4-BE49-F238E27FC236}">
                <a16:creationId xmlns:a16="http://schemas.microsoft.com/office/drawing/2014/main" id="{22D44F57-2E2A-ED41-8552-250208ADB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588" y="3244449"/>
            <a:ext cx="2551786" cy="190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y time with NIO and visit to their electric car factory was an eye-opener">
            <a:extLst>
              <a:ext uri="{FF2B5EF4-FFF2-40B4-BE49-F238E27FC236}">
                <a16:creationId xmlns:a16="http://schemas.microsoft.com/office/drawing/2014/main" id="{81088333-BA7F-624A-B59D-976D1BE62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86" y="4039857"/>
            <a:ext cx="3703927" cy="225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FEEC3EC0-A775-0440-A10B-590B705F6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095" y="2686050"/>
            <a:ext cx="3442126" cy="172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555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5EED7-D895-334A-89BC-808BFB14C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Industry Competition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380F1D6-433A-7448-94CE-DCB5507FDB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9201490"/>
              </p:ext>
            </p:extLst>
          </p:nvPr>
        </p:nvGraphicFramePr>
        <p:xfrm>
          <a:off x="802003" y="2434591"/>
          <a:ext cx="5293997" cy="3486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252FBA7E-495E-4D4C-8B37-67284BE947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9137434"/>
              </p:ext>
            </p:extLst>
          </p:nvPr>
        </p:nvGraphicFramePr>
        <p:xfrm>
          <a:off x="6320790" y="2434590"/>
          <a:ext cx="5033010" cy="3486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40600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F48DA1-FDA4-2B44-BC0C-D50243D2D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57251"/>
            <a:ext cx="4581525" cy="2076450"/>
          </a:xfrm>
        </p:spPr>
        <p:txBody>
          <a:bodyPr anchor="b">
            <a:normAutofit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COVID-19 and Semiconductor Shortage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5D8A8-F419-D04B-BDD0-8D376499E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190875"/>
            <a:ext cx="4581526" cy="2986087"/>
          </a:xfrm>
        </p:spPr>
        <p:txBody>
          <a:bodyPr>
            <a:normAutofit/>
          </a:bodyPr>
          <a:lstStyle/>
          <a:p>
            <a:r>
              <a:rPr lang="en-US" sz="1800">
                <a:solidFill>
                  <a:schemeClr val="tx2">
                    <a:alpha val="60000"/>
                  </a:schemeClr>
                </a:solidFill>
              </a:rPr>
              <a:t>People losing jobs due to COVID-19 restrictions and shutdowns (less disposable income) </a:t>
            </a:r>
          </a:p>
          <a:p>
            <a:r>
              <a:rPr lang="en-US" sz="1800">
                <a:solidFill>
                  <a:schemeClr val="tx2">
                    <a:alpha val="60000"/>
                  </a:schemeClr>
                </a:solidFill>
              </a:rPr>
              <a:t>Automobile industry job cuts and shutdowns (slowing down production) </a:t>
            </a:r>
          </a:p>
          <a:p>
            <a:r>
              <a:rPr lang="en-US" sz="1800">
                <a:solidFill>
                  <a:schemeClr val="tx2">
                    <a:alpha val="60000"/>
                  </a:schemeClr>
                </a:solidFill>
              </a:rPr>
              <a:t>Chip shortages slowing down EV manufacturing and development</a:t>
            </a:r>
          </a:p>
          <a:p>
            <a:pPr marL="228600" indent="0">
              <a:buNone/>
            </a:pPr>
            <a:endParaRPr lang="en-US" sz="1800">
              <a:solidFill>
                <a:schemeClr val="tx2">
                  <a:alpha val="60000"/>
                </a:schemeClr>
              </a:solidFill>
            </a:endParaRPr>
          </a:p>
          <a:p>
            <a:endParaRPr lang="en-US" sz="1800">
              <a:solidFill>
                <a:schemeClr val="tx2">
                  <a:alpha val="60000"/>
                </a:schemeClr>
              </a:solidFill>
            </a:endParaRPr>
          </a:p>
        </p:txBody>
      </p:sp>
      <p:pic>
        <p:nvPicPr>
          <p:cNvPr id="4" name="Picture 3" descr="Graphical user interface, chart, line chart&#10;&#10;Description automatically generated">
            <a:extLst>
              <a:ext uri="{FF2B5EF4-FFF2-40B4-BE49-F238E27FC236}">
                <a16:creationId xmlns:a16="http://schemas.microsoft.com/office/drawing/2014/main" id="{7AC00C5D-4911-D44F-B242-9E7959936C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49" y="2272394"/>
            <a:ext cx="5983551" cy="272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03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C31099-1BBD-40CE-BC60-FCE507419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BCBDFC-4ADF-4297-B113-3B3F524F2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D1FC1EF-ABB9-4B80-9582-E47C76BD0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088ED32-3423-429F-96E6-C5BF1A957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7C788C1-07E3-4AC3-B8E7-37A0856A0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Calculator, pen, compass, money and a paper with graphs printed on it">
            <a:extLst>
              <a:ext uri="{FF2B5EF4-FFF2-40B4-BE49-F238E27FC236}">
                <a16:creationId xmlns:a16="http://schemas.microsoft.com/office/drawing/2014/main" id="{3DD33EE4-0627-4687-B1D2-E5EDC0015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r="-1" b="6624"/>
          <a:stretch/>
        </p:blipFill>
        <p:spPr>
          <a:xfrm>
            <a:off x="20" y="10"/>
            <a:ext cx="12188932" cy="6857326"/>
          </a:xfrm>
          <a:prstGeom prst="rect">
            <a:avLst/>
          </a:prstGeom>
        </p:spPr>
      </p:pic>
      <p:sp>
        <p:nvSpPr>
          <p:cNvPr id="22" name="Frame 21">
            <a:extLst>
              <a:ext uri="{FF2B5EF4-FFF2-40B4-BE49-F238E27FC236}">
                <a16:creationId xmlns:a16="http://schemas.microsoft.com/office/drawing/2014/main" id="{BBB1F149-105F-4CE9-A59E-12133DCF5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664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0444B6-ED9E-4949-899C-0358E2DFD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Financial Analysis </a:t>
            </a:r>
          </a:p>
        </p:txBody>
      </p:sp>
    </p:spTree>
    <p:extLst>
      <p:ext uri="{BB962C8B-B14F-4D97-AF65-F5344CB8AC3E}">
        <p14:creationId xmlns:p14="http://schemas.microsoft.com/office/powerpoint/2010/main" val="1999875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ame 10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12">
            <a:extLst>
              <a:ext uri="{FF2B5EF4-FFF2-40B4-BE49-F238E27FC236}">
                <a16:creationId xmlns:a16="http://schemas.microsoft.com/office/drawing/2014/main" id="{C3E06833-B59C-442F-9A6A-F8F55936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554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ame 14">
            <a:extLst>
              <a:ext uri="{FF2B5EF4-FFF2-40B4-BE49-F238E27FC236}">
                <a16:creationId xmlns:a16="http://schemas.microsoft.com/office/drawing/2014/main" id="{FA2016CF-2F24-4AE4-8A87-D9B6A3DE3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2624F5-8C72-8F4A-8161-35D2840A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004" y="555576"/>
            <a:ext cx="6216942" cy="21895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Financial Analysis 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40F117F7-B77D-F641-A86C-510E9CC515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759001" y="3623881"/>
            <a:ext cx="10670949" cy="2614381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4C36683-3C48-AB40-83E1-694E88560A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1156581" y="1315092"/>
            <a:ext cx="9875788" cy="218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14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8EE02-F9D1-6F48-A950-ED932A6E8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Financial Analysis </a:t>
            </a:r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789F550A-83A6-6244-832B-C2300CBAD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287" y="2194559"/>
            <a:ext cx="10245425" cy="246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87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2B91-4A99-4343-9590-691202FEF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Financial Analysis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75772FF9-8A77-E34C-8A32-406035033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985" y="1771537"/>
            <a:ext cx="9384030" cy="2367566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9DAA53D8-4B48-0348-912B-79FEF42B8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225" y="4139103"/>
            <a:ext cx="8591550" cy="216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97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9B36E71-93BD-4984-AC9C-CC9FB9CC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767031-C99F-4567-B7D9-353331C77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FEDEE9-12A6-4011-A532-8071D6086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C37CE9-19CE-49DF-A887-2214EBB1F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EF84E8E-7E93-4DEE-BCFB-2AE29098B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46502B-E9B6-4225-B8EE-BC5D64468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1566AC62-7AC7-4ED5-A03D-E28AC560E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7C00F-DE22-0D4B-80AB-0D829C85F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7250"/>
            <a:ext cx="5257800" cy="5143499"/>
          </a:xfrm>
        </p:spPr>
        <p:txBody>
          <a:bodyPr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322D3-6F9F-1F46-AE0D-D6BA50693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124" y="857251"/>
            <a:ext cx="5019675" cy="5143500"/>
          </a:xfrm>
        </p:spPr>
        <p:txBody>
          <a:bodyPr anchor="ctr">
            <a:normAutofit/>
          </a:bodyPr>
          <a:lstStyle/>
          <a:p>
            <a:pPr marL="628650" indent="-400050">
              <a:buFont typeface="+mj-lt"/>
              <a:buAutoNum type="romanUcPeriod"/>
            </a:pPr>
            <a:r>
              <a:rPr lang="en-US" sz="1800" dirty="0">
                <a:solidFill>
                  <a:srgbClr val="FFFFFF"/>
                </a:solidFill>
              </a:rPr>
              <a:t>Executive Summary </a:t>
            </a:r>
            <a:r>
              <a:rPr lang="en-US" sz="1800" dirty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en-US" sz="1800" dirty="0">
                <a:solidFill>
                  <a:srgbClr val="FFFFFF"/>
                </a:solidFill>
              </a:rPr>
              <a:t>3</a:t>
            </a:r>
          </a:p>
          <a:p>
            <a:pPr marL="628650" indent="-400050">
              <a:buFont typeface="+mj-lt"/>
              <a:buAutoNum type="romanUcPeriod"/>
            </a:pPr>
            <a:r>
              <a:rPr lang="en-US" sz="1800" dirty="0">
                <a:solidFill>
                  <a:srgbClr val="FFFFFF"/>
                </a:solidFill>
              </a:rPr>
              <a:t>Business Overview </a:t>
            </a:r>
            <a:r>
              <a:rPr lang="en-US" sz="1800" dirty="0">
                <a:solidFill>
                  <a:srgbClr val="FFFFFF"/>
                </a:solidFill>
                <a:sym typeface="Wingdings" pitchFamily="2" charset="2"/>
              </a:rPr>
              <a:t> 6 </a:t>
            </a:r>
            <a:endParaRPr lang="en-US" sz="1800" dirty="0">
              <a:solidFill>
                <a:srgbClr val="FFFFFF"/>
              </a:solidFill>
            </a:endParaRPr>
          </a:p>
          <a:p>
            <a:pPr marL="628650" indent="-400050">
              <a:buFont typeface="+mj-lt"/>
              <a:buAutoNum type="romanUcPeriod"/>
            </a:pPr>
            <a:r>
              <a:rPr lang="en-US" sz="1800" dirty="0">
                <a:solidFill>
                  <a:srgbClr val="FFFFFF"/>
                </a:solidFill>
              </a:rPr>
              <a:t>Industry Analysis </a:t>
            </a:r>
            <a:r>
              <a:rPr lang="en-US" sz="1800" dirty="0">
                <a:solidFill>
                  <a:srgbClr val="FFFFFF"/>
                </a:solidFill>
                <a:sym typeface="Wingdings" pitchFamily="2" charset="2"/>
              </a:rPr>
              <a:t> 11</a:t>
            </a:r>
            <a:endParaRPr lang="en-US" sz="1800" dirty="0">
              <a:solidFill>
                <a:srgbClr val="FFFFFF"/>
              </a:solidFill>
            </a:endParaRPr>
          </a:p>
          <a:p>
            <a:pPr marL="628650" indent="-400050">
              <a:buFont typeface="+mj-lt"/>
              <a:buAutoNum type="romanUcPeriod"/>
            </a:pPr>
            <a:r>
              <a:rPr lang="en-US" sz="1800" dirty="0">
                <a:solidFill>
                  <a:srgbClr val="FFFFFF"/>
                </a:solidFill>
              </a:rPr>
              <a:t>Financial Analysis </a:t>
            </a:r>
            <a:r>
              <a:rPr lang="en-US" sz="1800" dirty="0">
                <a:solidFill>
                  <a:srgbClr val="FFFFFF"/>
                </a:solidFill>
                <a:sym typeface="Wingdings" pitchFamily="2" charset="2"/>
              </a:rPr>
              <a:t> 16</a:t>
            </a:r>
            <a:endParaRPr lang="en-US" sz="1800" dirty="0">
              <a:solidFill>
                <a:srgbClr val="FFFFFF"/>
              </a:solidFill>
            </a:endParaRPr>
          </a:p>
          <a:p>
            <a:pPr marL="628650" indent="-400050">
              <a:buFont typeface="+mj-lt"/>
              <a:buAutoNum type="romanUcPeriod"/>
            </a:pPr>
            <a:r>
              <a:rPr lang="en-US" sz="1800" dirty="0">
                <a:solidFill>
                  <a:srgbClr val="FFFFFF"/>
                </a:solidFill>
              </a:rPr>
              <a:t>Valuation </a:t>
            </a:r>
            <a:r>
              <a:rPr lang="en-US" sz="1800" dirty="0">
                <a:solidFill>
                  <a:srgbClr val="FFFFFF"/>
                </a:solidFill>
                <a:sym typeface="Wingdings" pitchFamily="2" charset="2"/>
              </a:rPr>
              <a:t> 20</a:t>
            </a:r>
            <a:endParaRPr lang="en-US" sz="1800" dirty="0">
              <a:solidFill>
                <a:srgbClr val="FFFFFF"/>
              </a:solidFill>
            </a:endParaRPr>
          </a:p>
          <a:p>
            <a:pPr marL="628650" indent="-400050">
              <a:buFont typeface="+mj-lt"/>
              <a:buAutoNum type="romanUcPeriod"/>
            </a:pPr>
            <a:r>
              <a:rPr lang="en-US" sz="1800" dirty="0">
                <a:solidFill>
                  <a:srgbClr val="FFFFFF"/>
                </a:solidFill>
              </a:rPr>
              <a:t>Investment Risks </a:t>
            </a:r>
            <a:r>
              <a:rPr lang="en-US" sz="1800" dirty="0">
                <a:solidFill>
                  <a:srgbClr val="FFFFFF"/>
                </a:solidFill>
                <a:sym typeface="Wingdings" pitchFamily="2" charset="2"/>
              </a:rPr>
              <a:t> 25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712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C31099-1BBD-40CE-BC60-FCE507419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BCBDFC-4ADF-4297-B113-3B3F524F2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D1FC1EF-ABB9-4B80-9582-E47C76BD0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088ED32-3423-429F-96E6-C5BF1A957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7C788C1-07E3-4AC3-B8E7-37A0856A0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Stock market graph on display">
            <a:extLst>
              <a:ext uri="{FF2B5EF4-FFF2-40B4-BE49-F238E27FC236}">
                <a16:creationId xmlns:a16="http://schemas.microsoft.com/office/drawing/2014/main" id="{759D444D-20C4-42B5-8A72-E13956F27D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3002" r="-1" b="-1"/>
          <a:stretch/>
        </p:blipFill>
        <p:spPr>
          <a:xfrm>
            <a:off x="20" y="10"/>
            <a:ext cx="12188932" cy="6857326"/>
          </a:xfrm>
          <a:prstGeom prst="rect">
            <a:avLst/>
          </a:prstGeom>
        </p:spPr>
      </p:pic>
      <p:sp>
        <p:nvSpPr>
          <p:cNvPr id="22" name="Frame 21">
            <a:extLst>
              <a:ext uri="{FF2B5EF4-FFF2-40B4-BE49-F238E27FC236}">
                <a16:creationId xmlns:a16="http://schemas.microsoft.com/office/drawing/2014/main" id="{BBB1F149-105F-4CE9-A59E-12133DCF5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664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719B4A-6F84-3944-B96A-EA5EB906B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Valuation </a:t>
            </a:r>
          </a:p>
        </p:txBody>
      </p:sp>
    </p:spTree>
    <p:extLst>
      <p:ext uri="{BB962C8B-B14F-4D97-AF65-F5344CB8AC3E}">
        <p14:creationId xmlns:p14="http://schemas.microsoft.com/office/powerpoint/2010/main" val="1922062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A4C8-2C95-AC46-9CA7-5367E0980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Dividend Discount Model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791C1CE-2991-4F42-B406-B438A3CD2C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057702"/>
              </p:ext>
            </p:extLst>
          </p:nvPr>
        </p:nvGraphicFramePr>
        <p:xfrm>
          <a:off x="3696970" y="4100193"/>
          <a:ext cx="4318000" cy="1905000"/>
        </p:xfrm>
        <a:graphic>
          <a:graphicData uri="http://schemas.openxmlformats.org/drawingml/2006/table">
            <a:tbl>
              <a:tblPr/>
              <a:tblGrid>
                <a:gridCol w="2729661">
                  <a:extLst>
                    <a:ext uri="{9D8B030D-6E8A-4147-A177-3AD203B41FA5}">
                      <a16:colId xmlns:a16="http://schemas.microsoft.com/office/drawing/2014/main" val="3956297039"/>
                    </a:ext>
                  </a:extLst>
                </a:gridCol>
                <a:gridCol w="1588339">
                  <a:extLst>
                    <a:ext uri="{9D8B030D-6E8A-4147-A177-3AD203B41FA5}">
                      <a16:colId xmlns:a16="http://schemas.microsoft.com/office/drawing/2014/main" val="190233465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Dividend Discount Model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Column1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3964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Constant Growth Model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7713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Growth Rate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60609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Years in Stage 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3540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Stage 2 Growth Rate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3168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Years in Stage 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8659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Stage 3 Growth Rate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61607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Growth Path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Constant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5309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of Equity Capital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12504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Dividends per share, LTM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$1.52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69163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401C9AF-A9D1-2E47-BA86-C95CDCD161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901734"/>
              </p:ext>
            </p:extLst>
          </p:nvPr>
        </p:nvGraphicFramePr>
        <p:xfrm>
          <a:off x="1097279" y="1914365"/>
          <a:ext cx="9517382" cy="1905000"/>
        </p:xfrm>
        <a:graphic>
          <a:graphicData uri="http://schemas.openxmlformats.org/drawingml/2006/table">
            <a:tbl>
              <a:tblPr/>
              <a:tblGrid>
                <a:gridCol w="1616889">
                  <a:extLst>
                    <a:ext uri="{9D8B030D-6E8A-4147-A177-3AD203B41FA5}">
                      <a16:colId xmlns:a16="http://schemas.microsoft.com/office/drawing/2014/main" val="1687624262"/>
                    </a:ext>
                  </a:extLst>
                </a:gridCol>
                <a:gridCol w="2004169">
                  <a:extLst>
                    <a:ext uri="{9D8B030D-6E8A-4147-A177-3AD203B41FA5}">
                      <a16:colId xmlns:a16="http://schemas.microsoft.com/office/drawing/2014/main" val="1823810475"/>
                    </a:ext>
                  </a:extLst>
                </a:gridCol>
                <a:gridCol w="842332">
                  <a:extLst>
                    <a:ext uri="{9D8B030D-6E8A-4147-A177-3AD203B41FA5}">
                      <a16:colId xmlns:a16="http://schemas.microsoft.com/office/drawing/2014/main" val="3007827716"/>
                    </a:ext>
                  </a:extLst>
                </a:gridCol>
                <a:gridCol w="842332">
                  <a:extLst>
                    <a:ext uri="{9D8B030D-6E8A-4147-A177-3AD203B41FA5}">
                      <a16:colId xmlns:a16="http://schemas.microsoft.com/office/drawing/2014/main" val="3816733107"/>
                    </a:ext>
                  </a:extLst>
                </a:gridCol>
                <a:gridCol w="842332">
                  <a:extLst>
                    <a:ext uri="{9D8B030D-6E8A-4147-A177-3AD203B41FA5}">
                      <a16:colId xmlns:a16="http://schemas.microsoft.com/office/drawing/2014/main" val="1966269643"/>
                    </a:ext>
                  </a:extLst>
                </a:gridCol>
                <a:gridCol w="842332">
                  <a:extLst>
                    <a:ext uri="{9D8B030D-6E8A-4147-A177-3AD203B41FA5}">
                      <a16:colId xmlns:a16="http://schemas.microsoft.com/office/drawing/2014/main" val="436097864"/>
                    </a:ext>
                  </a:extLst>
                </a:gridCol>
                <a:gridCol w="842332">
                  <a:extLst>
                    <a:ext uri="{9D8B030D-6E8A-4147-A177-3AD203B41FA5}">
                      <a16:colId xmlns:a16="http://schemas.microsoft.com/office/drawing/2014/main" val="3408334889"/>
                    </a:ext>
                  </a:extLst>
                </a:gridCol>
                <a:gridCol w="842332">
                  <a:extLst>
                    <a:ext uri="{9D8B030D-6E8A-4147-A177-3AD203B41FA5}">
                      <a16:colId xmlns:a16="http://schemas.microsoft.com/office/drawing/2014/main" val="3076429803"/>
                    </a:ext>
                  </a:extLst>
                </a:gridCol>
                <a:gridCol w="842332">
                  <a:extLst>
                    <a:ext uri="{9D8B030D-6E8A-4147-A177-3AD203B41FA5}">
                      <a16:colId xmlns:a16="http://schemas.microsoft.com/office/drawing/2014/main" val="1308945652"/>
                    </a:ext>
                  </a:extLst>
                </a:gridCol>
              </a:tblGrid>
              <a:tr h="1887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Column1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 / terminal g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3.34%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4.34%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4.84%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5.34%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5.84%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6.34%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11334"/>
                  </a:ext>
                </a:extLst>
              </a:tr>
              <a:tr h="214527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$59.05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$73.07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$95.54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$137.38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507534"/>
                  </a:ext>
                </a:extLst>
              </a:tr>
              <a:tr h="214527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$49.71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$59.34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$73.42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$96.00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$138.03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7647320"/>
                  </a:ext>
                </a:extLst>
              </a:tr>
              <a:tr h="214527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$42.92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$49.95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$59.62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$73.78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$96.46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$138.69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963001"/>
                  </a:ext>
                </a:extLst>
              </a:tr>
              <a:tr h="214527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$37.76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$43.12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$50.19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$59.91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$74.13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$96.91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$139.34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9661533"/>
                  </a:ext>
                </a:extLst>
              </a:tr>
              <a:tr h="214527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$33.71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$37.94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$43.33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$50.43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$60.19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$74.48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$97.37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033659"/>
                  </a:ext>
                </a:extLst>
              </a:tr>
              <a:tr h="214527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$30.44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$33.87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$38.12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$43.54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$50.67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$60.48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$74.83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3756648"/>
                  </a:ext>
                </a:extLst>
              </a:tr>
              <a:tr h="214527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$27.75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$30.59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$34.03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$38.31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$43.75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$50.91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$60.77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340319"/>
                  </a:ext>
                </a:extLst>
              </a:tr>
              <a:tr h="2145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$64.18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229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8659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E5196-7804-7B43-8263-E0EE5F514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Free Cash Flow to Equity Model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DB4C9F7-01E2-1E43-A4C8-30EE37DC18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010339"/>
              </p:ext>
            </p:extLst>
          </p:nvPr>
        </p:nvGraphicFramePr>
        <p:xfrm>
          <a:off x="1428750" y="2222976"/>
          <a:ext cx="9334500" cy="1714500"/>
        </p:xfrm>
        <a:graphic>
          <a:graphicData uri="http://schemas.openxmlformats.org/drawingml/2006/table">
            <a:tbl>
              <a:tblPr/>
              <a:tblGrid>
                <a:gridCol w="1585820">
                  <a:extLst>
                    <a:ext uri="{9D8B030D-6E8A-4147-A177-3AD203B41FA5}">
                      <a16:colId xmlns:a16="http://schemas.microsoft.com/office/drawing/2014/main" val="1069618893"/>
                    </a:ext>
                  </a:extLst>
                </a:gridCol>
                <a:gridCol w="1965658">
                  <a:extLst>
                    <a:ext uri="{9D8B030D-6E8A-4147-A177-3AD203B41FA5}">
                      <a16:colId xmlns:a16="http://schemas.microsoft.com/office/drawing/2014/main" val="3138727760"/>
                    </a:ext>
                  </a:extLst>
                </a:gridCol>
                <a:gridCol w="826146">
                  <a:extLst>
                    <a:ext uri="{9D8B030D-6E8A-4147-A177-3AD203B41FA5}">
                      <a16:colId xmlns:a16="http://schemas.microsoft.com/office/drawing/2014/main" val="3943342866"/>
                    </a:ext>
                  </a:extLst>
                </a:gridCol>
                <a:gridCol w="826146">
                  <a:extLst>
                    <a:ext uri="{9D8B030D-6E8A-4147-A177-3AD203B41FA5}">
                      <a16:colId xmlns:a16="http://schemas.microsoft.com/office/drawing/2014/main" val="2296846664"/>
                    </a:ext>
                  </a:extLst>
                </a:gridCol>
                <a:gridCol w="826146">
                  <a:extLst>
                    <a:ext uri="{9D8B030D-6E8A-4147-A177-3AD203B41FA5}">
                      <a16:colId xmlns:a16="http://schemas.microsoft.com/office/drawing/2014/main" val="4140180967"/>
                    </a:ext>
                  </a:extLst>
                </a:gridCol>
                <a:gridCol w="826146">
                  <a:extLst>
                    <a:ext uri="{9D8B030D-6E8A-4147-A177-3AD203B41FA5}">
                      <a16:colId xmlns:a16="http://schemas.microsoft.com/office/drawing/2014/main" val="2257290821"/>
                    </a:ext>
                  </a:extLst>
                </a:gridCol>
                <a:gridCol w="826146">
                  <a:extLst>
                    <a:ext uri="{9D8B030D-6E8A-4147-A177-3AD203B41FA5}">
                      <a16:colId xmlns:a16="http://schemas.microsoft.com/office/drawing/2014/main" val="10737337"/>
                    </a:ext>
                  </a:extLst>
                </a:gridCol>
                <a:gridCol w="826146">
                  <a:extLst>
                    <a:ext uri="{9D8B030D-6E8A-4147-A177-3AD203B41FA5}">
                      <a16:colId xmlns:a16="http://schemas.microsoft.com/office/drawing/2014/main" val="1565203291"/>
                    </a:ext>
                  </a:extLst>
                </a:gridCol>
                <a:gridCol w="826146">
                  <a:extLst>
                    <a:ext uri="{9D8B030D-6E8A-4147-A177-3AD203B41FA5}">
                      <a16:colId xmlns:a16="http://schemas.microsoft.com/office/drawing/2014/main" val="261164673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Column1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 / terminal g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-5.77%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-5.27%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-4.77%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-4.27%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-3.77%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-3.27%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-2.77%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3081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$40.14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$40.75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$41.41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$42.14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$42.95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$43.84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$44.84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8669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$38.52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$39.06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$39.64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$40.28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$40.98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$41.75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$42.61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06394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$37.03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$37.51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$38.02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$38.58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$39.19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$39.87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$40.61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1205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$35.66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$36.08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$36.53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$37.02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$37.56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$38.15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$38.79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69253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$34.38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$34.75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$35.16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$35.59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$36.07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$36.58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$37.14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7679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$33.19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$33.52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$33.88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$34.27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$34.69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$35.14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$35.64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48338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$32.08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$32.38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$32.70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$33.05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$33.42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$33.82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$34.25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1713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$37.37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587543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C55D8FA-6E8E-2447-BA29-5DC8EED962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16595"/>
              </p:ext>
            </p:extLst>
          </p:nvPr>
        </p:nvGraphicFramePr>
        <p:xfrm>
          <a:off x="3948430" y="4025106"/>
          <a:ext cx="4318000" cy="1905000"/>
        </p:xfrm>
        <a:graphic>
          <a:graphicData uri="http://schemas.openxmlformats.org/drawingml/2006/table">
            <a:tbl>
              <a:tblPr/>
              <a:tblGrid>
                <a:gridCol w="2729661">
                  <a:extLst>
                    <a:ext uri="{9D8B030D-6E8A-4147-A177-3AD203B41FA5}">
                      <a16:colId xmlns:a16="http://schemas.microsoft.com/office/drawing/2014/main" val="3013384642"/>
                    </a:ext>
                  </a:extLst>
                </a:gridCol>
                <a:gridCol w="1588339">
                  <a:extLst>
                    <a:ext uri="{9D8B030D-6E8A-4147-A177-3AD203B41FA5}">
                      <a16:colId xmlns:a16="http://schemas.microsoft.com/office/drawing/2014/main" val="328266084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Free Cash Flow to Equity Model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Column1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3374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Two Stage Growth Model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2126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Stage 1 Growth Rate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-8.85%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49345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Years in Stage 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5077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Stage 2 Growth Rate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-4.27%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98325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Years in Stage 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8586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Stage 3 Growth Rate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17005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Growth Path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Linear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9498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of Equity Capital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7705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Free Cash Flow to Equity, LTM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$7,965.90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622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5306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ACAAD-7CF3-3A4F-AD0A-E62F293D1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Valuation Based on Earnings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AC4ED-6E81-9341-A9BE-1BA6D5494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Multiplying GM’s EPS times the industry average P/E ratio, we can estimate the price at which the stock should be traded if its P/E ratio is equal to the industry average. </a:t>
            </a:r>
          </a:p>
          <a:p>
            <a:r>
              <a:rPr lang="en-US" dirty="0"/>
              <a:t>GM EPS = 6.71 </a:t>
            </a:r>
          </a:p>
          <a:p>
            <a:r>
              <a:rPr lang="en-US" dirty="0"/>
              <a:t>Industry average P/E = 16.82 </a:t>
            </a:r>
          </a:p>
          <a:p>
            <a:r>
              <a:rPr lang="en-US" dirty="0"/>
              <a:t>Estimated price for GM = $112.86 </a:t>
            </a:r>
          </a:p>
        </p:txBody>
      </p:sp>
    </p:spTree>
    <p:extLst>
      <p:ext uri="{BB962C8B-B14F-4D97-AF65-F5344CB8AC3E}">
        <p14:creationId xmlns:p14="http://schemas.microsoft.com/office/powerpoint/2010/main" val="3024792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61DF3E2F-0A88-4C55-8678-0764BF733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022F82-92D8-4C4E-9013-DE20123D1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09600"/>
            <a:ext cx="3200400" cy="5567363"/>
          </a:xfrm>
        </p:spPr>
        <p:txBody>
          <a:bodyPr anchor="ctr">
            <a:normAutofit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Final Valuation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5F2F95B-CC01-48A2-A704-1555F5A29B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6901385"/>
              </p:ext>
            </p:extLst>
          </p:nvPr>
        </p:nvGraphicFramePr>
        <p:xfrm>
          <a:off x="4293704" y="609600"/>
          <a:ext cx="7060095" cy="556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0574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C31099-1BBD-40CE-BC60-FCE507419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2846BE-460A-477B-A2F4-52F298BF4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8401D34-2155-4B53-A686-7345BE15C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37BCD97-E1A4-4EBB-8D1C-8CC0B55A6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EDC1F21-AC5B-4D05-9108-5E5D28948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9CF530-7C7D-4814-905B-BEA288870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25"/>
          <a:stretch/>
        </p:blipFill>
        <p:spPr>
          <a:xfrm>
            <a:off x="-2" y="10"/>
            <a:ext cx="1218895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3F1DFF-6F87-0D4F-9FB2-DC98E5AFD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Investment Risks </a:t>
            </a:r>
          </a:p>
        </p:txBody>
      </p:sp>
    </p:spTree>
    <p:extLst>
      <p:ext uri="{BB962C8B-B14F-4D97-AF65-F5344CB8AC3E}">
        <p14:creationId xmlns:p14="http://schemas.microsoft.com/office/powerpoint/2010/main" val="441907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26FCA-3521-264A-8FC4-A5E18C83A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Investment Risks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468EE33-9830-B04D-BC5A-A6BC7D7604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862151"/>
              </p:ext>
            </p:extLst>
          </p:nvPr>
        </p:nvGraphicFramePr>
        <p:xfrm>
          <a:off x="838200" y="2006600"/>
          <a:ext cx="10465039" cy="4406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 descr="Mutual Funds Risk: 4 Types of Risks Associated With Mutual Funds">
            <a:extLst>
              <a:ext uri="{FF2B5EF4-FFF2-40B4-BE49-F238E27FC236}">
                <a16:creationId xmlns:a16="http://schemas.microsoft.com/office/drawing/2014/main" id="{4A6F319F-A131-5044-B995-79CF4CD4C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232" y="3547023"/>
            <a:ext cx="3181351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616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3E06833-B59C-442F-9A6A-F8F55936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554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FA2016CF-2F24-4AE4-8A87-D9B6A3DE3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127DD3-C3F0-3647-B040-BC694BFB9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363"/>
            <a:ext cx="645293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Executive Summary</a:t>
            </a:r>
          </a:p>
        </p:txBody>
      </p:sp>
      <p:pic>
        <p:nvPicPr>
          <p:cNvPr id="6" name="Graphic 5" descr="Upward trend">
            <a:extLst>
              <a:ext uri="{FF2B5EF4-FFF2-40B4-BE49-F238E27FC236}">
                <a16:creationId xmlns:a16="http://schemas.microsoft.com/office/drawing/2014/main" id="{0A84506C-2955-4D0A-8E61-7DC08379AF2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65959" y="1595565"/>
            <a:ext cx="3687841" cy="368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61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B12D5-35F5-0747-9398-072DCA348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Price Chart and Key Statistics 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E58CDFE-8DB9-874C-A7DB-C760D64A2F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381228"/>
              </p:ext>
            </p:extLst>
          </p:nvPr>
        </p:nvGraphicFramePr>
        <p:xfrm>
          <a:off x="6686550" y="2434166"/>
          <a:ext cx="4667250" cy="3006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3625">
                  <a:extLst>
                    <a:ext uri="{9D8B030D-6E8A-4147-A177-3AD203B41FA5}">
                      <a16:colId xmlns:a16="http://schemas.microsoft.com/office/drawing/2014/main" val="611775187"/>
                    </a:ext>
                  </a:extLst>
                </a:gridCol>
                <a:gridCol w="2333625">
                  <a:extLst>
                    <a:ext uri="{9D8B030D-6E8A-4147-A177-3AD203B41FA5}">
                      <a16:colId xmlns:a16="http://schemas.microsoft.com/office/drawing/2014/main" val="273777575"/>
                    </a:ext>
                  </a:extLst>
                </a:gridCol>
              </a:tblGrid>
              <a:tr h="375814">
                <a:tc>
                  <a:txBody>
                    <a:bodyPr/>
                    <a:lstStyle/>
                    <a:p>
                      <a:r>
                        <a:rPr lang="en-US" dirty="0"/>
                        <a:t>Share Price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$46.10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199378"/>
                  </a:ext>
                </a:extLst>
              </a:tr>
              <a:tr h="375814">
                <a:tc>
                  <a:txBody>
                    <a:bodyPr/>
                    <a:lstStyle/>
                    <a:p>
                      <a:r>
                        <a:rPr lang="en-US" dirty="0"/>
                        <a:t>Market Cap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67.10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5928897"/>
                  </a:ext>
                </a:extLst>
              </a:tr>
              <a:tr h="375814">
                <a:tc>
                  <a:txBody>
                    <a:bodyPr/>
                    <a:lstStyle/>
                    <a:p>
                      <a:r>
                        <a:rPr lang="en-US" dirty="0"/>
                        <a:t>P/E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448188"/>
                  </a:ext>
                </a:extLst>
              </a:tr>
              <a:tr h="375814">
                <a:tc>
                  <a:txBody>
                    <a:bodyPr/>
                    <a:lstStyle/>
                    <a:p>
                      <a:r>
                        <a:rPr lang="en-US" dirty="0"/>
                        <a:t>P/B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953205"/>
                  </a:ext>
                </a:extLst>
              </a:tr>
              <a:tr h="375814">
                <a:tc>
                  <a:txBody>
                    <a:bodyPr/>
                    <a:lstStyle/>
                    <a:p>
                      <a:r>
                        <a:rPr lang="en-US" dirty="0"/>
                        <a:t>Debt/Eq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697159"/>
                  </a:ext>
                </a:extLst>
              </a:tr>
              <a:tr h="375814">
                <a:tc>
                  <a:txBody>
                    <a:bodyPr/>
                    <a:lstStyle/>
                    <a:p>
                      <a:r>
                        <a:rPr lang="en-US" dirty="0"/>
                        <a:t>EPS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174091"/>
                  </a:ext>
                </a:extLst>
              </a:tr>
              <a:tr h="375814">
                <a:tc>
                  <a:txBody>
                    <a:bodyPr/>
                    <a:lstStyle/>
                    <a:p>
                      <a:r>
                        <a:rPr lang="en-US" dirty="0"/>
                        <a:t>ROE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460832"/>
                  </a:ext>
                </a:extLst>
              </a:tr>
              <a:tr h="375814">
                <a:tc>
                  <a:txBody>
                    <a:bodyPr/>
                    <a:lstStyle/>
                    <a:p>
                      <a:r>
                        <a:rPr lang="en-US" dirty="0"/>
                        <a:t>Inst. Own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680974"/>
                  </a:ext>
                </a:extLst>
              </a:tr>
            </a:tbl>
          </a:graphicData>
        </a:graphic>
      </p:graphicFrame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8D4CC57E-FB0A-5245-901B-EB96399BF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06" y="2544867"/>
            <a:ext cx="6182944" cy="278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92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69B46-17DE-3C42-9984-E5C12CB45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Investment Thesis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06E19-34D9-CD4B-8E7D-1D5724B9E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Buy General Motor shares </a:t>
            </a:r>
          </a:p>
          <a:p>
            <a:r>
              <a:rPr lang="en-US" dirty="0"/>
              <a:t>Price (closing price 2/28/22) = $46.72</a:t>
            </a:r>
          </a:p>
          <a:p>
            <a:r>
              <a:rPr lang="en-US" dirty="0"/>
              <a:t>Target Price = $71.47 </a:t>
            </a:r>
          </a:p>
          <a:p>
            <a:r>
              <a:rPr lang="en-US" dirty="0"/>
              <a:t>Upside: 52.98%</a:t>
            </a:r>
          </a:p>
          <a:p>
            <a:r>
              <a:rPr lang="en-US" dirty="0"/>
              <a:t>Key Drivers: </a:t>
            </a:r>
          </a:p>
          <a:p>
            <a:pPr lvl="1"/>
            <a:r>
              <a:rPr lang="en-US" dirty="0"/>
              <a:t>Growth and development of EV’s and Autonomous vehicle technology</a:t>
            </a:r>
          </a:p>
          <a:p>
            <a:pPr lvl="1"/>
            <a:r>
              <a:rPr lang="en-US" dirty="0"/>
              <a:t>Software enabled services and new business</a:t>
            </a:r>
          </a:p>
          <a:p>
            <a:pPr lvl="1"/>
            <a:r>
              <a:rPr lang="en-US" dirty="0"/>
              <a:t>Improved revenue diversification</a:t>
            </a:r>
          </a:p>
          <a:p>
            <a:pPr lvl="1"/>
            <a:r>
              <a:rPr lang="en-US" dirty="0"/>
              <a:t>Increased demand for vehicles in Asia Pacific (Increasing revenues and margins)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426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Angled shot of pen on a graph">
            <a:extLst>
              <a:ext uri="{FF2B5EF4-FFF2-40B4-BE49-F238E27FC236}">
                <a16:creationId xmlns:a16="http://schemas.microsoft.com/office/drawing/2014/main" id="{18636CBA-5F7B-4B98-9EE2-5500544940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41" b="6290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EBC3CA-EE0C-7C47-9356-265784334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220947"/>
            <a:ext cx="9144000" cy="29406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Business Overview </a:t>
            </a:r>
          </a:p>
        </p:txBody>
      </p:sp>
    </p:spTree>
    <p:extLst>
      <p:ext uri="{BB962C8B-B14F-4D97-AF65-F5344CB8AC3E}">
        <p14:creationId xmlns:p14="http://schemas.microsoft.com/office/powerpoint/2010/main" val="2111508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96E45848-BEDA-4F24-9C4E-DA212095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B2BB8117-A903-442C-9223-A4FEB85C3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C59300B8-3117-43F8-9F8E-68DB9F002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1AFAE680-42C1-4104-B74F-B0A8F1FB2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828A8BA9-B3FE-4C96-A0A1-72A0D2C85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Frame 148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D2DB3-D79A-F54C-BAB1-2C1A84D80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57251"/>
            <a:ext cx="5428375" cy="2076450"/>
          </a:xfrm>
        </p:spPr>
        <p:txBody>
          <a:bodyPr anchor="b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Segments</a:t>
            </a:r>
          </a:p>
        </p:txBody>
      </p:sp>
      <p:pic>
        <p:nvPicPr>
          <p:cNvPr id="1026" name="Picture 2" descr="9985770 : Lubricant, Rubber">
            <a:extLst>
              <a:ext uri="{FF2B5EF4-FFF2-40B4-BE49-F238E27FC236}">
                <a16:creationId xmlns:a16="http://schemas.microsoft.com/office/drawing/2014/main" id="{DE0B1A17-B07B-B845-BDBF-2F8FEAFC1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46456" y="773969"/>
            <a:ext cx="2051941" cy="239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GM to Rebrand AmeriCredit 'GM Financial' | News | Cars.com">
            <a:extLst>
              <a:ext uri="{FF2B5EF4-FFF2-40B4-BE49-F238E27FC236}">
                <a16:creationId xmlns:a16="http://schemas.microsoft.com/office/drawing/2014/main" id="{DF2CCCA7-C251-7548-807B-9CD22546B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25279" y="4743450"/>
            <a:ext cx="4628521" cy="156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28" name="Content Placeholder 2">
            <a:extLst>
              <a:ext uri="{FF2B5EF4-FFF2-40B4-BE49-F238E27FC236}">
                <a16:creationId xmlns:a16="http://schemas.microsoft.com/office/drawing/2014/main" id="{78631D09-B5E1-4B49-83E5-3915203814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7058600"/>
              </p:ext>
            </p:extLst>
          </p:nvPr>
        </p:nvGraphicFramePr>
        <p:xfrm>
          <a:off x="838200" y="3190876"/>
          <a:ext cx="5428375" cy="2809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30" name="Picture 6" descr="The Cruise Generation 3 Is the World's First Production Model Self-Driving  Car | WIRED">
            <a:extLst>
              <a:ext uri="{FF2B5EF4-FFF2-40B4-BE49-F238E27FC236}">
                <a16:creationId xmlns:a16="http://schemas.microsoft.com/office/drawing/2014/main" id="{AD0C890A-5798-9648-8F60-37CF8B0EF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854" y="1229473"/>
            <a:ext cx="2580139" cy="193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eneral Motors Singapore Facilities | GM Authority">
            <a:extLst>
              <a:ext uri="{FF2B5EF4-FFF2-40B4-BE49-F238E27FC236}">
                <a16:creationId xmlns:a16="http://schemas.microsoft.com/office/drawing/2014/main" id="{2BD72623-590B-0F4C-8092-BF88C6EAC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279" y="3162087"/>
            <a:ext cx="4628520" cy="156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857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E6183-BCF8-5B42-809D-F610CCC30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Segments</a:t>
            </a:r>
          </a:p>
        </p:txBody>
      </p:sp>
      <p:pic>
        <p:nvPicPr>
          <p:cNvPr id="3" name="Picture 2" descr="General Motor&amp;#39;s Revenue By Segment (2016 - 2021) - Business Quant">
            <a:extLst>
              <a:ext uri="{FF2B5EF4-FFF2-40B4-BE49-F238E27FC236}">
                <a16:creationId xmlns:a16="http://schemas.microsoft.com/office/drawing/2014/main" id="{EC7DF8B2-745B-4F49-A515-23D856B61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15994"/>
            <a:ext cx="5935981" cy="3975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GM Sales Revenue In 2021 And Breakdown By Segment/Region | Fundamental Data  And Statistics For Stocks">
            <a:extLst>
              <a:ext uri="{FF2B5EF4-FFF2-40B4-BE49-F238E27FC236}">
                <a16:creationId xmlns:a16="http://schemas.microsoft.com/office/drawing/2014/main" id="{5ABC33AA-D5B6-3642-B318-9B36F13DB3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181" y="2641600"/>
            <a:ext cx="4451967" cy="2524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7683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42F00-C9E8-0C4D-BAC0-D1357E702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877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Key Drivers</a:t>
            </a:r>
          </a:p>
        </p:txBody>
      </p:sp>
      <p:pic>
        <p:nvPicPr>
          <p:cNvPr id="4" name="Picture 3" descr="Investment Opportunity">
            <a:extLst>
              <a:ext uri="{FF2B5EF4-FFF2-40B4-BE49-F238E27FC236}">
                <a16:creationId xmlns:a16="http://schemas.microsoft.com/office/drawing/2014/main" id="{9A95CD82-72EA-CE49-ACBF-53296AD9B0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571" y="1765510"/>
            <a:ext cx="8096857" cy="4553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090000"/>
      </p:ext>
    </p:extLst>
  </p:cSld>
  <p:clrMapOvr>
    <a:masterClrMapping/>
  </p:clrMapOvr>
</p:sld>
</file>

<file path=ppt/theme/theme1.xml><?xml version="1.0" encoding="utf-8"?>
<a:theme xmlns:a="http://schemas.openxmlformats.org/drawingml/2006/main" name="LuminousVTI">
  <a:themeElements>
    <a:clrScheme name="AnalogousFromRegularSeedRightStep">
      <a:dk1>
        <a:srgbClr val="000000"/>
      </a:dk1>
      <a:lt1>
        <a:srgbClr val="FFFFFF"/>
      </a:lt1>
      <a:dk2>
        <a:srgbClr val="1B2130"/>
      </a:dk2>
      <a:lt2>
        <a:srgbClr val="F3F1F0"/>
      </a:lt2>
      <a:accent1>
        <a:srgbClr val="23ADDC"/>
      </a:accent1>
      <a:accent2>
        <a:srgbClr val="1756D5"/>
      </a:accent2>
      <a:accent3>
        <a:srgbClr val="3B2CE7"/>
      </a:accent3>
      <a:accent4>
        <a:srgbClr val="7617D5"/>
      </a:accent4>
      <a:accent5>
        <a:srgbClr val="D729E7"/>
      </a:accent5>
      <a:accent6>
        <a:srgbClr val="D51796"/>
      </a:accent6>
      <a:hlink>
        <a:srgbClr val="BF5F3F"/>
      </a:hlink>
      <a:folHlink>
        <a:srgbClr val="7F7F7F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760</Words>
  <Application>Microsoft Macintosh PowerPoint</Application>
  <PresentationFormat>Widescreen</PresentationFormat>
  <Paragraphs>248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Avenir Next LT Pro</vt:lpstr>
      <vt:lpstr>Calibri</vt:lpstr>
      <vt:lpstr>Sabon Next LT</vt:lpstr>
      <vt:lpstr>Wingdings</vt:lpstr>
      <vt:lpstr>LuminousVTI</vt:lpstr>
      <vt:lpstr>General Motors </vt:lpstr>
      <vt:lpstr>Table of contents</vt:lpstr>
      <vt:lpstr>Executive Summary</vt:lpstr>
      <vt:lpstr>Price Chart and Key Statistics </vt:lpstr>
      <vt:lpstr>Investment Thesis </vt:lpstr>
      <vt:lpstr>Business Overview </vt:lpstr>
      <vt:lpstr>Segments</vt:lpstr>
      <vt:lpstr>Segments</vt:lpstr>
      <vt:lpstr>Key Drivers</vt:lpstr>
      <vt:lpstr>Key Drivers </vt:lpstr>
      <vt:lpstr>Industry Analysis </vt:lpstr>
      <vt:lpstr>Industry Analysis </vt:lpstr>
      <vt:lpstr>Competitors </vt:lpstr>
      <vt:lpstr>Industry Competition</vt:lpstr>
      <vt:lpstr>COVID-19 and Semiconductor Shortage </vt:lpstr>
      <vt:lpstr>Financial Analysis </vt:lpstr>
      <vt:lpstr>Financial Analysis </vt:lpstr>
      <vt:lpstr>Financial Analysis </vt:lpstr>
      <vt:lpstr>Financial Analysis</vt:lpstr>
      <vt:lpstr>Valuation </vt:lpstr>
      <vt:lpstr>Dividend Discount Model</vt:lpstr>
      <vt:lpstr>Free Cash Flow to Equity Model </vt:lpstr>
      <vt:lpstr>Valuation Based on Earnings </vt:lpstr>
      <vt:lpstr>Final Valuation</vt:lpstr>
      <vt:lpstr>Investment Risks </vt:lpstr>
      <vt:lpstr>Investment Risks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Motors </dc:title>
  <dc:creator>Seeber, Brian</dc:creator>
  <cp:lastModifiedBy>Seeber, Brian</cp:lastModifiedBy>
  <cp:revision>7</cp:revision>
  <dcterms:created xsi:type="dcterms:W3CDTF">2022-02-28T19:16:45Z</dcterms:created>
  <dcterms:modified xsi:type="dcterms:W3CDTF">2022-03-23T23:33:03Z</dcterms:modified>
</cp:coreProperties>
</file>