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p:scale>
          <a:sx n="15" d="100"/>
          <a:sy n="15" d="100"/>
        </p:scale>
        <p:origin x="181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22F2F-1DFB-4495-9929-91AA1C47FA6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22F2F-1DFB-4495-9929-91AA1C47FA66}"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22F2F-1DFB-4495-9929-91AA1C47FA66}"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4/5/2022</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19B99D-D789-477A-BA41-BA03D7BCCC8E}"/>
              </a:ext>
            </a:extLst>
          </p:cNvPr>
          <p:cNvSpPr/>
          <p:nvPr/>
        </p:nvSpPr>
        <p:spPr>
          <a:xfrm>
            <a:off x="10983542" y="21284394"/>
            <a:ext cx="18338366" cy="9863358"/>
          </a:xfrm>
          <a:prstGeom prst="rect">
            <a:avLst/>
          </a:prstGeom>
          <a:solidFill>
            <a:schemeClr val="bg1"/>
          </a:solidFill>
          <a:ln w="152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93E45B8-A6C2-4276-9041-D20B7BBC9BF8}"/>
              </a:ext>
            </a:extLst>
          </p:cNvPr>
          <p:cNvSpPr txBox="1"/>
          <p:nvPr/>
        </p:nvSpPr>
        <p:spPr>
          <a:xfrm>
            <a:off x="29955351" y="21178647"/>
            <a:ext cx="7614425" cy="10074852"/>
          </a:xfrm>
          <a:prstGeom prst="rect">
            <a:avLst/>
          </a:prstGeom>
          <a:solidFill>
            <a:schemeClr val="bg1"/>
          </a:solidFill>
          <a:ln w="152400">
            <a:solidFill>
              <a:schemeClr val="accent4">
                <a:lumMod val="60000"/>
                <a:lumOff val="40000"/>
              </a:schemeClr>
            </a:solidFill>
          </a:ln>
        </p:spPr>
        <p:txBody>
          <a:bodyPr wrap="square" rtlCol="0">
            <a:spAutoFit/>
          </a:bodyPr>
          <a:lstStyle/>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a:p>
            <a:pPr algn="ctr"/>
            <a:endParaRPr lang="en-US" sz="5200" dirty="0"/>
          </a:p>
        </p:txBody>
      </p:sp>
      <p:sp>
        <p:nvSpPr>
          <p:cNvPr id="2" name="TextBox 1">
            <a:extLst>
              <a:ext uri="{FF2B5EF4-FFF2-40B4-BE49-F238E27FC236}">
                <a16:creationId xmlns:a16="http://schemas.microsoft.com/office/drawing/2014/main" id="{95CC0E0F-FD26-48D2-B2DE-3272FD3F7716}"/>
              </a:ext>
            </a:extLst>
          </p:cNvPr>
          <p:cNvSpPr txBox="1"/>
          <p:nvPr/>
        </p:nvSpPr>
        <p:spPr>
          <a:xfrm>
            <a:off x="722092" y="1066800"/>
            <a:ext cx="36899998" cy="4862870"/>
          </a:xfrm>
          <a:prstGeom prst="rect">
            <a:avLst/>
          </a:prstGeom>
          <a:solidFill>
            <a:schemeClr val="bg1"/>
          </a:solidFill>
          <a:ln w="165100">
            <a:solidFill>
              <a:schemeClr val="accent4">
                <a:lumMod val="60000"/>
                <a:lumOff val="40000"/>
              </a:schemeClr>
            </a:solidFill>
          </a:ln>
        </p:spPr>
        <p:txBody>
          <a:bodyPr wrap="square" rtlCol="0">
            <a:spAutoFit/>
          </a:bodyPr>
          <a:lstStyle/>
          <a:p>
            <a:r>
              <a:rPr lang="en-US" sz="11200" b="0" u="none" strike="noStrike" dirty="0">
                <a:solidFill>
                  <a:srgbClr val="000000"/>
                </a:solidFill>
                <a:effectLst/>
                <a:latin typeface="Arial" panose="020B0604020202020204" pitchFamily="34" charset="0"/>
              </a:rPr>
              <a:t>Improving trapping methods to manage invasive </a:t>
            </a:r>
          </a:p>
          <a:p>
            <a:r>
              <a:rPr lang="en-US" sz="11200" b="0" u="none" strike="noStrike" dirty="0">
                <a:solidFill>
                  <a:srgbClr val="000000"/>
                </a:solidFill>
                <a:effectLst/>
                <a:latin typeface="Arial" panose="020B0604020202020204" pitchFamily="34" charset="0"/>
              </a:rPr>
              <a:t>crayfish in the Chicago Region</a:t>
            </a:r>
          </a:p>
          <a:p>
            <a:r>
              <a:rPr lang="en-US" sz="8000" dirty="0"/>
              <a:t>Emma Donnelly, Rachel </a:t>
            </a:r>
            <a:r>
              <a:rPr lang="en-US" sz="8000" dirty="0" err="1"/>
              <a:t>Egly</a:t>
            </a:r>
            <a:r>
              <a:rPr lang="en-US" sz="8000" dirty="0"/>
              <a:t>, &amp; Reuben Keller | Loyola University Chicago</a:t>
            </a:r>
          </a:p>
        </p:txBody>
      </p:sp>
      <p:sp>
        <p:nvSpPr>
          <p:cNvPr id="6" name="TextBox 5">
            <a:extLst>
              <a:ext uri="{FF2B5EF4-FFF2-40B4-BE49-F238E27FC236}">
                <a16:creationId xmlns:a16="http://schemas.microsoft.com/office/drawing/2014/main" id="{13864680-A1D0-4ADC-A523-68496A6E6BF1}"/>
              </a:ext>
            </a:extLst>
          </p:cNvPr>
          <p:cNvSpPr txBox="1"/>
          <p:nvPr/>
        </p:nvSpPr>
        <p:spPr>
          <a:xfrm>
            <a:off x="722092" y="6998389"/>
            <a:ext cx="9389778" cy="21793658"/>
          </a:xfrm>
          <a:prstGeom prst="rect">
            <a:avLst/>
          </a:prstGeom>
          <a:solidFill>
            <a:schemeClr val="bg1"/>
          </a:solidFill>
          <a:ln w="165100">
            <a:solidFill>
              <a:schemeClr val="accent4">
                <a:lumMod val="60000"/>
                <a:lumOff val="40000"/>
              </a:schemeClr>
            </a:solidFill>
          </a:ln>
        </p:spPr>
        <p:txBody>
          <a:bodyPr wrap="square" lIns="274320" rIns="274320" bIns="18288" rtlCol="0">
            <a:spAutoFit/>
          </a:bodyPr>
          <a:lstStyle/>
          <a:p>
            <a:pPr algn="ctr"/>
            <a:r>
              <a:rPr lang="en-US" sz="5200" b="1" u="sng" dirty="0"/>
              <a:t>Introduction</a:t>
            </a:r>
            <a:r>
              <a:rPr lang="en-US" sz="5200" dirty="0"/>
              <a:t>:</a:t>
            </a:r>
          </a:p>
          <a:p>
            <a:r>
              <a:rPr lang="en-US" sz="4000" dirty="0"/>
              <a:t>Red swamp crayfish (</a:t>
            </a:r>
            <a:r>
              <a:rPr lang="en-US" sz="4000" i="1" dirty="0"/>
              <a:t>Procambarus clarkii</a:t>
            </a:r>
            <a:r>
              <a:rPr lang="en-US" sz="4000" dirty="0"/>
              <a:t>) is an invasive freshwater species that is detrimental to the biodiversity of ecosystems that it invades. Invasive crayfish disrupt ecosystems by changing food webs, altering ecosystem services, and causing biodiversity loss. In 2015 Dr. Keller’s lab discovered a large population of red swamp crayfish in the North Shore Channel of the Chicago Area Waterway System. The lab has been successful at reducing populations of invasive crayfish by using traps. However, red swamp crayfish are sometimes able to escape traps, so continued research on improving red swamp crayfish removal is necessary to reduce their harm. </a:t>
            </a:r>
            <a:r>
              <a:rPr lang="en-US" sz="4000" b="1" dirty="0"/>
              <a:t>I modified traps determine if the efficiency of crayfish removal could be increased.</a:t>
            </a:r>
          </a:p>
          <a:p>
            <a:endParaRPr lang="en-US" sz="4000" b="1" dirty="0"/>
          </a:p>
          <a:p>
            <a:endParaRPr lang="en-US" sz="4000" b="1" dirty="0"/>
          </a:p>
          <a:p>
            <a:endParaRPr lang="en-US" sz="4000" b="1" dirty="0"/>
          </a:p>
          <a:p>
            <a:r>
              <a:rPr lang="en-US" sz="4000" dirty="0"/>
              <a:t> </a:t>
            </a:r>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p:txBody>
      </p:sp>
      <p:sp>
        <p:nvSpPr>
          <p:cNvPr id="13" name="TextBox 12">
            <a:extLst>
              <a:ext uri="{FF2B5EF4-FFF2-40B4-BE49-F238E27FC236}">
                <a16:creationId xmlns:a16="http://schemas.microsoft.com/office/drawing/2014/main" id="{9FA067A6-371B-495F-9F5B-8B8DAA2E13AB}"/>
              </a:ext>
            </a:extLst>
          </p:cNvPr>
          <p:cNvSpPr txBox="1"/>
          <p:nvPr/>
        </p:nvSpPr>
        <p:spPr>
          <a:xfrm>
            <a:off x="812801" y="29366782"/>
            <a:ext cx="9299068" cy="8279190"/>
          </a:xfrm>
          <a:prstGeom prst="rect">
            <a:avLst/>
          </a:prstGeom>
          <a:solidFill>
            <a:schemeClr val="bg1"/>
          </a:solidFill>
          <a:ln w="165100">
            <a:solidFill>
              <a:schemeClr val="accent4">
                <a:lumMod val="60000"/>
                <a:lumOff val="40000"/>
              </a:schemeClr>
            </a:solidFill>
          </a:ln>
        </p:spPr>
        <p:txBody>
          <a:bodyPr wrap="square" lIns="228600" rIns="228600" rtlCol="0">
            <a:spAutoFit/>
          </a:bodyPr>
          <a:lstStyle/>
          <a:p>
            <a:pPr algn="ctr"/>
            <a:r>
              <a:rPr lang="en-US" sz="5200" b="1" u="sng" dirty="0"/>
              <a:t>Methods</a:t>
            </a:r>
            <a:r>
              <a:rPr lang="en-US" sz="5200" dirty="0"/>
              <a:t>:</a:t>
            </a:r>
          </a:p>
          <a:p>
            <a:pPr marL="685800" indent="-685800">
              <a:buFont typeface="Arial" panose="020B0604020202020204" pitchFamily="34" charset="0"/>
              <a:buChar char="•"/>
            </a:pPr>
            <a:r>
              <a:rPr lang="en-US" sz="4000" dirty="0"/>
              <a:t>190 Standard Minnow Traps (figure 3) were set in 5 sections of the North Shore Channel (figure 6).</a:t>
            </a:r>
          </a:p>
          <a:p>
            <a:pPr marL="685800" indent="-685800">
              <a:buFont typeface="Arial" panose="020B0604020202020204" pitchFamily="34" charset="0"/>
              <a:buChar char="•"/>
            </a:pPr>
            <a:r>
              <a:rPr lang="en-US" sz="4000" dirty="0"/>
              <a:t>I tested trap modifications (figures 4 &amp; 5) on 6 traps in each section for a total of 30 traps out of the 190 total.</a:t>
            </a:r>
          </a:p>
          <a:p>
            <a:pPr marL="685800" indent="-685800">
              <a:buFont typeface="Arial" panose="020B0604020202020204" pitchFamily="34" charset="0"/>
              <a:buChar char="•"/>
            </a:pPr>
            <a:r>
              <a:rPr lang="en-US" sz="4000" dirty="0"/>
              <a:t>Traps were removed twice each week to collect the trapped crayfish.</a:t>
            </a:r>
          </a:p>
          <a:p>
            <a:pPr marL="685800" indent="-685800">
              <a:buFont typeface="Arial" panose="020B0604020202020204" pitchFamily="34" charset="0"/>
              <a:buChar char="•"/>
            </a:pPr>
            <a:r>
              <a:rPr lang="en-US" sz="4000" dirty="0"/>
              <a:t>I compared the CPUE (catch per unit effort) of modified and unmodified traps.</a:t>
            </a:r>
          </a:p>
          <a:p>
            <a:pPr marL="685800" indent="-685800">
              <a:buFont typeface="Arial" panose="020B0604020202020204" pitchFamily="34" charset="0"/>
              <a:buChar char="•"/>
            </a:pPr>
            <a:endParaRPr lang="en-US" sz="4000" dirty="0"/>
          </a:p>
        </p:txBody>
      </p:sp>
      <p:cxnSp>
        <p:nvCxnSpPr>
          <p:cNvPr id="8" name="Straight Connector 7">
            <a:extLst>
              <a:ext uri="{FF2B5EF4-FFF2-40B4-BE49-F238E27FC236}">
                <a16:creationId xmlns:a16="http://schemas.microsoft.com/office/drawing/2014/main" id="{A84AAECE-E148-4FB0-9735-D468B019E252}"/>
              </a:ext>
            </a:extLst>
          </p:cNvPr>
          <p:cNvCxnSpPr>
            <a:cxnSpLocks/>
          </p:cNvCxnSpPr>
          <p:nvPr/>
        </p:nvCxnSpPr>
        <p:spPr>
          <a:xfrm>
            <a:off x="671291" y="6573462"/>
            <a:ext cx="36920709" cy="0"/>
          </a:xfrm>
          <a:prstGeom prst="line">
            <a:avLst/>
          </a:prstGeom>
          <a:ln w="152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0415F0-85BF-4414-881E-7CEB5D3428A3}"/>
              </a:ext>
            </a:extLst>
          </p:cNvPr>
          <p:cNvSpPr txBox="1"/>
          <p:nvPr/>
        </p:nvSpPr>
        <p:spPr>
          <a:xfrm>
            <a:off x="10983542" y="6998389"/>
            <a:ext cx="26678925" cy="13654635"/>
          </a:xfrm>
          <a:prstGeom prst="rect">
            <a:avLst/>
          </a:prstGeom>
          <a:solidFill>
            <a:schemeClr val="bg1"/>
          </a:solidFill>
          <a:ln w="165100">
            <a:solidFill>
              <a:schemeClr val="accent4">
                <a:lumMod val="60000"/>
                <a:lumOff val="40000"/>
              </a:schemeClr>
            </a:solidFill>
          </a:ln>
        </p:spPr>
        <p:txBody>
          <a:bodyPr wrap="square" rtlCol="0">
            <a:spAutoFit/>
          </a:bodyPr>
          <a:lstStyle/>
          <a:p>
            <a:pPr algn="ctr"/>
            <a:r>
              <a:rPr lang="en-US" sz="5200" b="1" u="sng" dirty="0"/>
              <a:t>Results</a:t>
            </a:r>
            <a:r>
              <a:rPr lang="en-US" sz="52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5" name="TextBox 24">
            <a:extLst>
              <a:ext uri="{FF2B5EF4-FFF2-40B4-BE49-F238E27FC236}">
                <a16:creationId xmlns:a16="http://schemas.microsoft.com/office/drawing/2014/main" id="{4B1C1948-5974-4AE2-AFCB-78D5EC1A59B0}"/>
              </a:ext>
            </a:extLst>
          </p:cNvPr>
          <p:cNvSpPr txBox="1"/>
          <p:nvPr/>
        </p:nvSpPr>
        <p:spPr>
          <a:xfrm>
            <a:off x="11446520" y="19298145"/>
            <a:ext cx="14573900" cy="707886"/>
          </a:xfrm>
          <a:prstGeom prst="rect">
            <a:avLst/>
          </a:prstGeom>
          <a:noFill/>
        </p:spPr>
        <p:txBody>
          <a:bodyPr wrap="square" rtlCol="0">
            <a:spAutoFit/>
          </a:bodyPr>
          <a:lstStyle/>
          <a:p>
            <a:r>
              <a:rPr lang="en-US" sz="4000" i="1" dirty="0"/>
              <a:t>Figure 2: Capture of </a:t>
            </a:r>
            <a:r>
              <a:rPr lang="en-US" sz="4000" dirty="0"/>
              <a:t>P. </a:t>
            </a:r>
            <a:r>
              <a:rPr lang="en-US" sz="4000" dirty="0" err="1"/>
              <a:t>clarkii</a:t>
            </a:r>
            <a:r>
              <a:rPr lang="en-US" sz="4000" dirty="0"/>
              <a:t> </a:t>
            </a:r>
            <a:r>
              <a:rPr lang="en-US" sz="4000" i="1" dirty="0"/>
              <a:t>per trap type</a:t>
            </a:r>
          </a:p>
        </p:txBody>
      </p:sp>
      <p:graphicFrame>
        <p:nvGraphicFramePr>
          <p:cNvPr id="28" name="Table 18">
            <a:extLst>
              <a:ext uri="{FF2B5EF4-FFF2-40B4-BE49-F238E27FC236}">
                <a16:creationId xmlns:a16="http://schemas.microsoft.com/office/drawing/2014/main" id="{FE507112-3173-481F-9E9C-A99B50F56AB4}"/>
              </a:ext>
            </a:extLst>
          </p:cNvPr>
          <p:cNvGraphicFramePr>
            <a:graphicFrameLocks noGrp="1"/>
          </p:cNvGraphicFramePr>
          <p:nvPr>
            <p:extLst>
              <p:ext uri="{D42A27DB-BD31-4B8C-83A1-F6EECF244321}">
                <p14:modId xmlns:p14="http://schemas.microsoft.com/office/powerpoint/2010/main" val="2413151747"/>
              </p:ext>
            </p:extLst>
          </p:nvPr>
        </p:nvGraphicFramePr>
        <p:xfrm>
          <a:off x="26598592" y="16058719"/>
          <a:ext cx="10569136" cy="2804160"/>
        </p:xfrm>
        <a:graphic>
          <a:graphicData uri="http://schemas.openxmlformats.org/drawingml/2006/table">
            <a:tbl>
              <a:tblPr firstRow="1" bandRow="1">
                <a:tableStyleId>{5C22544A-7EE6-4342-B048-85BDC9FD1C3A}</a:tableStyleId>
              </a:tblPr>
              <a:tblGrid>
                <a:gridCol w="6765553">
                  <a:extLst>
                    <a:ext uri="{9D8B030D-6E8A-4147-A177-3AD203B41FA5}">
                      <a16:colId xmlns:a16="http://schemas.microsoft.com/office/drawing/2014/main" val="1721617061"/>
                    </a:ext>
                  </a:extLst>
                </a:gridCol>
                <a:gridCol w="3803583">
                  <a:extLst>
                    <a:ext uri="{9D8B030D-6E8A-4147-A177-3AD203B41FA5}">
                      <a16:colId xmlns:a16="http://schemas.microsoft.com/office/drawing/2014/main" val="97796250"/>
                    </a:ext>
                  </a:extLst>
                </a:gridCol>
              </a:tblGrid>
              <a:tr h="557889">
                <a:tc>
                  <a:txBody>
                    <a:bodyPr/>
                    <a:lstStyle/>
                    <a:p>
                      <a:r>
                        <a:rPr lang="en-US" sz="4000" dirty="0"/>
                        <a:t>Trap Tap</a:t>
                      </a:r>
                    </a:p>
                  </a:txBody>
                  <a:tcPr/>
                </a:tc>
                <a:tc>
                  <a:txBody>
                    <a:bodyPr/>
                    <a:lstStyle/>
                    <a:p>
                      <a:r>
                        <a:rPr lang="en-US" sz="4000" dirty="0"/>
                        <a:t>Mean CPUE</a:t>
                      </a:r>
                    </a:p>
                  </a:txBody>
                  <a:tcPr/>
                </a:tc>
                <a:extLst>
                  <a:ext uri="{0D108BD9-81ED-4DB2-BD59-A6C34878D82A}">
                    <a16:rowId xmlns:a16="http://schemas.microsoft.com/office/drawing/2014/main" val="1098075542"/>
                  </a:ext>
                </a:extLst>
              </a:tr>
              <a:tr h="658099">
                <a:tc>
                  <a:txBody>
                    <a:bodyPr/>
                    <a:lstStyle/>
                    <a:p>
                      <a:r>
                        <a:rPr lang="en-US" sz="4000" dirty="0"/>
                        <a:t>Standard</a:t>
                      </a:r>
                    </a:p>
                  </a:txBody>
                  <a:tcPr/>
                </a:tc>
                <a:tc>
                  <a:txBody>
                    <a:bodyPr/>
                    <a:lstStyle/>
                    <a:p>
                      <a:r>
                        <a:rPr lang="en-US" sz="4000" dirty="0"/>
                        <a:t>1.07</a:t>
                      </a:r>
                    </a:p>
                  </a:txBody>
                  <a:tcPr/>
                </a:tc>
                <a:extLst>
                  <a:ext uri="{0D108BD9-81ED-4DB2-BD59-A6C34878D82A}">
                    <a16:rowId xmlns:a16="http://schemas.microsoft.com/office/drawing/2014/main" val="2916889895"/>
                  </a:ext>
                </a:extLst>
              </a:tr>
              <a:tr h="658099">
                <a:tc>
                  <a:txBody>
                    <a:bodyPr/>
                    <a:lstStyle/>
                    <a:p>
                      <a:r>
                        <a:rPr lang="en-US" sz="4000" dirty="0"/>
                        <a:t>Cups and Zipties in Funnels</a:t>
                      </a:r>
                    </a:p>
                  </a:txBody>
                  <a:tcPr/>
                </a:tc>
                <a:tc>
                  <a:txBody>
                    <a:bodyPr/>
                    <a:lstStyle/>
                    <a:p>
                      <a:r>
                        <a:rPr lang="en-US" sz="4000" dirty="0"/>
                        <a:t>2.36</a:t>
                      </a:r>
                    </a:p>
                  </a:txBody>
                  <a:tcPr/>
                </a:tc>
                <a:extLst>
                  <a:ext uri="{0D108BD9-81ED-4DB2-BD59-A6C34878D82A}">
                    <a16:rowId xmlns:a16="http://schemas.microsoft.com/office/drawing/2014/main" val="3730241356"/>
                  </a:ext>
                </a:extLst>
              </a:tr>
              <a:tr h="658099">
                <a:tc>
                  <a:txBody>
                    <a:bodyPr/>
                    <a:lstStyle/>
                    <a:p>
                      <a:r>
                        <a:rPr lang="en-US" sz="4000" dirty="0"/>
                        <a:t>Cups in Funnels</a:t>
                      </a:r>
                    </a:p>
                  </a:txBody>
                  <a:tcPr/>
                </a:tc>
                <a:tc>
                  <a:txBody>
                    <a:bodyPr/>
                    <a:lstStyle/>
                    <a:p>
                      <a:r>
                        <a:rPr lang="en-US" sz="4000" dirty="0"/>
                        <a:t>2.05</a:t>
                      </a:r>
                    </a:p>
                  </a:txBody>
                  <a:tcPr/>
                </a:tc>
                <a:extLst>
                  <a:ext uri="{0D108BD9-81ED-4DB2-BD59-A6C34878D82A}">
                    <a16:rowId xmlns:a16="http://schemas.microsoft.com/office/drawing/2014/main" val="3364026135"/>
                  </a:ext>
                </a:extLst>
              </a:tr>
            </a:tbl>
          </a:graphicData>
        </a:graphic>
      </p:graphicFrame>
      <p:sp>
        <p:nvSpPr>
          <p:cNvPr id="30" name="TextBox 29">
            <a:extLst>
              <a:ext uri="{FF2B5EF4-FFF2-40B4-BE49-F238E27FC236}">
                <a16:creationId xmlns:a16="http://schemas.microsoft.com/office/drawing/2014/main" id="{D01CCE56-0DA6-44C8-BFB1-84ED9797FDD0}"/>
              </a:ext>
            </a:extLst>
          </p:cNvPr>
          <p:cNvSpPr txBox="1"/>
          <p:nvPr/>
        </p:nvSpPr>
        <p:spPr>
          <a:xfrm>
            <a:off x="10882016" y="31841912"/>
            <a:ext cx="15703968" cy="5816977"/>
          </a:xfrm>
          <a:prstGeom prst="rect">
            <a:avLst/>
          </a:prstGeom>
          <a:solidFill>
            <a:schemeClr val="bg1"/>
          </a:solidFill>
          <a:ln w="152400">
            <a:solidFill>
              <a:schemeClr val="accent4">
                <a:lumMod val="60000"/>
                <a:lumOff val="40000"/>
              </a:schemeClr>
            </a:solidFill>
          </a:ln>
        </p:spPr>
        <p:txBody>
          <a:bodyPr wrap="square" lIns="182880" rIns="182880" rtlCol="0">
            <a:spAutoFit/>
          </a:bodyPr>
          <a:lstStyle/>
          <a:p>
            <a:pPr algn="ctr"/>
            <a:r>
              <a:rPr lang="en-US" sz="5200" b="1" u="sng" dirty="0"/>
              <a:t>Conclusion:</a:t>
            </a:r>
          </a:p>
          <a:p>
            <a:pPr marL="571500" indent="-571500">
              <a:buFont typeface="Arial" panose="020B0604020202020204" pitchFamily="34" charset="0"/>
              <a:buChar char="•"/>
            </a:pPr>
            <a:r>
              <a:rPr lang="en-US" sz="4000" b="1" dirty="0"/>
              <a:t>The results show that modified traps increase efficiency of invasive </a:t>
            </a:r>
            <a:r>
              <a:rPr lang="en-US" sz="4000" b="1" i="1" dirty="0"/>
              <a:t>P. clarkii </a:t>
            </a:r>
            <a:r>
              <a:rPr lang="en-US" sz="4000" b="1" dirty="0"/>
              <a:t>capture in the North Shore Channel of the Chicago River.</a:t>
            </a:r>
          </a:p>
          <a:p>
            <a:pPr marL="571500" indent="-571500">
              <a:buFont typeface="Arial" panose="020B0604020202020204" pitchFamily="34" charset="0"/>
              <a:buChar char="•"/>
            </a:pPr>
            <a:r>
              <a:rPr lang="en-US" sz="4000" dirty="0"/>
              <a:t>We believe the increased catch rates in modified traps are due to the modifications making it more difficult for crayfish to climb out and escape the openings of the traps.</a:t>
            </a:r>
          </a:p>
          <a:p>
            <a:pPr marL="571500" indent="-571500">
              <a:buFont typeface="Arial" panose="020B0604020202020204" pitchFamily="34" charset="0"/>
              <a:buChar char="•"/>
            </a:pPr>
            <a:r>
              <a:rPr lang="en-US" sz="4000" dirty="0"/>
              <a:t>Using modified traps would likely double crayfish catch rates. This would further reduce the population of this damaging invader.</a:t>
            </a:r>
          </a:p>
          <a:p>
            <a:endParaRPr lang="en-US" sz="4000" dirty="0"/>
          </a:p>
        </p:txBody>
      </p:sp>
      <p:pic>
        <p:nvPicPr>
          <p:cNvPr id="32" name="Picture 6">
            <a:extLst>
              <a:ext uri="{FF2B5EF4-FFF2-40B4-BE49-F238E27FC236}">
                <a16:creationId xmlns:a16="http://schemas.microsoft.com/office/drawing/2014/main" id="{CB3218BB-A905-47FA-A968-19CA2D23D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
          <a:stretch/>
        </p:blipFill>
        <p:spPr bwMode="auto">
          <a:xfrm>
            <a:off x="908346" y="20061623"/>
            <a:ext cx="9007770" cy="618941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BC8A032B-2CE8-4D65-ACBD-5DB4E6FA082D}"/>
              </a:ext>
            </a:extLst>
          </p:cNvPr>
          <p:cNvSpPr txBox="1"/>
          <p:nvPr/>
        </p:nvSpPr>
        <p:spPr>
          <a:xfrm>
            <a:off x="30380015" y="29602753"/>
            <a:ext cx="6967575" cy="1169551"/>
          </a:xfrm>
          <a:prstGeom prst="rect">
            <a:avLst/>
          </a:prstGeom>
          <a:solidFill>
            <a:schemeClr val="bg1"/>
          </a:solidFill>
        </p:spPr>
        <p:txBody>
          <a:bodyPr wrap="square" rtlCol="0">
            <a:spAutoFit/>
          </a:bodyPr>
          <a:lstStyle/>
          <a:p>
            <a:r>
              <a:rPr lang="en-US" sz="3500" i="1" dirty="0"/>
              <a:t>Figure 6: North Shore Channel of the Chicago Area Waterway System</a:t>
            </a:r>
          </a:p>
        </p:txBody>
      </p:sp>
      <p:sp>
        <p:nvSpPr>
          <p:cNvPr id="36" name="TextBox 35">
            <a:extLst>
              <a:ext uri="{FF2B5EF4-FFF2-40B4-BE49-F238E27FC236}">
                <a16:creationId xmlns:a16="http://schemas.microsoft.com/office/drawing/2014/main" id="{CD7387B5-485A-45FD-BAA4-D3700FE87F94}"/>
              </a:ext>
            </a:extLst>
          </p:cNvPr>
          <p:cNvSpPr txBox="1"/>
          <p:nvPr/>
        </p:nvSpPr>
        <p:spPr>
          <a:xfrm>
            <a:off x="1112852" y="26633096"/>
            <a:ext cx="8598759" cy="1938992"/>
          </a:xfrm>
          <a:prstGeom prst="rect">
            <a:avLst/>
          </a:prstGeom>
          <a:solidFill>
            <a:schemeClr val="bg1"/>
          </a:solidFill>
          <a:ln>
            <a:noFill/>
          </a:ln>
        </p:spPr>
        <p:txBody>
          <a:bodyPr wrap="square" rtlCol="0">
            <a:spAutoFit/>
          </a:bodyPr>
          <a:lstStyle/>
          <a:p>
            <a:r>
              <a:rPr lang="en-US" sz="4000" i="1" dirty="0"/>
              <a:t>Figure 1: Red swamp crayfish </a:t>
            </a:r>
            <a:r>
              <a:rPr lang="en-US" sz="4000" dirty="0"/>
              <a:t>(Procambarus clarkii) </a:t>
            </a:r>
          </a:p>
          <a:p>
            <a:endParaRPr lang="en-US" sz="4000" i="1" dirty="0"/>
          </a:p>
        </p:txBody>
      </p:sp>
      <p:sp>
        <p:nvSpPr>
          <p:cNvPr id="37" name="TextBox 36">
            <a:extLst>
              <a:ext uri="{FF2B5EF4-FFF2-40B4-BE49-F238E27FC236}">
                <a16:creationId xmlns:a16="http://schemas.microsoft.com/office/drawing/2014/main" id="{E6B797BC-87C4-4839-8B06-F3A24BE23EA5}"/>
              </a:ext>
            </a:extLst>
          </p:cNvPr>
          <p:cNvSpPr txBox="1"/>
          <p:nvPr/>
        </p:nvSpPr>
        <p:spPr>
          <a:xfrm>
            <a:off x="27356131" y="31873452"/>
            <a:ext cx="10204284" cy="4339650"/>
          </a:xfrm>
          <a:prstGeom prst="rect">
            <a:avLst/>
          </a:prstGeom>
          <a:solidFill>
            <a:schemeClr val="bg1"/>
          </a:solidFill>
          <a:ln w="152400">
            <a:solidFill>
              <a:schemeClr val="accent4">
                <a:lumMod val="60000"/>
                <a:lumOff val="40000"/>
              </a:schemeClr>
            </a:solidFill>
          </a:ln>
        </p:spPr>
        <p:txBody>
          <a:bodyPr wrap="square" lIns="457200" tIns="228600" rIns="457200" bIns="228600" rtlCol="0">
            <a:spAutoFit/>
          </a:bodyPr>
          <a:lstStyle/>
          <a:p>
            <a:pPr algn="ctr"/>
            <a:r>
              <a:rPr lang="en-US" sz="5200" b="1" u="sng" dirty="0"/>
              <a:t>Acknowledgements:</a:t>
            </a:r>
            <a:endParaRPr lang="en-US" sz="5200" dirty="0"/>
          </a:p>
          <a:p>
            <a:r>
              <a:rPr lang="en-US" sz="4000" dirty="0"/>
              <a:t>I would like to thank Rachel, Dr. Keller, and the rest of the Keller Lab for their mentorship and encouragement throughout this project. I appreciate the opportunity to have such a unique learning experience.</a:t>
            </a:r>
          </a:p>
        </p:txBody>
      </p:sp>
      <p:pic>
        <p:nvPicPr>
          <p:cNvPr id="7" name="Picture 6" descr="Logo, company name&#10;&#10;Description automatically generated">
            <a:extLst>
              <a:ext uri="{FF2B5EF4-FFF2-40B4-BE49-F238E27FC236}">
                <a16:creationId xmlns:a16="http://schemas.microsoft.com/office/drawing/2014/main" id="{B38C59D2-788A-4767-BF69-FE2B7EDB807B}"/>
              </a:ext>
            </a:extLst>
          </p:cNvPr>
          <p:cNvPicPr>
            <a:picLocks noChangeAspect="1"/>
          </p:cNvPicPr>
          <p:nvPr/>
        </p:nvPicPr>
        <p:blipFill rotWithShape="1">
          <a:blip r:embed="rId3">
            <a:extLst>
              <a:ext uri="{28A0092B-C50C-407E-A947-70E740481C1C}">
                <a14:useLocalDpi xmlns:a14="http://schemas.microsoft.com/office/drawing/2010/main" val="0"/>
              </a:ext>
            </a:extLst>
          </a:blip>
          <a:srcRect l="3765" t="1931" b="1"/>
          <a:stretch/>
        </p:blipFill>
        <p:spPr>
          <a:xfrm>
            <a:off x="31851600" y="1515711"/>
            <a:ext cx="5303520" cy="3963303"/>
          </a:xfrm>
          <a:prstGeom prst="rect">
            <a:avLst/>
          </a:prstGeom>
        </p:spPr>
      </p:pic>
      <p:sp>
        <p:nvSpPr>
          <p:cNvPr id="39" name="TextBox 38">
            <a:extLst>
              <a:ext uri="{FF2B5EF4-FFF2-40B4-BE49-F238E27FC236}">
                <a16:creationId xmlns:a16="http://schemas.microsoft.com/office/drawing/2014/main" id="{B65A5280-5FBB-4534-824A-B314CE222432}"/>
              </a:ext>
            </a:extLst>
          </p:cNvPr>
          <p:cNvSpPr txBox="1"/>
          <p:nvPr/>
        </p:nvSpPr>
        <p:spPr>
          <a:xfrm>
            <a:off x="27356130" y="36583257"/>
            <a:ext cx="10306337" cy="1015663"/>
          </a:xfrm>
          <a:prstGeom prst="rect">
            <a:avLst/>
          </a:prstGeom>
          <a:solidFill>
            <a:schemeClr val="bg1"/>
          </a:solidFill>
          <a:ln w="152400">
            <a:solidFill>
              <a:schemeClr val="accent4">
                <a:lumMod val="60000"/>
                <a:lumOff val="40000"/>
              </a:schemeClr>
            </a:solidFill>
          </a:ln>
        </p:spPr>
        <p:txBody>
          <a:bodyPr wrap="square" rtlCol="0">
            <a:spAutoFit/>
          </a:bodyPr>
          <a:lstStyle/>
          <a:p>
            <a:r>
              <a:rPr lang="en-US" sz="3000" b="1" u="sng" dirty="0"/>
              <a:t>Contact Information</a:t>
            </a:r>
            <a:r>
              <a:rPr lang="en-US" sz="3000" dirty="0"/>
              <a:t>:</a:t>
            </a:r>
          </a:p>
          <a:p>
            <a:r>
              <a:rPr lang="en-US" sz="3000" dirty="0"/>
              <a:t>Emma Donnelly                                                    edonnelly4@luc.edu</a:t>
            </a:r>
          </a:p>
        </p:txBody>
      </p:sp>
      <p:pic>
        <p:nvPicPr>
          <p:cNvPr id="4" name="Picture 3" descr="Chart, box and whisker chart&#10;&#10;Description automatically generated">
            <a:extLst>
              <a:ext uri="{FF2B5EF4-FFF2-40B4-BE49-F238E27FC236}">
                <a16:creationId xmlns:a16="http://schemas.microsoft.com/office/drawing/2014/main" id="{CE6FF013-35A8-4D6B-8AE8-D4FA35095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8602" y="8075711"/>
            <a:ext cx="14661818" cy="10663140"/>
          </a:xfrm>
          <a:prstGeom prst="rect">
            <a:avLst/>
          </a:prstGeom>
        </p:spPr>
      </p:pic>
      <p:sp>
        <p:nvSpPr>
          <p:cNvPr id="27" name="TextBox 26">
            <a:extLst>
              <a:ext uri="{FF2B5EF4-FFF2-40B4-BE49-F238E27FC236}">
                <a16:creationId xmlns:a16="http://schemas.microsoft.com/office/drawing/2014/main" id="{AC88CB9C-9AF2-4F98-A8F1-BC3B0A3484A4}"/>
              </a:ext>
            </a:extLst>
          </p:cNvPr>
          <p:cNvSpPr txBox="1"/>
          <p:nvPr/>
        </p:nvSpPr>
        <p:spPr>
          <a:xfrm>
            <a:off x="26585984" y="8075711"/>
            <a:ext cx="10823053" cy="7478970"/>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4000" dirty="0"/>
              <a:t>ANOVA showed significant differences in trap performance (p&lt;0.00).</a:t>
            </a:r>
          </a:p>
          <a:p>
            <a:pPr marL="571500" indent="-571500">
              <a:buFont typeface="Arial" panose="020B0604020202020204" pitchFamily="34" charset="0"/>
              <a:buChar char="•"/>
            </a:pPr>
            <a:r>
              <a:rPr lang="en-US" sz="4000" dirty="0"/>
              <a:t>Traps modified with cups and </a:t>
            </a:r>
            <a:r>
              <a:rPr lang="en-US" sz="4000" dirty="0" err="1"/>
              <a:t>Zipties</a:t>
            </a:r>
            <a:r>
              <a:rPr lang="en-US" sz="4000" dirty="0"/>
              <a:t> in the funnel caught an average of 2.36 crayfish per trap. This was not significantly different to the number average number captured in traps modified only with cups  in the funnels (2.05/trap; p=0.29). </a:t>
            </a:r>
          </a:p>
          <a:p>
            <a:pPr marL="571500" indent="-571500">
              <a:buFont typeface="Arial" panose="020B0604020202020204" pitchFamily="34" charset="0"/>
              <a:buChar char="•"/>
            </a:pPr>
            <a:r>
              <a:rPr lang="en-US" sz="4000" dirty="0"/>
              <a:t>Post hoc test results indicated </a:t>
            </a:r>
            <a:r>
              <a:rPr lang="en-US" sz="4000" b="1" dirty="0"/>
              <a:t>both of the modified traps captured significantly more crayfish than standard unmodified traps </a:t>
            </a:r>
            <a:r>
              <a:rPr lang="en-US" sz="4000" dirty="0"/>
              <a:t>(p&lt;0.00 for both comparisons)</a:t>
            </a:r>
          </a:p>
        </p:txBody>
      </p:sp>
      <p:pic>
        <p:nvPicPr>
          <p:cNvPr id="43" name="Picture 12">
            <a:extLst>
              <a:ext uri="{FF2B5EF4-FFF2-40B4-BE49-F238E27FC236}">
                <a16:creationId xmlns:a16="http://schemas.microsoft.com/office/drawing/2014/main" id="{BF4B8D66-B21C-4C00-9F03-6CE8821B7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0474" y="23736066"/>
            <a:ext cx="6377978" cy="389330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text&#10;&#10;Description automatically generated">
            <a:extLst>
              <a:ext uri="{FF2B5EF4-FFF2-40B4-BE49-F238E27FC236}">
                <a16:creationId xmlns:a16="http://schemas.microsoft.com/office/drawing/2014/main" id="{C4AB4459-7C23-4004-BB9A-E0F673542A8E}"/>
              </a:ext>
            </a:extLst>
          </p:cNvPr>
          <p:cNvPicPr>
            <a:picLocks noChangeAspect="1"/>
          </p:cNvPicPr>
          <p:nvPr/>
        </p:nvPicPr>
        <p:blipFill rotWithShape="1">
          <a:blip r:embed="rId6">
            <a:extLst>
              <a:ext uri="{28A0092B-C50C-407E-A947-70E740481C1C}">
                <a14:useLocalDpi xmlns:a14="http://schemas.microsoft.com/office/drawing/2010/main" val="0"/>
              </a:ext>
            </a:extLst>
          </a:blip>
          <a:srcRect l="13606" t="25308" r="1455" b="43058"/>
          <a:stretch/>
        </p:blipFill>
        <p:spPr>
          <a:xfrm>
            <a:off x="18404019" y="23683268"/>
            <a:ext cx="4858902" cy="3919324"/>
          </a:xfrm>
          <a:prstGeom prst="rect">
            <a:avLst/>
          </a:prstGeom>
        </p:spPr>
      </p:pic>
      <p:pic>
        <p:nvPicPr>
          <p:cNvPr id="45" name="Picture 2">
            <a:extLst>
              <a:ext uri="{FF2B5EF4-FFF2-40B4-BE49-F238E27FC236}">
                <a16:creationId xmlns:a16="http://schemas.microsoft.com/office/drawing/2014/main" id="{5CEAD1A8-1AE4-44E8-8198-ED34522800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3308" r="4937" b="32667"/>
          <a:stretch/>
        </p:blipFill>
        <p:spPr bwMode="auto">
          <a:xfrm>
            <a:off x="23705928" y="23622028"/>
            <a:ext cx="5169652" cy="400734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5712260-78EB-40D7-8F80-F7B340DD8391}"/>
              </a:ext>
            </a:extLst>
          </p:cNvPr>
          <p:cNvSpPr txBox="1"/>
          <p:nvPr/>
        </p:nvSpPr>
        <p:spPr>
          <a:xfrm flipH="1">
            <a:off x="11832670" y="28145469"/>
            <a:ext cx="5130596" cy="1169551"/>
          </a:xfrm>
          <a:prstGeom prst="rect">
            <a:avLst/>
          </a:prstGeom>
          <a:noFill/>
        </p:spPr>
        <p:txBody>
          <a:bodyPr wrap="square">
            <a:spAutoFit/>
          </a:bodyPr>
          <a:lstStyle/>
          <a:p>
            <a:r>
              <a:rPr lang="en-US" sz="3500" i="1" dirty="0"/>
              <a:t>Figure 3: Standard Minnow Trap</a:t>
            </a:r>
          </a:p>
        </p:txBody>
      </p:sp>
      <p:sp>
        <p:nvSpPr>
          <p:cNvPr id="47" name="TextBox 46">
            <a:extLst>
              <a:ext uri="{FF2B5EF4-FFF2-40B4-BE49-F238E27FC236}">
                <a16:creationId xmlns:a16="http://schemas.microsoft.com/office/drawing/2014/main" id="{02DF6D13-6F90-4101-ADF6-03EA78225CC9}"/>
              </a:ext>
            </a:extLst>
          </p:cNvPr>
          <p:cNvSpPr txBox="1"/>
          <p:nvPr/>
        </p:nvSpPr>
        <p:spPr>
          <a:xfrm flipH="1">
            <a:off x="18203201" y="28145469"/>
            <a:ext cx="4810740" cy="2277547"/>
          </a:xfrm>
          <a:prstGeom prst="rect">
            <a:avLst/>
          </a:prstGeom>
          <a:noFill/>
        </p:spPr>
        <p:txBody>
          <a:bodyPr wrap="square">
            <a:spAutoFit/>
          </a:bodyPr>
          <a:lstStyle/>
          <a:p>
            <a:r>
              <a:rPr lang="en-US" sz="3500" i="1" dirty="0"/>
              <a:t>Figure 4: Trap modified with </a:t>
            </a:r>
            <a:r>
              <a:rPr lang="en-US" sz="3600" i="1" dirty="0"/>
              <a:t>c</a:t>
            </a:r>
            <a:r>
              <a:rPr lang="en-US" sz="3600" dirty="0"/>
              <a:t>ups and </a:t>
            </a:r>
            <a:r>
              <a:rPr lang="en-US" sz="3600" dirty="0" err="1"/>
              <a:t>Zipties</a:t>
            </a:r>
            <a:r>
              <a:rPr lang="en-US" sz="3600" dirty="0"/>
              <a:t> in funnels</a:t>
            </a:r>
          </a:p>
          <a:p>
            <a:endParaRPr lang="en-US" sz="3500" i="1" dirty="0"/>
          </a:p>
        </p:txBody>
      </p:sp>
      <p:sp>
        <p:nvSpPr>
          <p:cNvPr id="48" name="TextBox 47">
            <a:extLst>
              <a:ext uri="{FF2B5EF4-FFF2-40B4-BE49-F238E27FC236}">
                <a16:creationId xmlns:a16="http://schemas.microsoft.com/office/drawing/2014/main" id="{9443BAA3-2912-4890-8827-FBDB09DCB07F}"/>
              </a:ext>
            </a:extLst>
          </p:cNvPr>
          <p:cNvSpPr txBox="1"/>
          <p:nvPr/>
        </p:nvSpPr>
        <p:spPr>
          <a:xfrm flipH="1">
            <a:off x="23896364" y="28145469"/>
            <a:ext cx="4761758" cy="1723549"/>
          </a:xfrm>
          <a:prstGeom prst="rect">
            <a:avLst/>
          </a:prstGeom>
          <a:noFill/>
        </p:spPr>
        <p:txBody>
          <a:bodyPr wrap="square">
            <a:spAutoFit/>
          </a:bodyPr>
          <a:lstStyle/>
          <a:p>
            <a:r>
              <a:rPr lang="en-US" sz="3500" i="1" dirty="0"/>
              <a:t>Figure 5: Trap modified with </a:t>
            </a:r>
            <a:r>
              <a:rPr lang="en-US" sz="3600" i="1" dirty="0"/>
              <a:t>c</a:t>
            </a:r>
            <a:r>
              <a:rPr lang="en-US" sz="3600" dirty="0"/>
              <a:t>ups  in funnels</a:t>
            </a:r>
          </a:p>
          <a:p>
            <a:endParaRPr lang="en-US" sz="3500" i="1" dirty="0"/>
          </a:p>
        </p:txBody>
      </p:sp>
      <p:sp>
        <p:nvSpPr>
          <p:cNvPr id="49" name="TextBox 48">
            <a:extLst>
              <a:ext uri="{FF2B5EF4-FFF2-40B4-BE49-F238E27FC236}">
                <a16:creationId xmlns:a16="http://schemas.microsoft.com/office/drawing/2014/main" id="{A9BCE279-4759-44BD-B401-40CC8A0B9E37}"/>
              </a:ext>
            </a:extLst>
          </p:cNvPr>
          <p:cNvSpPr txBox="1"/>
          <p:nvPr/>
        </p:nvSpPr>
        <p:spPr>
          <a:xfrm>
            <a:off x="16580023" y="21472246"/>
            <a:ext cx="8763000" cy="1569660"/>
          </a:xfrm>
          <a:prstGeom prst="rect">
            <a:avLst/>
          </a:prstGeom>
          <a:noFill/>
        </p:spPr>
        <p:txBody>
          <a:bodyPr wrap="square">
            <a:spAutoFit/>
          </a:bodyPr>
          <a:lstStyle/>
          <a:p>
            <a:pPr algn="ctr"/>
            <a:r>
              <a:rPr lang="en-US" sz="4800" b="1" u="sng" dirty="0"/>
              <a:t>Trap Modifications</a:t>
            </a:r>
            <a:r>
              <a:rPr lang="en-US" sz="4800" dirty="0"/>
              <a:t>:</a:t>
            </a:r>
          </a:p>
          <a:p>
            <a:pPr algn="ctr"/>
            <a:endParaRPr lang="en-US" sz="4800" dirty="0"/>
          </a:p>
        </p:txBody>
      </p:sp>
      <p:pic>
        <p:nvPicPr>
          <p:cNvPr id="51" name="Picture 50">
            <a:extLst>
              <a:ext uri="{FF2B5EF4-FFF2-40B4-BE49-F238E27FC236}">
                <a16:creationId xmlns:a16="http://schemas.microsoft.com/office/drawing/2014/main" id="{AC9B389F-3706-4665-AF9D-B4691B9F7C79}"/>
              </a:ext>
            </a:extLst>
          </p:cNvPr>
          <p:cNvPicPr>
            <a:picLocks noChangeAspect="1"/>
          </p:cNvPicPr>
          <p:nvPr/>
        </p:nvPicPr>
        <p:blipFill rotWithShape="1">
          <a:blip r:embed="rId8"/>
          <a:srcRect l="36342" t="31432" r="37650" b="16736"/>
          <a:stretch/>
        </p:blipFill>
        <p:spPr>
          <a:xfrm>
            <a:off x="30334777" y="21580305"/>
            <a:ext cx="6957171" cy="7799394"/>
          </a:xfrm>
          <a:prstGeom prst="rect">
            <a:avLst/>
          </a:prstGeom>
        </p:spPr>
      </p:pic>
    </p:spTree>
    <p:extLst>
      <p:ext uri="{BB962C8B-B14F-4D97-AF65-F5344CB8AC3E}">
        <p14:creationId xmlns:p14="http://schemas.microsoft.com/office/powerpoint/2010/main" val="2003839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6038</TotalTime>
  <Words>526</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lastModifiedBy>Donnelly, Emma</cp:lastModifiedBy>
  <cp:revision>72</cp:revision>
  <dcterms:created xsi:type="dcterms:W3CDTF">2015-10-26T20:35:27Z</dcterms:created>
  <dcterms:modified xsi:type="dcterms:W3CDTF">2022-04-06T12:25:12Z</dcterms:modified>
</cp:coreProperties>
</file>