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Lst>
  <p:sldSz cx="32918400" cy="32918400"/>
  <p:notesSz cx="7004050" cy="9290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p:scale>
          <a:sx n="31" d="100"/>
          <a:sy n="31" d="100"/>
        </p:scale>
        <p:origin x="-2076" y="-2870"/>
      </p:cViewPr>
      <p:guideLst>
        <p:guide orient="horz" pos="10368"/>
        <p:guide pos="1036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58364" y="877819"/>
            <a:ext cx="31601664" cy="31162752"/>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96946" y="4235405"/>
            <a:ext cx="26910792" cy="14045184"/>
          </a:xfrm>
        </p:spPr>
        <p:txBody>
          <a:bodyPr anchor="b">
            <a:normAutofit/>
          </a:bodyPr>
          <a:lstStyle>
            <a:lvl1pPr algn="ctr">
              <a:lnSpc>
                <a:spcPct val="85000"/>
              </a:lnSpc>
              <a:defRPr sz="216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4615735" y="18574250"/>
            <a:ext cx="23673222" cy="6663192"/>
          </a:xfrm>
        </p:spPr>
        <p:txBody>
          <a:bodyPr>
            <a:normAutofit/>
          </a:bodyPr>
          <a:lstStyle>
            <a:lvl1pPr marL="0" indent="0" algn="ctr">
              <a:spcBef>
                <a:spcPts val="3600"/>
              </a:spcBef>
              <a:buNone/>
              <a:defRPr sz="6480">
                <a:solidFill>
                  <a:srgbClr val="FFFFFF"/>
                </a:solidFill>
              </a:defRPr>
            </a:lvl1pPr>
            <a:lvl2pPr marL="1234440" indent="0" algn="ctr">
              <a:buNone/>
              <a:defRPr sz="6480"/>
            </a:lvl2pPr>
            <a:lvl3pPr marL="2468880" indent="0" algn="ctr">
              <a:buNone/>
              <a:defRPr sz="6480"/>
            </a:lvl3pPr>
            <a:lvl4pPr marL="3703320" indent="0" algn="ctr">
              <a:buNone/>
              <a:defRPr sz="5400"/>
            </a:lvl4pPr>
            <a:lvl5pPr marL="4937760" indent="0" algn="ctr">
              <a:buNone/>
              <a:defRPr sz="5400"/>
            </a:lvl5pPr>
            <a:lvl6pPr marL="6172200" indent="0" algn="ctr">
              <a:buNone/>
              <a:defRPr sz="5400"/>
            </a:lvl6pPr>
            <a:lvl7pPr marL="7406640" indent="0" algn="ctr">
              <a:buNone/>
              <a:defRPr sz="5400"/>
            </a:lvl7pPr>
            <a:lvl8pPr marL="8641080" indent="0" algn="ctr">
              <a:buNone/>
              <a:defRPr sz="5400"/>
            </a:lvl8pPr>
            <a:lvl9pPr marL="9875520" indent="0" algn="ctr">
              <a:buNone/>
              <a:defRPr sz="5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85D6BDF-9D0E-4E2B-85B8-D8F4790360C9}" type="datetimeFigureOut">
              <a:rPr lang="en-US" smtClean="0"/>
              <a:t>4/6/2022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BB075EA-769C-4ECD-B48E-D6FCDC24F876}" type="slidenum">
              <a:rPr lang="en-US" smtClean="0"/>
              <a:t>‹#›</a:t>
            </a:fld>
            <a:endParaRPr lang="en-US" dirty="0"/>
          </a:p>
        </p:txBody>
      </p:sp>
      <p:cxnSp>
        <p:nvCxnSpPr>
          <p:cNvPr id="8" name="Straight Connector 7"/>
          <p:cNvCxnSpPr/>
          <p:nvPr/>
        </p:nvCxnSpPr>
        <p:spPr>
          <a:xfrm>
            <a:off x="5342384" y="17922240"/>
            <a:ext cx="22219924"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65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21503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3657600"/>
            <a:ext cx="6275070" cy="259689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86102" y="3657600"/>
            <a:ext cx="20059650" cy="25968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609413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32278320" y="0"/>
            <a:ext cx="64008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6" name="Rectangle 15"/>
          <p:cNvSpPr/>
          <p:nvPr userDrawn="1"/>
        </p:nvSpPr>
        <p:spPr>
          <a:xfrm>
            <a:off x="-2" y="0"/>
            <a:ext cx="640080" cy="329184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7" name="Rectangle 16"/>
          <p:cNvSpPr/>
          <p:nvPr userDrawn="1"/>
        </p:nvSpPr>
        <p:spPr>
          <a:xfrm>
            <a:off x="0" y="0"/>
            <a:ext cx="32918400" cy="4114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sp>
        <p:nvSpPr>
          <p:cNvPr id="18" name="Rectangle 17"/>
          <p:cNvSpPr/>
          <p:nvPr userDrawn="1"/>
        </p:nvSpPr>
        <p:spPr>
          <a:xfrm>
            <a:off x="0" y="28803600"/>
            <a:ext cx="32918400" cy="4114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32000" y="32613600"/>
            <a:ext cx="5297435" cy="185928"/>
          </a:xfrm>
          <a:prstGeom prst="rect">
            <a:avLst/>
          </a:prstGeom>
        </p:spPr>
      </p:pic>
    </p:spTree>
    <p:extLst>
      <p:ext uri="{BB962C8B-B14F-4D97-AF65-F5344CB8AC3E}">
        <p14:creationId xmlns:p14="http://schemas.microsoft.com/office/powerpoint/2010/main" val="20836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36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588331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87345" y="5633160"/>
            <a:ext cx="26910792" cy="14045184"/>
          </a:xfrm>
        </p:spPr>
        <p:txBody>
          <a:bodyPr anchor="b">
            <a:noAutofit/>
          </a:bodyPr>
          <a:lstStyle>
            <a:lvl1pPr algn="ctr">
              <a:lnSpc>
                <a:spcPct val="85000"/>
              </a:lnSpc>
              <a:defRPr sz="216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4616806" y="19941696"/>
            <a:ext cx="23676559" cy="6546269"/>
          </a:xfrm>
        </p:spPr>
        <p:txBody>
          <a:bodyPr anchor="t">
            <a:normAutofit/>
          </a:bodyPr>
          <a:lstStyle>
            <a:lvl1pPr marL="0" indent="0" algn="ctr">
              <a:buNone/>
              <a:defRPr sz="6480">
                <a:solidFill>
                  <a:schemeClr val="accent1"/>
                </a:solidFill>
              </a:defRPr>
            </a:lvl1pPr>
            <a:lvl2pPr marL="1234440" indent="0">
              <a:buNone/>
              <a:defRPr sz="4860">
                <a:solidFill>
                  <a:schemeClr val="tx1">
                    <a:tint val="75000"/>
                  </a:schemeClr>
                </a:solidFill>
              </a:defRPr>
            </a:lvl2pPr>
            <a:lvl3pPr marL="2468880" indent="0">
              <a:buNone/>
              <a:defRPr sz="4320">
                <a:solidFill>
                  <a:schemeClr val="tx1">
                    <a:tint val="75000"/>
                  </a:schemeClr>
                </a:solidFill>
              </a:defRPr>
            </a:lvl3pPr>
            <a:lvl4pPr marL="3703320" indent="0">
              <a:buNone/>
              <a:defRPr sz="3780">
                <a:solidFill>
                  <a:schemeClr val="tx1">
                    <a:tint val="75000"/>
                  </a:schemeClr>
                </a:solidFill>
              </a:defRPr>
            </a:lvl4pPr>
            <a:lvl5pPr marL="4937760" indent="0">
              <a:buNone/>
              <a:defRPr sz="3780">
                <a:solidFill>
                  <a:schemeClr val="tx1">
                    <a:tint val="75000"/>
                  </a:schemeClr>
                </a:solidFill>
              </a:defRPr>
            </a:lvl5pPr>
            <a:lvl6pPr marL="6172200" indent="0">
              <a:buNone/>
              <a:defRPr sz="3780">
                <a:solidFill>
                  <a:schemeClr val="tx1">
                    <a:tint val="75000"/>
                  </a:schemeClr>
                </a:solidFill>
              </a:defRPr>
            </a:lvl6pPr>
            <a:lvl7pPr marL="7406640" indent="0">
              <a:buNone/>
              <a:defRPr sz="3780">
                <a:solidFill>
                  <a:schemeClr val="tx1">
                    <a:tint val="75000"/>
                  </a:schemeClr>
                </a:solidFill>
              </a:defRPr>
            </a:lvl7pPr>
            <a:lvl8pPr marL="8641080" indent="0">
              <a:buNone/>
              <a:defRPr sz="3780">
                <a:solidFill>
                  <a:schemeClr val="tx1">
                    <a:tint val="75000"/>
                  </a:schemeClr>
                </a:solidFill>
              </a:defRPr>
            </a:lvl8pPr>
            <a:lvl9pPr marL="9875520" indent="0">
              <a:buNone/>
              <a:defRPr sz="37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cxnSp>
        <p:nvCxnSpPr>
          <p:cNvPr id="7" name="Straight Connector 6"/>
          <p:cNvCxnSpPr/>
          <p:nvPr/>
        </p:nvCxnSpPr>
        <p:spPr>
          <a:xfrm>
            <a:off x="5349242" y="19297958"/>
            <a:ext cx="2221992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09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86100" y="9875515"/>
            <a:ext cx="12838176" cy="19312128"/>
          </a:xfrm>
        </p:spPr>
        <p:txBody>
          <a:bodyPr/>
          <a:lstStyle>
            <a:lvl1pPr>
              <a:defRPr sz="594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922552" y="9875520"/>
            <a:ext cx="12838176" cy="19312128"/>
          </a:xfrm>
        </p:spPr>
        <p:txBody>
          <a:bodyPr/>
          <a:lstStyle>
            <a:lvl1pPr>
              <a:defRPr sz="594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253898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086100" y="9607253"/>
            <a:ext cx="12838176" cy="3730752"/>
          </a:xfrm>
        </p:spPr>
        <p:txBody>
          <a:bodyPr anchor="ctr"/>
          <a:lstStyle>
            <a:lvl1pPr marL="0" indent="0">
              <a:spcBef>
                <a:spcPts val="0"/>
              </a:spcBef>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Click to edit Master text styles</a:t>
            </a:r>
          </a:p>
        </p:txBody>
      </p:sp>
      <p:sp>
        <p:nvSpPr>
          <p:cNvPr id="4" name="Content Placeholder 3"/>
          <p:cNvSpPr>
            <a:spLocks noGrp="1"/>
          </p:cNvSpPr>
          <p:nvPr>
            <p:ph sz="half" idx="2"/>
          </p:nvPr>
        </p:nvSpPr>
        <p:spPr>
          <a:xfrm>
            <a:off x="3086100" y="13063118"/>
            <a:ext cx="12838176" cy="16239744"/>
          </a:xfrm>
        </p:spPr>
        <p:txBody>
          <a:bodyPr/>
          <a:lstStyle>
            <a:lvl1pPr>
              <a:defRPr sz="594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926768" y="9595354"/>
            <a:ext cx="12838176" cy="3730752"/>
          </a:xfrm>
        </p:spPr>
        <p:txBody>
          <a:bodyPr anchor="ctr"/>
          <a:lstStyle>
            <a:lvl1pPr marL="0" indent="0">
              <a:spcBef>
                <a:spcPts val="0"/>
              </a:spcBef>
              <a:buNone/>
              <a:defRPr sz="6480" b="1"/>
            </a:lvl1pPr>
            <a:lvl2pPr marL="1234440" indent="0">
              <a:buNone/>
              <a:defRPr sz="5400" b="1"/>
            </a:lvl2pPr>
            <a:lvl3pPr marL="2468880" indent="0">
              <a:buNone/>
              <a:defRPr sz="4860" b="1"/>
            </a:lvl3pPr>
            <a:lvl4pPr marL="3703320" indent="0">
              <a:buNone/>
              <a:defRPr sz="4320" b="1"/>
            </a:lvl4pPr>
            <a:lvl5pPr marL="4937760" indent="0">
              <a:buNone/>
              <a:defRPr sz="4320" b="1"/>
            </a:lvl5pPr>
            <a:lvl6pPr marL="6172200" indent="0">
              <a:buNone/>
              <a:defRPr sz="4320" b="1"/>
            </a:lvl6pPr>
            <a:lvl7pPr marL="7406640" indent="0">
              <a:buNone/>
              <a:defRPr sz="4320" b="1"/>
            </a:lvl7pPr>
            <a:lvl8pPr marL="8641080" indent="0">
              <a:buNone/>
              <a:defRPr sz="4320" b="1"/>
            </a:lvl8pPr>
            <a:lvl9pPr marL="9875520" indent="0">
              <a:buNone/>
              <a:defRPr sz="4320" b="1"/>
            </a:lvl9pPr>
          </a:lstStyle>
          <a:p>
            <a:pPr lvl="0"/>
            <a:r>
              <a:rPr lang="en-US"/>
              <a:t>Click to edit Master text styles</a:t>
            </a:r>
          </a:p>
        </p:txBody>
      </p:sp>
      <p:sp>
        <p:nvSpPr>
          <p:cNvPr id="6" name="Content Placeholder 5"/>
          <p:cNvSpPr>
            <a:spLocks noGrp="1"/>
          </p:cNvSpPr>
          <p:nvPr>
            <p:ph sz="quarter" idx="4"/>
          </p:nvPr>
        </p:nvSpPr>
        <p:spPr>
          <a:xfrm>
            <a:off x="16926768" y="13052746"/>
            <a:ext cx="12838176" cy="16239744"/>
          </a:xfrm>
        </p:spPr>
        <p:txBody>
          <a:bodyPr/>
          <a:lstStyle>
            <a:lvl1pPr>
              <a:defRPr sz="594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36374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66588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47783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86100" y="5266944"/>
            <a:ext cx="10204704" cy="8339328"/>
          </a:xfrm>
        </p:spPr>
        <p:txBody>
          <a:bodyPr anchor="b">
            <a:noAutofit/>
          </a:bodyPr>
          <a:lstStyle>
            <a:lvl1pPr>
              <a:lnSpc>
                <a:spcPct val="90000"/>
              </a:lnSpc>
              <a:defRPr sz="10800" b="0"/>
            </a:lvl1pPr>
          </a:lstStyle>
          <a:p>
            <a:r>
              <a:rPr lang="en-US"/>
              <a:t>Click to edit Master title style</a:t>
            </a:r>
            <a:endParaRPr lang="en-US" dirty="0"/>
          </a:p>
        </p:txBody>
      </p:sp>
      <p:sp>
        <p:nvSpPr>
          <p:cNvPr id="3" name="Content Placeholder 2"/>
          <p:cNvSpPr>
            <a:spLocks noGrp="1"/>
          </p:cNvSpPr>
          <p:nvPr>
            <p:ph idx="1"/>
          </p:nvPr>
        </p:nvSpPr>
        <p:spPr>
          <a:xfrm>
            <a:off x="14865530" y="5266944"/>
            <a:ext cx="14938697" cy="22384512"/>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86100" y="13606272"/>
            <a:ext cx="10204704" cy="14045184"/>
          </a:xfrm>
        </p:spPr>
        <p:txBody>
          <a:bodyPr>
            <a:normAutofit/>
          </a:bodyPr>
          <a:lstStyle>
            <a:lvl1pPr marL="0" indent="0">
              <a:lnSpc>
                <a:spcPct val="100000"/>
              </a:lnSpc>
              <a:spcBef>
                <a:spcPts val="2880"/>
              </a:spcBef>
              <a:buNone/>
              <a:defRPr sz="4590"/>
            </a:lvl1pPr>
            <a:lvl2pPr marL="1234440" indent="0">
              <a:buNone/>
              <a:defRPr sz="3240"/>
            </a:lvl2pPr>
            <a:lvl3pPr marL="2468880" indent="0">
              <a:buNone/>
              <a:defRPr sz="2700"/>
            </a:lvl3pPr>
            <a:lvl4pPr marL="3703320" indent="0">
              <a:buNone/>
              <a:defRPr sz="2430"/>
            </a:lvl4pPr>
            <a:lvl5pPr marL="4937760" indent="0">
              <a:buNone/>
              <a:defRPr sz="2430"/>
            </a:lvl5pPr>
            <a:lvl6pPr marL="6172200" indent="0">
              <a:buNone/>
              <a:defRPr sz="2430"/>
            </a:lvl6pPr>
            <a:lvl7pPr marL="7406640" indent="0">
              <a:buNone/>
              <a:defRPr sz="2430"/>
            </a:lvl7pPr>
            <a:lvl8pPr marL="8641080" indent="0">
              <a:buNone/>
              <a:defRPr sz="2430"/>
            </a:lvl8pPr>
            <a:lvl9pPr marL="9875520" indent="0">
              <a:buNone/>
              <a:defRPr sz="2430"/>
            </a:lvl9pPr>
          </a:lstStyle>
          <a:p>
            <a:pPr lvl="0"/>
            <a:r>
              <a:rPr lang="en-US"/>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58643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86100" y="5266944"/>
            <a:ext cx="10204704" cy="8339328"/>
          </a:xfrm>
        </p:spPr>
        <p:txBody>
          <a:bodyPr anchor="b">
            <a:noAutofit/>
          </a:bodyPr>
          <a:lstStyle>
            <a:lvl1pPr>
              <a:lnSpc>
                <a:spcPct val="90000"/>
              </a:lnSpc>
              <a:defRPr sz="10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4468787" y="5135268"/>
            <a:ext cx="15327731" cy="22296734"/>
          </a:xfrm>
        </p:spPr>
        <p:txBody>
          <a:bodyPr lIns="274320" tIns="182880" anchor="t">
            <a:normAutofit/>
          </a:bodyPr>
          <a:lstStyle>
            <a:lvl1pPr marL="0" indent="0">
              <a:buNone/>
              <a:defRPr sz="7560"/>
            </a:lvl1pPr>
            <a:lvl2pPr marL="1234440" indent="0">
              <a:buNone/>
              <a:defRPr sz="7560"/>
            </a:lvl2pPr>
            <a:lvl3pPr marL="2468880" indent="0">
              <a:buNone/>
              <a:defRPr sz="6480"/>
            </a:lvl3pPr>
            <a:lvl4pPr marL="3703320" indent="0">
              <a:buNone/>
              <a:defRPr sz="5400"/>
            </a:lvl4pPr>
            <a:lvl5pPr marL="4937760" indent="0">
              <a:buNone/>
              <a:defRPr sz="5400"/>
            </a:lvl5pPr>
            <a:lvl6pPr marL="6172200" indent="0">
              <a:buNone/>
              <a:defRPr sz="5400"/>
            </a:lvl6pPr>
            <a:lvl7pPr marL="7406640" indent="0">
              <a:buNone/>
              <a:defRPr sz="5400"/>
            </a:lvl7pPr>
            <a:lvl8pPr marL="8641080" indent="0">
              <a:buNone/>
              <a:defRPr sz="5400"/>
            </a:lvl8pPr>
            <a:lvl9pPr marL="9875520" indent="0">
              <a:buNone/>
              <a:defRPr sz="5400"/>
            </a:lvl9pPr>
          </a:lstStyle>
          <a:p>
            <a:r>
              <a:rPr lang="en-US" dirty="0"/>
              <a:t>Click icon to add picture</a:t>
            </a:r>
          </a:p>
        </p:txBody>
      </p:sp>
      <p:sp>
        <p:nvSpPr>
          <p:cNvPr id="4" name="Text Placeholder 3"/>
          <p:cNvSpPr>
            <a:spLocks noGrp="1"/>
          </p:cNvSpPr>
          <p:nvPr>
            <p:ph type="body" sz="half" idx="2"/>
          </p:nvPr>
        </p:nvSpPr>
        <p:spPr>
          <a:xfrm>
            <a:off x="3086100" y="13606272"/>
            <a:ext cx="10204704" cy="13825728"/>
          </a:xfrm>
        </p:spPr>
        <p:txBody>
          <a:bodyPr>
            <a:normAutofit/>
          </a:bodyPr>
          <a:lstStyle>
            <a:lvl1pPr marL="0" indent="0">
              <a:lnSpc>
                <a:spcPct val="100000"/>
              </a:lnSpc>
              <a:spcBef>
                <a:spcPts val="2880"/>
              </a:spcBef>
              <a:buNone/>
              <a:defRPr sz="4590"/>
            </a:lvl1pPr>
            <a:lvl2pPr marL="1234440" indent="0">
              <a:buNone/>
              <a:defRPr sz="3240"/>
            </a:lvl2pPr>
            <a:lvl3pPr marL="2468880" indent="0">
              <a:buNone/>
              <a:defRPr sz="2700"/>
            </a:lvl3pPr>
            <a:lvl4pPr marL="3703320" indent="0">
              <a:buNone/>
              <a:defRPr sz="2430"/>
            </a:lvl4pPr>
            <a:lvl5pPr marL="4937760" indent="0">
              <a:buNone/>
              <a:defRPr sz="2430"/>
            </a:lvl5pPr>
            <a:lvl6pPr marL="6172200" indent="0">
              <a:buNone/>
              <a:defRPr sz="2430"/>
            </a:lvl6pPr>
            <a:lvl7pPr marL="7406640" indent="0">
              <a:buNone/>
              <a:defRPr sz="2430"/>
            </a:lvl7pPr>
            <a:lvl8pPr marL="8641080" indent="0">
              <a:buNone/>
              <a:defRPr sz="2430"/>
            </a:lvl8pPr>
            <a:lvl9pPr marL="9875520" indent="0">
              <a:buNone/>
              <a:defRPr sz="2430"/>
            </a:lvl9pPr>
          </a:lstStyle>
          <a:p>
            <a:pPr lvl="0"/>
            <a:r>
              <a:rPr lang="en-US"/>
              <a:t>Click to edit Master text styles</a:t>
            </a:r>
          </a:p>
        </p:txBody>
      </p:sp>
      <p:sp>
        <p:nvSpPr>
          <p:cNvPr id="5" name="Date Placeholder 4"/>
          <p:cNvSpPr>
            <a:spLocks noGrp="1"/>
          </p:cNvSpPr>
          <p:nvPr>
            <p:ph type="dt" sz="half" idx="10"/>
          </p:nvPr>
        </p:nvSpPr>
        <p:spPr/>
        <p:txBody>
          <a:bodyPr/>
          <a:lstStyle/>
          <a:p>
            <a:fld id="{985D6BDF-9D0E-4E2B-85B8-D8F4790360C9}" type="datetimeFigureOut">
              <a:rPr lang="en-US" smtClean="0"/>
              <a:t>4/6/2022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405158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658368" y="877824"/>
            <a:ext cx="31601664" cy="3116275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3086100" y="2926080"/>
            <a:ext cx="26663904" cy="65105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86105" y="9875520"/>
            <a:ext cx="26656751" cy="193852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86089" y="29874382"/>
            <a:ext cx="6288502" cy="1752600"/>
          </a:xfrm>
          <a:prstGeom prst="rect">
            <a:avLst/>
          </a:prstGeom>
        </p:spPr>
        <p:txBody>
          <a:bodyPr vert="horz" lIns="91440" tIns="45720" rIns="91440" bIns="45720" rtlCol="0" anchor="ctr"/>
          <a:lstStyle>
            <a:lvl1pPr algn="l">
              <a:defRPr sz="3600">
                <a:solidFill>
                  <a:schemeClr val="accent1"/>
                </a:solidFill>
              </a:defRPr>
            </a:lvl1pPr>
          </a:lstStyle>
          <a:p>
            <a:fld id="{985D6BDF-9D0E-4E2B-85B8-D8F4790360C9}" type="datetimeFigureOut">
              <a:rPr lang="en-US" smtClean="0"/>
              <a:t>4/6/2022</a:t>
            </a:fld>
            <a:endParaRPr lang="en-US" dirty="0"/>
          </a:p>
        </p:txBody>
      </p:sp>
      <p:sp>
        <p:nvSpPr>
          <p:cNvPr id="5" name="Footer Placeholder 4"/>
          <p:cNvSpPr>
            <a:spLocks noGrp="1"/>
          </p:cNvSpPr>
          <p:nvPr>
            <p:ph type="ftr" sz="quarter" idx="3"/>
          </p:nvPr>
        </p:nvSpPr>
        <p:spPr>
          <a:xfrm>
            <a:off x="10662701" y="29874382"/>
            <a:ext cx="12737992" cy="1752600"/>
          </a:xfrm>
          <a:prstGeom prst="rect">
            <a:avLst/>
          </a:prstGeom>
        </p:spPr>
        <p:txBody>
          <a:bodyPr vert="horz" lIns="91440" tIns="45720" rIns="91440" bIns="45720" rtlCol="0" anchor="ctr"/>
          <a:lstStyle>
            <a:lvl1pPr algn="ctr">
              <a:defRPr sz="3600">
                <a:solidFill>
                  <a:schemeClr val="accent1"/>
                </a:solidFill>
              </a:defRPr>
            </a:lvl1pPr>
          </a:lstStyle>
          <a:p>
            <a:endParaRPr lang="en-US" dirty="0"/>
          </a:p>
        </p:txBody>
      </p:sp>
      <p:sp>
        <p:nvSpPr>
          <p:cNvPr id="6" name="Slide Number Placeholder 5"/>
          <p:cNvSpPr>
            <a:spLocks noGrp="1"/>
          </p:cNvSpPr>
          <p:nvPr>
            <p:ph type="sldNum" sz="quarter" idx="4"/>
          </p:nvPr>
        </p:nvSpPr>
        <p:spPr>
          <a:xfrm>
            <a:off x="25189735" y="29874382"/>
            <a:ext cx="4606787" cy="1752600"/>
          </a:xfrm>
          <a:prstGeom prst="rect">
            <a:avLst/>
          </a:prstGeom>
        </p:spPr>
        <p:txBody>
          <a:bodyPr vert="horz" lIns="91440" tIns="45720" rIns="91440" bIns="45720" rtlCol="0" anchor="ctr"/>
          <a:lstStyle>
            <a:lvl1pPr algn="r">
              <a:defRPr sz="3600">
                <a:solidFill>
                  <a:schemeClr val="accent1"/>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3308861142"/>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2468880" rtl="0" eaLnBrk="1" latinLnBrk="0" hangingPunct="1">
        <a:lnSpc>
          <a:spcPct val="90000"/>
        </a:lnSpc>
        <a:spcBef>
          <a:spcPct val="0"/>
        </a:spcBef>
        <a:buNone/>
        <a:defRPr sz="14400" kern="1200">
          <a:solidFill>
            <a:schemeClr val="accent1"/>
          </a:solidFill>
          <a:latin typeface="+mj-lt"/>
          <a:ea typeface="+mj-ea"/>
          <a:cs typeface="+mj-cs"/>
        </a:defRPr>
      </a:lvl1pPr>
    </p:titleStyle>
    <p:bodyStyle>
      <a:lvl1pPr marL="617220" indent="-493776" algn="l" defTabSz="2468880" rtl="0" eaLnBrk="1" latinLnBrk="0" hangingPunct="1">
        <a:lnSpc>
          <a:spcPct val="90000"/>
        </a:lnSpc>
        <a:spcBef>
          <a:spcPts val="3600"/>
        </a:spcBef>
        <a:buClr>
          <a:schemeClr val="accent1"/>
        </a:buClr>
        <a:buSzPct val="80000"/>
        <a:buFont typeface="Corbel" pitchFamily="34" charset="0"/>
        <a:buChar char="•"/>
        <a:defRPr sz="7200" kern="1200">
          <a:solidFill>
            <a:schemeClr val="accent1"/>
          </a:solidFill>
          <a:latin typeface="+mn-lt"/>
          <a:ea typeface="+mn-ea"/>
          <a:cs typeface="+mn-cs"/>
        </a:defRPr>
      </a:lvl1pPr>
      <a:lvl2pPr marL="1234440" indent="-493776"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6480" kern="1200">
          <a:solidFill>
            <a:schemeClr val="accent1"/>
          </a:solidFill>
          <a:latin typeface="+mn-lt"/>
          <a:ea typeface="+mn-ea"/>
          <a:cs typeface="+mn-cs"/>
        </a:defRPr>
      </a:lvl2pPr>
      <a:lvl3pPr marL="1975104" indent="-493776"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760" kern="1200">
          <a:solidFill>
            <a:schemeClr val="accent1"/>
          </a:solidFill>
          <a:latin typeface="+mn-lt"/>
          <a:ea typeface="+mn-ea"/>
          <a:cs typeface="+mn-cs"/>
        </a:defRPr>
      </a:lvl3pPr>
      <a:lvl4pPr marL="2715768" indent="-493776"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040" kern="1200">
          <a:solidFill>
            <a:schemeClr val="accent1"/>
          </a:solidFill>
          <a:latin typeface="+mn-lt"/>
          <a:ea typeface="+mn-ea"/>
          <a:cs typeface="+mn-cs"/>
        </a:defRPr>
      </a:lvl4pPr>
      <a:lvl5pPr marL="3312432" indent="-493776"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040" kern="1200">
          <a:solidFill>
            <a:schemeClr val="accent1"/>
          </a:solidFill>
          <a:latin typeface="+mn-lt"/>
          <a:ea typeface="+mn-ea"/>
          <a:cs typeface="+mn-cs"/>
        </a:defRPr>
      </a:lvl5pPr>
      <a:lvl6pPr marL="3960000" indent="-617220"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040" kern="1200">
          <a:solidFill>
            <a:schemeClr val="accent1"/>
          </a:solidFill>
          <a:latin typeface="+mn-lt"/>
          <a:ea typeface="+mn-ea"/>
          <a:cs typeface="+mn-cs"/>
        </a:defRPr>
      </a:lvl6pPr>
      <a:lvl7pPr marL="4680000" indent="-617220"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040" kern="1200">
          <a:solidFill>
            <a:schemeClr val="accent1"/>
          </a:solidFill>
          <a:latin typeface="+mn-lt"/>
          <a:ea typeface="+mn-ea"/>
          <a:cs typeface="+mn-cs"/>
        </a:defRPr>
      </a:lvl7pPr>
      <a:lvl8pPr marL="5400000" indent="-617220"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040" kern="1200">
          <a:solidFill>
            <a:schemeClr val="accent1"/>
          </a:solidFill>
          <a:latin typeface="+mn-lt"/>
          <a:ea typeface="+mn-ea"/>
          <a:cs typeface="+mn-cs"/>
        </a:defRPr>
      </a:lvl8pPr>
      <a:lvl9pPr marL="6120000" indent="-617220" algn="l" defTabSz="2468880" rtl="0" eaLnBrk="1" latinLnBrk="0" hangingPunct="1">
        <a:lnSpc>
          <a:spcPct val="90000"/>
        </a:lnSpc>
        <a:spcBef>
          <a:spcPts val="540"/>
        </a:spcBef>
        <a:spcAft>
          <a:spcPts val="1080"/>
        </a:spcAft>
        <a:buClr>
          <a:schemeClr val="accent1"/>
        </a:buClr>
        <a:buSzPct val="80000"/>
        <a:buFont typeface="Corbel" pitchFamily="34" charset="0"/>
        <a:buChar char="•"/>
        <a:defRPr sz="5040" kern="1200">
          <a:solidFill>
            <a:schemeClr val="accent1"/>
          </a:solidFill>
          <a:latin typeface="+mn-lt"/>
          <a:ea typeface="+mn-ea"/>
          <a:cs typeface="+mn-cs"/>
        </a:defRPr>
      </a:lvl9pPr>
    </p:bodyStyle>
    <p:otherStyle>
      <a:defPPr>
        <a:defRPr lang="en-US"/>
      </a:defPPr>
      <a:lvl1pPr marL="0" algn="l" defTabSz="2468880" rtl="0" eaLnBrk="1" latinLnBrk="0" hangingPunct="1">
        <a:defRPr sz="4860" kern="1200">
          <a:solidFill>
            <a:schemeClr val="tx1"/>
          </a:solidFill>
          <a:latin typeface="+mn-lt"/>
          <a:ea typeface="+mn-ea"/>
          <a:cs typeface="+mn-cs"/>
        </a:defRPr>
      </a:lvl1pPr>
      <a:lvl2pPr marL="1234440" algn="l" defTabSz="2468880" rtl="0" eaLnBrk="1" latinLnBrk="0" hangingPunct="1">
        <a:defRPr sz="4860" kern="1200">
          <a:solidFill>
            <a:schemeClr val="tx1"/>
          </a:solidFill>
          <a:latin typeface="+mn-lt"/>
          <a:ea typeface="+mn-ea"/>
          <a:cs typeface="+mn-cs"/>
        </a:defRPr>
      </a:lvl2pPr>
      <a:lvl3pPr marL="2468880" algn="l" defTabSz="2468880" rtl="0" eaLnBrk="1" latinLnBrk="0" hangingPunct="1">
        <a:defRPr sz="4860" kern="1200">
          <a:solidFill>
            <a:schemeClr val="tx1"/>
          </a:solidFill>
          <a:latin typeface="+mn-lt"/>
          <a:ea typeface="+mn-ea"/>
          <a:cs typeface="+mn-cs"/>
        </a:defRPr>
      </a:lvl3pPr>
      <a:lvl4pPr marL="3703320" algn="l" defTabSz="2468880" rtl="0" eaLnBrk="1" latinLnBrk="0" hangingPunct="1">
        <a:defRPr sz="4860" kern="1200">
          <a:solidFill>
            <a:schemeClr val="tx1"/>
          </a:solidFill>
          <a:latin typeface="+mn-lt"/>
          <a:ea typeface="+mn-ea"/>
          <a:cs typeface="+mn-cs"/>
        </a:defRPr>
      </a:lvl4pPr>
      <a:lvl5pPr marL="4937760" algn="l" defTabSz="2468880" rtl="0" eaLnBrk="1" latinLnBrk="0" hangingPunct="1">
        <a:defRPr sz="4860" kern="1200">
          <a:solidFill>
            <a:schemeClr val="tx1"/>
          </a:solidFill>
          <a:latin typeface="+mn-lt"/>
          <a:ea typeface="+mn-ea"/>
          <a:cs typeface="+mn-cs"/>
        </a:defRPr>
      </a:lvl5pPr>
      <a:lvl6pPr marL="6172200" algn="l" defTabSz="2468880" rtl="0" eaLnBrk="1" latinLnBrk="0" hangingPunct="1">
        <a:defRPr sz="4860" kern="1200">
          <a:solidFill>
            <a:schemeClr val="tx1"/>
          </a:solidFill>
          <a:latin typeface="+mn-lt"/>
          <a:ea typeface="+mn-ea"/>
          <a:cs typeface="+mn-cs"/>
        </a:defRPr>
      </a:lvl6pPr>
      <a:lvl7pPr marL="7406640" algn="l" defTabSz="2468880" rtl="0" eaLnBrk="1" latinLnBrk="0" hangingPunct="1">
        <a:defRPr sz="4860" kern="1200">
          <a:solidFill>
            <a:schemeClr val="tx1"/>
          </a:solidFill>
          <a:latin typeface="+mn-lt"/>
          <a:ea typeface="+mn-ea"/>
          <a:cs typeface="+mn-cs"/>
        </a:defRPr>
      </a:lvl7pPr>
      <a:lvl8pPr marL="8641080" algn="l" defTabSz="2468880" rtl="0" eaLnBrk="1" latinLnBrk="0" hangingPunct="1">
        <a:defRPr sz="4860" kern="1200">
          <a:solidFill>
            <a:schemeClr val="tx1"/>
          </a:solidFill>
          <a:latin typeface="+mn-lt"/>
          <a:ea typeface="+mn-ea"/>
          <a:cs typeface="+mn-cs"/>
        </a:defRPr>
      </a:lvl8pPr>
      <a:lvl9pPr marL="9875520" algn="l" defTabSz="2468880"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100282" y="-76200"/>
            <a:ext cx="24688800" cy="2723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37" tIns="342842" rIns="137137" bIns="34284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6600" b="1" dirty="0">
                <a:solidFill>
                  <a:schemeClr val="accent3">
                    <a:lumMod val="20000"/>
                    <a:lumOff val="80000"/>
                  </a:schemeClr>
                </a:solidFill>
                <a:latin typeface="+mn-lt"/>
              </a:rPr>
              <a:t>Dynamics of the A-2 subclade within the Demolition Derby Experiment (an extension of the Long-Term Evolution Experiment)</a:t>
            </a:r>
          </a:p>
        </p:txBody>
      </p:sp>
      <p:sp>
        <p:nvSpPr>
          <p:cNvPr id="5" name="Text Box 123"/>
          <p:cNvSpPr txBox="1">
            <a:spLocks noChangeArrowheads="1"/>
          </p:cNvSpPr>
          <p:nvPr/>
        </p:nvSpPr>
        <p:spPr bwMode="auto">
          <a:xfrm>
            <a:off x="5486400" y="2324100"/>
            <a:ext cx="21945600" cy="171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37" tIns="137137" rIns="137137" bIns="137137"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000" dirty="0">
                <a:solidFill>
                  <a:schemeClr val="accent3">
                    <a:lumMod val="20000"/>
                    <a:lumOff val="80000"/>
                  </a:schemeClr>
                </a:solidFill>
                <a:latin typeface="+mn-lt"/>
              </a:rPr>
              <a:t>Jessica Tiv</a:t>
            </a:r>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 Michael Wiser</a:t>
            </a:r>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 Vaughn Cooper</a:t>
            </a:r>
            <a:r>
              <a:rPr lang="en-US" sz="4000" baseline="30000" dirty="0">
                <a:solidFill>
                  <a:schemeClr val="accent3">
                    <a:lumMod val="20000"/>
                    <a:lumOff val="80000"/>
                  </a:schemeClr>
                </a:solidFill>
                <a:latin typeface="+mn-lt"/>
              </a:rPr>
              <a:t>3</a:t>
            </a:r>
            <a:r>
              <a:rPr lang="en-US" sz="4000" dirty="0">
                <a:solidFill>
                  <a:schemeClr val="accent3">
                    <a:lumMod val="20000"/>
                    <a:lumOff val="80000"/>
                  </a:schemeClr>
                </a:solidFill>
                <a:latin typeface="+mn-lt"/>
              </a:rPr>
              <a:t>, Richard Lenski</a:t>
            </a:r>
            <a:r>
              <a:rPr lang="en-US" sz="4000" baseline="30000" dirty="0">
                <a:solidFill>
                  <a:schemeClr val="accent3">
                    <a:lumMod val="20000"/>
                    <a:lumOff val="80000"/>
                  </a:schemeClr>
                </a:solidFill>
                <a:latin typeface="+mn-lt"/>
              </a:rPr>
              <a:t>3</a:t>
            </a:r>
            <a:r>
              <a:rPr lang="en-US" sz="4000" dirty="0">
                <a:solidFill>
                  <a:schemeClr val="accent3">
                    <a:lumMod val="20000"/>
                    <a:lumOff val="80000"/>
                  </a:schemeClr>
                </a:solidFill>
                <a:latin typeface="+mn-lt"/>
              </a:rPr>
              <a:t>, and Caroline Turner, PhD</a:t>
            </a:r>
            <a:r>
              <a:rPr lang="en-US" sz="4000" baseline="30000" dirty="0">
                <a:solidFill>
                  <a:schemeClr val="accent3">
                    <a:lumMod val="20000"/>
                    <a:lumOff val="80000"/>
                  </a:schemeClr>
                </a:solidFill>
                <a:latin typeface="+mn-lt"/>
              </a:rPr>
              <a:t>1</a:t>
            </a:r>
          </a:p>
          <a:p>
            <a:pPr algn="ctr" eaLnBrk="1" hangingPunct="1"/>
            <a:r>
              <a:rPr lang="en-US" sz="4000" baseline="30000" dirty="0">
                <a:solidFill>
                  <a:schemeClr val="accent3">
                    <a:lumMod val="20000"/>
                    <a:lumOff val="80000"/>
                  </a:schemeClr>
                </a:solidFill>
                <a:latin typeface="+mn-lt"/>
              </a:rPr>
              <a:t>1</a:t>
            </a:r>
            <a:r>
              <a:rPr lang="en-US" sz="4000" dirty="0">
                <a:solidFill>
                  <a:schemeClr val="accent3">
                    <a:lumMod val="20000"/>
                    <a:lumOff val="80000"/>
                  </a:schemeClr>
                </a:solidFill>
                <a:latin typeface="+mn-lt"/>
              </a:rPr>
              <a:t>Department of Biology, Loyola University Chicago </a:t>
            </a:r>
          </a:p>
          <a:p>
            <a:pPr algn="ctr" eaLnBrk="1" hangingPunct="1"/>
            <a:r>
              <a:rPr lang="en-US" sz="4000" baseline="30000" dirty="0">
                <a:solidFill>
                  <a:schemeClr val="accent3">
                    <a:lumMod val="20000"/>
                    <a:lumOff val="80000"/>
                  </a:schemeClr>
                </a:solidFill>
                <a:latin typeface="+mn-lt"/>
              </a:rPr>
              <a:t>2</a:t>
            </a:r>
            <a:r>
              <a:rPr lang="en-US" sz="4000" dirty="0">
                <a:solidFill>
                  <a:schemeClr val="accent3">
                    <a:lumMod val="20000"/>
                    <a:lumOff val="80000"/>
                  </a:schemeClr>
                </a:solidFill>
                <a:latin typeface="+mn-lt"/>
              </a:rPr>
              <a:t>Michigan State University, </a:t>
            </a:r>
            <a:r>
              <a:rPr lang="en-US" sz="4000" baseline="30000" dirty="0">
                <a:solidFill>
                  <a:schemeClr val="accent3">
                    <a:lumMod val="20000"/>
                    <a:lumOff val="80000"/>
                  </a:schemeClr>
                </a:solidFill>
                <a:latin typeface="+mn-lt"/>
              </a:rPr>
              <a:t>3</a:t>
            </a:r>
            <a:r>
              <a:rPr lang="en-US" sz="4000" dirty="0">
                <a:solidFill>
                  <a:schemeClr val="accent3">
                    <a:lumMod val="20000"/>
                    <a:lumOff val="80000"/>
                  </a:schemeClr>
                </a:solidFill>
                <a:latin typeface="+mn-lt"/>
              </a:rPr>
              <a:t>University of Pittsburgh</a:t>
            </a:r>
          </a:p>
        </p:txBody>
      </p:sp>
      <p:sp>
        <p:nvSpPr>
          <p:cNvPr id="24" name="TextBox 23"/>
          <p:cNvSpPr txBox="1"/>
          <p:nvPr/>
        </p:nvSpPr>
        <p:spPr>
          <a:xfrm>
            <a:off x="1280160" y="30038039"/>
            <a:ext cx="14056377" cy="2223674"/>
          </a:xfrm>
          <a:prstGeom prst="rect">
            <a:avLst/>
          </a:prstGeom>
          <a:solidFill>
            <a:schemeClr val="accent1">
              <a:lumMod val="40000"/>
              <a:lumOff val="60000"/>
            </a:schemeClr>
          </a:solidFill>
        </p:spPr>
        <p:txBody>
          <a:bodyPr wrap="square" lIns="68568" tIns="34284" rIns="68568" bIns="34284" rtlCol="0">
            <a:spAutoFit/>
          </a:bodyPr>
          <a:lstStyle/>
          <a:p>
            <a:r>
              <a:rPr lang="en-US" sz="2800" dirty="0"/>
              <a:t>I would like to thank Dr. Caroline Turner for overseeing this this project and for all of her support.</a:t>
            </a:r>
          </a:p>
          <a:p>
            <a:endParaRPr lang="en-US" sz="2800" dirty="0"/>
          </a:p>
          <a:p>
            <a:r>
              <a:rPr lang="en-US" sz="2800" dirty="0"/>
              <a:t>This work was funded in part by the Biology Summers Research Fellowship and the Mulcahy Fellowship awarded by the College of Arts and Sciences at Loyola University Chicago.  </a:t>
            </a:r>
          </a:p>
        </p:txBody>
      </p:sp>
      <p:sp>
        <p:nvSpPr>
          <p:cNvPr id="25" name="TextBox 24"/>
          <p:cNvSpPr txBox="1"/>
          <p:nvPr/>
        </p:nvSpPr>
        <p:spPr>
          <a:xfrm>
            <a:off x="1280160" y="29146502"/>
            <a:ext cx="4741082" cy="746346"/>
          </a:xfrm>
          <a:prstGeom prst="rect">
            <a:avLst/>
          </a:prstGeom>
          <a:noFill/>
        </p:spPr>
        <p:txBody>
          <a:bodyPr wrap="none" lIns="68568" tIns="34284" rIns="68568" bIns="34284" rtlCol="0">
            <a:spAutoFit/>
          </a:bodyPr>
          <a:lstStyle/>
          <a:p>
            <a:r>
              <a:rPr lang="en-US" sz="4400" b="1" dirty="0"/>
              <a:t>Acknowledgements</a:t>
            </a:r>
          </a:p>
        </p:txBody>
      </p:sp>
      <p:sp>
        <p:nvSpPr>
          <p:cNvPr id="26" name="TextBox 25"/>
          <p:cNvSpPr txBox="1"/>
          <p:nvPr/>
        </p:nvSpPr>
        <p:spPr>
          <a:xfrm>
            <a:off x="16459200" y="30038039"/>
            <a:ext cx="14630400" cy="1920241"/>
          </a:xfrm>
          <a:prstGeom prst="rect">
            <a:avLst/>
          </a:prstGeom>
          <a:noFill/>
        </p:spPr>
        <p:txBody>
          <a:bodyPr wrap="square" lIns="68568" tIns="68568" rIns="68568" bIns="68568" numCol="1" spcCol="342842" rtlCol="0">
            <a:noAutofit/>
          </a:bodyPr>
          <a:lstStyle/>
          <a:p>
            <a:pPr marL="342842" indent="-342842">
              <a:buFont typeface="+mj-lt"/>
              <a:buAutoNum type="arabicPeriod"/>
            </a:pPr>
            <a:r>
              <a:rPr lang="en-US" sz="2000" b="0" i="0" dirty="0">
                <a:solidFill>
                  <a:srgbClr val="000000"/>
                </a:solidFill>
                <a:effectLst/>
                <a:latin typeface="Times New Roman" panose="02020603050405020304" pitchFamily="18" charset="0"/>
              </a:rPr>
              <a:t>Lenski, R. E., M. R. Rose, S. C. Simpson, and S. C. Tadler. 1991. Long-term experimental evolution in </a:t>
            </a:r>
            <a:r>
              <a:rPr lang="en-US" sz="2000" b="0" i="1" dirty="0">
                <a:solidFill>
                  <a:srgbClr val="000000"/>
                </a:solidFill>
                <a:effectLst/>
                <a:latin typeface="Times New Roman" panose="02020603050405020304" pitchFamily="18" charset="0"/>
              </a:rPr>
              <a:t>Escherichia coli. </a:t>
            </a:r>
            <a:r>
              <a:rPr lang="en-US" sz="2000" b="0" i="0" dirty="0">
                <a:solidFill>
                  <a:srgbClr val="000000"/>
                </a:solidFill>
                <a:effectLst/>
                <a:latin typeface="Times New Roman" panose="02020603050405020304" pitchFamily="18" charset="0"/>
              </a:rPr>
              <a:t>I. Adaptation and divergence during 2,0000 generations. The American Naturalist 139:1315-1341.   </a:t>
            </a:r>
            <a:r>
              <a:rPr lang="en-US" sz="1600" dirty="0"/>
              <a:t> </a:t>
            </a:r>
          </a:p>
          <a:p>
            <a:pPr marL="342842" indent="-342842">
              <a:buFont typeface="+mj-lt"/>
              <a:buAutoNum type="arabicPeriod"/>
            </a:pPr>
            <a:r>
              <a:rPr lang="en-US" sz="2000" b="0" i="0" dirty="0">
                <a:solidFill>
                  <a:srgbClr val="000000"/>
                </a:solidFill>
                <a:effectLst/>
                <a:latin typeface="Times New Roman" panose="02020603050405020304" pitchFamily="18" charset="0"/>
              </a:rPr>
              <a:t>Plucain, J., T. Hindré, M. Le Gac, O. Tenaillon, S. Cruveiller, C. Médigue, N. Leiby, W. R. Harcombe, C. J. Marx, R. E. Lenski, and D. Schneider. 2014. Epistasis and allele specificity in the emergence of a stable polymorphism in </a:t>
            </a:r>
            <a:r>
              <a:rPr lang="en-US" sz="2000" b="0" i="1" dirty="0">
                <a:solidFill>
                  <a:srgbClr val="000000"/>
                </a:solidFill>
                <a:effectLst/>
                <a:latin typeface="Times New Roman" panose="02020603050405020304" pitchFamily="18" charset="0"/>
              </a:rPr>
              <a:t>Escherichia coli</a:t>
            </a:r>
            <a:r>
              <a:rPr lang="en-US" sz="2000" b="0" i="0" dirty="0">
                <a:solidFill>
                  <a:srgbClr val="000000"/>
                </a:solidFill>
                <a:effectLst/>
                <a:latin typeface="Times New Roman" panose="02020603050405020304" pitchFamily="18" charset="0"/>
              </a:rPr>
              <a:t>. Science 343:1366-1369. </a:t>
            </a:r>
            <a:r>
              <a:rPr lang="en-US" sz="1600" dirty="0"/>
              <a:t> </a:t>
            </a:r>
          </a:p>
          <a:p>
            <a:pPr marL="342842" indent="-342842">
              <a:buFont typeface="+mj-lt"/>
              <a:buAutoNum type="arabicPeriod"/>
            </a:pPr>
            <a:r>
              <a:rPr lang="en-US" sz="1600" dirty="0"/>
              <a:t> </a:t>
            </a:r>
            <a:r>
              <a:rPr lang="en-US" sz="2000" b="0" i="0" dirty="0">
                <a:solidFill>
                  <a:srgbClr val="000000"/>
                </a:solidFill>
                <a:effectLst/>
                <a:latin typeface="Times New Roman" panose="02020603050405020304" pitchFamily="18" charset="0"/>
              </a:rPr>
              <a:t>Rozen, D. E. and R. E. Lenski. 1999. Long-term experimental evolution in </a:t>
            </a:r>
            <a:r>
              <a:rPr lang="en-US" sz="2000" b="0" i="1" dirty="0">
                <a:solidFill>
                  <a:srgbClr val="000000"/>
                </a:solidFill>
                <a:effectLst/>
                <a:latin typeface="Times New Roman" panose="02020603050405020304" pitchFamily="18" charset="0"/>
              </a:rPr>
              <a:t>Escherichia coli.</a:t>
            </a:r>
            <a:r>
              <a:rPr lang="en-US" sz="2000" b="0" i="0" dirty="0">
                <a:solidFill>
                  <a:srgbClr val="000000"/>
                </a:solidFill>
                <a:effectLst/>
                <a:latin typeface="Times New Roman" panose="02020603050405020304" pitchFamily="18" charset="0"/>
              </a:rPr>
              <a:t> VIII. Dynamics of a balanced polymorphism. The American Naturalist 155: 24-35.  </a:t>
            </a:r>
            <a:endParaRPr lang="en-US" sz="1600" dirty="0"/>
          </a:p>
        </p:txBody>
      </p:sp>
      <p:sp>
        <p:nvSpPr>
          <p:cNvPr id="27" name="TextBox 26"/>
          <p:cNvSpPr txBox="1"/>
          <p:nvPr/>
        </p:nvSpPr>
        <p:spPr>
          <a:xfrm>
            <a:off x="16459202" y="29146502"/>
            <a:ext cx="2703473" cy="746346"/>
          </a:xfrm>
          <a:prstGeom prst="rect">
            <a:avLst/>
          </a:prstGeom>
          <a:noFill/>
        </p:spPr>
        <p:txBody>
          <a:bodyPr wrap="none" lIns="68568" tIns="34284" rIns="68568" bIns="34284" rtlCol="0">
            <a:spAutoFit/>
          </a:bodyPr>
          <a:lstStyle/>
          <a:p>
            <a:r>
              <a:rPr lang="en-US" sz="4400" b="1" dirty="0"/>
              <a:t>References</a:t>
            </a:r>
          </a:p>
        </p:txBody>
      </p:sp>
      <p:sp>
        <p:nvSpPr>
          <p:cNvPr id="33" name="Rectangle 32"/>
          <p:cNvSpPr/>
          <p:nvPr/>
        </p:nvSpPr>
        <p:spPr>
          <a:xfrm>
            <a:off x="1280160" y="4808681"/>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597640" y="15925800"/>
            <a:ext cx="9692640" cy="8032922"/>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Sequencing was used to track the dynamics of the S and L populations within the A-2 subclade in the Demolition Derby experiment through the selection of genes unique to each population. </a:t>
            </a:r>
          </a:p>
          <a:p>
            <a:pPr eaLnBrk="1" hangingPunct="1"/>
            <a:endParaRPr lang="en-US" sz="2800" dirty="0">
              <a:latin typeface="Calibri" pitchFamily="34" charset="0"/>
            </a:endParaRPr>
          </a:p>
          <a:p>
            <a:pPr eaLnBrk="1" hangingPunct="1"/>
            <a:r>
              <a:rPr lang="en-US" sz="2800" dirty="0">
                <a:latin typeface="Calibri" pitchFamily="34" charset="0"/>
              </a:rPr>
              <a:t>Four competition experiments between A-1 versus A-2 and A-2 versus A+3 were performed. </a:t>
            </a:r>
            <a:r>
              <a:rPr lang="en-US" sz="2800" dirty="0">
                <a:effectLst/>
                <a:latin typeface="Calibri" panose="020F0502020204030204" pitchFamily="34" charset="0"/>
                <a:ea typeface="Calibri" panose="020F0502020204030204" pitchFamily="34" charset="0"/>
                <a:cs typeface="Times New Roman" panose="02020603050405020304" pitchFamily="18" charset="0"/>
              </a:rPr>
              <a:t>Each subclade within a competition experiment either consisted of 5% of the starting population or 95% to total 100%. For example, a competition was performed where A-2 was present at 5% and A+3 was present at 95% and another competition was performed where A-2 was present at 95% and A+3 was present at 5%. This was done to mimic frequency-dependent selection. After establishing the ratios, we transferred 1% of each of the well shaken flasks to a new flask up until Day 4, when the experiment ended. The bacterial DNA was then sequenced using Illumina NextSeq sequencer at the Microbial Genome Center in Pittsburgh, PA and analyzed in a similar manner as above. </a:t>
            </a:r>
          </a:p>
        </p:txBody>
      </p:sp>
      <p:sp>
        <p:nvSpPr>
          <p:cNvPr id="34" name="Rectangle 33"/>
          <p:cNvSpPr/>
          <p:nvPr/>
        </p:nvSpPr>
        <p:spPr>
          <a:xfrm>
            <a:off x="11597640" y="1524000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11582400" y="24576492"/>
            <a:ext cx="9698182" cy="3724050"/>
          </a:xfrm>
          <a:prstGeom prst="rect">
            <a:avLst/>
          </a:pr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Our results showed that in the Demolition Derby </a:t>
            </a:r>
            <a:r>
              <a:rPr lang="en-US" sz="2800" dirty="0">
                <a:latin typeface="Calibri" panose="020F0502020204030204" pitchFamily="34" charset="0"/>
                <a:cs typeface="Calibri" panose="020F0502020204030204" pitchFamily="34" charset="0"/>
              </a:rPr>
              <a:t>experiment, the </a:t>
            </a:r>
            <a:r>
              <a:rPr lang="en-US" sz="2800" b="0" i="0" dirty="0">
                <a:solidFill>
                  <a:srgbClr val="000000"/>
                </a:solidFill>
                <a:effectLst/>
                <a:latin typeface="Calibri" panose="020F0502020204030204" pitchFamily="34" charset="0"/>
                <a:cs typeface="Calibri" panose="020F0502020204030204" pitchFamily="34" charset="0"/>
              </a:rPr>
              <a:t>S and L colonies no longer displayed frequency-dependent selection, with the proportion of S colonies nearing zero. </a:t>
            </a:r>
            <a:r>
              <a:rPr lang="en-US" sz="2800" dirty="0">
                <a:solidFill>
                  <a:srgbClr val="000000"/>
                </a:solidFill>
                <a:latin typeface="Calibri" panose="020F0502020204030204" pitchFamily="34" charset="0"/>
                <a:cs typeface="Calibri" panose="020F0502020204030204" pitchFamily="34" charset="0"/>
              </a:rPr>
              <a:t>Additionally, our 4-day competition experiments </a:t>
            </a:r>
            <a:r>
              <a:rPr lang="en-US" sz="2800" dirty="0">
                <a:latin typeface="Calibri" pitchFamily="34" charset="0"/>
              </a:rPr>
              <a:t>did not support the hypothesis that A-1 or A+3 alone was replacing the S colonies in the A-2 subclade. This may be due to the short time frame, by the effects of both A-1 and A-3, or any of the other populations within the Demolition Derby experiment. </a:t>
            </a:r>
          </a:p>
        </p:txBody>
      </p:sp>
      <p:sp>
        <p:nvSpPr>
          <p:cNvPr id="35" name="Rectangle 34"/>
          <p:cNvSpPr/>
          <p:nvPr/>
        </p:nvSpPr>
        <p:spPr>
          <a:xfrm>
            <a:off x="11582399" y="23890692"/>
            <a:ext cx="9707881"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Conclusions</a:t>
            </a:r>
          </a:p>
        </p:txBody>
      </p:sp>
      <p:sp>
        <p:nvSpPr>
          <p:cNvPr id="14" name="Text Box 193"/>
          <p:cNvSpPr txBox="1">
            <a:spLocks noChangeArrowheads="1"/>
          </p:cNvSpPr>
          <p:nvPr/>
        </p:nvSpPr>
        <p:spPr bwMode="auto">
          <a:xfrm>
            <a:off x="21945600" y="22867860"/>
            <a:ext cx="9692640" cy="5447599"/>
          </a:xfrm>
          <a:prstGeom prst="rect">
            <a:avLst/>
          </a:prstGeom>
          <a:solidFill>
            <a:schemeClr val="bg1"/>
          </a:solidFill>
          <a:ln w="12700">
            <a:solidFill>
              <a:schemeClr val="accent1">
                <a:lumMod val="75000"/>
              </a:schemeClr>
            </a:solidFill>
          </a:ln>
          <a:effectLst/>
        </p:spPr>
        <p:txBody>
          <a:bodyPr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Currently, we are running competition experiments between A-1 and A-2, A-2 and A+3, and A-1, A-2 and A+3 subclades. These experiments will last 32 days and comprise of equal proportions of all competitors. The competition experiment consisting of A-1, A-2, and A+3 subclades is to determine if the combination of A-1 and A+3 together results in the decrease of the S colonies within the A-2 subclade. Additionally, the A-2 subclade alone will be grown to determine the dynamics between the L and S populations within the subclade. Data will be gathered and sequenced for Days 0, 4, 8, 16, and 32 (like the Demolition Derby experiment) to test for frequency-dependent selection. Results will determine further experimentation. </a:t>
            </a:r>
          </a:p>
        </p:txBody>
      </p:sp>
      <p:sp>
        <p:nvSpPr>
          <p:cNvPr id="36" name="Rectangle 35"/>
          <p:cNvSpPr/>
          <p:nvPr/>
        </p:nvSpPr>
        <p:spPr>
          <a:xfrm>
            <a:off x="21945600" y="22182060"/>
            <a:ext cx="969264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Future Steps</a:t>
            </a:r>
          </a:p>
        </p:txBody>
      </p:sp>
      <p:sp>
        <p:nvSpPr>
          <p:cNvPr id="11" name="Text Box 190"/>
          <p:cNvSpPr txBox="1">
            <a:spLocks noChangeArrowheads="1"/>
          </p:cNvSpPr>
          <p:nvPr/>
        </p:nvSpPr>
        <p:spPr bwMode="auto">
          <a:xfrm>
            <a:off x="1280160" y="5494483"/>
            <a:ext cx="9715500" cy="14378477"/>
          </a:xfrm>
          <a:custGeom>
            <a:avLst/>
            <a:gdLst>
              <a:gd name="connsiteX0" fmla="*/ 0 w 9692640"/>
              <a:gd name="connsiteY0" fmla="*/ 0 h 14927117"/>
              <a:gd name="connsiteX1" fmla="*/ 9692640 w 9692640"/>
              <a:gd name="connsiteY1" fmla="*/ 0 h 14927117"/>
              <a:gd name="connsiteX2" fmla="*/ 9692640 w 9692640"/>
              <a:gd name="connsiteY2" fmla="*/ 14927117 h 14927117"/>
              <a:gd name="connsiteX3" fmla="*/ 0 w 9692640"/>
              <a:gd name="connsiteY3" fmla="*/ 14927117 h 14927117"/>
              <a:gd name="connsiteX4" fmla="*/ 0 w 9692640"/>
              <a:gd name="connsiteY4" fmla="*/ 0 h 14927117"/>
              <a:gd name="connsiteX0" fmla="*/ 0 w 9692640"/>
              <a:gd name="connsiteY0" fmla="*/ 0 h 14927117"/>
              <a:gd name="connsiteX1" fmla="*/ 9692640 w 9692640"/>
              <a:gd name="connsiteY1" fmla="*/ 0 h 14927117"/>
              <a:gd name="connsiteX2" fmla="*/ 9692640 w 9692640"/>
              <a:gd name="connsiteY2" fmla="*/ 14927117 h 14927117"/>
              <a:gd name="connsiteX3" fmla="*/ 5989320 w 9692640"/>
              <a:gd name="connsiteY3" fmla="*/ 14370857 h 14927117"/>
              <a:gd name="connsiteX4" fmla="*/ 0 w 9692640"/>
              <a:gd name="connsiteY4" fmla="*/ 14927117 h 14927117"/>
              <a:gd name="connsiteX5" fmla="*/ 0 w 9692640"/>
              <a:gd name="connsiteY5" fmla="*/ 0 h 14927117"/>
              <a:gd name="connsiteX0" fmla="*/ 0 w 9692640"/>
              <a:gd name="connsiteY0" fmla="*/ 0 h 14927117"/>
              <a:gd name="connsiteX1" fmla="*/ 9692640 w 9692640"/>
              <a:gd name="connsiteY1" fmla="*/ 0 h 14927117"/>
              <a:gd name="connsiteX2" fmla="*/ 9692640 w 9692640"/>
              <a:gd name="connsiteY2" fmla="*/ 14309897 h 14927117"/>
              <a:gd name="connsiteX3" fmla="*/ 5989320 w 9692640"/>
              <a:gd name="connsiteY3" fmla="*/ 14370857 h 14927117"/>
              <a:gd name="connsiteX4" fmla="*/ 0 w 9692640"/>
              <a:gd name="connsiteY4" fmla="*/ 14927117 h 14927117"/>
              <a:gd name="connsiteX5" fmla="*/ 0 w 9692640"/>
              <a:gd name="connsiteY5" fmla="*/ 0 h 14927117"/>
              <a:gd name="connsiteX0" fmla="*/ 0 w 9692640"/>
              <a:gd name="connsiteY0" fmla="*/ 0 h 14378477"/>
              <a:gd name="connsiteX1" fmla="*/ 9692640 w 9692640"/>
              <a:gd name="connsiteY1" fmla="*/ 0 h 14378477"/>
              <a:gd name="connsiteX2" fmla="*/ 9692640 w 9692640"/>
              <a:gd name="connsiteY2" fmla="*/ 14309897 h 14378477"/>
              <a:gd name="connsiteX3" fmla="*/ 5989320 w 9692640"/>
              <a:gd name="connsiteY3" fmla="*/ 14370857 h 14378477"/>
              <a:gd name="connsiteX4" fmla="*/ 0 w 9692640"/>
              <a:gd name="connsiteY4" fmla="*/ 14378477 h 14378477"/>
              <a:gd name="connsiteX5" fmla="*/ 0 w 9692640"/>
              <a:gd name="connsiteY5" fmla="*/ 0 h 14378477"/>
              <a:gd name="connsiteX0" fmla="*/ 0 w 9715500"/>
              <a:gd name="connsiteY0" fmla="*/ 0 h 14378477"/>
              <a:gd name="connsiteX1" fmla="*/ 9692640 w 9715500"/>
              <a:gd name="connsiteY1" fmla="*/ 0 h 14378477"/>
              <a:gd name="connsiteX2" fmla="*/ 9715500 w 9715500"/>
              <a:gd name="connsiteY2" fmla="*/ 14355617 h 14378477"/>
              <a:gd name="connsiteX3" fmla="*/ 5989320 w 9715500"/>
              <a:gd name="connsiteY3" fmla="*/ 14370857 h 14378477"/>
              <a:gd name="connsiteX4" fmla="*/ 0 w 9715500"/>
              <a:gd name="connsiteY4" fmla="*/ 14378477 h 14378477"/>
              <a:gd name="connsiteX5" fmla="*/ 0 w 9715500"/>
              <a:gd name="connsiteY5" fmla="*/ 0 h 14378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715500" h="14378477">
                <a:moveTo>
                  <a:pt x="0" y="0"/>
                </a:moveTo>
                <a:lnTo>
                  <a:pt x="9692640" y="0"/>
                </a:lnTo>
                <a:lnTo>
                  <a:pt x="9715500" y="14355617"/>
                </a:lnTo>
                <a:lnTo>
                  <a:pt x="5989320" y="14370857"/>
                </a:lnTo>
                <a:lnTo>
                  <a:pt x="0" y="14378477"/>
                </a:lnTo>
                <a:lnTo>
                  <a:pt x="0" y="0"/>
                </a:lnTo>
                <a:close/>
              </a:path>
            </a:pathLst>
          </a:custGeom>
          <a:solidFill>
            <a:schemeClr val="bg1"/>
          </a:solidFill>
          <a:ln w="12700">
            <a:solidFill>
              <a:schemeClr val="accent1">
                <a:lumMod val="75000"/>
              </a:schemeClr>
            </a:solidFill>
          </a:ln>
          <a:effectLst/>
        </p:spPr>
        <p:txBody>
          <a:bodyPr wrap="square" lIns="137137" tIns="137137" rIns="137137" bIns="137137">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b="0" i="0" dirty="0">
                <a:solidFill>
                  <a:srgbClr val="000000"/>
                </a:solidFill>
                <a:effectLst/>
                <a:latin typeface="Calibri" panose="020F0502020204030204" pitchFamily="34" charset="0"/>
                <a:cs typeface="Calibri" panose="020F0502020204030204" pitchFamily="34" charset="0"/>
              </a:rPr>
              <a:t>The Long-Term </a:t>
            </a:r>
            <a:r>
              <a:rPr lang="en-US" sz="2800" dirty="0">
                <a:solidFill>
                  <a:srgbClr val="000000"/>
                </a:solidFill>
                <a:latin typeface="Calibri" panose="020F0502020204030204" pitchFamily="34" charset="0"/>
                <a:cs typeface="Calibri" panose="020F0502020204030204" pitchFamily="34" charset="0"/>
              </a:rPr>
              <a:t>E</a:t>
            </a:r>
            <a:r>
              <a:rPr lang="en-US" sz="2800" b="0" i="0" dirty="0">
                <a:solidFill>
                  <a:srgbClr val="000000"/>
                </a:solidFill>
                <a:effectLst/>
                <a:latin typeface="Calibri" panose="020F0502020204030204" pitchFamily="34" charset="0"/>
                <a:cs typeface="Calibri" panose="020F0502020204030204" pitchFamily="34" charset="0"/>
              </a:rPr>
              <a:t>volution </a:t>
            </a:r>
            <a:r>
              <a:rPr lang="en-US" sz="2800" dirty="0">
                <a:solidFill>
                  <a:srgbClr val="000000"/>
                </a:solidFill>
                <a:latin typeface="Calibri" panose="020F0502020204030204" pitchFamily="34" charset="0"/>
                <a:cs typeface="Calibri" panose="020F0502020204030204" pitchFamily="34" charset="0"/>
              </a:rPr>
              <a:t>E</a:t>
            </a:r>
            <a:r>
              <a:rPr lang="en-US" sz="2800" b="0" i="0" dirty="0">
                <a:solidFill>
                  <a:srgbClr val="000000"/>
                </a:solidFill>
                <a:effectLst/>
                <a:latin typeface="Calibri" panose="020F0502020204030204" pitchFamily="34" charset="0"/>
                <a:cs typeface="Calibri" panose="020F0502020204030204" pitchFamily="34" charset="0"/>
              </a:rPr>
              <a:t>xperiment (LTEE) started in 1988 where genetically identical </a:t>
            </a:r>
            <a:r>
              <a:rPr lang="en-US" sz="2800" b="0" i="1" dirty="0">
                <a:solidFill>
                  <a:srgbClr val="000000"/>
                </a:solidFill>
                <a:effectLst/>
                <a:latin typeface="Calibri" panose="020F0502020204030204" pitchFamily="34" charset="0"/>
                <a:cs typeface="Calibri" panose="020F0502020204030204" pitchFamily="34" charset="0"/>
              </a:rPr>
              <a:t> Escherichia coli</a:t>
            </a:r>
            <a:r>
              <a:rPr lang="en-US" sz="2800" b="0" i="0" dirty="0">
                <a:solidFill>
                  <a:srgbClr val="000000"/>
                </a:solidFill>
                <a:effectLst/>
                <a:latin typeface="Calibri" panose="020F0502020204030204" pitchFamily="34" charset="0"/>
                <a:cs typeface="Calibri" panose="020F0502020204030204" pitchFamily="34" charset="0"/>
              </a:rPr>
              <a:t> (</a:t>
            </a:r>
            <a:r>
              <a:rPr lang="en-US" sz="2800" b="0" i="1" dirty="0">
                <a:solidFill>
                  <a:srgbClr val="000000"/>
                </a:solidFill>
                <a:effectLst/>
                <a:latin typeface="Calibri" panose="020F0502020204030204" pitchFamily="34" charset="0"/>
                <a:cs typeface="Calibri" panose="020F0502020204030204" pitchFamily="34" charset="0"/>
              </a:rPr>
              <a:t>E. coli</a:t>
            </a:r>
            <a:r>
              <a:rPr lang="en-US" sz="2800" b="0" i="0" dirty="0">
                <a:solidFill>
                  <a:srgbClr val="000000"/>
                </a:solidFill>
                <a:effectLst/>
                <a:latin typeface="Calibri" panose="020F0502020204030204" pitchFamily="34" charset="0"/>
                <a:cs typeface="Calibri" panose="020F0502020204030204" pitchFamily="34" charset="0"/>
              </a:rPr>
              <a:t>) were grown in well-shaken flasks. The aim was to see how evolution occurred in a very simple environment. 12 separate populations were each given a different label from A +/- 1-6. These 12 populations were isolated from one another and allowed to grow. </a:t>
            </a:r>
          </a:p>
          <a:p>
            <a:pPr eaLnBrk="1" hangingPunct="1"/>
            <a:endParaRPr lang="en-US" sz="2800" b="0" i="0" dirty="0">
              <a:solidFill>
                <a:srgbClr val="000000"/>
              </a:solidFill>
              <a:effectLst/>
              <a:latin typeface="Calibri" panose="020F0502020204030204" pitchFamily="34" charset="0"/>
              <a:cs typeface="Calibri" panose="020F0502020204030204" pitchFamily="34" charset="0"/>
            </a:endParaRPr>
          </a:p>
          <a:p>
            <a:pPr eaLnBrk="1" hangingPunct="1"/>
            <a:r>
              <a:rPr lang="en-US" sz="2800" b="0" i="0" dirty="0">
                <a:solidFill>
                  <a:srgbClr val="000000"/>
                </a:solidFill>
                <a:effectLst/>
                <a:latin typeface="Calibri" panose="020F0502020204030204" pitchFamily="34" charset="0"/>
                <a:cs typeface="Calibri" panose="020F0502020204030204" pitchFamily="34" charset="0"/>
              </a:rPr>
              <a:t>The Demolition Derby experiment expands on the LTEE. After </a:t>
            </a:r>
            <a:r>
              <a:rPr lang="en-US" sz="2800" dirty="0">
                <a:solidFill>
                  <a:srgbClr val="000000"/>
                </a:solidFill>
                <a:latin typeface="Calibri" panose="020F0502020204030204" pitchFamily="34" charset="0"/>
                <a:cs typeface="Calibri" panose="020F0502020204030204" pitchFamily="34" charset="0"/>
              </a:rPr>
              <a:t>50,000 </a:t>
            </a:r>
            <a:r>
              <a:rPr lang="en-US" sz="2800" b="0" i="0" dirty="0">
                <a:solidFill>
                  <a:srgbClr val="000000"/>
                </a:solidFill>
                <a:effectLst/>
                <a:latin typeface="Calibri" panose="020F0502020204030204" pitchFamily="34" charset="0"/>
                <a:cs typeface="Calibri" panose="020F0502020204030204" pitchFamily="34" charset="0"/>
              </a:rPr>
              <a:t>generations, all 12 distinct populations of </a:t>
            </a:r>
            <a:r>
              <a:rPr lang="en-US" sz="2800" b="0" i="1" dirty="0">
                <a:solidFill>
                  <a:srgbClr val="000000"/>
                </a:solidFill>
                <a:effectLst/>
                <a:latin typeface="Calibri" panose="020F0502020204030204" pitchFamily="34" charset="0"/>
                <a:cs typeface="Calibri" panose="020F0502020204030204" pitchFamily="34" charset="0"/>
              </a:rPr>
              <a:t>E. coli</a:t>
            </a:r>
            <a:r>
              <a:rPr lang="en-US" sz="2800" b="0" i="0" dirty="0">
                <a:solidFill>
                  <a:srgbClr val="000000"/>
                </a:solidFill>
                <a:effectLst/>
                <a:latin typeface="Calibri" panose="020F0502020204030204" pitchFamily="34" charset="0"/>
                <a:cs typeface="Calibri" panose="020F0502020204030204" pitchFamily="34" charset="0"/>
              </a:rPr>
              <a:t> were combined. The researchers wanted to know if fitness relative to ancestor population would predict fitness to other populations. The experiment concluded that some LTEE populations did better than expected based on their fitness compared to the ancestor population. Specifically, the A-2 population described above was a much better competitor than expected.</a:t>
            </a:r>
          </a:p>
          <a:p>
            <a:pPr eaLnBrk="1" hangingPunct="1"/>
            <a:endParaRPr lang="en-US" sz="2800" dirty="0">
              <a:solidFill>
                <a:srgbClr val="000000"/>
              </a:solidFill>
              <a:latin typeface="Calibri" panose="020F0502020204030204" pitchFamily="34" charset="0"/>
              <a:cs typeface="Calibri" panose="020F0502020204030204" pitchFamily="34" charset="0"/>
            </a:endParaRPr>
          </a:p>
          <a:p>
            <a:pPr eaLnBrk="1" hangingPunct="1"/>
            <a:r>
              <a:rPr lang="en-US" sz="2800" b="0" i="0" dirty="0">
                <a:solidFill>
                  <a:srgbClr val="000000"/>
                </a:solidFill>
                <a:effectLst/>
                <a:latin typeface="Calibri" panose="020F0502020204030204" pitchFamily="34" charset="0"/>
                <a:cs typeface="Calibri" panose="020F0502020204030204" pitchFamily="34" charset="0"/>
              </a:rPr>
              <a:t>My research aims to discover the dynamics of the A-2 subclade (one of the originally labelled populations from the LTEE) </a:t>
            </a:r>
            <a:r>
              <a:rPr lang="en-US" sz="2800" dirty="0">
                <a:solidFill>
                  <a:srgbClr val="000000"/>
                </a:solidFill>
                <a:latin typeface="Calibri" panose="020F0502020204030204" pitchFamily="34" charset="0"/>
                <a:cs typeface="Calibri" panose="020F0502020204030204" pitchFamily="34" charset="0"/>
              </a:rPr>
              <a:t>in </a:t>
            </a:r>
            <a:r>
              <a:rPr lang="en-US" sz="2800" b="0" i="0" dirty="0">
                <a:solidFill>
                  <a:srgbClr val="000000"/>
                </a:solidFill>
                <a:effectLst/>
                <a:latin typeface="Calibri" panose="020F0502020204030204" pitchFamily="34" charset="0"/>
                <a:cs typeface="Calibri" panose="020F0502020204030204" pitchFamily="34" charset="0"/>
              </a:rPr>
              <a:t>the Demolition Derby experiment. </a:t>
            </a:r>
          </a:p>
          <a:p>
            <a:pPr eaLnBrk="1" hangingPunct="1"/>
            <a:endParaRPr lang="en-US" sz="2800" dirty="0">
              <a:solidFill>
                <a:srgbClr val="000000"/>
              </a:solidFill>
              <a:latin typeface="Calibri" panose="020F0502020204030204" pitchFamily="34" charset="0"/>
              <a:cs typeface="Calibri" panose="020F0502020204030204" pitchFamily="34" charset="0"/>
            </a:endParaRPr>
          </a:p>
          <a:p>
            <a:pPr eaLnBrk="1" hangingPunct="1"/>
            <a:r>
              <a:rPr lang="en-US" sz="2800" dirty="0">
                <a:solidFill>
                  <a:srgbClr val="000000"/>
                </a:solidFill>
                <a:latin typeface="Calibri" panose="020F0502020204030204" pitchFamily="34" charset="0"/>
                <a:cs typeface="Calibri" panose="020F0502020204030204" pitchFamily="34" charset="0"/>
              </a:rPr>
              <a:t>In the LTEE, </a:t>
            </a:r>
            <a:r>
              <a:rPr lang="en-US" sz="2800" b="0" i="0" dirty="0">
                <a:solidFill>
                  <a:srgbClr val="000000"/>
                </a:solidFill>
                <a:effectLst/>
                <a:latin typeface="Calibri" panose="020F0502020204030204" pitchFamily="34" charset="0"/>
                <a:cs typeface="Calibri" panose="020F0502020204030204" pitchFamily="34" charset="0"/>
              </a:rPr>
              <a:t>two different phenotypes in the A-2 populations were able to coexist and maintain a stable polymorphism. The two phenotypes are the smalls (S) which produced smaller colonies and the larges (L) which produced larger colonies. It was found that this stable polymorphism was a result of negative frequency-dependent selection meaning that the rarer the phenotype, the more fit the phenotype was, enabling it to grow and reproduce more relative to the other population. Rozen et al. discovered that the L colonies were able to use glucose more effectively, but that the S colonies persisted because some metabolite produced by L helped S to grow via cross-feeding and that some metabolite produced by S caused L to die. </a:t>
            </a:r>
          </a:p>
        </p:txBody>
      </p:sp>
      <p:sp>
        <p:nvSpPr>
          <p:cNvPr id="45" name="Rectangle 44"/>
          <p:cNvSpPr/>
          <p:nvPr/>
        </p:nvSpPr>
        <p:spPr>
          <a:xfrm>
            <a:off x="11597640" y="4800600"/>
            <a:ext cx="20040600" cy="6858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68568" tIns="34284" rIns="68568" bIns="34284" rtlCol="0" anchor="ctr"/>
          <a:lstStyle/>
          <a:p>
            <a:pPr algn="ctr"/>
            <a:r>
              <a:rPr lang="en-US" sz="4400" b="1" dirty="0">
                <a:solidFill>
                  <a:schemeClr val="accent3">
                    <a:lumMod val="20000"/>
                    <a:lumOff val="80000"/>
                  </a:schemeClr>
                </a:solidFill>
              </a:rPr>
              <a:t>Results</a:t>
            </a:r>
          </a:p>
        </p:txBody>
      </p:sp>
      <p:pic>
        <p:nvPicPr>
          <p:cNvPr id="1026" name="Picture 2">
            <a:extLst>
              <a:ext uri="{FF2B5EF4-FFF2-40B4-BE49-F238E27FC236}">
                <a16:creationId xmlns:a16="http://schemas.microsoft.com/office/drawing/2014/main" id="{9611B143-F531-4A73-B9B4-A7EDC66644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22" r="24444" b="18218"/>
          <a:stretch/>
        </p:blipFill>
        <p:spPr bwMode="auto">
          <a:xfrm>
            <a:off x="29337000" y="485885"/>
            <a:ext cx="2756282" cy="3061897"/>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2">
            <a:extLst>
              <a:ext uri="{FF2B5EF4-FFF2-40B4-BE49-F238E27FC236}">
                <a16:creationId xmlns:a16="http://schemas.microsoft.com/office/drawing/2014/main" id="{5084BE7E-DCE5-4648-AC05-CCB46B9FF01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22" r="24444" b="18218"/>
          <a:stretch/>
        </p:blipFill>
        <p:spPr bwMode="auto">
          <a:xfrm>
            <a:off x="859582" y="550655"/>
            <a:ext cx="2756282" cy="3061897"/>
          </a:xfrm>
          <a:prstGeom prst="rect">
            <a:avLst/>
          </a:prstGeom>
          <a:noFill/>
          <a:extLst>
            <a:ext uri="{909E8E84-426E-40DD-AFC4-6F175D3DCCD1}">
              <a14:hiddenFill xmlns:a14="http://schemas.microsoft.com/office/drawing/2010/main">
                <a:solidFill>
                  <a:srgbClr val="FFFFFF"/>
                </a:solidFill>
              </a14:hiddenFill>
            </a:ext>
          </a:extLst>
        </p:spPr>
      </p:pic>
      <p:sp>
        <p:nvSpPr>
          <p:cNvPr id="38" name="Text Box 180">
            <a:extLst>
              <a:ext uri="{FF2B5EF4-FFF2-40B4-BE49-F238E27FC236}">
                <a16:creationId xmlns:a16="http://schemas.microsoft.com/office/drawing/2014/main" id="{E58F0C8D-A223-47FC-9D73-F2850ECC46A2}"/>
              </a:ext>
            </a:extLst>
          </p:cNvPr>
          <p:cNvSpPr txBox="1">
            <a:spLocks noChangeArrowheads="1"/>
          </p:cNvSpPr>
          <p:nvPr/>
        </p:nvSpPr>
        <p:spPr bwMode="auto">
          <a:xfrm>
            <a:off x="29417062" y="5638800"/>
            <a:ext cx="1996440" cy="6717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4a-d. Proportion of competitors from 4-day experiment. </a:t>
            </a:r>
            <a:r>
              <a:rPr lang="en-US" sz="2400" dirty="0">
                <a:latin typeface="Calibri" pitchFamily="34" charset="0"/>
              </a:rPr>
              <a:t>All 4 competitions showed no evidence of the S colonies being displaced or negative frequency-dependence between L and the competitor. </a:t>
            </a:r>
          </a:p>
        </p:txBody>
      </p:sp>
      <p:pic>
        <p:nvPicPr>
          <p:cNvPr id="16" name="Picture 15">
            <a:extLst>
              <a:ext uri="{FF2B5EF4-FFF2-40B4-BE49-F238E27FC236}">
                <a16:creationId xmlns:a16="http://schemas.microsoft.com/office/drawing/2014/main" id="{148C4429-28DF-4B2B-A97D-802F20D14796}"/>
              </a:ext>
            </a:extLst>
          </p:cNvPr>
          <p:cNvPicPr>
            <a:picLocks noChangeAspect="1"/>
          </p:cNvPicPr>
          <p:nvPr/>
        </p:nvPicPr>
        <p:blipFill>
          <a:blip r:embed="rId3"/>
          <a:stretch>
            <a:fillRect/>
          </a:stretch>
        </p:blipFill>
        <p:spPr>
          <a:xfrm>
            <a:off x="11597640" y="10303289"/>
            <a:ext cx="7357431" cy="4403311"/>
          </a:xfrm>
          <a:prstGeom prst="rect">
            <a:avLst/>
          </a:prstGeom>
        </p:spPr>
      </p:pic>
      <p:sp>
        <p:nvSpPr>
          <p:cNvPr id="51" name="Text Box 180"/>
          <p:cNvSpPr txBox="1">
            <a:spLocks noChangeArrowheads="1"/>
          </p:cNvSpPr>
          <p:nvPr/>
        </p:nvSpPr>
        <p:spPr bwMode="auto">
          <a:xfrm>
            <a:off x="19011845" y="5638800"/>
            <a:ext cx="2325511" cy="5978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3a- b. Proportion of S (fig 1a) and L (fig 1b) colonies within A-2 in the Demolition Derby Experiment.</a:t>
            </a:r>
          </a:p>
          <a:p>
            <a:pPr eaLnBrk="1" hangingPunct="1"/>
            <a:r>
              <a:rPr lang="en-US" sz="2400" dirty="0">
                <a:latin typeface="Calibri" pitchFamily="34" charset="0"/>
              </a:rPr>
              <a:t>Proportion of S colonies decreased while L colonies increased during the Demolition Derby Experiment.</a:t>
            </a:r>
          </a:p>
        </p:txBody>
      </p:sp>
      <p:sp>
        <p:nvSpPr>
          <p:cNvPr id="41" name="Text Box 180">
            <a:extLst>
              <a:ext uri="{FF2B5EF4-FFF2-40B4-BE49-F238E27FC236}">
                <a16:creationId xmlns:a16="http://schemas.microsoft.com/office/drawing/2014/main" id="{44CC1655-A099-4042-9AF6-D62C3A3D1FAB}"/>
              </a:ext>
            </a:extLst>
          </p:cNvPr>
          <p:cNvSpPr txBox="1">
            <a:spLocks noChangeArrowheads="1"/>
          </p:cNvSpPr>
          <p:nvPr/>
        </p:nvSpPr>
        <p:spPr bwMode="auto">
          <a:xfrm>
            <a:off x="12460077" y="14532313"/>
            <a:ext cx="2483202"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3b </a:t>
            </a:r>
            <a:endParaRPr lang="en-US" sz="2400" dirty="0">
              <a:latin typeface="Calibri" pitchFamily="34" charset="0"/>
            </a:endParaRPr>
          </a:p>
        </p:txBody>
      </p:sp>
      <p:pic>
        <p:nvPicPr>
          <p:cNvPr id="18" name="Picture 17">
            <a:extLst>
              <a:ext uri="{FF2B5EF4-FFF2-40B4-BE49-F238E27FC236}">
                <a16:creationId xmlns:a16="http://schemas.microsoft.com/office/drawing/2014/main" id="{A597C15E-4A3D-4F6F-9E28-4AFE38DF133A}"/>
              </a:ext>
            </a:extLst>
          </p:cNvPr>
          <p:cNvPicPr>
            <a:picLocks noChangeAspect="1"/>
          </p:cNvPicPr>
          <p:nvPr/>
        </p:nvPicPr>
        <p:blipFill>
          <a:blip r:embed="rId4"/>
          <a:stretch>
            <a:fillRect/>
          </a:stretch>
        </p:blipFill>
        <p:spPr>
          <a:xfrm>
            <a:off x="11597640" y="5578889"/>
            <a:ext cx="7231404" cy="4403311"/>
          </a:xfrm>
          <a:prstGeom prst="rect">
            <a:avLst/>
          </a:prstGeom>
        </p:spPr>
      </p:pic>
      <p:sp>
        <p:nvSpPr>
          <p:cNvPr id="40" name="Text Box 180">
            <a:extLst>
              <a:ext uri="{FF2B5EF4-FFF2-40B4-BE49-F238E27FC236}">
                <a16:creationId xmlns:a16="http://schemas.microsoft.com/office/drawing/2014/main" id="{AB12C969-912A-468F-977C-2208C9F9D31E}"/>
              </a:ext>
            </a:extLst>
          </p:cNvPr>
          <p:cNvSpPr txBox="1">
            <a:spLocks noChangeArrowheads="1"/>
          </p:cNvSpPr>
          <p:nvPr/>
        </p:nvSpPr>
        <p:spPr bwMode="auto">
          <a:xfrm>
            <a:off x="12460077" y="9712253"/>
            <a:ext cx="2483202"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3a </a:t>
            </a:r>
            <a:endParaRPr lang="en-US" sz="2400" dirty="0">
              <a:latin typeface="Calibri" pitchFamily="34" charset="0"/>
            </a:endParaRPr>
          </a:p>
        </p:txBody>
      </p:sp>
      <p:pic>
        <p:nvPicPr>
          <p:cNvPr id="53" name="Picture 52" descr="Chart&#10;&#10;Description automatically generated">
            <a:extLst>
              <a:ext uri="{FF2B5EF4-FFF2-40B4-BE49-F238E27FC236}">
                <a16:creationId xmlns:a16="http://schemas.microsoft.com/office/drawing/2014/main" id="{1BE41538-39A8-4851-B809-BE4D7024DF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92860" y="20313430"/>
            <a:ext cx="7622725" cy="4059487"/>
          </a:xfrm>
          <a:prstGeom prst="rect">
            <a:avLst/>
          </a:prstGeom>
        </p:spPr>
      </p:pic>
      <p:sp>
        <p:nvSpPr>
          <p:cNvPr id="56" name="Text Box 180">
            <a:extLst>
              <a:ext uri="{FF2B5EF4-FFF2-40B4-BE49-F238E27FC236}">
                <a16:creationId xmlns:a16="http://schemas.microsoft.com/office/drawing/2014/main" id="{722000E6-971F-436E-9C67-CB9504605776}"/>
              </a:ext>
            </a:extLst>
          </p:cNvPr>
          <p:cNvSpPr txBox="1">
            <a:spLocks noChangeArrowheads="1"/>
          </p:cNvSpPr>
          <p:nvPr/>
        </p:nvSpPr>
        <p:spPr bwMode="auto">
          <a:xfrm>
            <a:off x="8732551" y="20088044"/>
            <a:ext cx="2263109" cy="4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1: Predicted fitness outcomes. </a:t>
            </a:r>
            <a:r>
              <a:rPr lang="en-US" sz="2400" dirty="0">
                <a:latin typeface="Calibri" pitchFamily="34" charset="0"/>
              </a:rPr>
              <a:t>The predicted frequencies of 11 populations when combined in the Demolition Derby experiment.  </a:t>
            </a:r>
          </a:p>
        </p:txBody>
      </p:sp>
      <p:sp>
        <p:nvSpPr>
          <p:cNvPr id="57" name="Text Box 180">
            <a:extLst>
              <a:ext uri="{FF2B5EF4-FFF2-40B4-BE49-F238E27FC236}">
                <a16:creationId xmlns:a16="http://schemas.microsoft.com/office/drawing/2014/main" id="{EF34682A-32E4-4A5B-9978-7076DD97E33D}"/>
              </a:ext>
            </a:extLst>
          </p:cNvPr>
          <p:cNvSpPr txBox="1">
            <a:spLocks noChangeArrowheads="1"/>
          </p:cNvSpPr>
          <p:nvPr/>
        </p:nvSpPr>
        <p:spPr bwMode="auto">
          <a:xfrm>
            <a:off x="8709691" y="24238486"/>
            <a:ext cx="2263109" cy="4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2. Observed fitness outcomes. </a:t>
            </a:r>
            <a:r>
              <a:rPr lang="en-US" sz="2400" dirty="0">
                <a:latin typeface="Calibri" pitchFamily="34" charset="0"/>
              </a:rPr>
              <a:t>Results of the Demolition Derby experiment.</a:t>
            </a:r>
            <a:r>
              <a:rPr lang="en-US" sz="2400" b="1" dirty="0">
                <a:latin typeface="Calibri" pitchFamily="34" charset="0"/>
              </a:rPr>
              <a:t> </a:t>
            </a:r>
            <a:r>
              <a:rPr lang="en-US" sz="2400" dirty="0">
                <a:latin typeface="Calibri" pitchFamily="34" charset="0"/>
              </a:rPr>
              <a:t>A-2 exceeded fitness predictions and  had the greatest fitness. </a:t>
            </a:r>
          </a:p>
        </p:txBody>
      </p:sp>
      <p:sp>
        <p:nvSpPr>
          <p:cNvPr id="59" name="Text Box 180">
            <a:extLst>
              <a:ext uri="{FF2B5EF4-FFF2-40B4-BE49-F238E27FC236}">
                <a16:creationId xmlns:a16="http://schemas.microsoft.com/office/drawing/2014/main" id="{B40E8DAA-604D-4780-B9CD-172EAA620A12}"/>
              </a:ext>
            </a:extLst>
          </p:cNvPr>
          <p:cNvSpPr txBox="1">
            <a:spLocks noChangeArrowheads="1"/>
          </p:cNvSpPr>
          <p:nvPr/>
        </p:nvSpPr>
        <p:spPr bwMode="auto">
          <a:xfrm>
            <a:off x="3274197" y="19964400"/>
            <a:ext cx="4424406" cy="5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Predicted Fitness Outcomes</a:t>
            </a:r>
          </a:p>
        </p:txBody>
      </p:sp>
      <p:pic>
        <p:nvPicPr>
          <p:cNvPr id="54" name="Picture 53">
            <a:extLst>
              <a:ext uri="{FF2B5EF4-FFF2-40B4-BE49-F238E27FC236}">
                <a16:creationId xmlns:a16="http://schemas.microsoft.com/office/drawing/2014/main" id="{8D8842C6-825E-4145-88E0-44EB81C668C6}"/>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21976221" y="5638800"/>
            <a:ext cx="7231403" cy="4062579"/>
          </a:xfrm>
          <a:prstGeom prst="rect">
            <a:avLst/>
          </a:prstGeom>
        </p:spPr>
      </p:pic>
      <p:pic>
        <p:nvPicPr>
          <p:cNvPr id="61" name="Picture 60">
            <a:extLst>
              <a:ext uri="{FF2B5EF4-FFF2-40B4-BE49-F238E27FC236}">
                <a16:creationId xmlns:a16="http://schemas.microsoft.com/office/drawing/2014/main" id="{8CAFFD94-A983-403A-B55E-ACC3FF9BAB1F}"/>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21976220" y="9784555"/>
            <a:ext cx="7231403" cy="4017277"/>
          </a:xfrm>
          <a:prstGeom prst="rect">
            <a:avLst/>
          </a:prstGeom>
        </p:spPr>
      </p:pic>
      <p:pic>
        <p:nvPicPr>
          <p:cNvPr id="63" name="Picture 62">
            <a:extLst>
              <a:ext uri="{FF2B5EF4-FFF2-40B4-BE49-F238E27FC236}">
                <a16:creationId xmlns:a16="http://schemas.microsoft.com/office/drawing/2014/main" id="{6675FA82-0EAE-4831-8354-467CC768E2D9}"/>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21976221" y="14020800"/>
            <a:ext cx="7231402" cy="4017277"/>
          </a:xfrm>
          <a:prstGeom prst="rect">
            <a:avLst/>
          </a:prstGeom>
        </p:spPr>
      </p:pic>
      <p:pic>
        <p:nvPicPr>
          <p:cNvPr id="1027" name="Picture 1026">
            <a:extLst>
              <a:ext uri="{FF2B5EF4-FFF2-40B4-BE49-F238E27FC236}">
                <a16:creationId xmlns:a16="http://schemas.microsoft.com/office/drawing/2014/main" id="{3AC96B89-7AEC-431C-AEA4-75440C9FD17F}"/>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21976220" y="18059400"/>
            <a:ext cx="7277003" cy="4017277"/>
          </a:xfrm>
          <a:prstGeom prst="rect">
            <a:avLst/>
          </a:prstGeom>
        </p:spPr>
      </p:pic>
      <p:sp>
        <p:nvSpPr>
          <p:cNvPr id="43" name="Text Box 180">
            <a:extLst>
              <a:ext uri="{FF2B5EF4-FFF2-40B4-BE49-F238E27FC236}">
                <a16:creationId xmlns:a16="http://schemas.microsoft.com/office/drawing/2014/main" id="{B86786E4-1C30-4F08-A19E-0139ECE932DC}"/>
              </a:ext>
            </a:extLst>
          </p:cNvPr>
          <p:cNvSpPr txBox="1">
            <a:spLocks noChangeArrowheads="1"/>
          </p:cNvSpPr>
          <p:nvPr/>
        </p:nvSpPr>
        <p:spPr bwMode="auto">
          <a:xfrm>
            <a:off x="27900699" y="11290955"/>
            <a:ext cx="13525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4b </a:t>
            </a:r>
            <a:endParaRPr lang="en-US" sz="2400" dirty="0">
              <a:latin typeface="Calibri" pitchFamily="34" charset="0"/>
            </a:endParaRPr>
          </a:p>
        </p:txBody>
      </p:sp>
      <p:sp>
        <p:nvSpPr>
          <p:cNvPr id="68" name="Text Box 180">
            <a:extLst>
              <a:ext uri="{FF2B5EF4-FFF2-40B4-BE49-F238E27FC236}">
                <a16:creationId xmlns:a16="http://schemas.microsoft.com/office/drawing/2014/main" id="{5B38026F-8320-40FA-89A4-2E3AD6CFDFCF}"/>
              </a:ext>
            </a:extLst>
          </p:cNvPr>
          <p:cNvSpPr txBox="1">
            <a:spLocks noChangeArrowheads="1"/>
          </p:cNvSpPr>
          <p:nvPr/>
        </p:nvSpPr>
        <p:spPr bwMode="auto">
          <a:xfrm>
            <a:off x="27842623" y="15467952"/>
            <a:ext cx="13525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4c </a:t>
            </a:r>
            <a:endParaRPr lang="en-US" sz="2400" dirty="0">
              <a:latin typeface="Calibri" pitchFamily="34" charset="0"/>
            </a:endParaRPr>
          </a:p>
        </p:txBody>
      </p:sp>
      <p:sp>
        <p:nvSpPr>
          <p:cNvPr id="69" name="Text Box 180">
            <a:extLst>
              <a:ext uri="{FF2B5EF4-FFF2-40B4-BE49-F238E27FC236}">
                <a16:creationId xmlns:a16="http://schemas.microsoft.com/office/drawing/2014/main" id="{A21708FE-EB75-40FB-893C-2AEDC8206846}"/>
              </a:ext>
            </a:extLst>
          </p:cNvPr>
          <p:cNvSpPr txBox="1">
            <a:spLocks noChangeArrowheads="1"/>
          </p:cNvSpPr>
          <p:nvPr/>
        </p:nvSpPr>
        <p:spPr bwMode="auto">
          <a:xfrm>
            <a:off x="27842623" y="19659600"/>
            <a:ext cx="13525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4d </a:t>
            </a:r>
            <a:endParaRPr lang="en-US" sz="2400" dirty="0">
              <a:latin typeface="Calibri" pitchFamily="34" charset="0"/>
            </a:endParaRPr>
          </a:p>
        </p:txBody>
      </p:sp>
      <p:sp>
        <p:nvSpPr>
          <p:cNvPr id="70" name="Text Box 180">
            <a:extLst>
              <a:ext uri="{FF2B5EF4-FFF2-40B4-BE49-F238E27FC236}">
                <a16:creationId xmlns:a16="http://schemas.microsoft.com/office/drawing/2014/main" id="{38E0E97A-3186-4796-8A98-610F2DA387A6}"/>
              </a:ext>
            </a:extLst>
          </p:cNvPr>
          <p:cNvSpPr txBox="1">
            <a:spLocks noChangeArrowheads="1"/>
          </p:cNvSpPr>
          <p:nvPr/>
        </p:nvSpPr>
        <p:spPr bwMode="auto">
          <a:xfrm>
            <a:off x="27900699" y="7162800"/>
            <a:ext cx="1352524" cy="438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400" b="1" dirty="0">
                <a:latin typeface="Calibri" pitchFamily="34" charset="0"/>
              </a:rPr>
              <a:t>Figure 4a </a:t>
            </a:r>
            <a:endParaRPr lang="en-US" sz="2400" dirty="0">
              <a:latin typeface="Calibri" pitchFamily="34" charset="0"/>
            </a:endParaRPr>
          </a:p>
        </p:txBody>
      </p:sp>
      <p:pic>
        <p:nvPicPr>
          <p:cNvPr id="3" name="Picture 2">
            <a:extLst>
              <a:ext uri="{FF2B5EF4-FFF2-40B4-BE49-F238E27FC236}">
                <a16:creationId xmlns:a16="http://schemas.microsoft.com/office/drawing/2014/main" id="{6EB00397-2D89-451C-A40E-0E8DE6ACA36E}"/>
              </a:ext>
            </a:extLst>
          </p:cNvPr>
          <p:cNvPicPr>
            <a:picLocks noChangeAspect="1"/>
          </p:cNvPicPr>
          <p:nvPr/>
        </p:nvPicPr>
        <p:blipFill rotWithShape="1">
          <a:blip r:embed="rId10"/>
          <a:srcRect l="2981" t="11277"/>
          <a:stretch/>
        </p:blipFill>
        <p:spPr>
          <a:xfrm>
            <a:off x="1563055" y="24459909"/>
            <a:ext cx="7169496" cy="4131888"/>
          </a:xfrm>
          <a:prstGeom prst="rect">
            <a:avLst/>
          </a:prstGeom>
        </p:spPr>
      </p:pic>
      <p:pic>
        <p:nvPicPr>
          <p:cNvPr id="22" name="Picture 21">
            <a:extLst>
              <a:ext uri="{FF2B5EF4-FFF2-40B4-BE49-F238E27FC236}">
                <a16:creationId xmlns:a16="http://schemas.microsoft.com/office/drawing/2014/main" id="{F5CC826F-ED95-4514-A7C3-9F6021CEAC56}"/>
              </a:ext>
            </a:extLst>
          </p:cNvPr>
          <p:cNvPicPr>
            <a:picLocks noChangeAspect="1"/>
          </p:cNvPicPr>
          <p:nvPr/>
        </p:nvPicPr>
        <p:blipFill>
          <a:blip r:embed="rId11"/>
          <a:stretch>
            <a:fillRect/>
          </a:stretch>
        </p:blipFill>
        <p:spPr>
          <a:xfrm>
            <a:off x="1234569" y="24841200"/>
            <a:ext cx="421748" cy="2152366"/>
          </a:xfrm>
          <a:prstGeom prst="rect">
            <a:avLst/>
          </a:prstGeom>
        </p:spPr>
      </p:pic>
      <p:sp>
        <p:nvSpPr>
          <p:cNvPr id="58" name="Text Box 180">
            <a:extLst>
              <a:ext uri="{FF2B5EF4-FFF2-40B4-BE49-F238E27FC236}">
                <a16:creationId xmlns:a16="http://schemas.microsoft.com/office/drawing/2014/main" id="{9154CB82-4237-44E9-A18F-21521A8116B9}"/>
              </a:ext>
            </a:extLst>
          </p:cNvPr>
          <p:cNvSpPr txBox="1">
            <a:spLocks noChangeArrowheads="1"/>
          </p:cNvSpPr>
          <p:nvPr/>
        </p:nvSpPr>
        <p:spPr bwMode="auto">
          <a:xfrm>
            <a:off x="3350998" y="24384000"/>
            <a:ext cx="4270804" cy="5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568" tIns="34284" rIns="68568" bIns="34284">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Calibri" pitchFamily="34" charset="0"/>
              </a:rPr>
              <a:t>Observed Fitness Outcomes</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Basis">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3246</TotalTime>
  <Words>1108</Words>
  <Application>Microsoft Office PowerPoint</Application>
  <PresentationFormat>Custom</PresentationFormat>
  <Paragraphs>42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Corbel</vt:lpstr>
      <vt:lpstr>Times New Roman</vt:lpstr>
      <vt:lpstr>Basis</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36x36</dc:title>
  <dc:creator>Jay Larson</dc:creator>
  <dc:description>Quality poster printing
www.genigraphics.com
1-800-790-4001</dc:description>
  <cp:lastModifiedBy>Jessica T.</cp:lastModifiedBy>
  <cp:revision>106</cp:revision>
  <cp:lastPrinted>2013-02-12T02:21:55Z</cp:lastPrinted>
  <dcterms:created xsi:type="dcterms:W3CDTF">2013-02-10T21:14:48Z</dcterms:created>
  <dcterms:modified xsi:type="dcterms:W3CDTF">2022-04-06T16:02:24Z</dcterms:modified>
</cp:coreProperties>
</file>