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56" r:id="rId5"/>
  </p:sldIdLst>
  <p:sldSz cx="38404800" cy="384048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0DE"/>
    <a:srgbClr val="66D3FA"/>
    <a:srgbClr val="BF2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4C8B6-5C98-4D87-AACF-25B40A885F86}" v="164" dt="2021-04-19T06:07:11.003"/>
    <p1510:client id="{734A55A1-BF53-4AC7-9A89-4ACF2075A4C8}" v="5992" dt="2022-04-06T06:46:10.164"/>
    <p1510:client id="{C71C91D2-237E-FBBC-E5D6-E0AF76C274E4}" v="205" dt="2022-04-06T19:27:19.567"/>
    <p1510:client id="{DE3CFCC1-9294-00D5-0A1A-1FDB8F8A3EED}" v="290" dt="2022-04-06T19:26:51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4FF28-0287-4D8C-9CFE-B1199E6F117C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0867C-4B87-4929-AE93-F3CC96E9F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40867C-4B87-4929-AE93-F3CC96E9F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285233"/>
            <a:ext cx="32644080" cy="1337056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0171413"/>
            <a:ext cx="28803600" cy="9272267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044700"/>
            <a:ext cx="8281035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044700"/>
            <a:ext cx="24363045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8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7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9574541"/>
            <a:ext cx="33124140" cy="1597532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5701001"/>
            <a:ext cx="33124140" cy="84010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9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9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044708"/>
            <a:ext cx="33124140" cy="74231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9414513"/>
            <a:ext cx="16247028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4028420"/>
            <a:ext cx="1624702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9414513"/>
            <a:ext cx="16327042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4028420"/>
            <a:ext cx="1632704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5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6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6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5529588"/>
            <a:ext cx="19442430" cy="272923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5529588"/>
            <a:ext cx="19442430" cy="272923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9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2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269303B4-0DD3-43BE-8566-335D67AC4FFE}"/>
              </a:ext>
            </a:extLst>
          </p:cNvPr>
          <p:cNvSpPr/>
          <p:nvPr/>
        </p:nvSpPr>
        <p:spPr>
          <a:xfrm>
            <a:off x="13819256" y="16211967"/>
            <a:ext cx="24122063" cy="1350178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5C9A7C1-11F3-FD41-8C65-ADD444335957}"/>
              </a:ext>
            </a:extLst>
          </p:cNvPr>
          <p:cNvGrpSpPr/>
          <p:nvPr/>
        </p:nvGrpSpPr>
        <p:grpSpPr>
          <a:xfrm>
            <a:off x="443354" y="17850606"/>
            <a:ext cx="13001074" cy="11858501"/>
            <a:chOff x="592735" y="18196456"/>
            <a:chExt cx="12762657" cy="1185850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A7A62A-BA52-4ADD-97DE-BAC51502D659}"/>
                </a:ext>
              </a:extLst>
            </p:cNvPr>
            <p:cNvSpPr txBox="1"/>
            <p:nvPr/>
          </p:nvSpPr>
          <p:spPr>
            <a:xfrm>
              <a:off x="621692" y="18196456"/>
              <a:ext cx="12725078" cy="923330"/>
            </a:xfrm>
            <a:prstGeom prst="rect">
              <a:avLst/>
            </a:prstGeom>
            <a:solidFill>
              <a:srgbClr val="31B0DE"/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5400" b="1">
                  <a:latin typeface="Times New Roman"/>
                  <a:cs typeface="Times New Roman"/>
                </a:rPr>
                <a:t>Background</a:t>
              </a:r>
              <a:endParaRPr lang="en-US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BB2386D-0046-4BD6-98ED-BBBA73A231AD}"/>
                </a:ext>
              </a:extLst>
            </p:cNvPr>
            <p:cNvSpPr txBox="1"/>
            <p:nvPr/>
          </p:nvSpPr>
          <p:spPr>
            <a:xfrm>
              <a:off x="592735" y="19128889"/>
              <a:ext cx="12762657" cy="109260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marL="571500" indent="-571500">
                <a:buFont typeface="Wingdings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Users want to hide their browsing through installing many different types of privacy tools</a:t>
              </a:r>
            </a:p>
            <a:p>
              <a:pPr marL="1887855" lvl="1" indent="-571500">
                <a:buFont typeface="Wingdings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VPNs, Tor, etc</a:t>
              </a:r>
            </a:p>
            <a:p>
              <a:pPr marL="685800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However, nothing is truly 100% private</a:t>
              </a:r>
            </a:p>
            <a:p>
              <a:pPr marL="685800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Traffic is encrypted, but adversaries can still collect quantity, size, and direction of packets</a:t>
              </a:r>
            </a:p>
            <a:p>
              <a:pPr marL="2002155" lvl="1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ISPs, governments, or someone with nefarious intentions</a:t>
              </a:r>
            </a:p>
            <a:p>
              <a:pPr marL="685800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Previous work have attempted to gauge the accuracy and feasibility of website fingerprinting attacks</a:t>
              </a:r>
            </a:p>
            <a:p>
              <a:pPr marL="2002155" lvl="1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Assuming that users only visit one website at a time</a:t>
              </a:r>
            </a:p>
            <a:p>
              <a:pPr marL="685800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We investigate the nature of website overlaps--when users load two or more websites simultaneously</a:t>
              </a:r>
              <a:endParaRPr lang="en-US" sz="5150">
                <a:cs typeface="Calibri" panose="020F0502020204030204"/>
              </a:endParaRPr>
            </a:p>
            <a:p>
              <a:pPr marL="685800" indent="-6858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 New Roman"/>
                  <a:cs typeface="Times New Roman"/>
                </a:rPr>
                <a:t>May affect the likelihood of identifying website packets since data overlaps—creates confusion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0877457-1748-41DD-9F75-79175B6ECCBC}"/>
              </a:ext>
            </a:extLst>
          </p:cNvPr>
          <p:cNvSpPr txBox="1"/>
          <p:nvPr/>
        </p:nvSpPr>
        <p:spPr>
          <a:xfrm>
            <a:off x="13836268" y="15292563"/>
            <a:ext cx="24095677" cy="923330"/>
          </a:xfrm>
          <a:prstGeom prst="rect">
            <a:avLst/>
          </a:prstGeom>
          <a:solidFill>
            <a:srgbClr val="31B0DE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1A79E0-C043-4AFE-82B5-EAB6808D98A3}"/>
              </a:ext>
            </a:extLst>
          </p:cNvPr>
          <p:cNvSpPr txBox="1"/>
          <p:nvPr/>
        </p:nvSpPr>
        <p:spPr>
          <a:xfrm>
            <a:off x="13801212" y="29880245"/>
            <a:ext cx="13857103" cy="923330"/>
          </a:xfrm>
          <a:prstGeom prst="rect">
            <a:avLst/>
          </a:prstGeom>
          <a:solidFill>
            <a:srgbClr val="31B0DE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 b="1">
                <a:latin typeface="Times New Roman"/>
                <a:cs typeface="Times New Roman"/>
              </a:rPr>
              <a:t>Discussion</a:t>
            </a:r>
            <a:endParaRPr 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9A6A20-5E11-45D4-85ED-2771D98B870C}"/>
              </a:ext>
            </a:extLst>
          </p:cNvPr>
          <p:cNvSpPr txBox="1"/>
          <p:nvPr/>
        </p:nvSpPr>
        <p:spPr>
          <a:xfrm>
            <a:off x="13793570" y="30803574"/>
            <a:ext cx="13865110" cy="686341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400">
              <a:latin typeface="Times New Roman"/>
              <a:cs typeface="Times New Roman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B5CF63-C493-4794-92B2-0A4514980782}"/>
              </a:ext>
            </a:extLst>
          </p:cNvPr>
          <p:cNvSpPr txBox="1"/>
          <p:nvPr/>
        </p:nvSpPr>
        <p:spPr>
          <a:xfrm>
            <a:off x="27799138" y="29880245"/>
            <a:ext cx="10154061" cy="923330"/>
          </a:xfrm>
          <a:prstGeom prst="rect">
            <a:avLst/>
          </a:prstGeom>
          <a:solidFill>
            <a:srgbClr val="31B0DE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3A9B24-37F8-4D5F-ACE7-68EDD03D9FD8}"/>
              </a:ext>
            </a:extLst>
          </p:cNvPr>
          <p:cNvSpPr txBox="1"/>
          <p:nvPr/>
        </p:nvSpPr>
        <p:spPr>
          <a:xfrm>
            <a:off x="27787185" y="30796351"/>
            <a:ext cx="10166016" cy="690958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endParaRPr lang="en-US" sz="1100">
              <a:latin typeface="Times New Roman"/>
              <a:cs typeface="Times New Roman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This research was supported by a LUROP Mulcahy Fellowship.</a:t>
            </a:r>
            <a:endParaRPr lang="en-US" sz="5150">
              <a:latin typeface="Times New Roman"/>
              <a:ea typeface="+mn-lt"/>
              <a:cs typeface="+mn-lt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ea typeface="+mn-lt"/>
                <a:cs typeface="+mn-lt"/>
              </a:rPr>
              <a:t>This material is based upon work supported by the National Science Foundation under Grant No. DGE 1918591 and DGE 1919004 </a:t>
            </a:r>
            <a:endParaRPr lang="en-US" sz="5150">
              <a:latin typeface="Times New Roman"/>
              <a:ea typeface="Calibri" panose="020F0502020204030204"/>
              <a:cs typeface="Calibri" panose="020F0502020204030204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400" b="1">
                <a:latin typeface="Times New Roman"/>
                <a:cs typeface="Times New Roman"/>
              </a:rPr>
              <a:t>Our </a:t>
            </a:r>
            <a:r>
              <a:rPr lang="en-US" sz="4400" b="1" err="1">
                <a:latin typeface="Times New Roman"/>
                <a:cs typeface="Times New Roman"/>
              </a:rPr>
              <a:t>labmates</a:t>
            </a:r>
            <a:r>
              <a:rPr lang="en-US" sz="4400">
                <a:latin typeface="Times New Roman"/>
                <a:cs typeface="Times New Roman"/>
              </a:rPr>
              <a:t>—for helping us troubleshoot </a:t>
            </a:r>
            <a:r>
              <a:rPr lang="en-US" sz="4400" err="1">
                <a:latin typeface="Times New Roman"/>
                <a:cs typeface="Times New Roman"/>
              </a:rPr>
              <a:t>WebTracker</a:t>
            </a:r>
            <a:r>
              <a:rPr lang="en-US" sz="4400">
                <a:latin typeface="Times New Roman"/>
                <a:cs typeface="Times New Roman"/>
              </a:rPr>
              <a:t>!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en-US" sz="4400">
              <a:latin typeface="Times New Roman"/>
              <a:cs typeface="Times New Roman"/>
            </a:endParaRPr>
          </a:p>
          <a:p>
            <a:r>
              <a:rPr lang="en-US" sz="1800">
                <a:latin typeface="Times New Roman"/>
                <a:cs typeface="Times New Roman"/>
              </a:rPr>
              <a:t>   </a:t>
            </a:r>
            <a:endParaRPr lang="en-US" sz="4400">
              <a:latin typeface="Times New Roman"/>
              <a:cs typeface="Times New Roman"/>
            </a:endParaRPr>
          </a:p>
          <a:p>
            <a:r>
              <a:rPr lang="en-US" sz="1800">
                <a:latin typeface="Times New Roman"/>
                <a:cs typeface="Times New Roman"/>
              </a:rPr>
              <a:t>         </a:t>
            </a:r>
            <a:endParaRPr lang="en-US" sz="4400">
              <a:latin typeface="Times New Roman"/>
              <a:cs typeface="Times New Roman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0DA1CA-A901-AF47-AF36-122B4E41C2AC}"/>
              </a:ext>
            </a:extLst>
          </p:cNvPr>
          <p:cNvGrpSpPr/>
          <p:nvPr/>
        </p:nvGrpSpPr>
        <p:grpSpPr>
          <a:xfrm>
            <a:off x="463481" y="7998085"/>
            <a:ext cx="13004899" cy="9687983"/>
            <a:chOff x="449113" y="8461839"/>
            <a:chExt cx="13036494" cy="1126331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BE03B16-2FFA-46CD-B609-BD75D16C21F2}"/>
                </a:ext>
              </a:extLst>
            </p:cNvPr>
            <p:cNvSpPr txBox="1"/>
            <p:nvPr/>
          </p:nvSpPr>
          <p:spPr>
            <a:xfrm>
              <a:off x="458508" y="8461839"/>
              <a:ext cx="13017705" cy="923331"/>
            </a:xfrm>
            <a:prstGeom prst="rect">
              <a:avLst/>
            </a:prstGeom>
            <a:solidFill>
              <a:srgbClr val="31B0DE"/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5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Abstract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25DF6B4-4A67-4730-A9C7-D2697E2984A5}"/>
                </a:ext>
              </a:extLst>
            </p:cNvPr>
            <p:cNvSpPr txBox="1"/>
            <p:nvPr/>
          </p:nvSpPr>
          <p:spPr>
            <a:xfrm>
              <a:off x="449113" y="9384065"/>
              <a:ext cx="13036494" cy="10341088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marL="571500" indent="-5715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"/>
                  <a:ea typeface="+mn-lt"/>
                  <a:cs typeface="+mn-lt"/>
                </a:rPr>
                <a:t>With increased privacy concerns, users are now turning to anonymity tools such as VPNs and Tor</a:t>
              </a:r>
              <a:endParaRPr lang="en-US" sz="4400">
                <a:latin typeface="Times"/>
                <a:cs typeface="Times New Roman" panose="02020603050405020304" pitchFamily="18" charset="0"/>
              </a:endParaRPr>
            </a:p>
            <a:p>
              <a:pPr marL="571500" indent="-5715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"/>
                  <a:ea typeface="+mn-lt"/>
                  <a:cs typeface="+mn-lt"/>
                </a:rPr>
                <a:t>Packet metadata may still be able to be identified by an adversary, known as website fingerprinting</a:t>
              </a:r>
              <a:endParaRPr lang="en-US" sz="5150">
                <a:latin typeface="Times"/>
                <a:cs typeface="Times"/>
              </a:endParaRPr>
            </a:p>
            <a:p>
              <a:pPr marL="571500" indent="-5715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"/>
                  <a:ea typeface="+mn-lt"/>
                  <a:cs typeface="+mn-lt"/>
                </a:rPr>
                <a:t>Previous work have tried to evaluate potential of this vulnerability while assuming that victims visit one website at a time</a:t>
              </a:r>
              <a:endParaRPr lang="en-US" sz="5150">
                <a:latin typeface="Times"/>
                <a:cs typeface="Times"/>
              </a:endParaRPr>
            </a:p>
            <a:p>
              <a:pPr marL="571500" indent="-5715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"/>
                  <a:ea typeface="+mn-lt"/>
                  <a:cs typeface="+mn-lt"/>
                </a:rPr>
                <a:t>We create a private </a:t>
              </a:r>
              <a:r>
                <a:rPr lang="en-US" sz="4400" err="1">
                  <a:latin typeface="Times"/>
                  <a:ea typeface="+mn-lt"/>
                  <a:cs typeface="+mn-lt"/>
                </a:rPr>
                <a:t>webbrowser</a:t>
              </a:r>
              <a:r>
                <a:rPr lang="en-US" sz="4400">
                  <a:latin typeface="Times"/>
                  <a:ea typeface="+mn-lt"/>
                  <a:cs typeface="+mn-lt"/>
                </a:rPr>
                <a:t> extension called “</a:t>
              </a:r>
              <a:r>
                <a:rPr lang="en-US" sz="4400" err="1">
                  <a:latin typeface="Times"/>
                  <a:ea typeface="+mn-lt"/>
                  <a:cs typeface="+mn-lt"/>
                </a:rPr>
                <a:t>WebTracker</a:t>
              </a:r>
              <a:r>
                <a:rPr lang="en-US" sz="4400">
                  <a:latin typeface="Times"/>
                  <a:ea typeface="+mn-lt"/>
                  <a:cs typeface="+mn-lt"/>
                </a:rPr>
                <a:t>” to analyze user browsing patterns</a:t>
              </a:r>
              <a:endParaRPr lang="en-US" sz="5150">
                <a:latin typeface="Times"/>
                <a:cs typeface="Times"/>
              </a:endParaRPr>
            </a:p>
            <a:p>
              <a:pPr marL="571500" indent="-5715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"/>
                  <a:ea typeface="+mn-lt"/>
                  <a:cs typeface="+mn-lt"/>
                </a:rPr>
                <a:t>Overlaps affect effectiveness of fingerprinting—15% of websites overlap, lasting 66 seconds.</a:t>
              </a:r>
              <a:endParaRPr lang="en-US" sz="5150">
                <a:latin typeface="Times"/>
                <a:ea typeface="Calibri"/>
                <a:cs typeface="Calibri"/>
              </a:endParaRPr>
            </a:p>
            <a:p>
              <a:pPr marL="571500" indent="-571500">
                <a:buFont typeface="Wingdings" panose="05000000000000000000" pitchFamily="2" charset="2"/>
                <a:buChar char="§"/>
              </a:pPr>
              <a:r>
                <a:rPr lang="en-US" sz="4400">
                  <a:latin typeface="Times"/>
                  <a:ea typeface="+mn-lt"/>
                  <a:cs typeface="+mn-lt"/>
                </a:rPr>
                <a:t>Overlaps happen roughly 9 seconds after first website starts</a:t>
              </a:r>
              <a:endParaRPr lang="en-US" sz="5150">
                <a:latin typeface="Times"/>
                <a:ea typeface="Calibri" panose="020F0502020204030204"/>
                <a:cs typeface="Calibri" panose="020F0502020204030204"/>
              </a:endParaRPr>
            </a:p>
          </p:txBody>
        </p:sp>
      </p:grpSp>
      <p:sp>
        <p:nvSpPr>
          <p:cNvPr id="31" name="TextBox 2">
            <a:extLst>
              <a:ext uri="{FF2B5EF4-FFF2-40B4-BE49-F238E27FC236}">
                <a16:creationId xmlns:a16="http://schemas.microsoft.com/office/drawing/2014/main" id="{360C66BA-E488-403B-81B1-492C92AC205B}"/>
              </a:ext>
            </a:extLst>
          </p:cNvPr>
          <p:cNvSpPr txBox="1"/>
          <p:nvPr/>
        </p:nvSpPr>
        <p:spPr>
          <a:xfrm>
            <a:off x="13836269" y="8869705"/>
            <a:ext cx="24095677" cy="618630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673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347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020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66944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8368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0041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1715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3388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  <a:p>
            <a:endParaRPr lang="en-US" sz="4400">
              <a:latin typeface="Times New Roman"/>
              <a:cs typeface="Times New Roman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257D25-D23F-F847-B87C-F50B63313C47}"/>
              </a:ext>
            </a:extLst>
          </p:cNvPr>
          <p:cNvSpPr txBox="1"/>
          <p:nvPr/>
        </p:nvSpPr>
        <p:spPr>
          <a:xfrm>
            <a:off x="13975398" y="16229281"/>
            <a:ext cx="11998774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endParaRPr lang="en-US" sz="4400">
              <a:latin typeface="Times New Roman"/>
              <a:cs typeface="Times New Roman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25EA371-D207-48B2-B833-396C054FF591}"/>
              </a:ext>
            </a:extLst>
          </p:cNvPr>
          <p:cNvSpPr txBox="1"/>
          <p:nvPr/>
        </p:nvSpPr>
        <p:spPr>
          <a:xfrm>
            <a:off x="463481" y="464544"/>
            <a:ext cx="37477838" cy="6924973"/>
          </a:xfrm>
          <a:custGeom>
            <a:avLst/>
            <a:gdLst>
              <a:gd name="connsiteX0" fmla="*/ 0 w 37490400"/>
              <a:gd name="connsiteY0" fmla="*/ 0 h 3000821"/>
              <a:gd name="connsiteX1" fmla="*/ 37490400 w 37490400"/>
              <a:gd name="connsiteY1" fmla="*/ 0 h 3000821"/>
              <a:gd name="connsiteX2" fmla="*/ 37490400 w 37490400"/>
              <a:gd name="connsiteY2" fmla="*/ 3000821 h 3000821"/>
              <a:gd name="connsiteX3" fmla="*/ 0 w 37490400"/>
              <a:gd name="connsiteY3" fmla="*/ 3000821 h 3000821"/>
              <a:gd name="connsiteX4" fmla="*/ 0 w 37490400"/>
              <a:gd name="connsiteY4" fmla="*/ 0 h 3000821"/>
              <a:gd name="connsiteX0" fmla="*/ 0 w 37490400"/>
              <a:gd name="connsiteY0" fmla="*/ 0 h 3751935"/>
              <a:gd name="connsiteX1" fmla="*/ 37490400 w 37490400"/>
              <a:gd name="connsiteY1" fmla="*/ 0 h 3751935"/>
              <a:gd name="connsiteX2" fmla="*/ 37457743 w 37490400"/>
              <a:gd name="connsiteY2" fmla="*/ 3751935 h 3751935"/>
              <a:gd name="connsiteX3" fmla="*/ 0 w 37490400"/>
              <a:gd name="connsiteY3" fmla="*/ 3000821 h 3751935"/>
              <a:gd name="connsiteX4" fmla="*/ 0 w 37490400"/>
              <a:gd name="connsiteY4" fmla="*/ 0 h 3751935"/>
              <a:gd name="connsiteX0" fmla="*/ 0 w 37490400"/>
              <a:gd name="connsiteY0" fmla="*/ 0 h 3882564"/>
              <a:gd name="connsiteX1" fmla="*/ 37490400 w 37490400"/>
              <a:gd name="connsiteY1" fmla="*/ 0 h 3882564"/>
              <a:gd name="connsiteX2" fmla="*/ 37457743 w 37490400"/>
              <a:gd name="connsiteY2" fmla="*/ 3751935 h 3882564"/>
              <a:gd name="connsiteX3" fmla="*/ 97972 w 37490400"/>
              <a:gd name="connsiteY3" fmla="*/ 3882564 h 3882564"/>
              <a:gd name="connsiteX4" fmla="*/ 0 w 37490400"/>
              <a:gd name="connsiteY4" fmla="*/ 0 h 3882564"/>
              <a:gd name="connsiteX0" fmla="*/ 0 w 37490400"/>
              <a:gd name="connsiteY0" fmla="*/ 0 h 3882564"/>
              <a:gd name="connsiteX1" fmla="*/ 37490400 w 37490400"/>
              <a:gd name="connsiteY1" fmla="*/ 0 h 3882564"/>
              <a:gd name="connsiteX2" fmla="*/ 37457743 w 37490400"/>
              <a:gd name="connsiteY2" fmla="*/ 3751935 h 3882564"/>
              <a:gd name="connsiteX3" fmla="*/ 32658 w 37490400"/>
              <a:gd name="connsiteY3" fmla="*/ 3882564 h 3882564"/>
              <a:gd name="connsiteX4" fmla="*/ 0 w 37490400"/>
              <a:gd name="connsiteY4" fmla="*/ 0 h 3882564"/>
              <a:gd name="connsiteX0" fmla="*/ 0 w 37523057"/>
              <a:gd name="connsiteY0" fmla="*/ 0 h 3882564"/>
              <a:gd name="connsiteX1" fmla="*/ 37523057 w 37523057"/>
              <a:gd name="connsiteY1" fmla="*/ 0 h 3882564"/>
              <a:gd name="connsiteX2" fmla="*/ 37457743 w 37523057"/>
              <a:gd name="connsiteY2" fmla="*/ 3751935 h 3882564"/>
              <a:gd name="connsiteX3" fmla="*/ 32658 w 37523057"/>
              <a:gd name="connsiteY3" fmla="*/ 3882564 h 3882564"/>
              <a:gd name="connsiteX4" fmla="*/ 0 w 37523057"/>
              <a:gd name="connsiteY4" fmla="*/ 0 h 3882564"/>
              <a:gd name="connsiteX0" fmla="*/ 65313 w 37588370"/>
              <a:gd name="connsiteY0" fmla="*/ 0 h 4516358"/>
              <a:gd name="connsiteX1" fmla="*/ 37588370 w 37588370"/>
              <a:gd name="connsiteY1" fmla="*/ 0 h 4516358"/>
              <a:gd name="connsiteX2" fmla="*/ 37523056 w 37588370"/>
              <a:gd name="connsiteY2" fmla="*/ 3751935 h 4516358"/>
              <a:gd name="connsiteX3" fmla="*/ 0 w 37588370"/>
              <a:gd name="connsiteY3" fmla="*/ 4516358 h 4516358"/>
              <a:gd name="connsiteX4" fmla="*/ 65313 w 37588370"/>
              <a:gd name="connsiteY4" fmla="*/ 0 h 4516358"/>
              <a:gd name="connsiteX0" fmla="*/ 65313 w 37588370"/>
              <a:gd name="connsiteY0" fmla="*/ 0 h 4516358"/>
              <a:gd name="connsiteX1" fmla="*/ 37588370 w 37588370"/>
              <a:gd name="connsiteY1" fmla="*/ 0 h 4516358"/>
              <a:gd name="connsiteX2" fmla="*/ 37588370 w 37588370"/>
              <a:gd name="connsiteY2" fmla="*/ 4427981 h 4516358"/>
              <a:gd name="connsiteX3" fmla="*/ 0 w 37588370"/>
              <a:gd name="connsiteY3" fmla="*/ 4516358 h 4516358"/>
              <a:gd name="connsiteX4" fmla="*/ 65313 w 37588370"/>
              <a:gd name="connsiteY4" fmla="*/ 0 h 4516358"/>
              <a:gd name="connsiteX0" fmla="*/ 0 w 37523057"/>
              <a:gd name="connsiteY0" fmla="*/ 0 h 4474104"/>
              <a:gd name="connsiteX1" fmla="*/ 37523057 w 37523057"/>
              <a:gd name="connsiteY1" fmla="*/ 0 h 4474104"/>
              <a:gd name="connsiteX2" fmla="*/ 37523057 w 37523057"/>
              <a:gd name="connsiteY2" fmla="*/ 4427981 h 4474104"/>
              <a:gd name="connsiteX3" fmla="*/ 32658 w 37523057"/>
              <a:gd name="connsiteY3" fmla="*/ 4474104 h 4474104"/>
              <a:gd name="connsiteX4" fmla="*/ 0 w 37523057"/>
              <a:gd name="connsiteY4" fmla="*/ 0 h 4474104"/>
              <a:gd name="connsiteX0" fmla="*/ 0 w 37523057"/>
              <a:gd name="connsiteY0" fmla="*/ 0 h 4474104"/>
              <a:gd name="connsiteX1" fmla="*/ 37523057 w 37523057"/>
              <a:gd name="connsiteY1" fmla="*/ 0 h 4474104"/>
              <a:gd name="connsiteX2" fmla="*/ 37490399 w 37523057"/>
              <a:gd name="connsiteY2" fmla="*/ 4427981 h 4474104"/>
              <a:gd name="connsiteX3" fmla="*/ 32658 w 37523057"/>
              <a:gd name="connsiteY3" fmla="*/ 4474104 h 4474104"/>
              <a:gd name="connsiteX4" fmla="*/ 0 w 37523057"/>
              <a:gd name="connsiteY4" fmla="*/ 0 h 4474104"/>
              <a:gd name="connsiteX0" fmla="*/ 0 w 37523058"/>
              <a:gd name="connsiteY0" fmla="*/ 0 h 4474104"/>
              <a:gd name="connsiteX1" fmla="*/ 37523057 w 37523058"/>
              <a:gd name="connsiteY1" fmla="*/ 0 h 4474104"/>
              <a:gd name="connsiteX2" fmla="*/ 37523058 w 37523058"/>
              <a:gd name="connsiteY2" fmla="*/ 4427981 h 4474104"/>
              <a:gd name="connsiteX3" fmla="*/ 32658 w 37523058"/>
              <a:gd name="connsiteY3" fmla="*/ 4474104 h 4474104"/>
              <a:gd name="connsiteX4" fmla="*/ 0 w 37523058"/>
              <a:gd name="connsiteY4" fmla="*/ 0 h 4474104"/>
              <a:gd name="connsiteX0" fmla="*/ 228599 w 37751657"/>
              <a:gd name="connsiteY0" fmla="*/ 0 h 4558609"/>
              <a:gd name="connsiteX1" fmla="*/ 37751656 w 37751657"/>
              <a:gd name="connsiteY1" fmla="*/ 0 h 4558609"/>
              <a:gd name="connsiteX2" fmla="*/ 37751657 w 37751657"/>
              <a:gd name="connsiteY2" fmla="*/ 4427981 h 4558609"/>
              <a:gd name="connsiteX3" fmla="*/ 0 w 37751657"/>
              <a:gd name="connsiteY3" fmla="*/ 4558609 h 4558609"/>
              <a:gd name="connsiteX4" fmla="*/ 228599 w 37751657"/>
              <a:gd name="connsiteY4" fmla="*/ 0 h 4558609"/>
              <a:gd name="connsiteX0" fmla="*/ 32656 w 37555714"/>
              <a:gd name="connsiteY0" fmla="*/ 0 h 4558609"/>
              <a:gd name="connsiteX1" fmla="*/ 37555713 w 37555714"/>
              <a:gd name="connsiteY1" fmla="*/ 0 h 4558609"/>
              <a:gd name="connsiteX2" fmla="*/ 37555714 w 37555714"/>
              <a:gd name="connsiteY2" fmla="*/ 4427981 h 4558609"/>
              <a:gd name="connsiteX3" fmla="*/ 0 w 37555714"/>
              <a:gd name="connsiteY3" fmla="*/ 4558609 h 4558609"/>
              <a:gd name="connsiteX4" fmla="*/ 32656 w 37555714"/>
              <a:gd name="connsiteY4" fmla="*/ 0 h 4558609"/>
              <a:gd name="connsiteX0" fmla="*/ 0 w 37653686"/>
              <a:gd name="connsiteY0" fmla="*/ 0 h 4558609"/>
              <a:gd name="connsiteX1" fmla="*/ 37653685 w 37653686"/>
              <a:gd name="connsiteY1" fmla="*/ 0 h 4558609"/>
              <a:gd name="connsiteX2" fmla="*/ 37653686 w 37653686"/>
              <a:gd name="connsiteY2" fmla="*/ 4427981 h 4558609"/>
              <a:gd name="connsiteX3" fmla="*/ 97972 w 37653686"/>
              <a:gd name="connsiteY3" fmla="*/ 4558609 h 4558609"/>
              <a:gd name="connsiteX4" fmla="*/ 0 w 37653686"/>
              <a:gd name="connsiteY4" fmla="*/ 0 h 4558609"/>
              <a:gd name="connsiteX0" fmla="*/ 0 w 37653686"/>
              <a:gd name="connsiteY0" fmla="*/ 0 h 4558609"/>
              <a:gd name="connsiteX1" fmla="*/ 37653685 w 37653686"/>
              <a:gd name="connsiteY1" fmla="*/ 0 h 4558609"/>
              <a:gd name="connsiteX2" fmla="*/ 37653686 w 37653686"/>
              <a:gd name="connsiteY2" fmla="*/ 4427981 h 4558609"/>
              <a:gd name="connsiteX3" fmla="*/ 65314 w 37653686"/>
              <a:gd name="connsiteY3" fmla="*/ 4558609 h 4558609"/>
              <a:gd name="connsiteX4" fmla="*/ 0 w 37653686"/>
              <a:gd name="connsiteY4" fmla="*/ 0 h 4558609"/>
              <a:gd name="connsiteX0" fmla="*/ 0 w 37653686"/>
              <a:gd name="connsiteY0" fmla="*/ 0 h 4600862"/>
              <a:gd name="connsiteX1" fmla="*/ 37653685 w 37653686"/>
              <a:gd name="connsiteY1" fmla="*/ 0 h 4600862"/>
              <a:gd name="connsiteX2" fmla="*/ 37653686 w 37653686"/>
              <a:gd name="connsiteY2" fmla="*/ 4427981 h 4600862"/>
              <a:gd name="connsiteX3" fmla="*/ 32657 w 37653686"/>
              <a:gd name="connsiteY3" fmla="*/ 4600862 h 4600862"/>
              <a:gd name="connsiteX4" fmla="*/ 0 w 37653686"/>
              <a:gd name="connsiteY4" fmla="*/ 0 h 4600862"/>
              <a:gd name="connsiteX0" fmla="*/ 0 w 37653685"/>
              <a:gd name="connsiteY0" fmla="*/ 0 h 5529520"/>
              <a:gd name="connsiteX1" fmla="*/ 37653685 w 37653685"/>
              <a:gd name="connsiteY1" fmla="*/ 0 h 5529520"/>
              <a:gd name="connsiteX2" fmla="*/ 37621031 w 37653685"/>
              <a:gd name="connsiteY2" fmla="*/ 5529520 h 5529520"/>
              <a:gd name="connsiteX3" fmla="*/ 32657 w 37653685"/>
              <a:gd name="connsiteY3" fmla="*/ 4600862 h 5529520"/>
              <a:gd name="connsiteX4" fmla="*/ 0 w 37653685"/>
              <a:gd name="connsiteY4" fmla="*/ 0 h 5529520"/>
              <a:gd name="connsiteX0" fmla="*/ 0 w 37653685"/>
              <a:gd name="connsiteY0" fmla="*/ 0 h 5652331"/>
              <a:gd name="connsiteX1" fmla="*/ 37653685 w 37653685"/>
              <a:gd name="connsiteY1" fmla="*/ 0 h 5652331"/>
              <a:gd name="connsiteX2" fmla="*/ 37621031 w 37653685"/>
              <a:gd name="connsiteY2" fmla="*/ 5529520 h 5652331"/>
              <a:gd name="connsiteX3" fmla="*/ 65314 w 37653685"/>
              <a:gd name="connsiteY3" fmla="*/ 5652331 h 5652331"/>
              <a:gd name="connsiteX4" fmla="*/ 0 w 37653685"/>
              <a:gd name="connsiteY4" fmla="*/ 0 h 5652331"/>
              <a:gd name="connsiteX0" fmla="*/ 65315 w 37719000"/>
              <a:gd name="connsiteY0" fmla="*/ 0 h 5652331"/>
              <a:gd name="connsiteX1" fmla="*/ 37719000 w 37719000"/>
              <a:gd name="connsiteY1" fmla="*/ 0 h 5652331"/>
              <a:gd name="connsiteX2" fmla="*/ 37686346 w 37719000"/>
              <a:gd name="connsiteY2" fmla="*/ 5529520 h 5652331"/>
              <a:gd name="connsiteX3" fmla="*/ 0 w 37719000"/>
              <a:gd name="connsiteY3" fmla="*/ 5652331 h 5652331"/>
              <a:gd name="connsiteX4" fmla="*/ 65315 w 37719000"/>
              <a:gd name="connsiteY4" fmla="*/ 0 h 5652331"/>
              <a:gd name="connsiteX0" fmla="*/ 0 w 37653685"/>
              <a:gd name="connsiteY0" fmla="*/ 0 h 5552192"/>
              <a:gd name="connsiteX1" fmla="*/ 37653685 w 37653685"/>
              <a:gd name="connsiteY1" fmla="*/ 0 h 5552192"/>
              <a:gd name="connsiteX2" fmla="*/ 37621031 w 37653685"/>
              <a:gd name="connsiteY2" fmla="*/ 5529520 h 5552192"/>
              <a:gd name="connsiteX3" fmla="*/ 32657 w 37653685"/>
              <a:gd name="connsiteY3" fmla="*/ 5552192 h 5552192"/>
              <a:gd name="connsiteX4" fmla="*/ 0 w 37653685"/>
              <a:gd name="connsiteY4" fmla="*/ 0 h 5552192"/>
              <a:gd name="connsiteX0" fmla="*/ 0 w 37653685"/>
              <a:gd name="connsiteY0" fmla="*/ 0 h 5552192"/>
              <a:gd name="connsiteX1" fmla="*/ 37653685 w 37653685"/>
              <a:gd name="connsiteY1" fmla="*/ 0 h 5552192"/>
              <a:gd name="connsiteX2" fmla="*/ 37621031 w 37653685"/>
              <a:gd name="connsiteY2" fmla="*/ 5529520 h 5552192"/>
              <a:gd name="connsiteX3" fmla="*/ 32657 w 37653685"/>
              <a:gd name="connsiteY3" fmla="*/ 5552192 h 5552192"/>
              <a:gd name="connsiteX4" fmla="*/ 0 w 37653685"/>
              <a:gd name="connsiteY4" fmla="*/ 0 h 5552192"/>
              <a:gd name="connsiteX0" fmla="*/ 0 w 37653685"/>
              <a:gd name="connsiteY0" fmla="*/ 0 h 5552192"/>
              <a:gd name="connsiteX1" fmla="*/ 37653685 w 37653685"/>
              <a:gd name="connsiteY1" fmla="*/ 0 h 5552192"/>
              <a:gd name="connsiteX2" fmla="*/ 37621031 w 37653685"/>
              <a:gd name="connsiteY2" fmla="*/ 5529520 h 5552192"/>
              <a:gd name="connsiteX3" fmla="*/ 32657 w 37653685"/>
              <a:gd name="connsiteY3" fmla="*/ 5552192 h 5552192"/>
              <a:gd name="connsiteX4" fmla="*/ 0 w 37653685"/>
              <a:gd name="connsiteY4" fmla="*/ 0 h 5552192"/>
              <a:gd name="connsiteX0" fmla="*/ 0 w 37686347"/>
              <a:gd name="connsiteY0" fmla="*/ 0 h 5552192"/>
              <a:gd name="connsiteX1" fmla="*/ 37653685 w 37686347"/>
              <a:gd name="connsiteY1" fmla="*/ 0 h 5552192"/>
              <a:gd name="connsiteX2" fmla="*/ 37686347 w 37686347"/>
              <a:gd name="connsiteY2" fmla="*/ 5529521 h 5552192"/>
              <a:gd name="connsiteX3" fmla="*/ 32657 w 37686347"/>
              <a:gd name="connsiteY3" fmla="*/ 5552192 h 5552192"/>
              <a:gd name="connsiteX4" fmla="*/ 0 w 37686347"/>
              <a:gd name="connsiteY4" fmla="*/ 0 h 5552192"/>
              <a:gd name="connsiteX0" fmla="*/ 0 w 37653690"/>
              <a:gd name="connsiteY0" fmla="*/ 0 h 5552192"/>
              <a:gd name="connsiteX1" fmla="*/ 37653685 w 37653690"/>
              <a:gd name="connsiteY1" fmla="*/ 0 h 5552192"/>
              <a:gd name="connsiteX2" fmla="*/ 37653690 w 37653690"/>
              <a:gd name="connsiteY2" fmla="*/ 5529521 h 5552192"/>
              <a:gd name="connsiteX3" fmla="*/ 32657 w 37653690"/>
              <a:gd name="connsiteY3" fmla="*/ 5552192 h 5552192"/>
              <a:gd name="connsiteX4" fmla="*/ 0 w 37653690"/>
              <a:gd name="connsiteY4" fmla="*/ 0 h 5552192"/>
              <a:gd name="connsiteX0" fmla="*/ 0 w 37653690"/>
              <a:gd name="connsiteY0" fmla="*/ 0 h 5552192"/>
              <a:gd name="connsiteX1" fmla="*/ 37621027 w 37653690"/>
              <a:gd name="connsiteY1" fmla="*/ 0 h 5552192"/>
              <a:gd name="connsiteX2" fmla="*/ 37653690 w 37653690"/>
              <a:gd name="connsiteY2" fmla="*/ 5529521 h 5552192"/>
              <a:gd name="connsiteX3" fmla="*/ 32657 w 37653690"/>
              <a:gd name="connsiteY3" fmla="*/ 5552192 h 5552192"/>
              <a:gd name="connsiteX4" fmla="*/ 0 w 37653690"/>
              <a:gd name="connsiteY4" fmla="*/ 0 h 5552192"/>
              <a:gd name="connsiteX0" fmla="*/ 0 w 37653690"/>
              <a:gd name="connsiteY0" fmla="*/ 0 h 5552192"/>
              <a:gd name="connsiteX1" fmla="*/ 37653685 w 37653690"/>
              <a:gd name="connsiteY1" fmla="*/ 0 h 5552192"/>
              <a:gd name="connsiteX2" fmla="*/ 37653690 w 37653690"/>
              <a:gd name="connsiteY2" fmla="*/ 5529521 h 5552192"/>
              <a:gd name="connsiteX3" fmla="*/ 32657 w 37653690"/>
              <a:gd name="connsiteY3" fmla="*/ 5552192 h 5552192"/>
              <a:gd name="connsiteX4" fmla="*/ 0 w 37653690"/>
              <a:gd name="connsiteY4" fmla="*/ 0 h 5552192"/>
              <a:gd name="connsiteX0" fmla="*/ 0 w 37653688"/>
              <a:gd name="connsiteY0" fmla="*/ 0 h 8802436"/>
              <a:gd name="connsiteX1" fmla="*/ 37653685 w 37653688"/>
              <a:gd name="connsiteY1" fmla="*/ 0 h 8802436"/>
              <a:gd name="connsiteX2" fmla="*/ 37653688 w 37653688"/>
              <a:gd name="connsiteY2" fmla="*/ 8802436 h 8802436"/>
              <a:gd name="connsiteX3" fmla="*/ 32657 w 37653688"/>
              <a:gd name="connsiteY3" fmla="*/ 5552192 h 8802436"/>
              <a:gd name="connsiteX4" fmla="*/ 0 w 37653688"/>
              <a:gd name="connsiteY4" fmla="*/ 0 h 8802436"/>
              <a:gd name="connsiteX0" fmla="*/ 65315 w 37719003"/>
              <a:gd name="connsiteY0" fmla="*/ 0 h 8802436"/>
              <a:gd name="connsiteX1" fmla="*/ 37719000 w 37719003"/>
              <a:gd name="connsiteY1" fmla="*/ 0 h 8802436"/>
              <a:gd name="connsiteX2" fmla="*/ 37719003 w 37719003"/>
              <a:gd name="connsiteY2" fmla="*/ 8802436 h 8802436"/>
              <a:gd name="connsiteX3" fmla="*/ 0 w 37719003"/>
              <a:gd name="connsiteY3" fmla="*/ 8606913 h 8802436"/>
              <a:gd name="connsiteX4" fmla="*/ 65315 w 37719003"/>
              <a:gd name="connsiteY4" fmla="*/ 0 h 8802436"/>
              <a:gd name="connsiteX0" fmla="*/ 32658 w 37686346"/>
              <a:gd name="connsiteY0" fmla="*/ 0 h 8802436"/>
              <a:gd name="connsiteX1" fmla="*/ 37686343 w 37686346"/>
              <a:gd name="connsiteY1" fmla="*/ 0 h 8802436"/>
              <a:gd name="connsiteX2" fmla="*/ 37686346 w 37686346"/>
              <a:gd name="connsiteY2" fmla="*/ 8802436 h 8802436"/>
              <a:gd name="connsiteX3" fmla="*/ 0 w 37686346"/>
              <a:gd name="connsiteY3" fmla="*/ 8752375 h 8802436"/>
              <a:gd name="connsiteX4" fmla="*/ 32658 w 37686346"/>
              <a:gd name="connsiteY4" fmla="*/ 0 h 8802436"/>
              <a:gd name="connsiteX0" fmla="*/ 0 w 37653688"/>
              <a:gd name="connsiteY0" fmla="*/ 0 h 8802436"/>
              <a:gd name="connsiteX1" fmla="*/ 37653685 w 37653688"/>
              <a:gd name="connsiteY1" fmla="*/ 0 h 8802436"/>
              <a:gd name="connsiteX2" fmla="*/ 37653688 w 37653688"/>
              <a:gd name="connsiteY2" fmla="*/ 8802436 h 8802436"/>
              <a:gd name="connsiteX3" fmla="*/ 32656 w 37653688"/>
              <a:gd name="connsiteY3" fmla="*/ 8752375 h 8802436"/>
              <a:gd name="connsiteX4" fmla="*/ 0 w 37653688"/>
              <a:gd name="connsiteY4" fmla="*/ 0 h 8802436"/>
              <a:gd name="connsiteX0" fmla="*/ 1 w 37653689"/>
              <a:gd name="connsiteY0" fmla="*/ 0 h 8802436"/>
              <a:gd name="connsiteX1" fmla="*/ 37653686 w 37653689"/>
              <a:gd name="connsiteY1" fmla="*/ 0 h 8802436"/>
              <a:gd name="connsiteX2" fmla="*/ 37653689 w 37653689"/>
              <a:gd name="connsiteY2" fmla="*/ 8802436 h 8802436"/>
              <a:gd name="connsiteX3" fmla="*/ 0 w 37653689"/>
              <a:gd name="connsiteY3" fmla="*/ 8752375 h 8802436"/>
              <a:gd name="connsiteX4" fmla="*/ 1 w 37653689"/>
              <a:gd name="connsiteY4" fmla="*/ 0 h 8802436"/>
              <a:gd name="connsiteX0" fmla="*/ 1 w 37653686"/>
              <a:gd name="connsiteY0" fmla="*/ 0 h 14423325"/>
              <a:gd name="connsiteX1" fmla="*/ 37653686 w 37653686"/>
              <a:gd name="connsiteY1" fmla="*/ 0 h 14423325"/>
              <a:gd name="connsiteX2" fmla="*/ 37618519 w 37653686"/>
              <a:gd name="connsiteY2" fmla="*/ 14423325 h 14423325"/>
              <a:gd name="connsiteX3" fmla="*/ 0 w 37653686"/>
              <a:gd name="connsiteY3" fmla="*/ 8752375 h 14423325"/>
              <a:gd name="connsiteX4" fmla="*/ 1 w 37653686"/>
              <a:gd name="connsiteY4" fmla="*/ 0 h 14423325"/>
              <a:gd name="connsiteX0" fmla="*/ 0 w 37653685"/>
              <a:gd name="connsiteY0" fmla="*/ 0 h 15408691"/>
              <a:gd name="connsiteX1" fmla="*/ 37653685 w 37653685"/>
              <a:gd name="connsiteY1" fmla="*/ 0 h 15408691"/>
              <a:gd name="connsiteX2" fmla="*/ 37618518 w 37653685"/>
              <a:gd name="connsiteY2" fmla="*/ 14423325 h 15408691"/>
              <a:gd name="connsiteX3" fmla="*/ 175845 w 37653685"/>
              <a:gd name="connsiteY3" fmla="*/ 15408691 h 15408691"/>
              <a:gd name="connsiteX4" fmla="*/ 0 w 37653685"/>
              <a:gd name="connsiteY4" fmla="*/ 0 h 15408691"/>
              <a:gd name="connsiteX0" fmla="*/ 35170 w 37477840"/>
              <a:gd name="connsiteY0" fmla="*/ 0 h 15408691"/>
              <a:gd name="connsiteX1" fmla="*/ 37477840 w 37477840"/>
              <a:gd name="connsiteY1" fmla="*/ 0 h 15408691"/>
              <a:gd name="connsiteX2" fmla="*/ 37442673 w 37477840"/>
              <a:gd name="connsiteY2" fmla="*/ 14423325 h 15408691"/>
              <a:gd name="connsiteX3" fmla="*/ 0 w 37477840"/>
              <a:gd name="connsiteY3" fmla="*/ 15408691 h 15408691"/>
              <a:gd name="connsiteX4" fmla="*/ 35170 w 37477840"/>
              <a:gd name="connsiteY4" fmla="*/ 0 h 15408691"/>
              <a:gd name="connsiteX0" fmla="*/ 35170 w 37477840"/>
              <a:gd name="connsiteY0" fmla="*/ 0 h 15408691"/>
              <a:gd name="connsiteX1" fmla="*/ 37477840 w 37477840"/>
              <a:gd name="connsiteY1" fmla="*/ 0 h 15408691"/>
              <a:gd name="connsiteX2" fmla="*/ 37442673 w 37477840"/>
              <a:gd name="connsiteY2" fmla="*/ 14423325 h 15408691"/>
              <a:gd name="connsiteX3" fmla="*/ 0 w 37477840"/>
              <a:gd name="connsiteY3" fmla="*/ 15408691 h 15408691"/>
              <a:gd name="connsiteX4" fmla="*/ 35170 w 37477840"/>
              <a:gd name="connsiteY4" fmla="*/ 0 h 15408691"/>
              <a:gd name="connsiteX0" fmla="*/ 70339 w 37513009"/>
              <a:gd name="connsiteY0" fmla="*/ 0 h 14423325"/>
              <a:gd name="connsiteX1" fmla="*/ 37513009 w 37513009"/>
              <a:gd name="connsiteY1" fmla="*/ 0 h 14423325"/>
              <a:gd name="connsiteX2" fmla="*/ 37477842 w 37513009"/>
              <a:gd name="connsiteY2" fmla="*/ 14423325 h 14423325"/>
              <a:gd name="connsiteX3" fmla="*/ 0 w 37513009"/>
              <a:gd name="connsiteY3" fmla="*/ 14077428 h 14423325"/>
              <a:gd name="connsiteX4" fmla="*/ 70339 w 37513009"/>
              <a:gd name="connsiteY4" fmla="*/ 0 h 14423325"/>
              <a:gd name="connsiteX0" fmla="*/ 105508 w 37548178"/>
              <a:gd name="connsiteY0" fmla="*/ 0 h 14423325"/>
              <a:gd name="connsiteX1" fmla="*/ 37548178 w 37548178"/>
              <a:gd name="connsiteY1" fmla="*/ 0 h 14423325"/>
              <a:gd name="connsiteX2" fmla="*/ 37513011 w 37548178"/>
              <a:gd name="connsiteY2" fmla="*/ 14423325 h 14423325"/>
              <a:gd name="connsiteX3" fmla="*/ 0 w 37548178"/>
              <a:gd name="connsiteY3" fmla="*/ 14225347 h 14423325"/>
              <a:gd name="connsiteX4" fmla="*/ 105508 w 37548178"/>
              <a:gd name="connsiteY4" fmla="*/ 0 h 14423325"/>
              <a:gd name="connsiteX0" fmla="*/ 105508 w 37548178"/>
              <a:gd name="connsiteY0" fmla="*/ 0 h 14423325"/>
              <a:gd name="connsiteX1" fmla="*/ 37548178 w 37548178"/>
              <a:gd name="connsiteY1" fmla="*/ 0 h 14423325"/>
              <a:gd name="connsiteX2" fmla="*/ 37513011 w 37548178"/>
              <a:gd name="connsiteY2" fmla="*/ 14423325 h 14423325"/>
              <a:gd name="connsiteX3" fmla="*/ 0 w 37548178"/>
              <a:gd name="connsiteY3" fmla="*/ 14077428 h 14423325"/>
              <a:gd name="connsiteX4" fmla="*/ 105508 w 37548178"/>
              <a:gd name="connsiteY4" fmla="*/ 0 h 14423325"/>
              <a:gd name="connsiteX0" fmla="*/ 70338 w 37513008"/>
              <a:gd name="connsiteY0" fmla="*/ 0 h 14423325"/>
              <a:gd name="connsiteX1" fmla="*/ 37513008 w 37513008"/>
              <a:gd name="connsiteY1" fmla="*/ 0 h 14423325"/>
              <a:gd name="connsiteX2" fmla="*/ 37477841 w 37513008"/>
              <a:gd name="connsiteY2" fmla="*/ 14423325 h 14423325"/>
              <a:gd name="connsiteX3" fmla="*/ 0 w 37513008"/>
              <a:gd name="connsiteY3" fmla="*/ 14151389 h 14423325"/>
              <a:gd name="connsiteX4" fmla="*/ 70338 w 37513008"/>
              <a:gd name="connsiteY4" fmla="*/ 0 h 14423325"/>
              <a:gd name="connsiteX0" fmla="*/ 70338 w 37513008"/>
              <a:gd name="connsiteY0" fmla="*/ 0 h 14201449"/>
              <a:gd name="connsiteX1" fmla="*/ 37513008 w 37513008"/>
              <a:gd name="connsiteY1" fmla="*/ 0 h 14201449"/>
              <a:gd name="connsiteX2" fmla="*/ 37442670 w 37513008"/>
              <a:gd name="connsiteY2" fmla="*/ 14201449 h 14201449"/>
              <a:gd name="connsiteX3" fmla="*/ 0 w 37513008"/>
              <a:gd name="connsiteY3" fmla="*/ 14151389 h 14201449"/>
              <a:gd name="connsiteX4" fmla="*/ 70338 w 37513008"/>
              <a:gd name="connsiteY4" fmla="*/ 0 h 14201449"/>
              <a:gd name="connsiteX0" fmla="*/ 0 w 37442670"/>
              <a:gd name="connsiteY0" fmla="*/ 0 h 14201449"/>
              <a:gd name="connsiteX1" fmla="*/ 37442670 w 37442670"/>
              <a:gd name="connsiteY1" fmla="*/ 0 h 14201449"/>
              <a:gd name="connsiteX2" fmla="*/ 37372332 w 37442670"/>
              <a:gd name="connsiteY2" fmla="*/ 14201449 h 14201449"/>
              <a:gd name="connsiteX3" fmla="*/ 0 w 37442670"/>
              <a:gd name="connsiteY3" fmla="*/ 14151390 h 14201449"/>
              <a:gd name="connsiteX4" fmla="*/ 0 w 37442670"/>
              <a:gd name="connsiteY4" fmla="*/ 0 h 14201449"/>
              <a:gd name="connsiteX0" fmla="*/ 0 w 37442670"/>
              <a:gd name="connsiteY0" fmla="*/ 0 h 14201449"/>
              <a:gd name="connsiteX1" fmla="*/ 37442670 w 37442670"/>
              <a:gd name="connsiteY1" fmla="*/ 0 h 14201449"/>
              <a:gd name="connsiteX2" fmla="*/ 37372332 w 37442670"/>
              <a:gd name="connsiteY2" fmla="*/ 14201449 h 14201449"/>
              <a:gd name="connsiteX3" fmla="*/ 0 w 37442670"/>
              <a:gd name="connsiteY3" fmla="*/ 14151390 h 14201449"/>
              <a:gd name="connsiteX4" fmla="*/ 0 w 37442670"/>
              <a:gd name="connsiteY4" fmla="*/ 0 h 14201449"/>
              <a:gd name="connsiteX0" fmla="*/ 0 w 37407502"/>
              <a:gd name="connsiteY0" fmla="*/ 0 h 14201449"/>
              <a:gd name="connsiteX1" fmla="*/ 37407502 w 37407502"/>
              <a:gd name="connsiteY1" fmla="*/ 73959 h 14201449"/>
              <a:gd name="connsiteX2" fmla="*/ 37372332 w 37407502"/>
              <a:gd name="connsiteY2" fmla="*/ 14201449 h 14201449"/>
              <a:gd name="connsiteX3" fmla="*/ 0 w 37407502"/>
              <a:gd name="connsiteY3" fmla="*/ 14151390 h 14201449"/>
              <a:gd name="connsiteX4" fmla="*/ 0 w 37407502"/>
              <a:gd name="connsiteY4" fmla="*/ 0 h 14201449"/>
              <a:gd name="connsiteX0" fmla="*/ 0 w 37442673"/>
              <a:gd name="connsiteY0" fmla="*/ 0 h 14201449"/>
              <a:gd name="connsiteX1" fmla="*/ 37442673 w 37442673"/>
              <a:gd name="connsiteY1" fmla="*/ 73959 h 14201449"/>
              <a:gd name="connsiteX2" fmla="*/ 37372332 w 37442673"/>
              <a:gd name="connsiteY2" fmla="*/ 14201449 h 14201449"/>
              <a:gd name="connsiteX3" fmla="*/ 0 w 37442673"/>
              <a:gd name="connsiteY3" fmla="*/ 14151390 h 14201449"/>
              <a:gd name="connsiteX4" fmla="*/ 0 w 37442673"/>
              <a:gd name="connsiteY4" fmla="*/ 0 h 14201449"/>
              <a:gd name="connsiteX0" fmla="*/ 0 w 37407503"/>
              <a:gd name="connsiteY0" fmla="*/ 0 h 14201449"/>
              <a:gd name="connsiteX1" fmla="*/ 37407503 w 37407503"/>
              <a:gd name="connsiteY1" fmla="*/ 73959 h 14201449"/>
              <a:gd name="connsiteX2" fmla="*/ 37372332 w 37407503"/>
              <a:gd name="connsiteY2" fmla="*/ 14201449 h 14201449"/>
              <a:gd name="connsiteX3" fmla="*/ 0 w 37407503"/>
              <a:gd name="connsiteY3" fmla="*/ 14151390 h 14201449"/>
              <a:gd name="connsiteX4" fmla="*/ 0 w 37407503"/>
              <a:gd name="connsiteY4" fmla="*/ 0 h 14201449"/>
              <a:gd name="connsiteX0" fmla="*/ 0 w 37407503"/>
              <a:gd name="connsiteY0" fmla="*/ 0 h 14201449"/>
              <a:gd name="connsiteX1" fmla="*/ 37407503 w 37407503"/>
              <a:gd name="connsiteY1" fmla="*/ 73959 h 14201449"/>
              <a:gd name="connsiteX2" fmla="*/ 37407501 w 37407503"/>
              <a:gd name="connsiteY2" fmla="*/ 14201449 h 14201449"/>
              <a:gd name="connsiteX3" fmla="*/ 0 w 37407503"/>
              <a:gd name="connsiteY3" fmla="*/ 14151390 h 14201449"/>
              <a:gd name="connsiteX4" fmla="*/ 0 w 37407503"/>
              <a:gd name="connsiteY4" fmla="*/ 0 h 14201449"/>
              <a:gd name="connsiteX0" fmla="*/ 0 w 37513008"/>
              <a:gd name="connsiteY0" fmla="*/ 0 h 21707475"/>
              <a:gd name="connsiteX1" fmla="*/ 37407503 w 37513008"/>
              <a:gd name="connsiteY1" fmla="*/ 73959 h 21707475"/>
              <a:gd name="connsiteX2" fmla="*/ 37513008 w 37513008"/>
              <a:gd name="connsiteY2" fmla="*/ 21707475 h 21707475"/>
              <a:gd name="connsiteX3" fmla="*/ 0 w 37513008"/>
              <a:gd name="connsiteY3" fmla="*/ 14151390 h 21707475"/>
              <a:gd name="connsiteX4" fmla="*/ 0 w 37513008"/>
              <a:gd name="connsiteY4" fmla="*/ 0 h 21707475"/>
              <a:gd name="connsiteX0" fmla="*/ 0 w 37407503"/>
              <a:gd name="connsiteY0" fmla="*/ 0 h 21601760"/>
              <a:gd name="connsiteX1" fmla="*/ 37407503 w 37407503"/>
              <a:gd name="connsiteY1" fmla="*/ 73959 h 21601760"/>
              <a:gd name="connsiteX2" fmla="*/ 37407500 w 37407503"/>
              <a:gd name="connsiteY2" fmla="*/ 21601760 h 21601760"/>
              <a:gd name="connsiteX3" fmla="*/ 0 w 37407503"/>
              <a:gd name="connsiteY3" fmla="*/ 14151390 h 21601760"/>
              <a:gd name="connsiteX4" fmla="*/ 0 w 37407503"/>
              <a:gd name="connsiteY4" fmla="*/ 0 h 21601760"/>
              <a:gd name="connsiteX0" fmla="*/ 140676 w 37548179"/>
              <a:gd name="connsiteY0" fmla="*/ 0 h 21601760"/>
              <a:gd name="connsiteX1" fmla="*/ 37548179 w 37548179"/>
              <a:gd name="connsiteY1" fmla="*/ 73959 h 21601760"/>
              <a:gd name="connsiteX2" fmla="*/ 37548176 w 37548179"/>
              <a:gd name="connsiteY2" fmla="*/ 21601760 h 21601760"/>
              <a:gd name="connsiteX3" fmla="*/ 0 w 37548179"/>
              <a:gd name="connsiteY3" fmla="*/ 21551698 h 21601760"/>
              <a:gd name="connsiteX4" fmla="*/ 140676 w 37548179"/>
              <a:gd name="connsiteY4" fmla="*/ 0 h 21601760"/>
              <a:gd name="connsiteX0" fmla="*/ 70338 w 37477841"/>
              <a:gd name="connsiteY0" fmla="*/ 0 h 21601760"/>
              <a:gd name="connsiteX1" fmla="*/ 37477841 w 37477841"/>
              <a:gd name="connsiteY1" fmla="*/ 73959 h 21601760"/>
              <a:gd name="connsiteX2" fmla="*/ 37477838 w 37477841"/>
              <a:gd name="connsiteY2" fmla="*/ 21601760 h 21601760"/>
              <a:gd name="connsiteX3" fmla="*/ 0 w 37477841"/>
              <a:gd name="connsiteY3" fmla="*/ 21551698 h 21601760"/>
              <a:gd name="connsiteX4" fmla="*/ 70338 w 37477841"/>
              <a:gd name="connsiteY4" fmla="*/ 0 h 21601760"/>
              <a:gd name="connsiteX0" fmla="*/ 35169 w 37442672"/>
              <a:gd name="connsiteY0" fmla="*/ 0 h 21601760"/>
              <a:gd name="connsiteX1" fmla="*/ 37442672 w 37442672"/>
              <a:gd name="connsiteY1" fmla="*/ 73959 h 21601760"/>
              <a:gd name="connsiteX2" fmla="*/ 37442669 w 37442672"/>
              <a:gd name="connsiteY2" fmla="*/ 21601760 h 21601760"/>
              <a:gd name="connsiteX3" fmla="*/ 0 w 37442672"/>
              <a:gd name="connsiteY3" fmla="*/ 21551698 h 21601760"/>
              <a:gd name="connsiteX4" fmla="*/ 35169 w 37442672"/>
              <a:gd name="connsiteY4" fmla="*/ 0 h 21601760"/>
              <a:gd name="connsiteX0" fmla="*/ 35169 w 37442672"/>
              <a:gd name="connsiteY0" fmla="*/ 0 h 33019138"/>
              <a:gd name="connsiteX1" fmla="*/ 37442672 w 37442672"/>
              <a:gd name="connsiteY1" fmla="*/ 73959 h 33019138"/>
              <a:gd name="connsiteX2" fmla="*/ 37442668 w 37442672"/>
              <a:gd name="connsiteY2" fmla="*/ 33019138 h 33019138"/>
              <a:gd name="connsiteX3" fmla="*/ 0 w 37442672"/>
              <a:gd name="connsiteY3" fmla="*/ 21551698 h 33019138"/>
              <a:gd name="connsiteX4" fmla="*/ 35169 w 37442672"/>
              <a:gd name="connsiteY4" fmla="*/ 0 h 33019138"/>
              <a:gd name="connsiteX0" fmla="*/ 70338 w 37477841"/>
              <a:gd name="connsiteY0" fmla="*/ 0 h 33019138"/>
              <a:gd name="connsiteX1" fmla="*/ 37477841 w 37477841"/>
              <a:gd name="connsiteY1" fmla="*/ 73959 h 33019138"/>
              <a:gd name="connsiteX2" fmla="*/ 37477837 w 37477841"/>
              <a:gd name="connsiteY2" fmla="*/ 33019138 h 33019138"/>
              <a:gd name="connsiteX3" fmla="*/ 0 w 37477841"/>
              <a:gd name="connsiteY3" fmla="*/ 32647465 h 33019138"/>
              <a:gd name="connsiteX4" fmla="*/ 70338 w 37477841"/>
              <a:gd name="connsiteY4" fmla="*/ 0 h 33019138"/>
              <a:gd name="connsiteX0" fmla="*/ 0 w 37407503"/>
              <a:gd name="connsiteY0" fmla="*/ 0 h 33019138"/>
              <a:gd name="connsiteX1" fmla="*/ 37407503 w 37407503"/>
              <a:gd name="connsiteY1" fmla="*/ 73959 h 33019138"/>
              <a:gd name="connsiteX2" fmla="*/ 37407499 w 37407503"/>
              <a:gd name="connsiteY2" fmla="*/ 33019138 h 33019138"/>
              <a:gd name="connsiteX3" fmla="*/ 1 w 37407503"/>
              <a:gd name="connsiteY3" fmla="*/ 32647465 h 33019138"/>
              <a:gd name="connsiteX4" fmla="*/ 0 w 37407503"/>
              <a:gd name="connsiteY4" fmla="*/ 0 h 33019138"/>
              <a:gd name="connsiteX0" fmla="*/ 0 w 37407503"/>
              <a:gd name="connsiteY0" fmla="*/ 0 h 33019138"/>
              <a:gd name="connsiteX1" fmla="*/ 37407503 w 37407503"/>
              <a:gd name="connsiteY1" fmla="*/ 73959 h 33019138"/>
              <a:gd name="connsiteX2" fmla="*/ 37407499 w 37407503"/>
              <a:gd name="connsiteY2" fmla="*/ 33019138 h 33019138"/>
              <a:gd name="connsiteX3" fmla="*/ 1 w 37407503"/>
              <a:gd name="connsiteY3" fmla="*/ 32808272 h 33019138"/>
              <a:gd name="connsiteX4" fmla="*/ 0 w 37407503"/>
              <a:gd name="connsiteY4" fmla="*/ 0 h 33019138"/>
              <a:gd name="connsiteX0" fmla="*/ 0 w 37442669"/>
              <a:gd name="connsiteY0" fmla="*/ 0 h 41542294"/>
              <a:gd name="connsiteX1" fmla="*/ 37407503 w 37442669"/>
              <a:gd name="connsiteY1" fmla="*/ 73959 h 41542294"/>
              <a:gd name="connsiteX2" fmla="*/ 37442669 w 37442669"/>
              <a:gd name="connsiteY2" fmla="*/ 41542294 h 41542294"/>
              <a:gd name="connsiteX3" fmla="*/ 1 w 37442669"/>
              <a:gd name="connsiteY3" fmla="*/ 32808272 h 41542294"/>
              <a:gd name="connsiteX4" fmla="*/ 0 w 37442669"/>
              <a:gd name="connsiteY4" fmla="*/ 0 h 41542294"/>
              <a:gd name="connsiteX0" fmla="*/ 70338 w 37513007"/>
              <a:gd name="connsiteY0" fmla="*/ 0 h 43202364"/>
              <a:gd name="connsiteX1" fmla="*/ 37477841 w 37513007"/>
              <a:gd name="connsiteY1" fmla="*/ 73959 h 43202364"/>
              <a:gd name="connsiteX2" fmla="*/ 37513007 w 37513007"/>
              <a:gd name="connsiteY2" fmla="*/ 41542294 h 43202364"/>
              <a:gd name="connsiteX3" fmla="*/ 0 w 37513007"/>
              <a:gd name="connsiteY3" fmla="*/ 43202364 h 43202364"/>
              <a:gd name="connsiteX4" fmla="*/ 70338 w 37513007"/>
              <a:gd name="connsiteY4" fmla="*/ 0 h 43202364"/>
              <a:gd name="connsiteX0" fmla="*/ 70338 w 37513007"/>
              <a:gd name="connsiteY0" fmla="*/ 0 h 42994484"/>
              <a:gd name="connsiteX1" fmla="*/ 37477841 w 37513007"/>
              <a:gd name="connsiteY1" fmla="*/ 73959 h 42994484"/>
              <a:gd name="connsiteX2" fmla="*/ 37513007 w 37513007"/>
              <a:gd name="connsiteY2" fmla="*/ 41542294 h 42994484"/>
              <a:gd name="connsiteX3" fmla="*/ 0 w 37513007"/>
              <a:gd name="connsiteY3" fmla="*/ 42994484 h 42994484"/>
              <a:gd name="connsiteX4" fmla="*/ 70338 w 37513007"/>
              <a:gd name="connsiteY4" fmla="*/ 0 h 42994484"/>
              <a:gd name="connsiteX0" fmla="*/ 70338 w 37513007"/>
              <a:gd name="connsiteY0" fmla="*/ 0 h 42578723"/>
              <a:gd name="connsiteX1" fmla="*/ 37477841 w 37513007"/>
              <a:gd name="connsiteY1" fmla="*/ 73959 h 42578723"/>
              <a:gd name="connsiteX2" fmla="*/ 37513007 w 37513007"/>
              <a:gd name="connsiteY2" fmla="*/ 41542294 h 42578723"/>
              <a:gd name="connsiteX3" fmla="*/ 0 w 37513007"/>
              <a:gd name="connsiteY3" fmla="*/ 42578723 h 42578723"/>
              <a:gd name="connsiteX4" fmla="*/ 70338 w 37513007"/>
              <a:gd name="connsiteY4" fmla="*/ 0 h 42578723"/>
              <a:gd name="connsiteX0" fmla="*/ 70338 w 37513007"/>
              <a:gd name="connsiteY0" fmla="*/ 0 h 42370837"/>
              <a:gd name="connsiteX1" fmla="*/ 37477841 w 37513007"/>
              <a:gd name="connsiteY1" fmla="*/ 73959 h 42370837"/>
              <a:gd name="connsiteX2" fmla="*/ 37513007 w 37513007"/>
              <a:gd name="connsiteY2" fmla="*/ 41542294 h 42370837"/>
              <a:gd name="connsiteX3" fmla="*/ 0 w 37513007"/>
              <a:gd name="connsiteY3" fmla="*/ 42370837 h 42370837"/>
              <a:gd name="connsiteX4" fmla="*/ 70338 w 37513007"/>
              <a:gd name="connsiteY4" fmla="*/ 0 h 42370837"/>
              <a:gd name="connsiteX0" fmla="*/ 70338 w 37513007"/>
              <a:gd name="connsiteY0" fmla="*/ 0 h 42994484"/>
              <a:gd name="connsiteX1" fmla="*/ 37477841 w 37513007"/>
              <a:gd name="connsiteY1" fmla="*/ 73959 h 42994484"/>
              <a:gd name="connsiteX2" fmla="*/ 37513007 w 37513007"/>
              <a:gd name="connsiteY2" fmla="*/ 41542294 h 42994484"/>
              <a:gd name="connsiteX3" fmla="*/ 0 w 37513007"/>
              <a:gd name="connsiteY3" fmla="*/ 42994484 h 42994484"/>
              <a:gd name="connsiteX4" fmla="*/ 70338 w 37513007"/>
              <a:gd name="connsiteY4" fmla="*/ 0 h 42994484"/>
              <a:gd name="connsiteX0" fmla="*/ 70338 w 37513008"/>
              <a:gd name="connsiteY0" fmla="*/ 0 h 42994484"/>
              <a:gd name="connsiteX1" fmla="*/ 37477841 w 37513008"/>
              <a:gd name="connsiteY1" fmla="*/ 73959 h 42994484"/>
              <a:gd name="connsiteX2" fmla="*/ 37513008 w 37513008"/>
              <a:gd name="connsiteY2" fmla="*/ 42373828 h 42994484"/>
              <a:gd name="connsiteX3" fmla="*/ 0 w 37513008"/>
              <a:gd name="connsiteY3" fmla="*/ 42994484 h 42994484"/>
              <a:gd name="connsiteX4" fmla="*/ 70338 w 37513008"/>
              <a:gd name="connsiteY4" fmla="*/ 0 h 42994484"/>
              <a:gd name="connsiteX0" fmla="*/ 70338 w 37513008"/>
              <a:gd name="connsiteY0" fmla="*/ 0 h 42994484"/>
              <a:gd name="connsiteX1" fmla="*/ 37477841 w 37513008"/>
              <a:gd name="connsiteY1" fmla="*/ 73959 h 42994484"/>
              <a:gd name="connsiteX2" fmla="*/ 37513008 w 37513008"/>
              <a:gd name="connsiteY2" fmla="*/ 42789589 h 42994484"/>
              <a:gd name="connsiteX3" fmla="*/ 0 w 37513008"/>
              <a:gd name="connsiteY3" fmla="*/ 42994484 h 42994484"/>
              <a:gd name="connsiteX4" fmla="*/ 70338 w 37513008"/>
              <a:gd name="connsiteY4" fmla="*/ 0 h 42994484"/>
              <a:gd name="connsiteX0" fmla="*/ 70338 w 37548177"/>
              <a:gd name="connsiteY0" fmla="*/ 0 h 42997469"/>
              <a:gd name="connsiteX1" fmla="*/ 37477841 w 37548177"/>
              <a:gd name="connsiteY1" fmla="*/ 73959 h 42997469"/>
              <a:gd name="connsiteX2" fmla="*/ 37548177 w 37548177"/>
              <a:gd name="connsiteY2" fmla="*/ 42997469 h 42997469"/>
              <a:gd name="connsiteX3" fmla="*/ 0 w 37548177"/>
              <a:gd name="connsiteY3" fmla="*/ 42994484 h 42997469"/>
              <a:gd name="connsiteX4" fmla="*/ 70338 w 37548177"/>
              <a:gd name="connsiteY4" fmla="*/ 0 h 42997469"/>
              <a:gd name="connsiteX0" fmla="*/ 0 w 37548178"/>
              <a:gd name="connsiteY0" fmla="*/ 0 h 42997469"/>
              <a:gd name="connsiteX1" fmla="*/ 37477842 w 37548178"/>
              <a:gd name="connsiteY1" fmla="*/ 73959 h 42997469"/>
              <a:gd name="connsiteX2" fmla="*/ 37548178 w 37548178"/>
              <a:gd name="connsiteY2" fmla="*/ 42997469 h 42997469"/>
              <a:gd name="connsiteX3" fmla="*/ 1 w 37548178"/>
              <a:gd name="connsiteY3" fmla="*/ 42994484 h 42997469"/>
              <a:gd name="connsiteX4" fmla="*/ 0 w 37548178"/>
              <a:gd name="connsiteY4" fmla="*/ 0 h 42997469"/>
              <a:gd name="connsiteX0" fmla="*/ 0 w 37477842"/>
              <a:gd name="connsiteY0" fmla="*/ 0 h 42997469"/>
              <a:gd name="connsiteX1" fmla="*/ 37477842 w 37477842"/>
              <a:gd name="connsiteY1" fmla="*/ 73959 h 42997469"/>
              <a:gd name="connsiteX2" fmla="*/ 37477838 w 37477842"/>
              <a:gd name="connsiteY2" fmla="*/ 42997469 h 42997469"/>
              <a:gd name="connsiteX3" fmla="*/ 1 w 37477842"/>
              <a:gd name="connsiteY3" fmla="*/ 42994484 h 42997469"/>
              <a:gd name="connsiteX4" fmla="*/ 0 w 37477842"/>
              <a:gd name="connsiteY4" fmla="*/ 0 h 42997469"/>
              <a:gd name="connsiteX0" fmla="*/ 0 w 37548178"/>
              <a:gd name="connsiteY0" fmla="*/ 133923 h 43131392"/>
              <a:gd name="connsiteX1" fmla="*/ 37548178 w 37548178"/>
              <a:gd name="connsiteY1" fmla="*/ 0 h 43131392"/>
              <a:gd name="connsiteX2" fmla="*/ 37477838 w 37548178"/>
              <a:gd name="connsiteY2" fmla="*/ 43131392 h 43131392"/>
              <a:gd name="connsiteX3" fmla="*/ 1 w 37548178"/>
              <a:gd name="connsiteY3" fmla="*/ 43128407 h 43131392"/>
              <a:gd name="connsiteX4" fmla="*/ 0 w 37548178"/>
              <a:gd name="connsiteY4" fmla="*/ 133923 h 43131392"/>
              <a:gd name="connsiteX0" fmla="*/ 0 w 37513007"/>
              <a:gd name="connsiteY0" fmla="*/ 133923 h 43131392"/>
              <a:gd name="connsiteX1" fmla="*/ 37513007 w 37513007"/>
              <a:gd name="connsiteY1" fmla="*/ 0 h 43131392"/>
              <a:gd name="connsiteX2" fmla="*/ 37477838 w 37513007"/>
              <a:gd name="connsiteY2" fmla="*/ 43131392 h 43131392"/>
              <a:gd name="connsiteX3" fmla="*/ 1 w 37513007"/>
              <a:gd name="connsiteY3" fmla="*/ 43128407 h 43131392"/>
              <a:gd name="connsiteX4" fmla="*/ 0 w 37513007"/>
              <a:gd name="connsiteY4" fmla="*/ 133923 h 43131392"/>
              <a:gd name="connsiteX0" fmla="*/ 0 w 37477838"/>
              <a:gd name="connsiteY0" fmla="*/ 133923 h 43131392"/>
              <a:gd name="connsiteX1" fmla="*/ 37477838 w 37477838"/>
              <a:gd name="connsiteY1" fmla="*/ 0 h 43131392"/>
              <a:gd name="connsiteX2" fmla="*/ 37477838 w 37477838"/>
              <a:gd name="connsiteY2" fmla="*/ 43131392 h 43131392"/>
              <a:gd name="connsiteX3" fmla="*/ 1 w 37477838"/>
              <a:gd name="connsiteY3" fmla="*/ 43128407 h 43131392"/>
              <a:gd name="connsiteX4" fmla="*/ 0 w 37477838"/>
              <a:gd name="connsiteY4" fmla="*/ 133923 h 43131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77838" h="43131392">
                <a:moveTo>
                  <a:pt x="0" y="133923"/>
                </a:moveTo>
                <a:lnTo>
                  <a:pt x="37477838" y="0"/>
                </a:lnTo>
                <a:lnTo>
                  <a:pt x="37477838" y="43131392"/>
                </a:lnTo>
                <a:lnTo>
                  <a:pt x="1" y="43128407"/>
                </a:lnTo>
                <a:cubicBezTo>
                  <a:pt x="1" y="32245919"/>
                  <a:pt x="0" y="11016411"/>
                  <a:pt x="0" y="133923"/>
                </a:cubicBezTo>
                <a:close/>
              </a:path>
            </a:pathLst>
          </a:custGeom>
          <a:solidFill>
            <a:srgbClr val="31B0DE">
              <a:alpha val="79000"/>
            </a:srgbClr>
          </a:solidFill>
          <a:ln w="190500" cap="rnd" cmpd="thinThick" algn="ctr">
            <a:solidFill>
              <a:srgbClr val="BF28C7"/>
            </a:solidFill>
            <a:prstDash val="solid"/>
          </a:ln>
          <a:effectLst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defTabSz="4702576">
              <a:spcBef>
                <a:spcPts val="1200"/>
              </a:spcBef>
              <a:defRPr/>
            </a:pPr>
            <a:r>
              <a:rPr lang="en-US" sz="4800" b="1" kern="0">
                <a:latin typeface="Times New Roman"/>
                <a:cs typeface="Times New Roman"/>
              </a:rPr>
              <a:t>   </a:t>
            </a:r>
          </a:p>
          <a:p>
            <a:pPr algn="ctr" defTabSz="4702576">
              <a:spcBef>
                <a:spcPts val="1200"/>
              </a:spcBef>
              <a:defRPr/>
            </a:pPr>
            <a:r>
              <a:rPr lang="en-US" sz="9600" b="1" kern="0" err="1">
                <a:latin typeface="Times New Roman"/>
                <a:cs typeface="Times New Roman"/>
              </a:rPr>
              <a:t>Webtracker</a:t>
            </a:r>
            <a:r>
              <a:rPr lang="en-US" sz="9600" b="1" kern="0">
                <a:latin typeface="Times New Roman"/>
                <a:cs typeface="Times New Roman"/>
              </a:rPr>
              <a:t>: Real </a:t>
            </a:r>
            <a:r>
              <a:rPr lang="en-US" sz="9600" b="1" kern="0" err="1">
                <a:latin typeface="Times New Roman"/>
                <a:cs typeface="Times New Roman"/>
              </a:rPr>
              <a:t>Webbrowsing</a:t>
            </a:r>
            <a:r>
              <a:rPr lang="en-US" sz="9600" b="1" kern="0">
                <a:latin typeface="Times New Roman"/>
                <a:cs typeface="Times New Roman"/>
              </a:rPr>
              <a:t> Behaviors </a:t>
            </a:r>
            <a:endParaRPr lang="en-US" sz="90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702576">
              <a:spcBef>
                <a:spcPts val="1200"/>
              </a:spcBef>
              <a:defRPr/>
            </a:pPr>
            <a:r>
              <a:rPr lang="en-US" sz="4800" kern="0">
                <a:latin typeface="Times New Roman"/>
                <a:ea typeface="Source Sans Pro ExtraLight"/>
                <a:cs typeface="Times New Roman"/>
              </a:rPr>
              <a:t>     </a:t>
            </a:r>
            <a:endParaRPr lang="en-US" sz="480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kern="0">
              <a:solidFill>
                <a:prstClr val="black"/>
              </a:solidFill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kern="0">
              <a:solidFill>
                <a:prstClr val="black"/>
              </a:solidFill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kern="0">
              <a:solidFill>
                <a:prstClr val="black"/>
              </a:solidFill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  <a:p>
            <a:pPr marL="0" marR="0" lvl="0" indent="0" algn="ctr" defTabSz="4702576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Source Sans Pro ExtraLight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008BC04E-DA7F-463B-AF34-FD6C107C9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5" y="1689010"/>
            <a:ext cx="7025604" cy="5048406"/>
          </a:xfrm>
          <a:prstGeom prst="rect">
            <a:avLst/>
          </a:prstGeom>
        </p:spPr>
      </p:pic>
      <p:sp>
        <p:nvSpPr>
          <p:cNvPr id="33" name="TextBox 1">
            <a:extLst>
              <a:ext uri="{FF2B5EF4-FFF2-40B4-BE49-F238E27FC236}">
                <a16:creationId xmlns:a16="http://schemas.microsoft.com/office/drawing/2014/main" id="{E30B4F43-7B3A-4AA8-942F-C70BD886ABCB}"/>
              </a:ext>
            </a:extLst>
          </p:cNvPr>
          <p:cNvSpPr txBox="1"/>
          <p:nvPr/>
        </p:nvSpPr>
        <p:spPr>
          <a:xfrm>
            <a:off x="13826898" y="7977488"/>
            <a:ext cx="24105048" cy="923330"/>
          </a:xfrm>
          <a:prstGeom prst="rect">
            <a:avLst/>
          </a:prstGeom>
          <a:solidFill>
            <a:srgbClr val="31B0DE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673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347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020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66944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8368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0041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1715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3388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>
                <a:latin typeface="Times New Roman"/>
                <a:cs typeface="Times New Roman"/>
              </a:rPr>
              <a:t>Research Design (cont.)</a:t>
            </a:r>
            <a:endParaRPr 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3F399C-1F80-4BE5-9468-54F0927B09D5}"/>
              </a:ext>
            </a:extLst>
          </p:cNvPr>
          <p:cNvSpPr txBox="1"/>
          <p:nvPr/>
        </p:nvSpPr>
        <p:spPr>
          <a:xfrm>
            <a:off x="23721689" y="13620290"/>
            <a:ext cx="731854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b="1">
                <a:solidFill>
                  <a:schemeClr val="accent1">
                    <a:lumMod val="50000"/>
                  </a:schemeClr>
                </a:solidFill>
                <a:latin typeface="Times New Roman"/>
                <a:ea typeface="+mn-lt"/>
                <a:cs typeface="Times New Roman"/>
              </a:rPr>
              <a:t>Figure 1.</a:t>
            </a:r>
            <a:r>
              <a:rPr lang="en-US" sz="4000">
                <a:latin typeface="Times New Roman"/>
                <a:ea typeface="+mn-lt"/>
                <a:cs typeface="Times New Roman"/>
              </a:rPr>
              <a:t> Interface of </a:t>
            </a:r>
            <a:r>
              <a:rPr lang="en-US" sz="4000" err="1">
                <a:latin typeface="Times New Roman"/>
                <a:ea typeface="+mn-lt"/>
                <a:cs typeface="Times New Roman"/>
              </a:rPr>
              <a:t>WebTracker</a:t>
            </a:r>
            <a:r>
              <a:rPr lang="en-US" sz="4000">
                <a:latin typeface="Times New Roman"/>
                <a:ea typeface="+mn-lt"/>
                <a:cs typeface="Times New Roman"/>
              </a:rPr>
              <a:t> extension</a:t>
            </a:r>
            <a:endParaRPr lang="en-US" sz="4000">
              <a:latin typeface="Times New Roman"/>
              <a:cs typeface="Times New Roman"/>
            </a:endParaRP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2DD5423C-BCB7-4BC9-8DBE-824E6F4A54E1}"/>
              </a:ext>
            </a:extLst>
          </p:cNvPr>
          <p:cNvSpPr txBox="1"/>
          <p:nvPr/>
        </p:nvSpPr>
        <p:spPr>
          <a:xfrm>
            <a:off x="447503" y="29866220"/>
            <a:ext cx="13004898" cy="923330"/>
          </a:xfrm>
          <a:prstGeom prst="rect">
            <a:avLst/>
          </a:prstGeom>
          <a:solidFill>
            <a:srgbClr val="31B0DE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673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347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020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66944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8368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0041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1715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3388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>
                <a:latin typeface="Times New Roman"/>
                <a:cs typeface="Times New Roman"/>
              </a:rPr>
              <a:t>Research Design</a:t>
            </a:r>
            <a:endParaRPr 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A2302B0B-79CA-4316-8970-038FB3644692}"/>
              </a:ext>
            </a:extLst>
          </p:cNvPr>
          <p:cNvSpPr txBox="1"/>
          <p:nvPr/>
        </p:nvSpPr>
        <p:spPr>
          <a:xfrm>
            <a:off x="451327" y="30776476"/>
            <a:ext cx="13017053" cy="684328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673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347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020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66944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83680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00416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17152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33888" algn="l" defTabSz="2633472" rtl="0" eaLnBrk="1" latinLnBrk="0" hangingPunct="1">
              <a:defRPr sz="51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/>
              <a:buChar char="Ø"/>
            </a:pPr>
            <a:endParaRPr lang="en-US" sz="4400">
              <a:latin typeface="Times New Roman"/>
              <a:cs typeface="Times New Roman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988DD-F54B-4E4F-83CC-F9B1CBCF14A0}"/>
              </a:ext>
            </a:extLst>
          </p:cNvPr>
          <p:cNvSpPr txBox="1"/>
          <p:nvPr/>
        </p:nvSpPr>
        <p:spPr>
          <a:xfrm>
            <a:off x="434572" y="30797034"/>
            <a:ext cx="13017829" cy="686341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We created a web extension "</a:t>
            </a:r>
            <a:r>
              <a:rPr lang="en-US" sz="4400" err="1">
                <a:latin typeface="Times New Roman"/>
                <a:cs typeface="Times New Roman"/>
              </a:rPr>
              <a:t>WebTracker</a:t>
            </a:r>
            <a:r>
              <a:rPr lang="en-US" sz="4400">
                <a:latin typeface="Times New Roman"/>
                <a:cs typeface="Times New Roman"/>
              </a:rPr>
              <a:t>" to collect data on users' browsing data</a:t>
            </a:r>
            <a:endParaRPr lang="en-US">
              <a:latin typeface="Calibri" panose="020F0502020204030204"/>
              <a:cs typeface="Calibri" panose="020F0502020204030204"/>
            </a:endParaRPr>
          </a:p>
          <a:p>
            <a:pPr marL="1887855" lvl="1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Extension is private, hides user identity</a:t>
            </a:r>
            <a:endParaRPr lang="en-US" sz="5150">
              <a:cs typeface="Calibri"/>
            </a:endParaRPr>
          </a:p>
          <a:p>
            <a:pPr marL="1887855" lvl="1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Users may opt out anytime by disabling or uninstalling the extension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 err="1">
                <a:latin typeface="Times New Roman"/>
                <a:cs typeface="Times New Roman"/>
              </a:rPr>
              <a:t>Webtracker</a:t>
            </a:r>
            <a:r>
              <a:rPr lang="en-US" sz="4400">
                <a:latin typeface="Times New Roman"/>
                <a:cs typeface="Times New Roman"/>
              </a:rPr>
              <a:t> is available for desktop browsers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Data collected: </a:t>
            </a:r>
            <a:r>
              <a:rPr lang="en-US" sz="4400" err="1">
                <a:latin typeface="Times New Roman"/>
                <a:cs typeface="Times New Roman"/>
              </a:rPr>
              <a:t>userID</a:t>
            </a:r>
            <a:r>
              <a:rPr lang="en-US" sz="4400">
                <a:latin typeface="Times New Roman"/>
                <a:cs typeface="Times New Roman"/>
              </a:rPr>
              <a:t>, </a:t>
            </a:r>
            <a:r>
              <a:rPr lang="en-US" sz="4400" err="1">
                <a:latin typeface="Times New Roman"/>
                <a:cs typeface="Times New Roman"/>
              </a:rPr>
              <a:t>tabID</a:t>
            </a:r>
            <a:r>
              <a:rPr lang="en-US" sz="4400">
                <a:latin typeface="Times New Roman"/>
                <a:cs typeface="Times New Roman"/>
              </a:rPr>
              <a:t>, URL, timestamp</a:t>
            </a:r>
          </a:p>
          <a:p>
            <a:pPr marL="1887855" lvl="1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URL includes status of webpage, whether it has started downloading, finished downloading, or tab closed.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1A9AC4D-9294-4644-9D88-98D894AD1FBE}"/>
              </a:ext>
            </a:extLst>
          </p:cNvPr>
          <p:cNvSpPr txBox="1"/>
          <p:nvPr/>
        </p:nvSpPr>
        <p:spPr>
          <a:xfrm>
            <a:off x="13810918" y="8870152"/>
            <a:ext cx="9849564" cy="90154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Participants were recruited from </a:t>
            </a:r>
            <a:r>
              <a:rPr lang="en-US" sz="4400" err="1">
                <a:latin typeface="Times New Roman"/>
                <a:cs typeface="Times New Roman"/>
              </a:rPr>
              <a:t>Microworkers</a:t>
            </a: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We collected data from 06/01/2020 - 12/31/2020</a:t>
            </a:r>
          </a:p>
          <a:p>
            <a:pPr marL="1887855" lvl="1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Extension disabled 01/01/2021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As demonstrated in Figure 1, users may turn the extension on and off as desired.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400">
                <a:latin typeface="Times New Roman"/>
                <a:cs typeface="Times New Roman"/>
              </a:rPr>
              <a:t>Figure 2 demonstrates how data is transferred during collection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4400">
              <a:latin typeface="Times New Roman"/>
              <a:cs typeface="Times New Roman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>
              <a:cs typeface="Calibri" panose="020F0502020204030204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03B84E5-589B-407B-99B4-2CC274DCF174}"/>
              </a:ext>
            </a:extLst>
          </p:cNvPr>
          <p:cNvSpPr txBox="1"/>
          <p:nvPr/>
        </p:nvSpPr>
        <p:spPr>
          <a:xfrm>
            <a:off x="11141151" y="5179158"/>
            <a:ext cx="15095184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000">
                <a:latin typeface="Times New Roman"/>
                <a:ea typeface="+mn-lt"/>
                <a:cs typeface="+mn-lt"/>
              </a:rPr>
              <a:t>Daisy Reyes, Eno </a:t>
            </a:r>
            <a:r>
              <a:rPr lang="en-US" sz="7000" err="1">
                <a:latin typeface="Times New Roman"/>
                <a:ea typeface="+mn-lt"/>
                <a:cs typeface="+mn-lt"/>
              </a:rPr>
              <a:t>Dynowski</a:t>
            </a:r>
            <a:r>
              <a:rPr lang="en-US" sz="7000">
                <a:latin typeface="Times New Roman"/>
                <a:ea typeface="+mn-lt"/>
                <a:cs typeface="+mn-lt"/>
              </a:rPr>
              <a:t>, John Mikos</a:t>
            </a:r>
            <a:endParaRPr lang="en-US">
              <a:latin typeface="Times New Roman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1ABD0D-CE74-4B75-9FA0-6DEB7617B1BB}"/>
              </a:ext>
            </a:extLst>
          </p:cNvPr>
          <p:cNvSpPr txBox="1"/>
          <p:nvPr/>
        </p:nvSpPr>
        <p:spPr>
          <a:xfrm>
            <a:off x="26585922" y="19958738"/>
            <a:ext cx="11002724" cy="17081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500" b="1">
                <a:solidFill>
                  <a:schemeClr val="accent1">
                    <a:lumMod val="50000"/>
                  </a:schemeClr>
                </a:solidFill>
                <a:latin typeface="Times New Roman"/>
                <a:ea typeface="+mn-lt"/>
                <a:cs typeface="Times New Roman"/>
              </a:rPr>
              <a:t>Figure 3. </a:t>
            </a:r>
            <a:r>
              <a:rPr lang="en-US" sz="3500">
                <a:latin typeface="Times New Roman"/>
                <a:ea typeface="+mn-lt"/>
                <a:cs typeface="Times New Roman"/>
              </a:rPr>
              <a:t>Diagram demonstrating how an overlap is counted. Though there are more than several overlaps, the overlap is counted when all websites have loaded</a:t>
            </a:r>
            <a:endParaRPr lang="en-US" sz="3500">
              <a:ea typeface="+mn-lt"/>
              <a:cs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8C2CA5-91A1-46C0-B447-67B9A8C94E5D}"/>
              </a:ext>
            </a:extLst>
          </p:cNvPr>
          <p:cNvSpPr txBox="1"/>
          <p:nvPr/>
        </p:nvSpPr>
        <p:spPr>
          <a:xfrm>
            <a:off x="13793626" y="30808018"/>
            <a:ext cx="13984678" cy="76009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685800" indent="-685800">
              <a:buFont typeface="Wingdings"/>
              <a:buChar char="§"/>
            </a:pPr>
            <a:r>
              <a:rPr lang="en-US" sz="4400">
                <a:latin typeface="Times New Roman"/>
                <a:cs typeface="Times New Roman"/>
              </a:rPr>
              <a:t>User browsing behavior is indeed different than previously assumed</a:t>
            </a:r>
          </a:p>
          <a:p>
            <a:pPr marL="685800" indent="-685800">
              <a:buFont typeface="Wingdings"/>
              <a:buChar char="§"/>
            </a:pPr>
            <a:r>
              <a:rPr lang="en-US" sz="4400">
                <a:latin typeface="Times New Roman"/>
                <a:cs typeface="Times New Roman"/>
              </a:rPr>
              <a:t>Adds a layer of complexity thanks to numerous overlaps—acts as a defense against website fingerprinting</a:t>
            </a:r>
          </a:p>
          <a:p>
            <a:pPr marL="685800" indent="-685800">
              <a:buFont typeface="Wingdings"/>
              <a:buChar char="§"/>
            </a:pPr>
            <a:r>
              <a:rPr lang="en-US" sz="4400">
                <a:latin typeface="Times New Roman"/>
                <a:cs typeface="Times New Roman"/>
              </a:rPr>
              <a:t>Overlaps tended to be long with median 66 seconds – overlapping could be used as a countermeasure</a:t>
            </a:r>
          </a:p>
          <a:p>
            <a:pPr marL="685800" indent="-685800">
              <a:buFont typeface="Wingdings"/>
              <a:buChar char="§"/>
            </a:pPr>
            <a:r>
              <a:rPr lang="en-US" sz="4400">
                <a:latin typeface="Times New Roman"/>
                <a:cs typeface="Times New Roman"/>
              </a:rPr>
              <a:t>One caveat is that 22% of the first website is not overlapping, leaving room for identifying the trace.</a:t>
            </a:r>
          </a:p>
          <a:p>
            <a:pPr marL="685800" indent="-685800">
              <a:buFont typeface="Wingdings"/>
              <a:buChar char="§"/>
            </a:pPr>
            <a:r>
              <a:rPr lang="en-US" sz="4400">
                <a:latin typeface="Times New Roman"/>
                <a:cs typeface="Times New Roman"/>
              </a:rPr>
              <a:t>Future work could investigate </a:t>
            </a:r>
            <a:r>
              <a:rPr lang="en-US" sz="4400" err="1">
                <a:latin typeface="Times New Roman"/>
                <a:cs typeface="Times New Roman"/>
              </a:rPr>
              <a:t>webbrowsing</a:t>
            </a:r>
            <a:r>
              <a:rPr lang="en-US" sz="4400">
                <a:latin typeface="Times New Roman"/>
                <a:cs typeface="Times New Roman"/>
              </a:rPr>
              <a:t> habits on mobile—mobile browsing may affect overlaps</a:t>
            </a:r>
          </a:p>
          <a:p>
            <a:endParaRPr lang="en-US" sz="4400">
              <a:latin typeface="Times New Roman"/>
              <a:cs typeface="Times New Roma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02284B-0B0D-43D7-B732-5519E0ACC109}"/>
              </a:ext>
            </a:extLst>
          </p:cNvPr>
          <p:cNvSpPr txBox="1"/>
          <p:nvPr/>
        </p:nvSpPr>
        <p:spPr>
          <a:xfrm>
            <a:off x="26747411" y="28413624"/>
            <a:ext cx="11208501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500" b="1">
                <a:solidFill>
                  <a:schemeClr val="accent1">
                    <a:lumMod val="50000"/>
                  </a:schemeClr>
                </a:solidFill>
                <a:latin typeface="Times New Roman"/>
                <a:ea typeface="+mn-lt"/>
                <a:cs typeface="Times New Roman"/>
              </a:rPr>
              <a:t>Figure 4. </a:t>
            </a:r>
            <a:r>
              <a:rPr lang="en-US" sz="3500">
                <a:latin typeface="Times New Roman"/>
                <a:ea typeface="+mn-lt"/>
                <a:cs typeface="Times New Roman"/>
              </a:rPr>
              <a:t>Empirical cumulative distribution function demonstrating how overlap times are distributed</a:t>
            </a:r>
            <a:endParaRPr lang="en-US" sz="3500">
              <a:latin typeface="Times New Roman"/>
              <a:cs typeface="Times New Roman"/>
            </a:endParaRPr>
          </a:p>
        </p:txBody>
      </p:sp>
      <p:pic>
        <p:nvPicPr>
          <p:cNvPr id="3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5337BC2-CB9B-10B4-D232-38AA087DDC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28530" y="9249251"/>
            <a:ext cx="7120069" cy="4362640"/>
          </a:xfrm>
          <a:prstGeom prst="rect">
            <a:avLst/>
          </a:prstGeom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EF2BD528-E131-F1D5-3321-58C1F8DF71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34905" y="15908369"/>
            <a:ext cx="11219156" cy="3934897"/>
          </a:xfrm>
          <a:prstGeom prst="rect">
            <a:avLst/>
          </a:prstGeom>
        </p:spPr>
      </p:pic>
      <p:pic>
        <p:nvPicPr>
          <p:cNvPr id="10" name="Picture 19" descr="Diagram&#10;&#10;Description automatically generated">
            <a:extLst>
              <a:ext uri="{FF2B5EF4-FFF2-40B4-BE49-F238E27FC236}">
                <a16:creationId xmlns:a16="http://schemas.microsoft.com/office/drawing/2014/main" id="{F8F9827E-361C-0AC1-B50F-0FE014EEA2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52792" y="10127377"/>
            <a:ext cx="6439301" cy="348901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5475FC9-1EFE-E891-E510-B4645E7F12AE}"/>
              </a:ext>
            </a:extLst>
          </p:cNvPr>
          <p:cNvSpPr txBox="1"/>
          <p:nvPr/>
        </p:nvSpPr>
        <p:spPr>
          <a:xfrm>
            <a:off x="31268542" y="13605529"/>
            <a:ext cx="698269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Figure 2. </a:t>
            </a:r>
            <a:r>
              <a:rPr lang="en-US" sz="4000">
                <a:latin typeface="Times New Roman"/>
                <a:cs typeface="Times New Roman"/>
              </a:rPr>
              <a:t>Overview of data collection through </a:t>
            </a:r>
            <a:r>
              <a:rPr lang="en-US" sz="4000" err="1">
                <a:latin typeface="Times New Roman"/>
                <a:cs typeface="Times New Roman"/>
              </a:rPr>
              <a:t>WebTracker</a:t>
            </a:r>
            <a:endParaRPr lang="en-US" sz="4000">
              <a:latin typeface="Times New Roman"/>
              <a:cs typeface="Times New Roman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D4CDFF-15B7-F8A4-ACE4-BBCDFC2D73B4}"/>
              </a:ext>
            </a:extLst>
          </p:cNvPr>
          <p:cNvSpPr txBox="1"/>
          <p:nvPr/>
        </p:nvSpPr>
        <p:spPr>
          <a:xfrm>
            <a:off x="13810311" y="16163470"/>
            <a:ext cx="12424465" cy="136345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ea typeface="+mn-lt"/>
                <a:cs typeface="Times New Roman"/>
              </a:rPr>
              <a:t>Figure 3 shows how we counted overlaps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URLs that did not finish downloading or took &gt; 10 mins were excluded from analysis</a:t>
            </a:r>
          </a:p>
          <a:p>
            <a:pPr marL="1887855" lvl="1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Websites normally take seconds to load</a:t>
            </a:r>
            <a:endParaRPr lang="en-US"/>
          </a:p>
          <a:p>
            <a:pPr marL="571500" indent="-571500">
              <a:buFont typeface="Wingdings,Sans-Serif"/>
              <a:buChar char="§"/>
            </a:pPr>
            <a:r>
              <a:rPr lang="en-US" sz="4400" err="1">
                <a:latin typeface="Times New Roman"/>
                <a:cs typeface="Times New Roman"/>
              </a:rPr>
              <a:t>WebTracker</a:t>
            </a:r>
            <a:r>
              <a:rPr lang="en-US" sz="4400">
                <a:latin typeface="Times New Roman"/>
                <a:cs typeface="Times New Roman"/>
              </a:rPr>
              <a:t> was installed 83 times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Data collection elapsed 211 days (about 7 months)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Total number of websites counted: 57,097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Users visited on average 270 websites a day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Users spent 50.88% of that time downloading data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15.66% of those websites were overlapping, with 2.11 websites involved on average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Average length of an overlap is 223.19 seconds, with median 66.68 seconds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The length of time between first and second website in an overlap is on average ~9 seconds</a:t>
            </a:r>
          </a:p>
          <a:p>
            <a:pPr marL="1887855" lvl="1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22% of the first website is not overlapping, with median 41.46 seconds loading time</a:t>
            </a:r>
          </a:p>
          <a:p>
            <a:pPr marL="571500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Figure 4 demonstrates distribution of overlap time</a:t>
            </a:r>
          </a:p>
          <a:p>
            <a:pPr marL="1887855" lvl="1" indent="-571500">
              <a:buFont typeface="Wingdings,Sans-Serif"/>
              <a:buChar char="§"/>
            </a:pPr>
            <a:r>
              <a:rPr lang="en-US" sz="4400">
                <a:latin typeface="Times New Roman"/>
                <a:cs typeface="Times New Roman"/>
              </a:rPr>
              <a:t>75% of websites take less than 10 seconds to load</a:t>
            </a:r>
            <a:endParaRPr lang="en-US" sz="4400">
              <a:ea typeface="+mn-lt"/>
              <a:cs typeface="+mn-lt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DFDD99E4-57F5-A616-C198-B546614D73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86020" y="21904289"/>
            <a:ext cx="10451086" cy="651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7A3B452C5454A8E399497B9797E78" ma:contentTypeVersion="4" ma:contentTypeDescription="Create a new document." ma:contentTypeScope="" ma:versionID="d6a8723b4228ca933410e61dab39bd8f">
  <xsd:schema xmlns:xsd="http://www.w3.org/2001/XMLSchema" xmlns:xs="http://www.w3.org/2001/XMLSchema" xmlns:p="http://schemas.microsoft.com/office/2006/metadata/properties" xmlns:ns3="c1fd1754-1459-4f30-b5df-bc2a4e533033" targetNamespace="http://schemas.microsoft.com/office/2006/metadata/properties" ma:root="true" ma:fieldsID="54732557fe4f815c76885bba89abf506" ns3:_="">
    <xsd:import namespace="c1fd1754-1459-4f30-b5df-bc2a4e5330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1754-1459-4f30-b5df-bc2a4e533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5B80FA-B21B-4830-8A4F-9BD95C02B443}">
  <ds:schemaRefs>
    <ds:schemaRef ds:uri="c1fd1754-1459-4f30-b5df-bc2a4e53303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1FF5AF-1EFB-4250-89A8-A2CE599AEE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39CDDE-FD82-4301-BF59-E10811D1C2BA}">
  <ds:schemaRefs>
    <ds:schemaRef ds:uri="c1fd1754-1459-4f30-b5df-bc2a4e5330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revision>2</cp:revision>
  <dcterms:created xsi:type="dcterms:W3CDTF">2015-10-26T20:35:27Z</dcterms:created>
  <dcterms:modified xsi:type="dcterms:W3CDTF">2022-04-06T21:09:58Z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0x010100CBC7A3B452C5454A8E399497B9797E78</vt:lpwstr>
  </property>
</Properties>
</file>