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84048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12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26" d="100"/>
          <a:sy n="26" d="100"/>
        </p:scale>
        <p:origin x="99" y="-1419"/>
      </p:cViewPr>
      <p:guideLst>
        <p:guide orient="horz" pos="3552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308B1-E1A9-4959-88AE-829D4DAF74B2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8775" y="1143000"/>
            <a:ext cx="3600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CEEFE-E944-4601-A6C0-C46748337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6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3514" rtl="0" eaLnBrk="1" latinLnBrk="0" hangingPunct="1">
      <a:defRPr sz="4493" kern="1200">
        <a:solidFill>
          <a:schemeClr val="tx1"/>
        </a:solidFill>
        <a:latin typeface="+mn-lt"/>
        <a:ea typeface="+mn-ea"/>
        <a:cs typeface="+mn-cs"/>
      </a:defRPr>
    </a:lvl1pPr>
    <a:lvl2pPr marL="1711757" algn="l" defTabSz="3423514" rtl="0" eaLnBrk="1" latinLnBrk="0" hangingPunct="1">
      <a:defRPr sz="4493" kern="1200">
        <a:solidFill>
          <a:schemeClr val="tx1"/>
        </a:solidFill>
        <a:latin typeface="+mn-lt"/>
        <a:ea typeface="+mn-ea"/>
        <a:cs typeface="+mn-cs"/>
      </a:defRPr>
    </a:lvl2pPr>
    <a:lvl3pPr marL="3423514" algn="l" defTabSz="3423514" rtl="0" eaLnBrk="1" latinLnBrk="0" hangingPunct="1">
      <a:defRPr sz="4493" kern="1200">
        <a:solidFill>
          <a:schemeClr val="tx1"/>
        </a:solidFill>
        <a:latin typeface="+mn-lt"/>
        <a:ea typeface="+mn-ea"/>
        <a:cs typeface="+mn-cs"/>
      </a:defRPr>
    </a:lvl3pPr>
    <a:lvl4pPr marL="5135270" algn="l" defTabSz="3423514" rtl="0" eaLnBrk="1" latinLnBrk="0" hangingPunct="1">
      <a:defRPr sz="4493" kern="1200">
        <a:solidFill>
          <a:schemeClr val="tx1"/>
        </a:solidFill>
        <a:latin typeface="+mn-lt"/>
        <a:ea typeface="+mn-ea"/>
        <a:cs typeface="+mn-cs"/>
      </a:defRPr>
    </a:lvl4pPr>
    <a:lvl5pPr marL="6847027" algn="l" defTabSz="3423514" rtl="0" eaLnBrk="1" latinLnBrk="0" hangingPunct="1">
      <a:defRPr sz="4493" kern="1200">
        <a:solidFill>
          <a:schemeClr val="tx1"/>
        </a:solidFill>
        <a:latin typeface="+mn-lt"/>
        <a:ea typeface="+mn-ea"/>
        <a:cs typeface="+mn-cs"/>
      </a:defRPr>
    </a:lvl5pPr>
    <a:lvl6pPr marL="8558784" algn="l" defTabSz="3423514" rtl="0" eaLnBrk="1" latinLnBrk="0" hangingPunct="1">
      <a:defRPr sz="4493" kern="1200">
        <a:solidFill>
          <a:schemeClr val="tx1"/>
        </a:solidFill>
        <a:latin typeface="+mn-lt"/>
        <a:ea typeface="+mn-ea"/>
        <a:cs typeface="+mn-cs"/>
      </a:defRPr>
    </a:lvl6pPr>
    <a:lvl7pPr marL="10270541" algn="l" defTabSz="3423514" rtl="0" eaLnBrk="1" latinLnBrk="0" hangingPunct="1">
      <a:defRPr sz="4493" kern="1200">
        <a:solidFill>
          <a:schemeClr val="tx1"/>
        </a:solidFill>
        <a:latin typeface="+mn-lt"/>
        <a:ea typeface="+mn-ea"/>
        <a:cs typeface="+mn-cs"/>
      </a:defRPr>
    </a:lvl7pPr>
    <a:lvl8pPr marL="11982298" algn="l" defTabSz="3423514" rtl="0" eaLnBrk="1" latinLnBrk="0" hangingPunct="1">
      <a:defRPr sz="4493" kern="1200">
        <a:solidFill>
          <a:schemeClr val="tx1"/>
        </a:solidFill>
        <a:latin typeface="+mn-lt"/>
        <a:ea typeface="+mn-ea"/>
        <a:cs typeface="+mn-cs"/>
      </a:defRPr>
    </a:lvl8pPr>
    <a:lvl9pPr marL="13694054" algn="l" defTabSz="3423514" rtl="0" eaLnBrk="1" latinLnBrk="0" hangingPunct="1">
      <a:defRPr sz="44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5387342"/>
            <a:ext cx="3264408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7289782"/>
            <a:ext cx="288036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3C-B2BB-4AEB-ACA8-6F46C03A57A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6A16-09F9-455C-B52F-C0BFE076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6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3C-B2BB-4AEB-ACA8-6F46C03A57A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6A16-09F9-455C-B52F-C0BFE076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7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1752600"/>
            <a:ext cx="828103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1752600"/>
            <a:ext cx="2436304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3C-B2BB-4AEB-ACA8-6F46C03A57A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6A16-09F9-455C-B52F-C0BFE076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1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3C-B2BB-4AEB-ACA8-6F46C03A57A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6A16-09F9-455C-B52F-C0BFE076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0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8206749"/>
            <a:ext cx="3312414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22029429"/>
            <a:ext cx="3312414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3C-B2BB-4AEB-ACA8-6F46C03A57A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6A16-09F9-455C-B52F-C0BFE076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8763000"/>
            <a:ext cx="1632204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8763000"/>
            <a:ext cx="1632204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3C-B2BB-4AEB-ACA8-6F46C03A57A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6A16-09F9-455C-B52F-C0BFE076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5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752607"/>
            <a:ext cx="3312414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8069582"/>
            <a:ext cx="16247028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2024360"/>
            <a:ext cx="16247028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8069582"/>
            <a:ext cx="16327042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2024360"/>
            <a:ext cx="1632704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3C-B2BB-4AEB-ACA8-6F46C03A57A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6A16-09F9-455C-B52F-C0BFE076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3C-B2BB-4AEB-ACA8-6F46C03A57A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6A16-09F9-455C-B52F-C0BFE076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4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3C-B2BB-4AEB-ACA8-6F46C03A57A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6A16-09F9-455C-B52F-C0BFE076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5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194560"/>
            <a:ext cx="12386548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4739647"/>
            <a:ext cx="1944243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9875520"/>
            <a:ext cx="12386548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3C-B2BB-4AEB-ACA8-6F46C03A57A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6A16-09F9-455C-B52F-C0BFE076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194560"/>
            <a:ext cx="12386548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4739647"/>
            <a:ext cx="19442430" cy="233934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9875520"/>
            <a:ext cx="12386548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83C-B2BB-4AEB-ACA8-6F46C03A57A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6A16-09F9-455C-B52F-C0BFE076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9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1752607"/>
            <a:ext cx="3312414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8763000"/>
            <a:ext cx="3312414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D583C-B2BB-4AEB-ACA8-6F46C03A57A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30510487"/>
            <a:ext cx="129616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E6A16-09F9-455C-B52F-C0BFE076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8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00" y="19030240"/>
            <a:ext cx="9478939" cy="9717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6" t="8774" r="11906" b="8557"/>
          <a:stretch/>
        </p:blipFill>
        <p:spPr>
          <a:xfrm>
            <a:off x="17133271" y="3400354"/>
            <a:ext cx="10154685" cy="13142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141920"/>
            <a:ext cx="3840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Invasive rusty crayfish displaced native crayfish in nearshore Lake Michigan habitats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63982" y="962057"/>
            <a:ext cx="381048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Dylan Herald (Jherald1@luc.edu) and Dr. Reuben Keller (rkeller1@luc.edu)  |   Loyola University Chicago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-285750" y="2158896"/>
            <a:ext cx="389763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9946" y="3250866"/>
            <a:ext cx="16394495" cy="89562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The Role of Crayfish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Crayfish are responsible for essential ecosystem services such as sediment mixing, nutrient cycling, and energy flow through the food web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Studies have found crayfish are important as prey, predators, and competitors </a:t>
            </a:r>
          </a:p>
          <a:p>
            <a:r>
              <a:rPr lang="en-US" sz="3600" b="1" dirty="0"/>
              <a:t>1980s Sampling Found Only Native Species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From 1979 to 1983 John P. Quinn used SCUBA to sample for crayfish in nearshore rocky areas of Lake Michigan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 err="1"/>
              <a:t>Faxonius</a:t>
            </a:r>
            <a:r>
              <a:rPr lang="en-US" sz="3600" i="1" dirty="0"/>
              <a:t> </a:t>
            </a:r>
            <a:r>
              <a:rPr lang="en-US" sz="3600" i="1" dirty="0" err="1"/>
              <a:t>propinquus</a:t>
            </a:r>
            <a:r>
              <a:rPr lang="en-US" sz="3600" dirty="0"/>
              <a:t> (Northern </a:t>
            </a:r>
            <a:r>
              <a:rPr lang="en-US" sz="3600" dirty="0" err="1"/>
              <a:t>clearwater</a:t>
            </a:r>
            <a:r>
              <a:rPr lang="en-US" sz="3600" dirty="0"/>
              <a:t> crayfish)</a:t>
            </a:r>
            <a:r>
              <a:rPr lang="en-US" sz="3600" i="1" dirty="0"/>
              <a:t> </a:t>
            </a:r>
            <a:r>
              <a:rPr lang="en-US" sz="3600" dirty="0"/>
              <a:t>and</a:t>
            </a:r>
            <a:r>
              <a:rPr lang="en-US" sz="3600" i="1" dirty="0"/>
              <a:t> </a:t>
            </a:r>
            <a:r>
              <a:rPr lang="en-US" sz="3600" i="1" dirty="0" err="1"/>
              <a:t>Faxonius</a:t>
            </a:r>
            <a:r>
              <a:rPr lang="en-US" sz="3600" i="1" dirty="0"/>
              <a:t> </a:t>
            </a:r>
            <a:r>
              <a:rPr lang="en-US" sz="3600" i="1" dirty="0" err="1"/>
              <a:t>virilis</a:t>
            </a:r>
            <a:r>
              <a:rPr lang="en-US" sz="3600" i="1" dirty="0"/>
              <a:t> </a:t>
            </a:r>
            <a:r>
              <a:rPr lang="en-US" sz="3600" dirty="0"/>
              <a:t>(Virile crayfish), both native, were the only species found. </a:t>
            </a:r>
          </a:p>
          <a:p>
            <a:r>
              <a:rPr lang="en-US" sz="3600" b="1" dirty="0"/>
              <a:t>Risks of </a:t>
            </a:r>
            <a:r>
              <a:rPr lang="en-US" sz="3600" b="1" i="1" dirty="0"/>
              <a:t>Faxonius </a:t>
            </a:r>
            <a:r>
              <a:rPr lang="en-US" sz="3600" b="1" i="1" dirty="0" err="1"/>
              <a:t>rusticus</a:t>
            </a:r>
            <a:r>
              <a:rPr lang="en-US" sz="3600" b="1" i="1" dirty="0"/>
              <a:t> </a:t>
            </a:r>
            <a:r>
              <a:rPr lang="en-US" sz="3600" b="1" dirty="0"/>
              <a:t>(Rusty crayfish) Invasion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 smaller lakes </a:t>
            </a:r>
            <a:r>
              <a:rPr lang="en-US" sz="3600" i="1" dirty="0"/>
              <a:t>F. </a:t>
            </a:r>
            <a:r>
              <a:rPr lang="en-US" sz="3600" i="1" dirty="0" err="1"/>
              <a:t>rusticus</a:t>
            </a:r>
            <a:r>
              <a:rPr lang="en-US" sz="3600" dirty="0"/>
              <a:t> have outcompeted local crayfish, causing population declines equivalent to the </a:t>
            </a:r>
            <a:r>
              <a:rPr lang="en-US" sz="3600" i="1" dirty="0"/>
              <a:t>F. </a:t>
            </a:r>
            <a:r>
              <a:rPr lang="en-US" sz="3600" i="1" dirty="0" err="1"/>
              <a:t>rusticus</a:t>
            </a:r>
            <a:r>
              <a:rPr lang="en-US" sz="3600" i="1" dirty="0"/>
              <a:t> </a:t>
            </a:r>
            <a:r>
              <a:rPr lang="en-US" sz="3600" dirty="0"/>
              <a:t>population growth</a:t>
            </a:r>
            <a:endParaRPr lang="en-US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F. </a:t>
            </a:r>
            <a:r>
              <a:rPr lang="en-US" sz="3600" dirty="0" err="1"/>
              <a:t>Rusticus</a:t>
            </a:r>
            <a:r>
              <a:rPr lang="en-US" sz="3600" dirty="0"/>
              <a:t> eat a higher biomass of invertebrates and macrophytes than </a:t>
            </a:r>
            <a:r>
              <a:rPr lang="en-US" sz="3600" i="1" dirty="0"/>
              <a:t>F. </a:t>
            </a:r>
            <a:r>
              <a:rPr lang="en-US" sz="3600" i="1" dirty="0" err="1"/>
              <a:t>propinquus</a:t>
            </a:r>
            <a:r>
              <a:rPr lang="en-US" sz="3600" dirty="0"/>
              <a:t> or </a:t>
            </a:r>
            <a:r>
              <a:rPr lang="en-US" sz="3600" i="1" dirty="0"/>
              <a:t>F. </a:t>
            </a:r>
            <a:r>
              <a:rPr lang="en-US" sz="3600" i="1" dirty="0" err="1"/>
              <a:t>virillis</a:t>
            </a:r>
            <a:r>
              <a:rPr lang="en-US" sz="3600" dirty="0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/>
              <a:t>F. </a:t>
            </a:r>
            <a:r>
              <a:rPr lang="en-US" sz="3600" i="1" dirty="0" err="1"/>
              <a:t>Rusticus</a:t>
            </a:r>
            <a:r>
              <a:rPr lang="en-US" sz="3600" dirty="0"/>
              <a:t> has spread widely across the region since the 1980s, be we don’t know how far they have reached into Lake Michigan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2886" y="2286180"/>
            <a:ext cx="16394494" cy="101127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INTRODUCTION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934805" y="3250866"/>
            <a:ext cx="21106067" cy="134416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6971797" y="2260556"/>
            <a:ext cx="21122354" cy="1015663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           1987 Sampling Efforts                  2020-2021 Sampling Efforts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9615" y="13626289"/>
            <a:ext cx="16379891" cy="512064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1979-1983 Sampling Efforts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Sampling from 1 to 4 kilometers off shore, Depth of 6 to 10 meters.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Rocky areas were determined via an anchor drag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Crayfish collected by hand 1 meter on either side of a 50 meter long transect. </a:t>
            </a:r>
          </a:p>
          <a:p>
            <a:r>
              <a:rPr lang="en-US" sz="3600" b="1" dirty="0"/>
              <a:t>2020-2021 Sampling Efforts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Sampling via SCUBA from Montrose to Glencoe, 0.7 to 3.7 kilometers off shore, Depth of 4.8 to 10.4 meters.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Rocky areas determined via sonar on boat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Crayfish collected by hand, 1 meter on either side of a 50 meter long transect.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51" name="TextBox 50"/>
          <p:cNvSpPr txBox="1"/>
          <p:nvPr/>
        </p:nvSpPr>
        <p:spPr>
          <a:xfrm>
            <a:off x="287491" y="12576324"/>
            <a:ext cx="16379889" cy="1015663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5270" y="20097582"/>
            <a:ext cx="7364659" cy="84023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2021-2022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Three species were found, </a:t>
            </a:r>
            <a:r>
              <a:rPr lang="en-US" sz="3600" i="1" dirty="0"/>
              <a:t>Faxonius propinquus</a:t>
            </a:r>
            <a:r>
              <a:rPr lang="en-US" sz="3600" dirty="0"/>
              <a:t>, </a:t>
            </a:r>
            <a:r>
              <a:rPr lang="en-US" sz="3600" i="1" dirty="0"/>
              <a:t>Faxonius virilis, </a:t>
            </a:r>
            <a:r>
              <a:rPr lang="en-US" sz="3600" dirty="0"/>
              <a:t>and the invasive </a:t>
            </a:r>
            <a:r>
              <a:rPr lang="en-US" sz="3600" i="1" dirty="0"/>
              <a:t>Faxonius rusticus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Southern most sites were entirely dominated by </a:t>
            </a:r>
            <a:r>
              <a:rPr lang="en-US" sz="3600" i="1" dirty="0"/>
              <a:t>Faxonius rusticus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Northern most sites only native species were found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An overlap zone just north of Wilmette Harbor was observed, where populations of all three species exist.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/>
              <a:t>F. </a:t>
            </a:r>
            <a:r>
              <a:rPr lang="en-US" sz="3600" i="1" dirty="0" err="1"/>
              <a:t>rusticus</a:t>
            </a:r>
            <a:r>
              <a:rPr lang="en-US" sz="3600" i="1" dirty="0"/>
              <a:t> </a:t>
            </a:r>
            <a:r>
              <a:rPr lang="en-US" sz="3600" dirty="0"/>
              <a:t>and </a:t>
            </a:r>
            <a:r>
              <a:rPr lang="en-US" sz="3600" i="1" dirty="0"/>
              <a:t>F. </a:t>
            </a:r>
            <a:r>
              <a:rPr lang="en-US" sz="3600" i="1" dirty="0" err="1"/>
              <a:t>Virilis</a:t>
            </a:r>
            <a:r>
              <a:rPr lang="en-US" sz="3600" i="1" dirty="0"/>
              <a:t> </a:t>
            </a:r>
            <a:r>
              <a:rPr lang="en-US" sz="3600" dirty="0"/>
              <a:t>were significantly larger than </a:t>
            </a:r>
            <a:r>
              <a:rPr lang="en-US" sz="3600" i="1" dirty="0"/>
              <a:t>F. </a:t>
            </a:r>
            <a:r>
              <a:rPr lang="en-US" sz="3600" i="1" dirty="0" err="1"/>
              <a:t>propinquus</a:t>
            </a:r>
            <a:endParaRPr lang="en-US" sz="36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299615" y="19002450"/>
            <a:ext cx="16367765" cy="105479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RESULTS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7564417" y="19322718"/>
            <a:ext cx="10655480" cy="507831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Further Sampling</a:t>
            </a:r>
            <a:r>
              <a:rPr lang="en-US" sz="36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Extend sampling efforts as far north as Waukegan to compare more data with 1980s sampling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Extend sampling to a depth of up to 20 meters to determine how far out rusty crayfish populations reach.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Increased frequency of sampling in overlap zone to monitor for population changes.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Work to determine the impacts of this invasion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564417" y="18330537"/>
            <a:ext cx="10655480" cy="10156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FURTHER RESEARCH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564417" y="26837890"/>
            <a:ext cx="10655480" cy="15544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	 </a:t>
            </a:r>
            <a:r>
              <a:rPr lang="en-US" sz="2800" dirty="0"/>
              <a:t>Thank you to Dr. Bo Zhang for mentorship in ArcGIS analysis. Thank you to Rachel </a:t>
            </a:r>
            <a:r>
              <a:rPr lang="en-US" sz="2800" dirty="0" err="1"/>
              <a:t>Egly</a:t>
            </a:r>
            <a:r>
              <a:rPr lang="en-US" sz="2800" dirty="0"/>
              <a:t>, Carter </a:t>
            </a:r>
            <a:r>
              <a:rPr lang="en-US" sz="2800" dirty="0" err="1"/>
              <a:t>Cranberg</a:t>
            </a:r>
            <a:r>
              <a:rPr lang="en-US" sz="2800" dirty="0"/>
              <a:t>, and Natalia </a:t>
            </a:r>
            <a:r>
              <a:rPr lang="en-US" sz="2800" dirty="0" err="1"/>
              <a:t>Szklaruk</a:t>
            </a:r>
            <a:r>
              <a:rPr lang="en-US" sz="2800" dirty="0"/>
              <a:t> for research support and assistance</a:t>
            </a:r>
            <a:r>
              <a:rPr lang="en-US" sz="3600" dirty="0"/>
              <a:t>.</a:t>
            </a:r>
          </a:p>
          <a:p>
            <a:r>
              <a:rPr lang="en-US" sz="3600" dirty="0"/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7487838" y="26006893"/>
            <a:ext cx="1065548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ACKNOWLEDGMENTS &amp; REFERENCES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638" y="28707427"/>
            <a:ext cx="3961512" cy="3389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036" y="28666155"/>
            <a:ext cx="4542327" cy="3389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2618" y="28719329"/>
            <a:ext cx="4625741" cy="3365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0418" y="32036899"/>
            <a:ext cx="5162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Faxonius virilis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5925" y="32036900"/>
            <a:ext cx="5162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Faxonius propinquus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361266" y="32036899"/>
            <a:ext cx="5162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Faxonius rusticus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175439" y="17997357"/>
            <a:ext cx="10178812" cy="1015663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Discussion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202010" y="19030240"/>
            <a:ext cx="10149840" cy="1316736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/>
              <a:t>F. </a:t>
            </a:r>
            <a:r>
              <a:rPr lang="en-US" sz="3600" i="1" dirty="0" err="1"/>
              <a:t>Rusticus</a:t>
            </a:r>
            <a:r>
              <a:rPr lang="en-US" sz="3600" i="1" dirty="0"/>
              <a:t> </a:t>
            </a:r>
            <a:r>
              <a:rPr lang="en-US" sz="3600" dirty="0"/>
              <a:t>has spread rapidly into nearshore Lake Michigan habitat causing large changes in diversity</a:t>
            </a:r>
            <a:endParaRPr lang="en-US" sz="36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No differences in environmental conditions were observed between the </a:t>
            </a:r>
            <a:r>
              <a:rPr lang="en-US" sz="3600" i="1" dirty="0"/>
              <a:t>F. </a:t>
            </a:r>
            <a:r>
              <a:rPr lang="en-US" sz="3600" i="1" dirty="0" err="1"/>
              <a:t>rusticus</a:t>
            </a:r>
            <a:r>
              <a:rPr lang="en-US" sz="3600" dirty="0"/>
              <a:t> dominated, native dominated, as well as the </a:t>
            </a:r>
            <a:r>
              <a:rPr lang="en-US" sz="3600" i="1" dirty="0"/>
              <a:t>F. </a:t>
            </a:r>
            <a:r>
              <a:rPr lang="en-US" sz="3600" i="1" dirty="0" err="1"/>
              <a:t>rusticus</a:t>
            </a:r>
            <a:r>
              <a:rPr lang="en-US" sz="3600" i="1" dirty="0"/>
              <a:t> </a:t>
            </a:r>
            <a:r>
              <a:rPr lang="en-US" sz="3600" dirty="0"/>
              <a:t>and native dominated regions of the sample site.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An overlapping population of native and invasive crayfish in Lake Michigan can lead to understanding how invasive rusty crayfish interact with native species.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We have evidence that </a:t>
            </a:r>
            <a:r>
              <a:rPr lang="en-US" sz="3600" i="1" dirty="0"/>
              <a:t>F. </a:t>
            </a:r>
            <a:r>
              <a:rPr lang="en-US" sz="3600" i="1" dirty="0" err="1"/>
              <a:t>rusticus</a:t>
            </a:r>
            <a:r>
              <a:rPr lang="en-US" sz="3600" i="1" dirty="0"/>
              <a:t> </a:t>
            </a:r>
            <a:r>
              <a:rPr lang="en-US" sz="3600" dirty="0"/>
              <a:t>has displaced native crayfish in these nearshore habitats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We don’t know how this population is moving. Is the </a:t>
            </a:r>
            <a:r>
              <a:rPr lang="en-US" sz="3600" i="1" dirty="0"/>
              <a:t>F. </a:t>
            </a:r>
            <a:r>
              <a:rPr lang="en-US" sz="3600" i="1" dirty="0" err="1"/>
              <a:t>rusticus</a:t>
            </a:r>
            <a:r>
              <a:rPr lang="en-US" sz="3600" i="1" dirty="0"/>
              <a:t> </a:t>
            </a:r>
            <a:r>
              <a:rPr lang="en-US" sz="3600" dirty="0"/>
              <a:t>population moving north, are native populations moving south, or is this a stable distribution?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We do know that where F. </a:t>
            </a:r>
            <a:r>
              <a:rPr lang="en-US" sz="3600" dirty="0" err="1"/>
              <a:t>rusticus</a:t>
            </a:r>
            <a:r>
              <a:rPr lang="en-US" sz="3600" dirty="0"/>
              <a:t> is present, the presence of native species is unlikely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Based on results from other waterbodies it is likely that </a:t>
            </a:r>
            <a:r>
              <a:rPr lang="en-US" sz="3600" i="1" dirty="0"/>
              <a:t>F. </a:t>
            </a:r>
            <a:r>
              <a:rPr lang="en-US" sz="3600" i="1" dirty="0" err="1"/>
              <a:t>rusticus</a:t>
            </a:r>
            <a:r>
              <a:rPr lang="en-US" sz="3600" i="1" dirty="0"/>
              <a:t> </a:t>
            </a:r>
            <a:r>
              <a:rPr lang="en-US" sz="3600" dirty="0"/>
              <a:t>is drastically affecting Lake Michigan food webs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greater size of </a:t>
            </a:r>
            <a:r>
              <a:rPr lang="en-US" sz="3600" i="1" dirty="0"/>
              <a:t>F. </a:t>
            </a:r>
            <a:r>
              <a:rPr lang="en-US" sz="3600" i="1" dirty="0" err="1"/>
              <a:t>rusticus</a:t>
            </a:r>
            <a:r>
              <a:rPr lang="en-US" sz="3600" i="1" dirty="0"/>
              <a:t> </a:t>
            </a:r>
            <a:r>
              <a:rPr lang="en-US" sz="3600" dirty="0"/>
              <a:t>is likely a factor in its replacement of </a:t>
            </a:r>
            <a:r>
              <a:rPr lang="en-US" sz="3600" i="1" dirty="0"/>
              <a:t>F. </a:t>
            </a:r>
            <a:r>
              <a:rPr lang="en-US" sz="3600" i="1" dirty="0" err="1"/>
              <a:t>propinquus</a:t>
            </a: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7532974" y="28401547"/>
            <a:ext cx="10655480" cy="350865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Joh</a:t>
            </a:r>
            <a:r>
              <a:rPr lang="en-US" sz="2200" dirty="0"/>
              <a:t>n P. Quinn., (1987) “The Biology of Two Species of Crayfish in Southwestern Lake Michigan”</a:t>
            </a:r>
          </a:p>
          <a:p>
            <a:r>
              <a:rPr lang="en-US" sz="2200" dirty="0" err="1"/>
              <a:t>O’Shaughnessey</a:t>
            </a:r>
            <a:r>
              <a:rPr lang="en-US" sz="2200" dirty="0"/>
              <a:t> et. al, (2020) “Distribution of crayfish in the Southern Basin of Lake Michigan and the Greater Chicago Region”</a:t>
            </a:r>
          </a:p>
          <a:p>
            <a:r>
              <a:rPr lang="en-US" sz="2200" dirty="0"/>
              <a:t>Peters et. al, (2014) “Historical changes and current status of crayfish diversity and distribution in the </a:t>
            </a:r>
            <a:r>
              <a:rPr lang="en-US" sz="2200" dirty="0" err="1"/>
              <a:t>Luaretian</a:t>
            </a:r>
            <a:r>
              <a:rPr lang="en-US" sz="2200" dirty="0"/>
              <a:t> Great Lakes”</a:t>
            </a:r>
          </a:p>
          <a:p>
            <a:r>
              <a:rPr lang="en-US" sz="2200" dirty="0"/>
              <a:t>Olden et. al, (2006) “The rapid spread of rusty crayfish with observations on native crayfish declines in Wisconsin over the past 130 years”</a:t>
            </a:r>
          </a:p>
          <a:p>
            <a:r>
              <a:rPr lang="en-US" sz="2200" dirty="0"/>
              <a:t>Olsen et. al, (1991) “Mechanisms of impact of an introduced crayfish on Littoral Congeners, Snails, and Macrophytes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63210" y="5296829"/>
            <a:ext cx="6458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Between 1979-1983, 38 sites were sampled in this region. The only species found were </a:t>
            </a:r>
            <a:r>
              <a:rPr lang="en-US" sz="4000" b="1" i="1" dirty="0">
                <a:solidFill>
                  <a:schemeClr val="accent5">
                    <a:lumMod val="50000"/>
                  </a:schemeClr>
                </a:solidFill>
              </a:rPr>
              <a:t>Faxonius propinquus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en-US" sz="4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5">
                    <a:lumMod val="50000"/>
                  </a:schemeClr>
                </a:solidFill>
              </a:rPr>
              <a:t>Faxonius</a:t>
            </a:r>
            <a:r>
              <a:rPr lang="en-US" sz="4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5">
                    <a:lumMod val="50000"/>
                  </a:schemeClr>
                </a:solidFill>
              </a:rPr>
              <a:t>virilis</a:t>
            </a:r>
            <a:r>
              <a:rPr lang="en-US" sz="4000" b="1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both native.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04260" y="20086842"/>
            <a:ext cx="8819943" cy="841303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sz="3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25990363" y="4805625"/>
            <a:ext cx="13324841" cy="103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69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2031</TotalTime>
  <Words>756</Words>
  <Application>Microsoft Office PowerPoint</Application>
  <PresentationFormat>Custom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Dylan Herald</dc:creator>
  <cp:lastModifiedBy>Dylan Herald</cp:lastModifiedBy>
  <cp:revision>52</cp:revision>
  <dcterms:created xsi:type="dcterms:W3CDTF">2022-03-03T21:08:52Z</dcterms:created>
  <dcterms:modified xsi:type="dcterms:W3CDTF">2022-04-06T22:35:54Z</dcterms:modified>
</cp:coreProperties>
</file>