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4"/>
    <p:sldMasterId id="2147483925" r:id="rId5"/>
    <p:sldMasterId id="2147483951" r:id="rId6"/>
    <p:sldMasterId id="2147483886" r:id="rId7"/>
    <p:sldMasterId id="2147483661" r:id="rId8"/>
    <p:sldMasterId id="2147483893" r:id="rId9"/>
    <p:sldMasterId id="2147483836" r:id="rId10"/>
    <p:sldMasterId id="2147483816" r:id="rId11"/>
  </p:sldMasterIdLst>
  <p:notesMasterIdLst>
    <p:notesMasterId r:id="rId20"/>
  </p:notesMasterIdLst>
  <p:handoutMasterIdLst>
    <p:handoutMasterId r:id="rId21"/>
  </p:handoutMasterIdLst>
  <p:sldIdLst>
    <p:sldId id="271" r:id="rId12"/>
    <p:sldId id="307" r:id="rId13"/>
    <p:sldId id="314" r:id="rId14"/>
    <p:sldId id="327" r:id="rId15"/>
    <p:sldId id="302" r:id="rId16"/>
    <p:sldId id="317" r:id="rId17"/>
    <p:sldId id="328" r:id="rId18"/>
    <p:sldId id="304" r:id="rId19"/>
  </p:sldIdLst>
  <p:sldSz cx="12188825" cy="6858000"/>
  <p:notesSz cx="7023100" cy="9309100"/>
  <p:defaultTextStyle>
    <a:defPPr>
      <a:defRPr lang="en-US"/>
    </a:defPPr>
    <a:lvl1pPr marL="0" algn="l" defTabSz="455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981" algn="l" defTabSz="455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967" algn="l" defTabSz="455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957" algn="l" defTabSz="455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929" algn="l" defTabSz="455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907" algn="l" defTabSz="455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5888" algn="l" defTabSz="455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1870" algn="l" defTabSz="455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7849" algn="l" defTabSz="4559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083">
          <p15:clr>
            <a:srgbClr val="A4A3A4"/>
          </p15:clr>
        </p15:guide>
        <p15:guide id="4" orient="horz">
          <p15:clr>
            <a:srgbClr val="A4A3A4"/>
          </p15:clr>
        </p15:guide>
        <p15:guide id="5" pos="2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sh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2"/>
    <a:srgbClr val="080808"/>
    <a:srgbClr val="00B076"/>
    <a:srgbClr val="4EC4D7"/>
    <a:srgbClr val="F26C52"/>
    <a:srgbClr val="006E96"/>
    <a:srgbClr val="B12028"/>
    <a:srgbClr val="E0E0E3"/>
    <a:srgbClr val="BEC0C0"/>
    <a:srgbClr val="005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53" autoAdjust="0"/>
    <p:restoredTop sz="88702" autoAdjust="0"/>
  </p:normalViewPr>
  <p:slideViewPr>
    <p:cSldViewPr snapToGrid="0" snapToObjects="1">
      <p:cViewPr varScale="1">
        <p:scale>
          <a:sx n="50" d="100"/>
          <a:sy n="50" d="100"/>
        </p:scale>
        <p:origin x="168" y="1240"/>
      </p:cViewPr>
      <p:guideLst>
        <p:guide orient="horz" pos="2160"/>
        <p:guide pos="2880"/>
        <p:guide orient="horz" pos="2083"/>
        <p:guide orient="horz"/>
        <p:guide pos="2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8" d="100"/>
        <a:sy n="258" d="100"/>
      </p:scale>
      <p:origin x="0" y="0"/>
    </p:cViewPr>
  </p:sorterViewPr>
  <p:notesViewPr>
    <p:cSldViewPr snapToGrid="0" snapToObjects="1">
      <p:cViewPr>
        <p:scale>
          <a:sx n="84" d="100"/>
          <a:sy n="84" d="100"/>
        </p:scale>
        <p:origin x="-1866" y="7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r>
              <a:rPr lang="en-US" sz="1400" dirty="0">
                <a:solidFill>
                  <a:schemeClr val="tx2"/>
                </a:solidFill>
              </a:rPr>
              <a:t>Operating income</a:t>
            </a:r>
          </a:p>
        </c:rich>
      </c:tx>
      <c:layout>
        <c:manualLayout>
          <c:xMode val="edge"/>
          <c:yMode val="edge"/>
          <c:x val="2.7013096512241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682297550444097E-2"/>
          <c:y val="0.207534325494066"/>
          <c:w val="0.88906767986845403"/>
          <c:h val="0.50242306103120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18 Actual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Sheet1!$B$2:$B$5</c:f>
              <c:numCache>
                <c:formatCode>"$"#,##0.00;[Red]"$"#,##0.00</c:formatCode>
                <c:ptCount val="4"/>
                <c:pt idx="0">
                  <c:v>-4</c:v>
                </c:pt>
                <c:pt idx="1">
                  <c:v>1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6D-EE45-94F9-49E3B5D889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18 Budget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Sheet1!$C$2:$C$5</c:f>
              <c:numCache>
                <c:formatCode>"$"#,##0.00;[Red]"$"#,##0.00</c:formatCode>
                <c:ptCount val="4"/>
                <c:pt idx="0">
                  <c:v>1</c:v>
                </c:pt>
                <c:pt idx="1">
                  <c:v>6</c:v>
                </c:pt>
                <c:pt idx="2">
                  <c:v>5.5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6D-EE45-94F9-49E3B5D889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 17 Actual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Sheet1!$D$2:$D$5</c:f>
              <c:numCache>
                <c:formatCode>"$"#,##0.00;[Red]"$"#,##0.00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6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6D-EE45-94F9-49E3B5D889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92177152"/>
        <c:axId val="92178688"/>
      </c:barChart>
      <c:catAx>
        <c:axId val="92177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92178688"/>
        <c:crosses val="autoZero"/>
        <c:auto val="1"/>
        <c:lblAlgn val="ctr"/>
        <c:lblOffset val="100"/>
        <c:noMultiLvlLbl val="0"/>
      </c:catAx>
      <c:valAx>
        <c:axId val="92178688"/>
        <c:scaling>
          <c:orientation val="minMax"/>
          <c:max val="20"/>
          <c:min val="-5"/>
        </c:scaling>
        <c:delete val="0"/>
        <c:axPos val="l"/>
        <c:majorGridlines>
          <c:spPr>
            <a:ln w="15875">
              <a:solidFill>
                <a:schemeClr val="tx1">
                  <a:lumMod val="10000"/>
                  <a:lumOff val="90000"/>
                </a:schemeClr>
              </a:solidFill>
              <a:prstDash val="sysDot"/>
            </a:ln>
          </c:spPr>
        </c:majorGridlines>
        <c:numFmt formatCode="&quot;$&quot;#,##0.00;[Red]&quot;$&quot;#,##0.00" sourceLinked="1"/>
        <c:majorTickMark val="none"/>
        <c:minorTickMark val="none"/>
        <c:tickLblPos val="nextTo"/>
        <c:txPr>
          <a:bodyPr/>
          <a:lstStyle/>
          <a:p>
            <a:pPr>
              <a:defRPr sz="800" b="1" i="0"/>
            </a:pPr>
            <a:endParaRPr lang="en-US"/>
          </a:p>
        </c:txPr>
        <c:crossAx val="92177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030410985784397"/>
          <c:y val="0.78716526304387102"/>
          <c:w val="0.21803538952295701"/>
          <c:h val="4.9202270481282499E-2"/>
        </c:manualLayout>
      </c:layout>
      <c:overlay val="0"/>
      <c:txPr>
        <a:bodyPr/>
        <a:lstStyle/>
        <a:p>
          <a:pPr>
            <a:defRPr sz="800" b="1" i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tx2"/>
                </a:solidFill>
              </a:defRPr>
            </a:pPr>
            <a:r>
              <a:rPr lang="en-US" sz="1400" dirty="0">
                <a:solidFill>
                  <a:schemeClr val="tx2"/>
                </a:solidFill>
              </a:rPr>
              <a:t>Operating income</a:t>
            </a:r>
          </a:p>
        </c:rich>
      </c:tx>
      <c:layout>
        <c:manualLayout>
          <c:xMode val="edge"/>
          <c:yMode val="edge"/>
          <c:x val="2.7013096512241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9682297550444097E-2"/>
          <c:y val="0.207534325494066"/>
          <c:w val="0.88906767986845403"/>
          <c:h val="0.50242306103120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 18 Actual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Sheet1!$B$2:$B$5</c:f>
              <c:numCache>
                <c:formatCode>"$"#,##0.00;[Red]"$"#,##0.00</c:formatCode>
                <c:ptCount val="4"/>
                <c:pt idx="0">
                  <c:v>-4</c:v>
                </c:pt>
                <c:pt idx="1">
                  <c:v>1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60-5146-A8C7-46A1951556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 18 Budget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Sheet1!$C$2:$C$5</c:f>
              <c:numCache>
                <c:formatCode>"$"#,##0.00;[Red]"$"#,##0.00</c:formatCode>
                <c:ptCount val="4"/>
                <c:pt idx="0">
                  <c:v>1</c:v>
                </c:pt>
                <c:pt idx="1">
                  <c:v>6</c:v>
                </c:pt>
                <c:pt idx="2">
                  <c:v>5.5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60-5146-A8C7-46A1951556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 17 Actual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Sheet1!$D$2:$D$5</c:f>
              <c:numCache>
                <c:formatCode>"$"#,##0.00;[Red]"$"#,##0.00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6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60-5146-A8C7-46A1951556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Sheet1!$E$2:$E$5</c:f>
              <c:numCache>
                <c:formatCode>"$"#,##0.00;[Red]"$"#,##0.00</c:formatCode>
                <c:ptCount val="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60-5146-A8C7-46A19515568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Sheet1!$F$2:$F$5</c:f>
              <c:numCache>
                <c:formatCode>"$"#,##0.00;[Red]"$"#,##0.00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60-5146-A8C7-46A19515568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YTD</c:v>
                </c:pt>
              </c:strCache>
            </c:strRef>
          </c:cat>
          <c:val>
            <c:numRef>
              <c:f>Sheet1!$G$2:$G$5</c:f>
              <c:numCache>
                <c:formatCode>"$"#,##0.00;[Red]"$"#,##0.00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60-5146-A8C7-46A1951556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0"/>
        <c:axId val="92241920"/>
        <c:axId val="92243456"/>
      </c:barChart>
      <c:catAx>
        <c:axId val="92241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 b="1" i="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92243456"/>
        <c:crosses val="autoZero"/>
        <c:auto val="1"/>
        <c:lblAlgn val="ctr"/>
        <c:lblOffset val="100"/>
        <c:noMultiLvlLbl val="0"/>
      </c:catAx>
      <c:valAx>
        <c:axId val="92243456"/>
        <c:scaling>
          <c:orientation val="minMax"/>
          <c:max val="20"/>
          <c:min val="-5"/>
        </c:scaling>
        <c:delete val="0"/>
        <c:axPos val="l"/>
        <c:majorGridlines>
          <c:spPr>
            <a:ln w="15875">
              <a:solidFill>
                <a:schemeClr val="tx1">
                  <a:lumMod val="10000"/>
                  <a:lumOff val="90000"/>
                </a:schemeClr>
              </a:solidFill>
              <a:prstDash val="sysDot"/>
            </a:ln>
          </c:spPr>
        </c:majorGridlines>
        <c:numFmt formatCode="&quot;$&quot;#,##0.00;[Red]&quot;$&quot;#,##0.00" sourceLinked="1"/>
        <c:majorTickMark val="none"/>
        <c:minorTickMark val="none"/>
        <c:tickLblPos val="nextTo"/>
        <c:txPr>
          <a:bodyPr/>
          <a:lstStyle/>
          <a:p>
            <a:pPr>
              <a:defRPr sz="800" b="1" i="0"/>
            </a:pPr>
            <a:endParaRPr lang="en-US"/>
          </a:p>
        </c:txPr>
        <c:crossAx val="92241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133957818081598"/>
          <c:y val="0.78716526304387102"/>
          <c:w val="0.38039363796885201"/>
          <c:h val="4.9202270481282499E-2"/>
        </c:manualLayout>
      </c:layout>
      <c:overlay val="0"/>
      <c:txPr>
        <a:bodyPr/>
        <a:lstStyle/>
        <a:p>
          <a:pPr>
            <a:defRPr sz="800" b="1" i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714976645267"/>
          <c:y val="0.10582711902893401"/>
          <c:w val="0.71968516259957205"/>
          <c:h val="0.693077200437672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E2B-D148-84C3-6EC713F5715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E2B-D148-84C3-6EC713F571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Gr A</c:v>
                </c:pt>
                <c:pt idx="1">
                  <c:v>Gr B</c:v>
                </c:pt>
                <c:pt idx="2">
                  <c:v>Gr C</c:v>
                </c:pt>
                <c:pt idx="3">
                  <c:v>Gr D</c:v>
                </c:pt>
                <c:pt idx="4">
                  <c:v>Gr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60</c:v>
                </c:pt>
                <c:pt idx="2">
                  <c:v>10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2B-D148-84C3-6EC713F5715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b"/>
      <c:overlay val="1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14976645267"/>
          <c:y val="0.10582711902893401"/>
          <c:w val="0.71968516259957205"/>
          <c:h val="0.693077200437672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AA3-434B-B31A-9EA0BF93BF0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0AA3-434B-B31A-9EA0BF93BF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Gr A</c:v>
                </c:pt>
                <c:pt idx="1">
                  <c:v>Gr B</c:v>
                </c:pt>
                <c:pt idx="2">
                  <c:v>Gr C</c:v>
                </c:pt>
                <c:pt idx="3">
                  <c:v>Gr D</c:v>
                </c:pt>
                <c:pt idx="4">
                  <c:v>Gr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60</c:v>
                </c:pt>
                <c:pt idx="2">
                  <c:v>10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A3-434B-B31A-9EA0BF93BF0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b"/>
      <c:overlay val="1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14976645267"/>
          <c:y val="0.10582711902893401"/>
          <c:w val="0.71968516259957205"/>
          <c:h val="0.693077200437672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531-224A-82B5-DD8D3C3C93B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531-224A-82B5-DD8D3C3C93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Gr A</c:v>
                </c:pt>
                <c:pt idx="1">
                  <c:v>Gr B</c:v>
                </c:pt>
                <c:pt idx="2">
                  <c:v>Gr C</c:v>
                </c:pt>
                <c:pt idx="3">
                  <c:v>Gr D</c:v>
                </c:pt>
                <c:pt idx="4">
                  <c:v>Gr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60</c:v>
                </c:pt>
                <c:pt idx="2">
                  <c:v>10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31-224A-82B5-DD8D3C3C93B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b"/>
      <c:overlay val="1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714976645267"/>
          <c:y val="0.10582711902893401"/>
          <c:w val="0.71968516259957205"/>
          <c:h val="0.693077200437672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E86-CD4F-8A16-34A4502A6A6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5E86-CD4F-8A16-34A4502A6A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Gr A</c:v>
                </c:pt>
                <c:pt idx="1">
                  <c:v>Gr B</c:v>
                </c:pt>
                <c:pt idx="2">
                  <c:v>Gr C</c:v>
                </c:pt>
                <c:pt idx="3">
                  <c:v>Gr D</c:v>
                </c:pt>
                <c:pt idx="4">
                  <c:v>Gr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60</c:v>
                </c:pt>
                <c:pt idx="2">
                  <c:v>10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6-CD4F-8A16-34A4502A6A6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b"/>
      <c:overlay val="1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714976645267"/>
          <c:y val="0.10582711902893401"/>
          <c:w val="0.71968516259957205"/>
          <c:h val="0.693077200437672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DD8-4D47-9710-83AAA4E0FD6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DD8-4D47-9710-83AAA4E0FD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Gr A</c:v>
                </c:pt>
                <c:pt idx="1">
                  <c:v>Gr B</c:v>
                </c:pt>
                <c:pt idx="2">
                  <c:v>Gr C</c:v>
                </c:pt>
                <c:pt idx="3">
                  <c:v>Gr D</c:v>
                </c:pt>
                <c:pt idx="4">
                  <c:v>Gr 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60</c:v>
                </c:pt>
                <c:pt idx="2">
                  <c:v>10</c:v>
                </c:pt>
                <c:pt idx="3">
                  <c:v>8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D8-4D47-9710-83AAA4E0FD6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b"/>
      <c:overlay val="1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7DC1E-5FF5-B042-985E-E544CDF09962}" type="datetimeFigureOut">
              <a:rPr lang="en-US" smtClean="0"/>
              <a:t>4/6/22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020E9-9085-8E4E-B1C1-F8535123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93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2869" cy="465929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651" y="1"/>
            <a:ext cx="3042868" cy="465929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ADB0DB63-5A5A-43E4-A988-280D47156FF8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698500"/>
            <a:ext cx="62023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36" y="4422375"/>
            <a:ext cx="5619429" cy="4188621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592"/>
            <a:ext cx="3042869" cy="465929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651" y="8841592"/>
            <a:ext cx="3042868" cy="465929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2C6108F0-C57B-4745-B908-E7B4D8E8E1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1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9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81" algn="l" defTabSz="9119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967" algn="l" defTabSz="9119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957" algn="l" defTabSz="9119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929" algn="l" defTabSz="9119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907" algn="l" defTabSz="9119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888" algn="l" defTabSz="9119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1870" algn="l" defTabSz="9119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7849" algn="l" defTabSz="9119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_White_Un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the title</a:t>
            </a:r>
          </a:p>
        </p:txBody>
      </p:sp>
      <p:pic>
        <p:nvPicPr>
          <p:cNvPr id="5" name="Picture 4" descr="RUSHSystemBrand4colo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5" y="458788"/>
            <a:ext cx="1554480" cy="348538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9347262" y="459285"/>
            <a:ext cx="2449967" cy="2788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1990" indent="-341990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971" indent="-284991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955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935" indent="-227993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920" indent="-227993" algn="l" defTabSz="45598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899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878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857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842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90000"/>
              </a:lnSpc>
              <a:buNone/>
            </a:pPr>
            <a:r>
              <a:rPr lang="en-US" sz="1200" b="1" i="0" u="none" strike="noStrike" kern="1200" baseline="0" dirty="0">
                <a:solidFill>
                  <a:srgbClr val="006332"/>
                </a:solidFill>
                <a:latin typeface="Arial"/>
                <a:ea typeface="+mn-ea"/>
                <a:cs typeface="Arial"/>
              </a:rPr>
              <a:t>Excellence is just the beginning.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0959" y="5428240"/>
            <a:ext cx="2650990" cy="85068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 vert="horz" lIns="0" rIns="0" anchor="ctr" anchorCtr="0"/>
          <a:lstStyle>
            <a:lvl1pPr marL="0" indent="0">
              <a:spcBef>
                <a:spcPts val="0"/>
              </a:spcBef>
              <a:buNone/>
              <a:defRPr sz="1800" b="1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60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Click to edit the </a:t>
            </a:r>
            <a:br>
              <a:rPr lang="en-US" dirty="0"/>
            </a:br>
            <a:r>
              <a:rPr lang="en-US" dirty="0"/>
              <a:t>agenda and date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78945" y="5269098"/>
            <a:ext cx="5467242" cy="616839"/>
          </a:xfrm>
          <a:prstGeom prst="rect">
            <a:avLst/>
          </a:prstGeom>
        </p:spPr>
        <p:txBody>
          <a:bodyPr vert="horz" lIns="0" anchor="b" anchorCtr="0"/>
          <a:lstStyle>
            <a:lvl1pPr marL="0" indent="0">
              <a:spcBef>
                <a:spcPts val="0"/>
              </a:spcBef>
              <a:buNone/>
              <a:defRPr sz="1800" b="1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600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641630"/>
            <a:ext cx="12188825" cy="216370"/>
          </a:xfrm>
          <a:prstGeom prst="rect">
            <a:avLst/>
          </a:prstGeom>
          <a:solidFill>
            <a:srgbClr val="0063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l"/>
            <a:endParaRPr lang="en-US" dirty="0">
              <a:solidFill>
                <a:srgbClr val="00823B"/>
              </a:solidFill>
              <a:effectLst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0958" y="3102495"/>
            <a:ext cx="37811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400" b="1" dirty="0">
                <a:solidFill>
                  <a:schemeClr val="accent1"/>
                </a:solidFill>
              </a:rPr>
              <a:t>Rush Medical College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678945" y="5874735"/>
            <a:ext cx="5467242" cy="445510"/>
          </a:xfrm>
          <a:prstGeom prst="rect">
            <a:avLst/>
          </a:prstGeom>
        </p:spPr>
        <p:txBody>
          <a:bodyPr vert="horz" lIns="0" tIns="0" anchor="t" anchorCtr="0"/>
          <a:lstStyle>
            <a:lvl1pPr marL="0" indent="0">
              <a:spcBef>
                <a:spcPts val="0"/>
              </a:spcBef>
              <a:buNone/>
              <a:defRPr sz="1600" b="0" i="0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400" i="1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title</a:t>
            </a:r>
          </a:p>
        </p:txBody>
      </p:sp>
    </p:spTree>
    <p:extLst>
      <p:ext uri="{BB962C8B-B14F-4D97-AF65-F5344CB8AC3E}">
        <p14:creationId xmlns:p14="http://schemas.microsoft.com/office/powerpoint/2010/main" val="210767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Dividers_LeftAlig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749826"/>
            <a:ext cx="12188825" cy="115780"/>
          </a:xfrm>
          <a:prstGeom prst="rect">
            <a:avLst/>
          </a:prstGeom>
          <a:solidFill>
            <a:srgbClr val="0063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l"/>
            <a:r>
              <a:rPr lang="en-US" dirty="0">
                <a:solidFill>
                  <a:srgbClr val="00823B"/>
                </a:solidFill>
                <a:effectLst/>
              </a:rPr>
              <a:t> </a:t>
            </a:r>
          </a:p>
        </p:txBody>
      </p:sp>
      <p:pic>
        <p:nvPicPr>
          <p:cNvPr id="5" name="Picture 4" descr="RUSHSystemBrand4color_White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00"/>
          <a:stretch/>
        </p:blipFill>
        <p:spPr>
          <a:xfrm>
            <a:off x="413335" y="5929928"/>
            <a:ext cx="514432" cy="536489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447503" y="2990468"/>
            <a:ext cx="8523108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>
                <a:solidFill>
                  <a:schemeClr val="tx1"/>
                </a:solidFill>
                <a:latin typeface="Georgia"/>
                <a:cs typeface="Georgia"/>
              </a:defRPr>
            </a:lvl1pPr>
            <a:lvl2pPr marL="0" indent="0">
              <a:buNone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</a:lstStyle>
          <a:p>
            <a:pPr lvl="0"/>
            <a:r>
              <a:rPr lang="en-US" dirty="0"/>
              <a:t>Objective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7503" y="3288808"/>
            <a:ext cx="8686800" cy="1623835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5400" b="1" spc="-90">
                <a:solidFill>
                  <a:schemeClr val="tx1"/>
                </a:solidFill>
                <a:latin typeface="Arial"/>
                <a:cs typeface="Arial"/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26201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Dividers_C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chor_Watermark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24043" y="3208002"/>
            <a:ext cx="6679453" cy="451406"/>
          </a:xfrm>
          <a:prstGeom prst="rect">
            <a:avLst/>
          </a:prstGeom>
          <a:noFill/>
        </p:spPr>
        <p:txBody>
          <a:bodyPr vert="horz" wrap="square" lIns="0" tIns="0" bIns="0" anchor="ctr" anchorCtr="0">
            <a:spAutoFit/>
          </a:bodyPr>
          <a:lstStyle>
            <a:lvl1pPr marL="0" indent="0" rtl="0">
              <a:lnSpc>
                <a:spcPct val="90000"/>
              </a:lnSpc>
              <a:spcBef>
                <a:spcPts val="0"/>
              </a:spcBef>
              <a:buNone/>
              <a:defRPr lang="en-US" sz="3200" b="1" i="0" u="none" strike="noStrike" spc="-50" baseline="0" smtClean="0"/>
            </a:lvl1pPr>
            <a:lvl2pPr marL="0" indent="0" algn="l">
              <a:lnSpc>
                <a:spcPct val="90000"/>
              </a:lnSpc>
              <a:spcBef>
                <a:spcPts val="0"/>
              </a:spcBef>
              <a:buSzPct val="150000"/>
              <a:buFontTx/>
              <a:buNone/>
              <a:defRPr sz="3200" b="1" spc="0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section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880992" y="2469444"/>
            <a:ext cx="8803040" cy="0"/>
          </a:xfrm>
          <a:prstGeom prst="line">
            <a:avLst/>
          </a:prstGeom>
          <a:ln w="571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880992" y="4402666"/>
            <a:ext cx="8803040" cy="0"/>
          </a:xfrm>
          <a:prstGeom prst="line">
            <a:avLst/>
          </a:prstGeom>
          <a:ln w="571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80" y="2797802"/>
            <a:ext cx="1985564" cy="1185862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spcBef>
                <a:spcPts val="0"/>
              </a:spcBef>
              <a:buNone/>
              <a:defRPr sz="5600" b="1"/>
            </a:lvl1pPr>
            <a:lvl2pPr marL="0" indent="0">
              <a:spcBef>
                <a:spcPts val="0"/>
              </a:spcBef>
              <a:buNone/>
              <a:defRPr sz="4200" b="1"/>
            </a:lvl2pPr>
            <a:lvl3pPr marL="0" indent="0">
              <a:spcBef>
                <a:spcPts val="0"/>
              </a:spcBef>
              <a:buNone/>
              <a:defRPr sz="4200" b="1"/>
            </a:lvl3pPr>
            <a:lvl4pPr marL="0" indent="0">
              <a:spcBef>
                <a:spcPts val="0"/>
              </a:spcBef>
              <a:buNone/>
              <a:defRPr sz="4200" b="1"/>
            </a:lvl4pPr>
            <a:lvl5pPr marL="0" indent="0">
              <a:spcBef>
                <a:spcPts val="0"/>
              </a:spcBef>
              <a:buNone/>
              <a:defRPr sz="4200" b="1"/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8840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Dividers_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882587" y="460962"/>
            <a:ext cx="6855084" cy="5936076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6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469783" y="460961"/>
            <a:ext cx="3885973" cy="5362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rtl="0">
              <a:buNone/>
              <a:defRPr lang="en-US" sz="1600" b="0" i="0" u="none" strike="noStrike" baseline="0" smtClean="0"/>
            </a:lvl1pPr>
            <a:lvl2pPr marL="0" indent="0">
              <a:buNone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</a:lstStyle>
          <a:p>
            <a:pPr lvl="0"/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etiam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cras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760700" y="460962"/>
            <a:ext cx="121887" cy="5936076"/>
          </a:xfrm>
          <a:prstGeom prst="rect">
            <a:avLst/>
          </a:prstGeom>
          <a:solidFill>
            <a:srgbClr val="00B0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69783" y="1368157"/>
            <a:ext cx="3885973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2" name="Picture 11" descr="RUSHSystemBrand4colo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61"/>
          <a:stretch/>
        </p:blipFill>
        <p:spPr>
          <a:xfrm>
            <a:off x="413500" y="5929928"/>
            <a:ext cx="514432" cy="53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80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783867" y="241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9783" y="1609515"/>
            <a:ext cx="8686800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00B076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46888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_Notes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783867" y="241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883453" y="472957"/>
            <a:ext cx="2736138" cy="413155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tIns="228600"/>
          <a:lstStyle>
            <a:lvl1pPr marL="0" indent="0">
              <a:buNone/>
              <a:defRPr sz="1100" b="1">
                <a:solidFill>
                  <a:srgbClr val="00B076"/>
                </a:solidFill>
              </a:defRPr>
            </a:lvl1pPr>
            <a:lvl2pPr marL="0" indent="0">
              <a:buNone/>
              <a:defRPr sz="1100">
                <a:solidFill>
                  <a:srgbClr val="00B076"/>
                </a:solidFill>
              </a:defRPr>
            </a:lvl2pPr>
            <a:lvl3pPr marL="182880" indent="-91440">
              <a:defRPr sz="1100">
                <a:solidFill>
                  <a:srgbClr val="00B076"/>
                </a:solidFill>
              </a:defRPr>
            </a:lvl3pPr>
            <a:lvl4pPr marL="91440" indent="0">
              <a:buFontTx/>
              <a:buNone/>
              <a:defRPr sz="1100" b="0" i="1" baseline="0">
                <a:solidFill>
                  <a:srgbClr val="00B076"/>
                </a:solidFill>
              </a:defRPr>
            </a:lvl4pPr>
            <a:lvl5pPr marL="0" indent="0">
              <a:buNone/>
              <a:defRPr>
                <a:solidFill>
                  <a:srgbClr val="00B076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7497761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9783" y="1609515"/>
            <a:ext cx="7460891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00B076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554006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_Notes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783867" y="241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7497761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9783" y="1609515"/>
            <a:ext cx="7460891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883453" y="472957"/>
            <a:ext cx="2736138" cy="413155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tIns="228600"/>
          <a:lstStyle>
            <a:lvl1pPr marL="0" indent="0">
              <a:buNone/>
              <a:defRPr sz="1100" b="1">
                <a:solidFill>
                  <a:schemeClr val="accent3"/>
                </a:solidFill>
              </a:defRPr>
            </a:lvl1pPr>
            <a:lvl2pPr marL="0" indent="0">
              <a:buNone/>
              <a:defRPr sz="1100">
                <a:solidFill>
                  <a:schemeClr val="accent3"/>
                </a:solidFill>
              </a:defRPr>
            </a:lvl2pPr>
            <a:lvl3pPr marL="182880" indent="-91440">
              <a:defRPr sz="1100">
                <a:solidFill>
                  <a:schemeClr val="accent3"/>
                </a:solidFill>
              </a:defRPr>
            </a:lvl3pPr>
            <a:lvl4pPr marL="91440" indent="0">
              <a:buFontTx/>
              <a:buNone/>
              <a:defRPr sz="1100" b="0" i="1" baseline="0">
                <a:solidFill>
                  <a:schemeClr val="accent3"/>
                </a:solidFill>
              </a:defRPr>
            </a:lvl4pPr>
            <a:lvl5pPr marL="0" indent="0">
              <a:buNone/>
              <a:defRPr>
                <a:solidFill>
                  <a:srgbClr val="00B076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1295593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_Notes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783867" y="241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7497761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9783" y="1609515"/>
            <a:ext cx="7460891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5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883453" y="463550"/>
            <a:ext cx="2736138" cy="413155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tIns="228600"/>
          <a:lstStyle>
            <a:lvl1pPr marL="0" indent="0">
              <a:buNone/>
              <a:defRPr sz="1100" b="1">
                <a:solidFill>
                  <a:schemeClr val="accent5"/>
                </a:solidFill>
              </a:defRPr>
            </a:lvl1pPr>
            <a:lvl2pPr marL="0" indent="0">
              <a:buNone/>
              <a:defRPr sz="1100">
                <a:solidFill>
                  <a:schemeClr val="accent5"/>
                </a:solidFill>
              </a:defRPr>
            </a:lvl2pPr>
            <a:lvl3pPr marL="182880" indent="-91440">
              <a:defRPr sz="1100">
                <a:solidFill>
                  <a:schemeClr val="accent5"/>
                </a:solidFill>
              </a:defRPr>
            </a:lvl3pPr>
            <a:lvl4pPr marL="91440" indent="0">
              <a:buFontTx/>
              <a:buNone/>
              <a:defRPr sz="1100" b="0" i="1" baseline="0">
                <a:solidFill>
                  <a:schemeClr val="accent5"/>
                </a:solidFill>
              </a:defRPr>
            </a:lvl4pPr>
            <a:lvl5pPr marL="0" indent="0">
              <a:buNone/>
              <a:defRPr>
                <a:solidFill>
                  <a:srgbClr val="00B076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3408643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783867" y="241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9783" y="1609515"/>
            <a:ext cx="11242779" cy="4114800"/>
          </a:xfrm>
          <a:prstGeom prst="rect">
            <a:avLst/>
          </a:prstGeom>
        </p:spPr>
        <p:txBody>
          <a:bodyPr vert="horz" lIns="0" rIns="0" numCol="2" spcCol="548640"/>
          <a:lstStyle>
            <a:lvl1pPr marL="0" indent="0" rtl="0">
              <a:spcBef>
                <a:spcPts val="0"/>
              </a:spcBef>
              <a:spcAft>
                <a:spcPts val="900"/>
              </a:spcAft>
              <a:buNone/>
              <a:defRPr lang="en-US" sz="1800" b="1" i="0" u="none" strike="noStrike" baseline="0" smtClean="0">
                <a:solidFill>
                  <a:schemeClr val="accent2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9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9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9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Continue to involve staff in solving problems; help them to feel safe to speak up</a:t>
            </a:r>
          </a:p>
          <a:p>
            <a:pPr lvl="1"/>
            <a:r>
              <a:rPr lang="en-US" dirty="0"/>
              <a:t>Give staff opportunities to develop the skills to grow</a:t>
            </a:r>
          </a:p>
          <a:p>
            <a:pPr lvl="1"/>
            <a:r>
              <a:rPr lang="en-US" dirty="0"/>
              <a:t>More coaching with staff</a:t>
            </a:r>
          </a:p>
          <a:p>
            <a:pPr lvl="1"/>
            <a:r>
              <a:rPr lang="en-US" dirty="0"/>
              <a:t>Don’t solve all the problems yourself</a:t>
            </a:r>
          </a:p>
          <a:p>
            <a:pPr lvl="1"/>
            <a:r>
              <a:rPr lang="en-US" dirty="0"/>
              <a:t>Determine where small changes can be made, ensuring that everyone is on the same page</a:t>
            </a:r>
          </a:p>
          <a:p>
            <a:pPr marL="0" marR="0" lvl="1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Continue to value employees’ input, </a:t>
            </a:r>
            <a:br>
              <a:rPr lang="en-US" dirty="0"/>
            </a:br>
            <a:r>
              <a:rPr lang="en-US" dirty="0"/>
              <a:t>follow through and if they come with problems, help them</a:t>
            </a:r>
          </a:p>
          <a:p>
            <a:pPr marL="0" marR="0" lvl="1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CPE connects to Rush metrics. I will track my metrics reports more thoroughly to improve patient experience</a:t>
            </a:r>
          </a:p>
          <a:p>
            <a:pPr marL="0" marR="0" lvl="1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Be more open to input from front line staff</a:t>
            </a:r>
          </a:p>
          <a:p>
            <a:pPr marL="0" marR="0" lvl="1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Talk with my staff about how individual actions can lead to solving problems and that all levels of the organization can be a part of this ongoing process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1548594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x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783867" y="241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3078991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Righ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627782" y="1681823"/>
            <a:ext cx="4567669" cy="31966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8" name="Rectangle 7"/>
          <p:cNvSpPr/>
          <p:nvPr userDrawn="1"/>
        </p:nvSpPr>
        <p:spPr>
          <a:xfrm flipV="1">
            <a:off x="7618374" y="1597011"/>
            <a:ext cx="4572000" cy="848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618374" y="5019602"/>
            <a:ext cx="4113003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9783" y="1609515"/>
            <a:ext cx="6629400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00B076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375031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_Green_Un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the 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70959" y="5428240"/>
            <a:ext cx="2650990" cy="8506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 anchor="ctr" anchorCtr="0"/>
          <a:lstStyle>
            <a:lvl1pPr marL="0" indent="0">
              <a:spcBef>
                <a:spcPts val="0"/>
              </a:spcBef>
              <a:buNone/>
              <a:defRPr sz="1800" b="1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60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Click to edit the </a:t>
            </a:r>
            <a:br>
              <a:rPr lang="en-US" dirty="0"/>
            </a:br>
            <a:r>
              <a:rPr lang="en-US" dirty="0"/>
              <a:t>agenda and date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78945" y="5269098"/>
            <a:ext cx="5467242" cy="616839"/>
          </a:xfrm>
          <a:prstGeom prst="rect">
            <a:avLst/>
          </a:prstGeom>
        </p:spPr>
        <p:txBody>
          <a:bodyPr vert="horz" lIns="0" anchor="b" anchorCtr="0"/>
          <a:lstStyle>
            <a:lvl1pPr marL="0" indent="0">
              <a:spcBef>
                <a:spcPts val="0"/>
              </a:spcBef>
              <a:buNone/>
              <a:defRPr sz="1800" b="1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600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641630"/>
            <a:ext cx="12188825" cy="216370"/>
          </a:xfrm>
          <a:prstGeom prst="rect">
            <a:avLst/>
          </a:prstGeom>
          <a:solidFill>
            <a:srgbClr val="0063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l"/>
            <a:endParaRPr lang="en-US" dirty="0">
              <a:solidFill>
                <a:srgbClr val="00823B"/>
              </a:solidFill>
              <a:effectLst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0958" y="3102495"/>
            <a:ext cx="37811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400" b="1" dirty="0">
                <a:solidFill>
                  <a:schemeClr val="tx1"/>
                </a:solidFill>
              </a:rPr>
              <a:t>Rush Medical College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678945" y="5874735"/>
            <a:ext cx="5467242" cy="445510"/>
          </a:xfrm>
          <a:prstGeom prst="rect">
            <a:avLst/>
          </a:prstGeom>
        </p:spPr>
        <p:txBody>
          <a:bodyPr vert="horz" lIns="0" tIns="0" anchor="t" anchorCtr="0"/>
          <a:lstStyle>
            <a:lvl1pPr marL="0" indent="0">
              <a:spcBef>
                <a:spcPts val="0"/>
              </a:spcBef>
              <a:buNone/>
              <a:defRPr sz="1600" b="0" i="0" baseline="0">
                <a:latin typeface="Georgia"/>
                <a:cs typeface="Georgia"/>
              </a:defRPr>
            </a:lvl1pPr>
            <a:lvl2pPr marL="0" indent="0">
              <a:spcBef>
                <a:spcPts val="0"/>
              </a:spcBef>
              <a:buNone/>
              <a:defRPr sz="1400" i="1" baseline="0">
                <a:latin typeface="Georgia"/>
                <a:cs typeface="Georgia"/>
              </a:defRPr>
            </a:lvl2pPr>
            <a:lvl3pPr marL="182880" indent="-9144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0" indent="0">
              <a:lnSpc>
                <a:spcPct val="90000"/>
              </a:lnSpc>
              <a:buNone/>
              <a:defRPr sz="1200" b="0" i="1" baseline="0">
                <a:latin typeface="Arial"/>
                <a:cs typeface="Arial"/>
              </a:defRPr>
            </a:lvl4pPr>
            <a:lvl5pPr marL="0" indent="0">
              <a:buNone/>
              <a:defRPr sz="1200" i="1">
                <a:latin typeface="Arial"/>
                <a:cs typeface="Arial"/>
              </a:defRPr>
            </a:lvl5pPr>
            <a:lvl6pPr marL="0" indent="0">
              <a:buNone/>
              <a:defRPr sz="1200" i="1"/>
            </a:lvl6pPr>
          </a:lstStyle>
          <a:p>
            <a:pPr lvl="0"/>
            <a:r>
              <a:rPr lang="en-US" dirty="0"/>
              <a:t>Speaker title</a:t>
            </a:r>
          </a:p>
        </p:txBody>
      </p:sp>
      <p:pic>
        <p:nvPicPr>
          <p:cNvPr id="12" name="Picture 11" descr="RUSHSystemBrand4color_White.eps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62492"/>
            <a:ext cx="1554480" cy="347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7F5FCA-906C-8D49-ACC3-122CBBA8DC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47262" y="466500"/>
            <a:ext cx="2352369" cy="1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92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Righ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627782" y="1681823"/>
            <a:ext cx="4567669" cy="31966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7618374" y="1597011"/>
            <a:ext cx="4572000" cy="848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618374" y="5019602"/>
            <a:ext cx="4113003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9784" y="1609515"/>
            <a:ext cx="6623606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4EC4D7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639421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Righ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627782" y="1681823"/>
            <a:ext cx="4567669" cy="31966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7618374" y="1597011"/>
            <a:ext cx="4572000" cy="848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618374" y="5019602"/>
            <a:ext cx="4113003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9784" y="1609515"/>
            <a:ext cx="6623606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5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1055900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Lef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64210" y="1606417"/>
            <a:ext cx="121887" cy="3422514"/>
          </a:xfrm>
          <a:prstGeom prst="rect">
            <a:avLst/>
          </a:prstGeom>
          <a:solidFill>
            <a:srgbClr val="00B0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" y="1606432"/>
            <a:ext cx="2964207" cy="342265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452997" y="1609515"/>
            <a:ext cx="7460891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00B076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1514764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Lef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964210" y="1606417"/>
            <a:ext cx="121887" cy="3422514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" y="1606432"/>
            <a:ext cx="2964207" cy="342265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452997" y="1609515"/>
            <a:ext cx="7460891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2751168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Lef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64210" y="1606417"/>
            <a:ext cx="121887" cy="3422514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3" y="1606432"/>
            <a:ext cx="2964207" cy="342265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452997" y="1609515"/>
            <a:ext cx="7460891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rgbClr val="F26C52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1240003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s_Equal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27785" y="1677874"/>
            <a:ext cx="5861040" cy="319666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318377" y="5015653"/>
            <a:ext cx="4113003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1" name="Rectangle 20"/>
          <p:cNvSpPr/>
          <p:nvPr userDrawn="1"/>
        </p:nvSpPr>
        <p:spPr>
          <a:xfrm flipV="1">
            <a:off x="6318377" y="1593059"/>
            <a:ext cx="5870448" cy="848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938038" y="2116666"/>
            <a:ext cx="1984964" cy="889158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0375" y="5015653"/>
            <a:ext cx="4113003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-9408" y="1593059"/>
            <a:ext cx="5870448" cy="848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V="1">
            <a:off x="-9408" y="1681080"/>
            <a:ext cx="5870448" cy="3193462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938038" y="3499555"/>
            <a:ext cx="1984964" cy="889158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863868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s_Split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108370" y="1677873"/>
            <a:ext cx="7080455" cy="365158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108370" y="5470562"/>
            <a:ext cx="4113003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1" name="Rectangle 20"/>
          <p:cNvSpPr/>
          <p:nvPr userDrawn="1"/>
        </p:nvSpPr>
        <p:spPr>
          <a:xfrm flipV="1">
            <a:off x="5108370" y="1593058"/>
            <a:ext cx="7080455" cy="848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0375" y="5470562"/>
            <a:ext cx="4113003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4" name="Rectangle 23"/>
          <p:cNvSpPr/>
          <p:nvPr userDrawn="1"/>
        </p:nvSpPr>
        <p:spPr>
          <a:xfrm flipV="1">
            <a:off x="-9408" y="1593058"/>
            <a:ext cx="4582786" cy="848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V="1">
            <a:off x="-9408" y="1681534"/>
            <a:ext cx="4582786" cy="3647917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489255" y="2590390"/>
            <a:ext cx="3527824" cy="225323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155893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_Large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1729" y="1278253"/>
            <a:ext cx="11265138" cy="91455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51729" y="1373666"/>
            <a:ext cx="11265138" cy="456839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4280173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_Large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1729" y="1278253"/>
            <a:ext cx="11265138" cy="91455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51729" y="1373666"/>
            <a:ext cx="11265138" cy="456839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380114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_Larg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1729" y="1278253"/>
            <a:ext cx="11265138" cy="91455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51729" y="1373666"/>
            <a:ext cx="11265138" cy="4568399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219347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Agenda+Contents_Numbered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69782" y="465020"/>
            <a:ext cx="8229600" cy="259147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365760">
            <a:spAutoFit/>
          </a:bodyPr>
          <a:lstStyle>
            <a:lvl1pPr marL="457200" indent="-457200">
              <a:lnSpc>
                <a:spcPct val="120000"/>
              </a:lnSpc>
              <a:buClr>
                <a:schemeClr val="accent1"/>
              </a:buClr>
              <a:buSzPct val="125000"/>
              <a:buFont typeface="Wingdings" charset="2"/>
              <a:buAutoNum type="arabicPlain"/>
              <a:defRPr sz="2400" baseline="0">
                <a:solidFill>
                  <a:schemeClr val="tx2"/>
                </a:solidFill>
              </a:defRPr>
            </a:lvl1pPr>
            <a:lvl2pPr marL="0" indent="0">
              <a:buNone/>
              <a:defRPr sz="1800" baseline="0"/>
            </a:lvl2pPr>
            <a:lvl3pPr marL="45720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125494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Images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432913" y="1593058"/>
            <a:ext cx="3200400" cy="848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4084882" y="1593058"/>
            <a:ext cx="3200400" cy="848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 flipV="1">
            <a:off x="432913" y="1681532"/>
            <a:ext cx="3200400" cy="3647917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29753" y="2590390"/>
            <a:ext cx="2463665" cy="225323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8" name="Rectangle 17"/>
          <p:cNvSpPr/>
          <p:nvPr userDrawn="1"/>
        </p:nvSpPr>
        <p:spPr>
          <a:xfrm flipV="1">
            <a:off x="4084882" y="1681532"/>
            <a:ext cx="3200400" cy="3647917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481722" y="2590390"/>
            <a:ext cx="2463665" cy="225323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20" name="Rectangle 19"/>
          <p:cNvSpPr/>
          <p:nvPr userDrawn="1"/>
        </p:nvSpPr>
        <p:spPr>
          <a:xfrm flipV="1">
            <a:off x="7746258" y="1593058"/>
            <a:ext cx="3200400" cy="848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 flipV="1">
            <a:off x="7746258" y="1681532"/>
            <a:ext cx="3200400" cy="3647917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143098" y="2590390"/>
            <a:ext cx="2463665" cy="2253232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597536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ext+Visual_Achiev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0376" y="4992108"/>
            <a:ext cx="2301143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0376" y="2903669"/>
            <a:ext cx="2301143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4084882" y="4992108"/>
            <a:ext cx="2301143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084882" y="2903669"/>
            <a:ext cx="2301143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746259" y="2903669"/>
            <a:ext cx="2301143" cy="51608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rIns="0"/>
          <a:lstStyle>
            <a:lvl1pPr marL="91440" indent="0">
              <a:spcBef>
                <a:spcPts val="0"/>
              </a:spcBef>
              <a:buNone/>
              <a:defRPr sz="1100"/>
            </a:lvl1pPr>
            <a:lvl2pPr marL="274320" indent="-91440">
              <a:spcBef>
                <a:spcPts val="0"/>
              </a:spcBef>
              <a:buFont typeface="Arial"/>
              <a:buChar char="•"/>
              <a:defRPr sz="1100"/>
            </a:lvl2pPr>
            <a:lvl3pPr marL="182880" indent="0">
              <a:spcBef>
                <a:spcPts val="0"/>
              </a:spcBef>
              <a:buNone/>
              <a:defRPr sz="1100" i="1">
                <a:solidFill>
                  <a:schemeClr val="tx1"/>
                </a:solidFill>
              </a:defRPr>
            </a:lvl3pPr>
            <a:lvl4pPr marL="1367942" indent="0">
              <a:buNone/>
              <a:defRPr sz="900"/>
            </a:lvl4pPr>
            <a:lvl5pPr marL="1823927" indent="0">
              <a:buNone/>
              <a:defRPr sz="9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460377" y="1561630"/>
            <a:ext cx="1346158" cy="1231176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084882" y="1561630"/>
            <a:ext cx="1346158" cy="1231176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7745897" y="1561630"/>
            <a:ext cx="1346158" cy="1231176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5" hasCustomPrompt="1"/>
          </p:nvPr>
        </p:nvSpPr>
        <p:spPr>
          <a:xfrm>
            <a:off x="460377" y="3650074"/>
            <a:ext cx="1346158" cy="1231176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6" hasCustomPrompt="1"/>
          </p:nvPr>
        </p:nvSpPr>
        <p:spPr>
          <a:xfrm>
            <a:off x="4084882" y="3650074"/>
            <a:ext cx="1346158" cy="1231176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change image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1127216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3Colum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58937692"/>
              </p:ext>
            </p:extLst>
          </p:nvPr>
        </p:nvGraphicFramePr>
        <p:xfrm>
          <a:off x="457200" y="1600200"/>
          <a:ext cx="3654141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54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ipsum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dolor sit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5A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</a:t>
                      </a: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 Professional Activities (EPAs)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62535158"/>
              </p:ext>
            </p:extLst>
          </p:nvPr>
        </p:nvGraphicFramePr>
        <p:xfrm>
          <a:off x="4259287" y="1600205"/>
          <a:ext cx="3654141" cy="3885255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54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334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ipsum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dolor sit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5A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921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</a:t>
                      </a: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 Professional Activities (EPAs)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34129726"/>
              </p:ext>
            </p:extLst>
          </p:nvPr>
        </p:nvGraphicFramePr>
        <p:xfrm>
          <a:off x="8064300" y="1603375"/>
          <a:ext cx="3654141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54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ipsum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dolor sit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5A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</a:t>
                      </a: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 Professional Activities (EPAs)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04422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3Colum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3493057"/>
              </p:ext>
            </p:extLst>
          </p:nvPr>
        </p:nvGraphicFramePr>
        <p:xfrm>
          <a:off x="455833" y="1603375"/>
          <a:ext cx="3654141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54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ipsum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dolor sit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</a:t>
                      </a: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 Professional Activities (EPAs)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24464292"/>
              </p:ext>
            </p:extLst>
          </p:nvPr>
        </p:nvGraphicFramePr>
        <p:xfrm>
          <a:off x="4259287" y="1603375"/>
          <a:ext cx="3654141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54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ipsum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dolor sit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</a:t>
                      </a: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 Professional Activities (EPAs)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00731593"/>
              </p:ext>
            </p:extLst>
          </p:nvPr>
        </p:nvGraphicFramePr>
        <p:xfrm>
          <a:off x="8066309" y="1603375"/>
          <a:ext cx="3654141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54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ipsum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dolor sit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6E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C4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</a:t>
                      </a: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 Professional Activities (EPAs)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9917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3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50191892"/>
              </p:ext>
            </p:extLst>
          </p:nvPr>
        </p:nvGraphicFramePr>
        <p:xfrm>
          <a:off x="455833" y="1603375"/>
          <a:ext cx="3654141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54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ipsum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dolor sit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</a:t>
                      </a: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 Professional Activities (EPAs)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38892104"/>
              </p:ext>
            </p:extLst>
          </p:nvPr>
        </p:nvGraphicFramePr>
        <p:xfrm>
          <a:off x="4259287" y="1603375"/>
          <a:ext cx="3654141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54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ipsum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dolor sit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</a:t>
                      </a: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 Professional Activities (EPAs)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3537571"/>
              </p:ext>
            </p:extLst>
          </p:nvPr>
        </p:nvGraphicFramePr>
        <p:xfrm>
          <a:off x="8066309" y="1603375"/>
          <a:ext cx="3654141" cy="38852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654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33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Lorem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600" b="1" i="0" u="none" strike="noStrike" kern="1200" baseline="0" dirty="0" err="1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ipsum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 dolor sit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6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892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Mission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Vision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Roles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Entrustable</a:t>
                      </a: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 Professional Activities (EPAs)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84070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Spreadsheet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60810993"/>
              </p:ext>
            </p:extLst>
          </p:nvPr>
        </p:nvGraphicFramePr>
        <p:xfrm>
          <a:off x="451731" y="1158195"/>
          <a:ext cx="11274667" cy="2979582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370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74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988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Revenue dashboard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"/>
                        </a:rPr>
                        <a:t>(Three months ending Sept 30, 2017)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2017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2018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Results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2018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Results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Net patient service revenue (In millions)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$406.5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latin typeface="Arial"/>
                          <a:cs typeface="Arial"/>
                        </a:rPr>
                        <a:t>$417.5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2.7%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$430.9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-3.1%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Inpatient admissions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9,068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9,021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-0.5%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9,023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0.0%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Adjusted discharges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17,123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nl-NL" sz="1100" dirty="0">
                          <a:latin typeface="Arial"/>
                          <a:cs typeface="Arial"/>
                        </a:rPr>
                        <a:t>17,161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0.2%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latin typeface="Arial"/>
                          <a:cs typeface="Arial"/>
                        </a:rPr>
                        <a:t>17,115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0.3%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Observation cases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3,705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sz="1100" dirty="0">
                          <a:latin typeface="Arial"/>
                          <a:cs typeface="Arial"/>
                        </a:rPr>
                        <a:t>3,490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-5.8%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3,523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-0.9%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ER visits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27,747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s-IS" sz="1100" dirty="0">
                          <a:latin typeface="Arial"/>
                          <a:cs typeface="Arial"/>
                        </a:rPr>
                        <a:t>27,207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-1.9%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28,101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-3.2%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Total surgeries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latin typeface="Arial"/>
                          <a:cs typeface="Arial"/>
                        </a:rPr>
                        <a:t>8,175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100" dirty="0">
                          <a:latin typeface="Arial"/>
                          <a:cs typeface="Arial"/>
                        </a:rPr>
                        <a:t>8,028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-1.8%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latin typeface="Arial"/>
                          <a:cs typeface="Arial"/>
                        </a:rPr>
                        <a:t>8,646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-7.1%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22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Overall case mix index (RUMC only)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1.93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1.96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1.6%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1.98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mr-IN" sz="1100" dirty="0">
                          <a:latin typeface="Arial"/>
                          <a:cs typeface="Arial"/>
                        </a:rPr>
                        <a:t>-1.0%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29123656"/>
              </p:ext>
            </p:extLst>
          </p:nvPr>
        </p:nvGraphicFramePr>
        <p:xfrm>
          <a:off x="451731" y="4428445"/>
          <a:ext cx="11274667" cy="1139326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370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74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405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Net revenue payer mix</a:t>
                      </a:r>
                      <a:endParaRPr lang="en-US" sz="1100" b="0" i="1" dirty="0">
                        <a:solidFill>
                          <a:schemeClr val="tx1"/>
                        </a:solidFill>
                        <a:latin typeface="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Governmental/Self-pay total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43.4%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latin typeface="Arial"/>
                          <a:cs typeface="Arial"/>
                        </a:rPr>
                        <a:t>41.7%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-1.7%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41.7%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0.0%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Non-governmental total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56.6%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58.3%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1.7%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58.3%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0.0%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8923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Spreadshee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68661394"/>
              </p:ext>
            </p:extLst>
          </p:nvPr>
        </p:nvGraphicFramePr>
        <p:xfrm>
          <a:off x="451732" y="1158195"/>
          <a:ext cx="11274662" cy="2979582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3700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8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74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988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Revenue dashboard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"/>
                        </a:rPr>
                        <a:t>(Three months ending Sept 30, 2017)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2017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2018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Results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2018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Results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Net patient service revenue (In millions)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$406.5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latin typeface="Arial"/>
                          <a:cs typeface="Arial"/>
                        </a:rPr>
                        <a:t>$417.5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2.7%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$430.9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-3.1%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Inpatient admissions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9,068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9,021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-0.5%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9,023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0.0%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Adjusted discharges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17,123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nl-NL" sz="1100" dirty="0">
                          <a:latin typeface="Arial"/>
                          <a:cs typeface="Arial"/>
                        </a:rPr>
                        <a:t>17,161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0.2%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latin typeface="Arial"/>
                          <a:cs typeface="Arial"/>
                        </a:rPr>
                        <a:t>17,115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0.3%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Observation cases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3,705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sz="1100" dirty="0">
                          <a:latin typeface="Arial"/>
                          <a:cs typeface="Arial"/>
                        </a:rPr>
                        <a:t>3,490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-5.8%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3,523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-0.9%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ER visits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27,747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s-IS" sz="1100" dirty="0">
                          <a:latin typeface="Arial"/>
                          <a:cs typeface="Arial"/>
                        </a:rPr>
                        <a:t>27,207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-1.9%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28,101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-3.2%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Total surgeries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latin typeface="Arial"/>
                          <a:cs typeface="Arial"/>
                        </a:rPr>
                        <a:t>8,175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100" dirty="0">
                          <a:latin typeface="Arial"/>
                          <a:cs typeface="Arial"/>
                        </a:rPr>
                        <a:t>8,028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-1.8%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latin typeface="Arial"/>
                          <a:cs typeface="Arial"/>
                        </a:rPr>
                        <a:t>8,646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-7.1%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22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Overall case mix index (RUMC only)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1.93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1.96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1.6%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1.98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mr-IN" sz="1100" dirty="0">
                          <a:latin typeface="Arial"/>
                          <a:cs typeface="Arial"/>
                        </a:rPr>
                        <a:t>-1.0%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94929381"/>
              </p:ext>
            </p:extLst>
          </p:nvPr>
        </p:nvGraphicFramePr>
        <p:xfrm>
          <a:off x="451731" y="4428445"/>
          <a:ext cx="11274667" cy="1139326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370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74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405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Net revenue payer mix</a:t>
                      </a:r>
                      <a:endParaRPr lang="en-US" sz="1100" b="0" i="1" dirty="0">
                        <a:solidFill>
                          <a:schemeClr val="tx1"/>
                        </a:solidFill>
                        <a:latin typeface="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EC4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Governmental/Self-pay total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43.4%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latin typeface="Arial"/>
                          <a:cs typeface="Arial"/>
                        </a:rPr>
                        <a:t>41.7%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-1.7%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41.7%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0.0%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Non-governmental total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56.6%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58.3%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1.7%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58.3%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0.0%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66747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Spreadshee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45611825"/>
              </p:ext>
            </p:extLst>
          </p:nvPr>
        </p:nvGraphicFramePr>
        <p:xfrm>
          <a:off x="451731" y="1158195"/>
          <a:ext cx="11274664" cy="2979582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370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8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74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988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Revenue dashboard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b="0" i="1" dirty="0">
                          <a:solidFill>
                            <a:schemeClr val="tx1"/>
                          </a:solidFill>
                          <a:latin typeface=""/>
                        </a:rPr>
                        <a:t>(Three months ending Sept 30, 2017)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2017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2018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Results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FY 2018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YTD Actual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Results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Net patient service revenue (In millions)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$406.5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latin typeface="Arial"/>
                          <a:cs typeface="Arial"/>
                        </a:rPr>
                        <a:t>$417.5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2.7%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$430.9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-3.1%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Inpatient admissions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9,068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9,021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-0.5%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9,023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0.0%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Adjusted discharges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17,123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nl-NL" sz="1100" dirty="0">
                          <a:latin typeface="Arial"/>
                          <a:cs typeface="Arial"/>
                        </a:rPr>
                        <a:t>17,161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0.2%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 dirty="0">
                          <a:latin typeface="Arial"/>
                          <a:cs typeface="Arial"/>
                        </a:rPr>
                        <a:t>17,115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0.3%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Observation cases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3,705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sz="1100" dirty="0">
                          <a:latin typeface="Arial"/>
                          <a:cs typeface="Arial"/>
                        </a:rPr>
                        <a:t>3,490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-5.8%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3,523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-0.9%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ER visits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27,747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s-IS" sz="1100" dirty="0">
                          <a:latin typeface="Arial"/>
                          <a:cs typeface="Arial"/>
                        </a:rPr>
                        <a:t>27,207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-1.9%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28,101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-3.2%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7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Total surgeries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latin typeface="Arial"/>
                          <a:cs typeface="Arial"/>
                        </a:rPr>
                        <a:t>8,175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i-FI" sz="1100" dirty="0">
                          <a:latin typeface="Arial"/>
                          <a:cs typeface="Arial"/>
                        </a:rPr>
                        <a:t>8,028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-1.8%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100" dirty="0">
                          <a:latin typeface="Arial"/>
                          <a:cs typeface="Arial"/>
                        </a:rPr>
                        <a:t>8,646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-7.1%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22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Overall case mix index (RUMC only)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1.93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1.96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1.6%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>
                          <a:latin typeface="Arial"/>
                          <a:cs typeface="Arial"/>
                        </a:rPr>
                        <a:t>1.98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mr-IN" sz="1100" dirty="0">
                          <a:latin typeface="Arial"/>
                          <a:cs typeface="Arial"/>
                        </a:rPr>
                        <a:t>-1.0%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00030487"/>
              </p:ext>
            </p:extLst>
          </p:nvPr>
        </p:nvGraphicFramePr>
        <p:xfrm>
          <a:off x="451731" y="4428445"/>
          <a:ext cx="11274667" cy="1139326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3700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2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74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405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"/>
                        </a:rPr>
                        <a:t>Net revenue payer mix</a:t>
                      </a:r>
                      <a:endParaRPr lang="en-US" sz="1100" b="0" i="1" dirty="0">
                        <a:solidFill>
                          <a:schemeClr val="tx1"/>
                        </a:solidFill>
                        <a:latin typeface="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888" marR="121888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26C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Governmental/Self-pay total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/>
                          <a:cs typeface="Arial"/>
                        </a:rPr>
                        <a:t>43.4%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100" dirty="0">
                          <a:latin typeface="Arial"/>
                          <a:cs typeface="Arial"/>
                        </a:rPr>
                        <a:t>41.7%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-1.7%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76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100" dirty="0">
                        <a:solidFill>
                          <a:srgbClr val="00B076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41.7%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0.0%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83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Non-governmental total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dirty="0">
                          <a:latin typeface="Arial"/>
                          <a:cs typeface="Arial"/>
                        </a:rPr>
                        <a:t>56.6%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58.3%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  <a:cs typeface="Arial"/>
                        </a:rPr>
                        <a:t>1.7%</a:t>
                      </a:r>
                      <a:endParaRPr lang="mr-IN" sz="1100" dirty="0"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dirty="0">
                          <a:latin typeface="Arial"/>
                          <a:cs typeface="Arial"/>
                        </a:rPr>
                        <a:t>58.3%</a:t>
                      </a:r>
                    </a:p>
                  </a:txBody>
                  <a:tcPr marL="121888" marR="121888" anchor="ctr">
                    <a:lnL w="28575" cap="flat" cmpd="sng" algn="ctr">
                      <a:solidFill>
                        <a:srgbClr val="0808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100" dirty="0">
                          <a:latin typeface="Arial"/>
                          <a:cs typeface="Arial"/>
                        </a:rPr>
                        <a:t>0.0%</a:t>
                      </a: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59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26C52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100" dirty="0">
                        <a:solidFill>
                          <a:srgbClr val="F26C52"/>
                        </a:solidFill>
                        <a:latin typeface="Arial"/>
                        <a:cs typeface="Arial"/>
                      </a:endParaRPr>
                    </a:p>
                  </a:txBody>
                  <a:tcPr marL="121888" marR="121888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56690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BarChar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 userDrawn="1">
            <p:extLst>
              <p:ext uri="{D42A27DB-BD31-4B8C-83A1-F6EECF244321}">
                <p14:modId xmlns:p14="http://schemas.microsoft.com/office/powerpoint/2010/main" val="2068970130"/>
              </p:ext>
            </p:extLst>
          </p:nvPr>
        </p:nvGraphicFramePr>
        <p:xfrm>
          <a:off x="143640" y="1516941"/>
          <a:ext cx="11901545" cy="434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95421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BarChar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 userDrawn="1">
            <p:extLst>
              <p:ext uri="{D42A27DB-BD31-4B8C-83A1-F6EECF244321}">
                <p14:modId xmlns:p14="http://schemas.microsoft.com/office/powerpoint/2010/main" val="1940428569"/>
              </p:ext>
            </p:extLst>
          </p:nvPr>
        </p:nvGraphicFramePr>
        <p:xfrm>
          <a:off x="143640" y="1516941"/>
          <a:ext cx="11901545" cy="4348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0074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Agenda+Contents_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69307" y="462435"/>
            <a:ext cx="8223389" cy="312649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wrap="square" lIns="365760">
            <a:spAutoFit/>
          </a:bodyPr>
          <a:lstStyle>
            <a:lvl1pPr marL="0" marR="0" indent="0" algn="l" defTabSz="455981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>
                <a:solidFill>
                  <a:schemeClr val="tx2"/>
                </a:solidFill>
              </a:defRPr>
            </a:lvl1pPr>
            <a:lvl2pPr marL="0" indent="0">
              <a:buNone/>
              <a:defRPr sz="1800" baseline="0"/>
            </a:lvl2pPr>
            <a:lvl3pPr marL="45720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183680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PieCharts_Pri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094173643"/>
              </p:ext>
            </p:extLst>
          </p:nvPr>
        </p:nvGraphicFramePr>
        <p:xfrm>
          <a:off x="5740724" y="1140653"/>
          <a:ext cx="4764126" cy="436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1362913648"/>
              </p:ext>
            </p:extLst>
          </p:nvPr>
        </p:nvGraphicFramePr>
        <p:xfrm>
          <a:off x="1330400" y="1140653"/>
          <a:ext cx="4764126" cy="436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2951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PieCharts_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561022703"/>
              </p:ext>
            </p:extLst>
          </p:nvPr>
        </p:nvGraphicFramePr>
        <p:xfrm>
          <a:off x="5740724" y="1140653"/>
          <a:ext cx="4764126" cy="436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2771534370"/>
              </p:ext>
            </p:extLst>
          </p:nvPr>
        </p:nvGraphicFramePr>
        <p:xfrm>
          <a:off x="1330400" y="1140653"/>
          <a:ext cx="4764126" cy="436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0472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PieCharts_Pla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783867" y="241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4017878297"/>
              </p:ext>
            </p:extLst>
          </p:nvPr>
        </p:nvGraphicFramePr>
        <p:xfrm>
          <a:off x="7424699" y="1140653"/>
          <a:ext cx="4764126" cy="436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9783" y="1609515"/>
            <a:ext cx="7460891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0497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harts+Tables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783867" y="241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451406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1">
                <a:solidFill>
                  <a:srgbClr val="414042"/>
                </a:solidFill>
              </a:defRPr>
            </a:lvl1pPr>
            <a:lvl2pPr marL="0" indent="0">
              <a:buNone/>
              <a:defRPr sz="1800" baseline="0"/>
            </a:lvl2pPr>
            <a:lvl3pPr marL="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3115427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losing_Slide_RushUniver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0375" y="6021621"/>
            <a:ext cx="3302697" cy="375601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6990" y="258486"/>
            <a:ext cx="11231563" cy="1512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0">
              <a:defRPr>
                <a:solidFill>
                  <a:schemeClr val="bg1"/>
                </a:solidFill>
              </a:defRPr>
            </a:lvl2pPr>
            <a:lvl3pPr marL="0">
              <a:defRPr>
                <a:solidFill>
                  <a:schemeClr val="bg1"/>
                </a:solidFill>
              </a:defRPr>
            </a:lvl3pPr>
            <a:lvl4pPr marL="0">
              <a:defRPr>
                <a:solidFill>
                  <a:schemeClr val="bg1"/>
                </a:solidFill>
              </a:defRPr>
            </a:lvl4pPr>
            <a:lvl5pPr marL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97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Agenda+Contents_Break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69304" y="460375"/>
            <a:ext cx="8229600" cy="144962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wrap="square" lIns="365760">
            <a:sp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0" indent="0">
              <a:buNone/>
              <a:defRPr sz="1800" baseline="0">
                <a:solidFill>
                  <a:schemeClr val="tx1"/>
                </a:solidFill>
              </a:defRPr>
            </a:lvl2pPr>
            <a:lvl3pPr marL="45720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Click to edit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69304" y="2078449"/>
            <a:ext cx="8229600" cy="1449628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wrap="square" lIns="365760">
            <a:sp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0" indent="0">
              <a:buNone/>
              <a:defRPr sz="1800" baseline="0">
                <a:solidFill>
                  <a:schemeClr val="tx1"/>
                </a:solidFill>
              </a:defRPr>
            </a:lvl2pPr>
            <a:lvl3pPr marL="457200">
              <a:spcBef>
                <a:spcPts val="600"/>
              </a:spcBef>
              <a:defRPr sz="1600"/>
            </a:lvl3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Click to edit</a:t>
            </a:r>
          </a:p>
          <a:p>
            <a:pPr lvl="1"/>
            <a:r>
              <a:rPr lang="en-US" dirty="0"/>
              <a:t>Click to edit</a:t>
            </a:r>
          </a:p>
          <a:p>
            <a:pPr lvl="2"/>
            <a:r>
              <a:rPr lang="en-US" dirty="0"/>
              <a:t>Click to edit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60516" y="6316306"/>
            <a:ext cx="4105734" cy="211137"/>
          </a:xfrm>
          <a:prstGeom prst="rect">
            <a:avLst/>
          </a:prstGeom>
        </p:spPr>
        <p:txBody>
          <a:bodyPr vert="horz" anchor="ctr" anchorCtr="0"/>
          <a:lstStyle>
            <a:lvl1pPr marL="0" indent="0" algn="r">
              <a:buNone/>
              <a:defRPr sz="1000"/>
            </a:lvl1pPr>
            <a:lvl2pPr marL="0" indent="0">
              <a:buNone/>
              <a:defRPr sz="1000"/>
            </a:lvl2pPr>
            <a:lvl3pPr marL="0" indent="0">
              <a:buNone/>
              <a:defRPr sz="1000"/>
            </a:lvl3pPr>
            <a:lvl4pPr marL="0" indent="0">
              <a:buNone/>
              <a:defRPr sz="1000"/>
            </a:lvl4pPr>
            <a:lvl5pPr marL="0" indent="0">
              <a:buNone/>
              <a:defRPr sz="1000"/>
            </a:lvl5pPr>
          </a:lstStyle>
          <a:p>
            <a:pPr lvl="0"/>
            <a:r>
              <a:rPr lang="en-US" dirty="0"/>
              <a:t>Service line or presentation name  |</a:t>
            </a:r>
          </a:p>
        </p:txBody>
      </p:sp>
    </p:spTree>
    <p:extLst>
      <p:ext uri="{BB962C8B-B14F-4D97-AF65-F5344CB8AC3E}">
        <p14:creationId xmlns:p14="http://schemas.microsoft.com/office/powerpoint/2010/main" val="413568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ements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USHSystemBrand4colo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61"/>
          <a:stretch/>
        </p:blipFill>
        <p:spPr>
          <a:xfrm>
            <a:off x="413500" y="5929928"/>
            <a:ext cx="514432" cy="538017"/>
          </a:xfrm>
          <a:prstGeom prst="rect">
            <a:avLst/>
          </a:prstGeom>
        </p:spPr>
      </p:pic>
      <p:sp>
        <p:nvSpPr>
          <p:cNvPr id="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469783" y="460376"/>
            <a:ext cx="8523108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1">
                <a:solidFill>
                  <a:srgbClr val="414042"/>
                </a:solidFill>
                <a:latin typeface="Arial"/>
                <a:cs typeface="Arial"/>
              </a:defRPr>
            </a:lvl1pPr>
            <a:lvl2pPr marL="0" indent="0">
              <a:buNone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</a:lstStyle>
          <a:p>
            <a:pPr lvl="0"/>
            <a:r>
              <a:rPr lang="en-US" dirty="0"/>
              <a:t>Objective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9783" y="803276"/>
            <a:ext cx="8686800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rgbClr val="00B076"/>
                </a:solidFill>
                <a:latin typeface="Georgia"/>
                <a:cs typeface="Georgia"/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52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ement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USHSystemBrand4colo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61"/>
          <a:stretch/>
        </p:blipFill>
        <p:spPr>
          <a:xfrm>
            <a:off x="413500" y="5929928"/>
            <a:ext cx="514432" cy="538017"/>
          </a:xfrm>
          <a:prstGeom prst="rect">
            <a:avLst/>
          </a:prstGeom>
        </p:spPr>
      </p:pic>
      <p:sp>
        <p:nvSpPr>
          <p:cNvPr id="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469783" y="460376"/>
            <a:ext cx="8523108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1">
                <a:solidFill>
                  <a:srgbClr val="414042"/>
                </a:solidFill>
                <a:latin typeface="Arial"/>
                <a:cs typeface="Arial"/>
              </a:defRPr>
            </a:lvl1pPr>
            <a:lvl2pPr marL="0" indent="0">
              <a:buNone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</a:lstStyle>
          <a:p>
            <a:pPr lvl="0"/>
            <a:r>
              <a:rPr lang="en-US" dirty="0"/>
              <a:t>Objective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9783" y="803276"/>
            <a:ext cx="8686800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82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emen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USHSystemBrand4color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61"/>
          <a:stretch/>
        </p:blipFill>
        <p:spPr>
          <a:xfrm>
            <a:off x="413500" y="5929928"/>
            <a:ext cx="514432" cy="538017"/>
          </a:xfrm>
          <a:prstGeom prst="rect">
            <a:avLst/>
          </a:prstGeom>
        </p:spPr>
      </p:pic>
      <p:sp>
        <p:nvSpPr>
          <p:cNvPr id="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469783" y="460376"/>
            <a:ext cx="8523108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1">
                <a:solidFill>
                  <a:srgbClr val="414042"/>
                </a:solidFill>
                <a:latin typeface="Arial"/>
                <a:cs typeface="Arial"/>
              </a:defRPr>
            </a:lvl1pPr>
            <a:lvl2pPr marL="0" indent="0">
              <a:buNone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</a:lstStyle>
          <a:p>
            <a:pPr lvl="0"/>
            <a:r>
              <a:rPr lang="en-US" dirty="0"/>
              <a:t>Objective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9783" y="803276"/>
            <a:ext cx="8686800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rgbClr val="F26C52"/>
                </a:solidFill>
                <a:latin typeface="Georgia"/>
                <a:cs typeface="Georgia"/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/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/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/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782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ements_White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SHSystemBrand4color_White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00"/>
          <a:stretch/>
        </p:blipFill>
        <p:spPr>
          <a:xfrm>
            <a:off x="413335" y="5929928"/>
            <a:ext cx="514432" cy="536489"/>
          </a:xfrm>
          <a:prstGeom prst="rect">
            <a:avLst/>
          </a:prstGeom>
        </p:spPr>
      </p:pic>
      <p:sp>
        <p:nvSpPr>
          <p:cNvPr id="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469783" y="460376"/>
            <a:ext cx="8523108" cy="342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/>
                <a:cs typeface="Arial"/>
              </a:defRPr>
            </a:lvl1pPr>
            <a:lvl2pPr marL="0" indent="0">
              <a:buNone/>
              <a:defRPr sz="2400">
                <a:solidFill>
                  <a:schemeClr val="tx2"/>
                </a:solidFill>
                <a:latin typeface="Georgia"/>
                <a:cs typeface="Georgia"/>
              </a:defRPr>
            </a:lvl2pPr>
          </a:lstStyle>
          <a:p>
            <a:pPr lvl="0"/>
            <a:r>
              <a:rPr lang="en-US" dirty="0"/>
              <a:t>Objective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9783" y="803276"/>
            <a:ext cx="8686800" cy="4114800"/>
          </a:xfrm>
          <a:prstGeom prst="rect">
            <a:avLst/>
          </a:prstGeom>
        </p:spPr>
        <p:txBody>
          <a:bodyPr vert="horz" lIns="0" rIns="0" numCol="1" spcCol="27432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bg2"/>
                </a:solidFill>
                <a:latin typeface="Georgia"/>
                <a:cs typeface="Georgia"/>
              </a:defRPr>
            </a:lvl1pPr>
            <a:lvl2pPr marL="0" marR="0" indent="0" algn="l" defTabSz="45598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600" baseline="0">
                <a:solidFill>
                  <a:schemeClr val="bg2"/>
                </a:solidFill>
              </a:defRPr>
            </a:lvl2pPr>
            <a:lvl3pPr marL="283464" indent="-13716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>
                <a:solidFill>
                  <a:schemeClr val="bg2"/>
                </a:solidFill>
              </a:defRPr>
            </a:lvl3pPr>
            <a:lvl4pPr marL="54864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i="1">
                <a:solidFill>
                  <a:schemeClr val="bg2"/>
                </a:solidFill>
              </a:defRPr>
            </a:lvl4pPr>
            <a:lvl5pPr marL="82296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449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064" y="3334402"/>
            <a:ext cx="10138393" cy="76174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390085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8" r:id="rId2"/>
  </p:sldLayoutIdLst>
  <p:hf hdr="0" ftr="0" dt="0"/>
  <p:txStyles>
    <p:titleStyle>
      <a:lvl1pPr algn="l" defTabSz="455981" rtl="0" eaLnBrk="1" latinLnBrk="0" hangingPunct="1">
        <a:lnSpc>
          <a:spcPct val="90000"/>
        </a:lnSpc>
        <a:spcBef>
          <a:spcPct val="0"/>
        </a:spcBef>
        <a:buNone/>
        <a:defRPr sz="5400" b="1" kern="1200" spc="-9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90" indent="-341990" algn="l" defTabSz="455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1" indent="-284991" algn="l" defTabSz="455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5" indent="-227993" algn="l" defTabSz="455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5" indent="-227993" algn="l" defTabSz="455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20" indent="-227993" algn="l" defTabSz="455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9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8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7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2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1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8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7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4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0375" y="6238620"/>
            <a:ext cx="11266787" cy="91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l"/>
            <a:endParaRPr lang="en-US" dirty="0">
              <a:solidFill>
                <a:srgbClr val="00823B"/>
              </a:solidFill>
              <a:effectLst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4655463" y="6293324"/>
            <a:ext cx="6283866" cy="2788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341990" indent="-341990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971" indent="-284991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955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935" indent="-227993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920" indent="-227993" algn="l" defTabSz="45598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899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878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857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842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lnSpc>
                <a:spcPct val="90000"/>
              </a:lnSpc>
              <a:buNone/>
            </a:pPr>
            <a:r>
              <a:rPr lang="en-US" sz="1000" b="0" i="0" u="none" strike="noStrike" kern="1200" baseline="0" dirty="0">
                <a:solidFill>
                  <a:srgbClr val="414042"/>
                </a:solidFill>
                <a:latin typeface="Arial"/>
                <a:ea typeface="+mn-ea"/>
                <a:cs typeface="Arial"/>
              </a:rPr>
              <a:t>Rush Medical College  |  </a:t>
            </a:r>
            <a:fld id="{404E3811-DA6B-0745-902C-28BD835FEA23}" type="datetime1">
              <a:rPr lang="en-US" sz="1000" b="0" i="0" u="none" strike="noStrike" kern="1200" baseline="0" smtClean="0">
                <a:solidFill>
                  <a:srgbClr val="414042"/>
                </a:solidFill>
                <a:latin typeface="Arial"/>
                <a:ea typeface="+mn-ea"/>
                <a:cs typeface="Arial"/>
              </a:rPr>
              <a:t>4/6/22</a:t>
            </a:fld>
            <a:endParaRPr lang="en-US" sz="1000" b="0" i="0" u="none" strike="noStrike" kern="1200" baseline="0" dirty="0">
              <a:solidFill>
                <a:srgbClr val="41404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" name="SlideNumber"/>
          <p:cNvSpPr/>
          <p:nvPr userDrawn="1"/>
        </p:nvSpPr>
        <p:spPr>
          <a:xfrm>
            <a:off x="11266786" y="6373502"/>
            <a:ext cx="485119" cy="10193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 defTabSz="911967"/>
            <a:fld id="{BB69BBE8-4DB2-4642-B003-B220ACD5A2FD}" type="slidenum">
              <a:rPr lang="en-US" sz="1000" b="1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911967"/>
              <a:t>‹#›</a:t>
            </a:fld>
            <a:endParaRPr lang="fr-FR" sz="1000" b="1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RUSHSystemBrand4color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4" y="6319709"/>
            <a:ext cx="1062919" cy="23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</p:sldLayoutIdLst>
  <p:hf hdr="0" ftr="0" dt="0"/>
  <p:txStyles>
    <p:titleStyle>
      <a:lvl1pPr algn="ctr" defTabSz="455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90" indent="-341990" algn="l" defTabSz="455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1" indent="-284991" algn="l" defTabSz="455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5" indent="-227993" algn="l" defTabSz="455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5" indent="-227993" algn="l" defTabSz="455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20" indent="-227993" algn="l" defTabSz="455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9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8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7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2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1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8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7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4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83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p:hf hdr="0" ftr="0" dt="0"/>
  <p:txStyles>
    <p:titleStyle>
      <a:lvl1pPr algn="ctr" defTabSz="455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90" indent="-341990" algn="l" defTabSz="455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1" indent="-284991" algn="l" defTabSz="455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5" indent="-227993" algn="l" defTabSz="455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5" indent="-227993" algn="l" defTabSz="455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20" indent="-227993" algn="l" defTabSz="455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9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8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7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2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1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8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7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4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77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2" r:id="rId2"/>
    <p:sldLayoutId id="2147483950" r:id="rId3"/>
  </p:sldLayoutIdLst>
  <p:hf hdr="0" ftr="0" dt="0"/>
  <p:txStyles>
    <p:titleStyle>
      <a:lvl1pPr algn="ctr" defTabSz="455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90" indent="-341990" algn="l" defTabSz="455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1" indent="-284991" algn="l" defTabSz="455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5" indent="-227993" algn="l" defTabSz="455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5" indent="-227993" algn="l" defTabSz="455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20" indent="-227993" algn="l" defTabSz="455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9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8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7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2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1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8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7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4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60375" y="6238620"/>
            <a:ext cx="11266787" cy="91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l"/>
            <a:endParaRPr lang="en-US" dirty="0">
              <a:solidFill>
                <a:srgbClr val="00823B"/>
              </a:solidFill>
              <a:effectLst/>
            </a:endParaRPr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4655463" y="6293324"/>
            <a:ext cx="6283866" cy="2788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341990" indent="-341990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971" indent="-284991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955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935" indent="-227993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920" indent="-227993" algn="l" defTabSz="45598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899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878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857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842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lnSpc>
                <a:spcPct val="90000"/>
              </a:lnSpc>
              <a:buNone/>
            </a:pPr>
            <a:r>
              <a:rPr lang="en-US" sz="1000" b="0" i="0" u="none" strike="noStrike" kern="1200" baseline="0" dirty="0">
                <a:solidFill>
                  <a:srgbClr val="414042"/>
                </a:solidFill>
                <a:latin typeface="+mn-lt"/>
                <a:ea typeface="+mn-ea"/>
                <a:cs typeface="Arial"/>
              </a:rPr>
              <a:t> </a:t>
            </a:r>
            <a:r>
              <a:rPr lang="en-US" sz="1000" b="0" i="0" u="none" strike="noStrike" kern="1200" baseline="0" dirty="0">
                <a:solidFill>
                  <a:srgbClr val="414042"/>
                </a:solidFill>
                <a:latin typeface="Arial"/>
                <a:ea typeface="+mn-ea"/>
                <a:cs typeface="Arial"/>
              </a:rPr>
              <a:t>Rush Medical College  |  </a:t>
            </a:r>
            <a:fld id="{404E3811-DA6B-0745-902C-28BD835FEA23}" type="datetime1">
              <a:rPr lang="en-US" sz="1000" b="0" i="0" u="none" strike="noStrike" kern="1200" baseline="0" smtClean="0">
                <a:solidFill>
                  <a:srgbClr val="414042"/>
                </a:solidFill>
                <a:latin typeface="Arial"/>
                <a:ea typeface="+mn-ea"/>
                <a:cs typeface="Arial"/>
              </a:rPr>
              <a:pPr marL="0" indent="0" algn="r" rtl="0">
                <a:lnSpc>
                  <a:spcPct val="90000"/>
                </a:lnSpc>
                <a:buNone/>
              </a:pPr>
              <a:t>4/6/22</a:t>
            </a:fld>
            <a:endParaRPr lang="en-US" sz="1000" b="0" i="0" u="none" strike="noStrike" kern="1200" baseline="0" dirty="0">
              <a:solidFill>
                <a:srgbClr val="41404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SlideNumber"/>
          <p:cNvSpPr/>
          <p:nvPr userDrawn="1"/>
        </p:nvSpPr>
        <p:spPr>
          <a:xfrm>
            <a:off x="11266786" y="6373502"/>
            <a:ext cx="485119" cy="10193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 defTabSz="911967"/>
            <a:fld id="{BB69BBE8-4DB2-4642-B003-B220ACD5A2FD}" type="slidenum">
              <a:rPr lang="en-US" sz="1000" b="1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911967"/>
              <a:t>‹#›</a:t>
            </a:fld>
            <a:endParaRPr lang="fr-FR" sz="1000" b="1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RUSHSystemBrand4color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4" y="6319709"/>
            <a:ext cx="1062919" cy="23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6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40" r:id="rId2"/>
    <p:sldLayoutId id="2147483841" r:id="rId3"/>
    <p:sldLayoutId id="2147483842" r:id="rId4"/>
    <p:sldLayoutId id="2147483832" r:id="rId5"/>
    <p:sldLayoutId id="2147483914" r:id="rId6"/>
  </p:sldLayoutIdLst>
  <p:hf hdr="0" ftr="0" dt="0"/>
  <p:txStyles>
    <p:titleStyle>
      <a:lvl1pPr algn="ctr" defTabSz="455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90" indent="-341990" algn="l" defTabSz="455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1" indent="-284991" algn="l" defTabSz="455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5" indent="-227993" algn="l" defTabSz="455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5" indent="-227993" algn="l" defTabSz="455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20" indent="-227993" algn="l" defTabSz="455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9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8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7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2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1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8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7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4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1684" y="-19482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60375" y="6238620"/>
            <a:ext cx="11266787" cy="91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l"/>
            <a:endParaRPr lang="en-US" dirty="0">
              <a:solidFill>
                <a:srgbClr val="00823B"/>
              </a:solidFill>
              <a:effectLst/>
            </a:endParaRPr>
          </a:p>
        </p:txBody>
      </p:sp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4655463" y="6293324"/>
            <a:ext cx="6283866" cy="2788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341990" indent="-341990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971" indent="-284991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955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935" indent="-227993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920" indent="-227993" algn="l" defTabSz="45598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899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878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857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842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lnSpc>
                <a:spcPct val="90000"/>
              </a:lnSpc>
              <a:buNone/>
            </a:pPr>
            <a:r>
              <a:rPr lang="en-US" sz="1000" b="0" i="0" u="none" strike="noStrike" kern="1200" baseline="0" dirty="0">
                <a:solidFill>
                  <a:srgbClr val="414042"/>
                </a:solidFill>
                <a:latin typeface="Arial"/>
                <a:ea typeface="+mn-ea"/>
                <a:cs typeface="Arial"/>
              </a:rPr>
              <a:t>Rush Medical College  |  </a:t>
            </a:r>
            <a:fld id="{404E3811-DA6B-0745-902C-28BD835FEA23}" type="datetime1">
              <a:rPr lang="en-US" sz="1000" b="0" i="0" u="none" strike="noStrike" kern="1200" baseline="0" smtClean="0">
                <a:solidFill>
                  <a:srgbClr val="414042"/>
                </a:solidFill>
                <a:latin typeface="Arial"/>
                <a:ea typeface="+mn-ea"/>
                <a:cs typeface="Arial"/>
              </a:rPr>
              <a:t>4/6/22</a:t>
            </a:fld>
            <a:endParaRPr lang="en-US" sz="1000" b="0" i="0" u="none" strike="noStrike" kern="1200" baseline="0" dirty="0">
              <a:solidFill>
                <a:srgbClr val="41404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SlideNumber"/>
          <p:cNvSpPr/>
          <p:nvPr userDrawn="1"/>
        </p:nvSpPr>
        <p:spPr>
          <a:xfrm>
            <a:off x="11266786" y="6373502"/>
            <a:ext cx="485119" cy="10193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 defTabSz="911967"/>
            <a:fld id="{BB69BBE8-4DB2-4642-B003-B220ACD5A2FD}" type="slidenum">
              <a:rPr lang="en-US" sz="1000" b="1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911967"/>
              <a:t>‹#›</a:t>
            </a:fld>
            <a:endParaRPr lang="fr-FR" sz="1000" b="1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RUSHSystemBrand4color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4" y="6319709"/>
            <a:ext cx="1062919" cy="23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8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0" r:id="rId4"/>
    <p:sldLayoutId id="2147483901" r:id="rId5"/>
    <p:sldLayoutId id="2147483902" r:id="rId6"/>
    <p:sldLayoutId id="2147483906" r:id="rId7"/>
    <p:sldLayoutId id="2147483907" r:id="rId8"/>
    <p:sldLayoutId id="2147483851" r:id="rId9"/>
    <p:sldLayoutId id="2147483853" r:id="rId10"/>
    <p:sldLayoutId id="2147483854" r:id="rId11"/>
    <p:sldLayoutId id="2147483908" r:id="rId12"/>
    <p:sldLayoutId id="2147483945" r:id="rId13"/>
  </p:sldLayoutIdLst>
  <p:hf hdr="0" ftr="0" dt="0"/>
  <p:txStyles>
    <p:titleStyle>
      <a:lvl1pPr algn="ctr" defTabSz="455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90" indent="-341990" algn="l" defTabSz="455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1" indent="-284991" algn="l" defTabSz="455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5" indent="-227993" algn="l" defTabSz="455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5" indent="-227993" algn="l" defTabSz="455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20" indent="-227993" algn="l" defTabSz="455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9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8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7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2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1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8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7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4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60375" y="6238620"/>
            <a:ext cx="11266787" cy="91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l"/>
            <a:endParaRPr lang="en-US" dirty="0">
              <a:solidFill>
                <a:srgbClr val="00823B"/>
              </a:solidFill>
              <a:effectLst/>
            </a:endParaRPr>
          </a:p>
        </p:txBody>
      </p:sp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4655463" y="6293324"/>
            <a:ext cx="6283866" cy="2788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341990" indent="-341990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971" indent="-284991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9955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5935" indent="-227993" algn="l" defTabSz="455981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1920" indent="-227993" algn="l" defTabSz="455981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7899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878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9857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5842" indent="-227993" algn="l" defTabSz="45598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0">
              <a:lnSpc>
                <a:spcPct val="90000"/>
              </a:lnSpc>
              <a:buNone/>
            </a:pPr>
            <a:r>
              <a:rPr lang="en-US" sz="1000" b="0" i="0" u="none" strike="noStrike" kern="1200" baseline="0" dirty="0">
                <a:solidFill>
                  <a:srgbClr val="414042"/>
                </a:solidFill>
                <a:latin typeface="Arial"/>
                <a:ea typeface="+mn-ea"/>
                <a:cs typeface="Arial"/>
              </a:rPr>
              <a:t>Rush Medical College  |  </a:t>
            </a:r>
            <a:fld id="{404E3811-DA6B-0745-902C-28BD835FEA23}" type="datetime1">
              <a:rPr lang="en-US" sz="1000" b="0" i="0" u="none" strike="noStrike" kern="1200" baseline="0" smtClean="0">
                <a:solidFill>
                  <a:srgbClr val="414042"/>
                </a:solidFill>
                <a:latin typeface="Arial"/>
                <a:ea typeface="+mn-ea"/>
                <a:cs typeface="Arial"/>
              </a:rPr>
              <a:t>4/6/22</a:t>
            </a:fld>
            <a:endParaRPr lang="en-US" sz="1000" b="0" i="0" u="none" strike="noStrike" kern="1200" baseline="0" dirty="0">
              <a:solidFill>
                <a:srgbClr val="41404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Number"/>
          <p:cNvSpPr/>
          <p:nvPr userDrawn="1"/>
        </p:nvSpPr>
        <p:spPr>
          <a:xfrm>
            <a:off x="11266786" y="6373502"/>
            <a:ext cx="485119" cy="101935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 defTabSz="911967"/>
            <a:fld id="{BB69BBE8-4DB2-4642-B003-B220ACD5A2FD}" type="slidenum">
              <a:rPr lang="en-US" sz="1000" b="1" smtClean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911967"/>
              <a:t>‹#›</a:t>
            </a:fld>
            <a:endParaRPr lang="fr-FR" sz="1000" b="1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RUSHSystemBrand4color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4" y="6319709"/>
            <a:ext cx="1062919" cy="23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7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838" r:id="rId2"/>
    <p:sldLayoutId id="2147483839" r:id="rId3"/>
    <p:sldLayoutId id="2147483847" r:id="rId4"/>
    <p:sldLayoutId id="2147483848" r:id="rId5"/>
    <p:sldLayoutId id="2147483849" r:id="rId6"/>
    <p:sldLayoutId id="2147483852" r:id="rId7"/>
    <p:sldLayoutId id="2147483942" r:id="rId8"/>
    <p:sldLayoutId id="2147483941" r:id="rId9"/>
    <p:sldLayoutId id="2147483944" r:id="rId10"/>
    <p:sldLayoutId id="2147483899" r:id="rId11"/>
    <p:sldLayoutId id="2147483915" r:id="rId12"/>
  </p:sldLayoutIdLst>
  <p:hf hdr="0" ftr="0" dt="0"/>
  <p:txStyles>
    <p:titleStyle>
      <a:lvl1pPr algn="ctr" defTabSz="455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90" indent="-341990" algn="l" defTabSz="455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1" indent="-284991" algn="l" defTabSz="455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5" indent="-227993" algn="l" defTabSz="455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5" indent="-227993" algn="l" defTabSz="455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20" indent="-227993" algn="l" defTabSz="455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9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8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7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2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1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8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7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4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746B6B-D614-DB46-90C6-A15B57BB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262" y="6220456"/>
            <a:ext cx="2352369" cy="16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hf hdr="0" ftr="0" dt="0"/>
  <p:txStyles>
    <p:titleStyle>
      <a:lvl1pPr algn="ctr" defTabSz="455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990" indent="-341990" algn="l" defTabSz="455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971" indent="-284991" algn="l" defTabSz="455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955" indent="-227993" algn="l" defTabSz="455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935" indent="-227993" algn="l" defTabSz="455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20" indent="-227993" algn="l" defTabSz="455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899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878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857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842" indent="-227993" algn="l" defTabSz="455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81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6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2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907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88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870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849" algn="l" defTabSz="4559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939" y="916162"/>
            <a:ext cx="10463617" cy="1994392"/>
          </a:xfrm>
        </p:spPr>
        <p:txBody>
          <a:bodyPr/>
          <a:lstStyle/>
          <a:p>
            <a:r>
              <a:rPr lang="en-US" sz="4800" dirty="0"/>
              <a:t>Long Term Clinical Outcomes for Patients who Underwent Monobloc and Le-fort Procedures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August 12, 2021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62939" y="5119820"/>
            <a:ext cx="8663836" cy="616839"/>
          </a:xfrm>
        </p:spPr>
        <p:txBody>
          <a:bodyPr/>
          <a:lstStyle/>
          <a:p>
            <a:r>
              <a:rPr lang="en-US" sz="2000" dirty="0"/>
              <a:t>Sara Fuentes-Lara, Reilly </a:t>
            </a:r>
            <a:r>
              <a:rPr lang="en-US" sz="2000" dirty="0" err="1"/>
              <a:t>Frauchiger</a:t>
            </a:r>
            <a:r>
              <a:rPr lang="en-US" sz="2000" dirty="0"/>
              <a:t>-Ankers, Amir </a:t>
            </a:r>
            <a:r>
              <a:rPr lang="en-US" sz="2000" dirty="0" err="1"/>
              <a:t>Dorafshar</a:t>
            </a:r>
            <a:r>
              <a:rPr lang="en-US" sz="2000" dirty="0"/>
              <a:t>, MBChB, FACS, FAAP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Plastic and Reconstructive Surgery 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0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9782" y="465020"/>
            <a:ext cx="8229600" cy="3080074"/>
          </a:xfrm>
        </p:spPr>
        <p:txBody>
          <a:bodyPr/>
          <a:lstStyle/>
          <a:p>
            <a:r>
              <a:rPr lang="en-US" dirty="0"/>
              <a:t>Background </a:t>
            </a:r>
          </a:p>
          <a:p>
            <a:r>
              <a:rPr lang="en-US" dirty="0"/>
              <a:t>Aims and Methods 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 </a:t>
            </a:r>
          </a:p>
          <a:p>
            <a:r>
              <a:rPr lang="en-US" dirty="0"/>
              <a:t>Acknowledgments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1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894604"/>
          </a:xfrm>
        </p:spPr>
        <p:txBody>
          <a:bodyPr/>
          <a:lstStyle/>
          <a:p>
            <a:r>
              <a:rPr lang="en-US" dirty="0"/>
              <a:t>Background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Crouzon and Apert Syndrome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Rare genetic disorders </a:t>
            </a:r>
          </a:p>
          <a:p>
            <a:pPr lvl="1"/>
            <a:endParaRPr lang="en-US" dirty="0"/>
          </a:p>
          <a:p>
            <a:r>
              <a:rPr lang="en-US" dirty="0"/>
              <a:t>Common Characteristics</a:t>
            </a:r>
          </a:p>
          <a:p>
            <a:pPr lvl="2"/>
            <a:r>
              <a:rPr lang="en-US" dirty="0"/>
              <a:t>Craniosynostosis </a:t>
            </a:r>
          </a:p>
          <a:p>
            <a:pPr lvl="2"/>
            <a:r>
              <a:rPr lang="en-US" dirty="0"/>
              <a:t>Protruding eyes </a:t>
            </a:r>
          </a:p>
          <a:p>
            <a:pPr lvl="2"/>
            <a:r>
              <a:rPr lang="en-US" dirty="0"/>
              <a:t>Midface Hypoplasia</a:t>
            </a:r>
          </a:p>
          <a:p>
            <a:pPr lvl="2"/>
            <a:r>
              <a:rPr lang="en-US" dirty="0"/>
              <a:t>Sleep apnea</a:t>
            </a:r>
          </a:p>
          <a:p>
            <a:pPr lvl="2"/>
            <a:r>
              <a:rPr lang="en-US" dirty="0"/>
              <a:t>Issues with breathing and swallowing</a:t>
            </a:r>
          </a:p>
          <a:p>
            <a:pPr lvl="2"/>
            <a:r>
              <a:rPr lang="en-US" dirty="0"/>
              <a:t>Syndactyly (Apert Syndrome only)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4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894604"/>
          </a:xfrm>
        </p:spPr>
        <p:txBody>
          <a:bodyPr/>
          <a:lstStyle/>
          <a:p>
            <a:r>
              <a:rPr lang="en-US" dirty="0"/>
              <a:t>Background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99563" y="1284771"/>
            <a:ext cx="6666270" cy="4562685"/>
          </a:xfrm>
        </p:spPr>
        <p:txBody>
          <a:bodyPr/>
          <a:lstStyle/>
          <a:p>
            <a:r>
              <a:rPr lang="en-US" dirty="0"/>
              <a:t>Monobloc and Le-Fort Procedures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Typical procedures for craniofacial syndromes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Monobloc</a:t>
            </a:r>
            <a:r>
              <a:rPr lang="en-US" dirty="0"/>
              <a:t>: </a:t>
            </a:r>
          </a:p>
          <a:p>
            <a:pPr marL="569214" lvl="2" indent="-285750">
              <a:buFont typeface="Arial" panose="020B0604020202020204" pitchFamily="34" charset="0"/>
              <a:buChar char="•"/>
            </a:pPr>
            <a:r>
              <a:rPr lang="en-US" dirty="0"/>
              <a:t>Brings the midface forward </a:t>
            </a:r>
          </a:p>
          <a:p>
            <a:pPr marL="569214" lvl="2" indent="-285750">
              <a:buFont typeface="Arial" panose="020B0604020202020204" pitchFamily="34" charset="0"/>
              <a:buChar char="•"/>
            </a:pPr>
            <a:r>
              <a:rPr lang="en-US" dirty="0"/>
              <a:t>Opens the closed joints in the front of the skull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Le-Fort I </a:t>
            </a:r>
          </a:p>
          <a:p>
            <a:pPr marL="569214" lvl="2" indent="-285750">
              <a:buFont typeface="Arial" panose="020B0604020202020204" pitchFamily="34" charset="0"/>
              <a:buChar char="•"/>
            </a:pPr>
            <a:r>
              <a:rPr lang="en-US" dirty="0"/>
              <a:t>Movement of the upper jaw forward </a:t>
            </a:r>
            <a:endParaRPr lang="en-US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Le-Fort II </a:t>
            </a:r>
          </a:p>
          <a:p>
            <a:pPr marL="569214" lvl="2" indent="-285750">
              <a:buFont typeface="Arial" panose="020B0604020202020204" pitchFamily="34" charset="0"/>
              <a:buChar char="•"/>
            </a:pPr>
            <a:r>
              <a:rPr lang="en-US" dirty="0"/>
              <a:t>Movement of the nose and upper jaw together </a:t>
            </a:r>
            <a:endParaRPr lang="en-US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/>
              <a:t>Le Fort III </a:t>
            </a:r>
          </a:p>
          <a:p>
            <a:pPr marL="569214" lvl="2" indent="-285750">
              <a:buFont typeface="Arial" panose="020B0604020202020204" pitchFamily="34" charset="0"/>
              <a:buChar char="•"/>
            </a:pPr>
            <a:r>
              <a:rPr lang="en-US" dirty="0"/>
              <a:t>Movement of the entire face forward</a:t>
            </a:r>
          </a:p>
          <a:p>
            <a:pPr lvl="2" indent="0">
              <a:buNone/>
            </a:pPr>
            <a:endParaRPr lang="en-US" dirty="0"/>
          </a:p>
          <a:p>
            <a:pPr lvl="2" indent="0">
              <a:buNone/>
            </a:pPr>
            <a:endParaRPr lang="en-US" dirty="0"/>
          </a:p>
          <a:p>
            <a:pPr marL="569214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E767F44-60A4-BF41-B11C-0349F762F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662" y="2179375"/>
            <a:ext cx="63246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9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04313" y="166687"/>
            <a:ext cx="8659142" cy="451406"/>
          </a:xfrm>
        </p:spPr>
        <p:txBody>
          <a:bodyPr/>
          <a:lstStyle/>
          <a:p>
            <a:r>
              <a:rPr lang="en-US" dirty="0"/>
              <a:t>Aims and Methods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39561"/>
              </p:ext>
            </p:extLst>
          </p:nvPr>
        </p:nvGraphicFramePr>
        <p:xfrm>
          <a:off x="0" y="1792274"/>
          <a:ext cx="4000500" cy="438150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0117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006332"/>
                          </a:solidFill>
                          <a:latin typeface="Arial"/>
                          <a:ea typeface="+mn-ea"/>
                          <a:cs typeface="Arial"/>
                        </a:rPr>
                        <a:t>1. Sleep Apnea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Did the indices decrease after undergoing Monobloc and Le-Fort procedures?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5A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6236">
                <a:tc>
                  <a:txBody>
                    <a:bodyPr/>
                    <a:lstStyle/>
                    <a:p>
                      <a:pPr marL="285750" marR="0" indent="-28575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Analysis of pre and post operative sleep studies </a:t>
                      </a:r>
                    </a:p>
                    <a:p>
                      <a:pPr marL="285750" marR="0" indent="-28575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Variables: AHI, OAHI, O2 nadir %, sleep endoscopy </a:t>
                      </a:r>
                    </a:p>
                    <a:p>
                      <a:pPr marL="285750" marR="0" indent="-28575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0" i="0" u="none" strike="noStrike" kern="1200" baseline="0" dirty="0">
                        <a:solidFill>
                          <a:srgbClr val="41404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144">
                <a:tc>
                  <a:txBody>
                    <a:bodyPr/>
                    <a:lstStyle/>
                    <a:p>
                      <a:pPr marL="285750" marR="0" indent="-28575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0" i="0" u="none" strike="noStrike" kern="1200" baseline="0" dirty="0">
                        <a:solidFill>
                          <a:srgbClr val="41404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45208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61486"/>
              </p:ext>
            </p:extLst>
          </p:nvPr>
        </p:nvGraphicFramePr>
        <p:xfrm>
          <a:off x="4094163" y="1792274"/>
          <a:ext cx="4000500" cy="4611307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21751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006332"/>
                          </a:solidFill>
                          <a:latin typeface="Arial"/>
                          <a:ea typeface="+mn-ea"/>
                          <a:cs typeface="Arial"/>
                        </a:rPr>
                        <a:t>2. Complications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Arial"/>
                        </a:rPr>
                        <a:t>Were there any post operative complications? 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5A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9799">
                <a:tc>
                  <a:txBody>
                    <a:bodyPr/>
                    <a:lstStyle/>
                    <a:p>
                      <a:pPr marL="285750" marR="0" indent="-28575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Analysis of post operative records </a:t>
                      </a:r>
                    </a:p>
                    <a:p>
                      <a:pPr marL="285750" marR="0" indent="-28575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CSF leak requiring surgical correction or lumbar drainage </a:t>
                      </a:r>
                    </a:p>
                    <a:p>
                      <a:pPr marL="285750" marR="0" indent="-28575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Infection </a:t>
                      </a:r>
                    </a:p>
                    <a:p>
                      <a:pPr marL="285750" marR="0" indent="-28575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Scar revision</a:t>
                      </a:r>
                    </a:p>
                    <a:p>
                      <a:pPr marL="285750" marR="0" indent="-28575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0" i="0" u="none" strike="noStrike" kern="1200" baseline="0" dirty="0">
                        <a:solidFill>
                          <a:srgbClr val="41404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981631"/>
              </p:ext>
            </p:extLst>
          </p:nvPr>
        </p:nvGraphicFramePr>
        <p:xfrm>
          <a:off x="8188326" y="1781620"/>
          <a:ext cx="3813605" cy="4468445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3813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94615">
                <a:tc>
                  <a:txBody>
                    <a:bodyPr/>
                    <a:lstStyle/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lang="en-US" sz="3200" b="1" i="0" u="none" strike="noStrike" kern="1200" baseline="0" dirty="0">
                          <a:solidFill>
                            <a:srgbClr val="006332"/>
                          </a:solidFill>
                          <a:latin typeface="Arial"/>
                          <a:ea typeface="+mn-ea"/>
                          <a:cs typeface="Arial"/>
                        </a:rPr>
                        <a:t>3. Other Factors </a:t>
                      </a:r>
                    </a:p>
                    <a:p>
                      <a:pPr marL="0" marR="0" indent="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lang="en-US" sz="3200" b="1" i="0" u="none" strike="noStrike" kern="1200" baseline="0" dirty="0">
                        <a:solidFill>
                          <a:srgbClr val="006332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5A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830">
                <a:tc>
                  <a:txBody>
                    <a:bodyPr/>
                    <a:lstStyle/>
                    <a:p>
                      <a:pPr marL="285750" marR="0" indent="-28575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Analysis of pre and post operative records </a:t>
                      </a:r>
                    </a:p>
                    <a:p>
                      <a:pPr marL="285750" marR="0" indent="-28575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Snoring</a:t>
                      </a:r>
                    </a:p>
                    <a:p>
                      <a:pPr marL="285750" marR="0" indent="-285750" algn="l" defTabSz="455981" rtl="0" eaLnBrk="1" fontAlgn="auto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05A3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rgbClr val="414042"/>
                          </a:solidFill>
                          <a:latin typeface="Arial"/>
                          <a:ea typeface="+mn-ea"/>
                          <a:cs typeface="Arial"/>
                        </a:rPr>
                        <a:t>Velopharyngeal Insufficiency</a:t>
                      </a:r>
                    </a:p>
                  </a:txBody>
                  <a:tcPr marL="243777" marR="243777" marT="182880" marB="18288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99C34E3-2C10-C54A-89C5-66DD5E32F955}"/>
              </a:ext>
            </a:extLst>
          </p:cNvPr>
          <p:cNvSpPr/>
          <p:nvPr/>
        </p:nvSpPr>
        <p:spPr>
          <a:xfrm>
            <a:off x="8375220" y="2500843"/>
            <a:ext cx="3813605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005A32"/>
              </a:buClr>
              <a:defRPr/>
            </a:pPr>
            <a:r>
              <a:rPr lang="en-US" sz="1600" b="1" dirty="0">
                <a:solidFill>
                  <a:schemeClr val="bg1"/>
                </a:solidFill>
                <a:cs typeface="Arial"/>
              </a:rPr>
              <a:t>Did these factors change after surgery?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4A851-8D62-B84B-B46F-3783E9B3F29B}"/>
              </a:ext>
            </a:extLst>
          </p:cNvPr>
          <p:cNvSpPr txBox="1"/>
          <p:nvPr/>
        </p:nvSpPr>
        <p:spPr>
          <a:xfrm>
            <a:off x="0" y="1002807"/>
            <a:ext cx="946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Criteria</a:t>
            </a:r>
            <a:r>
              <a:rPr lang="en-US" dirty="0"/>
              <a:t>: Patient at Rush Medical Center who has Crouzon or Apert Syndrome and underwent a Monobloc or Le-Fort Surgery- 68 total patients on record</a:t>
            </a:r>
          </a:p>
        </p:txBody>
      </p:sp>
    </p:spTree>
    <p:extLst>
      <p:ext uri="{BB962C8B-B14F-4D97-AF65-F5344CB8AC3E}">
        <p14:creationId xmlns:p14="http://schemas.microsoft.com/office/powerpoint/2010/main" val="147150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894604"/>
          </a:xfrm>
        </p:spPr>
        <p:txBody>
          <a:bodyPr/>
          <a:lstStyle/>
          <a:p>
            <a:r>
              <a:rPr lang="en-US" dirty="0"/>
              <a:t>Results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413241" y="390167"/>
            <a:ext cx="7460891" cy="4562102"/>
          </a:xfrm>
        </p:spPr>
        <p:txBody>
          <a:bodyPr/>
          <a:lstStyle/>
          <a:p>
            <a:r>
              <a:rPr lang="en-US" dirty="0"/>
              <a:t>Sleep Apnea Indices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Analysis is still underway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Many patients did exhibit a decrease in index values </a:t>
            </a:r>
          </a:p>
          <a:p>
            <a:pPr marL="569214" lvl="2" indent="-285750">
              <a:buFont typeface="Arial" panose="020B0604020202020204" pitchFamily="34" charset="0"/>
              <a:buChar char="•"/>
            </a:pPr>
            <a:r>
              <a:rPr lang="en-US" i="1" dirty="0"/>
              <a:t>14 post operative sleep studies, 3 post op. sleep endoscopies </a:t>
            </a:r>
          </a:p>
          <a:p>
            <a:pPr lvl="1"/>
            <a:endParaRPr lang="en-US" dirty="0"/>
          </a:p>
          <a:p>
            <a:r>
              <a:rPr lang="en-US" dirty="0"/>
              <a:t>Complications </a:t>
            </a:r>
          </a:p>
          <a:p>
            <a:pPr lvl="2"/>
            <a:r>
              <a:rPr lang="en-US" dirty="0"/>
              <a:t>Analysis is still underway </a:t>
            </a:r>
          </a:p>
          <a:p>
            <a:pPr lvl="2"/>
            <a:r>
              <a:rPr lang="en-US" dirty="0"/>
              <a:t>Majority exhibited no CSF leaks or infection post op.</a:t>
            </a:r>
          </a:p>
          <a:p>
            <a:pPr marL="834390" lvl="3" indent="-285750">
              <a:buFont typeface="Arial" panose="020B0604020202020204" pitchFamily="34" charset="0"/>
              <a:buChar char="•"/>
            </a:pPr>
            <a:r>
              <a:rPr lang="en-US" dirty="0"/>
              <a:t>3 CSF leaks requiring surgical correction, 1 infection, 1 scar revision</a:t>
            </a:r>
          </a:p>
          <a:p>
            <a:pPr marL="146304" lvl="2" indent="0">
              <a:buNone/>
            </a:pPr>
            <a:endParaRPr lang="en-US" dirty="0"/>
          </a:p>
          <a:p>
            <a:r>
              <a:rPr lang="en-US" dirty="0"/>
              <a:t>Other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Analysis is still underway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Mix of snoring that began, continued, and stopped post operatively</a:t>
            </a:r>
          </a:p>
          <a:p>
            <a:pPr marL="569214" lvl="2" indent="-285750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chemeClr val="tx1"/>
                </a:solidFill>
              </a:rPr>
              <a:t>26 notes</a:t>
            </a:r>
            <a:r>
              <a:rPr lang="en-US" i="1" dirty="0"/>
              <a:t>, majority were a continuation </a:t>
            </a:r>
            <a:endParaRPr lang="en-US" b="0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No patients on record indicated a Velopharyngeal Insufficiency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2913" y="390167"/>
            <a:ext cx="8659142" cy="894604"/>
          </a:xfrm>
        </p:spPr>
        <p:txBody>
          <a:bodyPr/>
          <a:lstStyle/>
          <a:p>
            <a:r>
              <a:rPr lang="en-US" dirty="0"/>
              <a:t>Discussion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674AA3-4814-314C-9535-57966970DB9F}"/>
              </a:ext>
            </a:extLst>
          </p:cNvPr>
          <p:cNvSpPr txBox="1"/>
          <p:nvPr/>
        </p:nvSpPr>
        <p:spPr>
          <a:xfrm>
            <a:off x="171449" y="1504950"/>
            <a:ext cx="11218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Monobloc and Le-Fort Procedures are an effective way to reduce sleep apnea</a:t>
            </a:r>
          </a:p>
          <a:p>
            <a:endParaRPr lang="en-US" sz="2000" dirty="0"/>
          </a:p>
          <a:p>
            <a:r>
              <a:rPr lang="en-US" sz="2000" dirty="0"/>
              <a:t>2. Patients who undergo Monobloc and Le-Fort Procedures are low risk </a:t>
            </a:r>
          </a:p>
        </p:txBody>
      </p:sp>
    </p:spTree>
    <p:extLst>
      <p:ext uri="{BB962C8B-B14F-4D97-AF65-F5344CB8AC3E}">
        <p14:creationId xmlns:p14="http://schemas.microsoft.com/office/powerpoint/2010/main" val="364449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9629" y="0"/>
            <a:ext cx="11231563" cy="1512888"/>
          </a:xfrm>
        </p:spPr>
        <p:txBody>
          <a:bodyPr/>
          <a:lstStyle/>
          <a:p>
            <a:pPr algn="ctr"/>
            <a:r>
              <a:rPr lang="en-US" dirty="0"/>
              <a:t>Acknowledgments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638828-B6C6-AE4A-83CC-93D5D4E6FA72}"/>
              </a:ext>
            </a:extLst>
          </p:cNvPr>
          <p:cNvSpPr txBox="1"/>
          <p:nvPr/>
        </p:nvSpPr>
        <p:spPr>
          <a:xfrm>
            <a:off x="478631" y="1512888"/>
            <a:ext cx="1123156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Rush Medical College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Rush University Research Scholars Program: Daniela </a:t>
            </a:r>
            <a:r>
              <a:rPr lang="en-US" sz="3200" dirty="0" err="1">
                <a:solidFill>
                  <a:schemeClr val="bg1"/>
                </a:solidFill>
              </a:rPr>
              <a:t>Pasnick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Dr.Cs</a:t>
            </a:r>
            <a:r>
              <a:rPr lang="en-US" sz="3200" dirty="0">
                <a:solidFill>
                  <a:schemeClr val="bg1"/>
                </a:solidFill>
              </a:rPr>
              <a:t>-Szabo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Reilly </a:t>
            </a:r>
            <a:r>
              <a:rPr lang="en-US" sz="3200" dirty="0" err="1">
                <a:solidFill>
                  <a:schemeClr val="bg1"/>
                </a:solidFill>
              </a:rPr>
              <a:t>Frauchiger</a:t>
            </a:r>
            <a:r>
              <a:rPr lang="en-US" sz="3200" dirty="0">
                <a:solidFill>
                  <a:schemeClr val="bg1"/>
                </a:solidFill>
              </a:rPr>
              <a:t>-Ankers, Dr. Amir </a:t>
            </a:r>
            <a:r>
              <a:rPr lang="en-US" sz="3200" dirty="0" err="1">
                <a:solidFill>
                  <a:schemeClr val="bg1"/>
                </a:solidFill>
              </a:rPr>
              <a:t>Dorafshar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90658"/>
      </p:ext>
    </p:extLst>
  </p:cSld>
  <p:clrMapOvr>
    <a:masterClrMapping/>
  </p:clrMapOvr>
</p:sld>
</file>

<file path=ppt/theme/theme1.xml><?xml version="1.0" encoding="utf-8"?>
<a:theme xmlns:a="http://schemas.openxmlformats.org/drawingml/2006/main" name="Rush_PowerPoint_Template">
  <a:themeElements>
    <a:clrScheme name="Rush">
      <a:dk1>
        <a:srgbClr val="00B076"/>
      </a:dk1>
      <a:lt1>
        <a:sysClr val="window" lastClr="FFFFFF"/>
      </a:lt1>
      <a:dk2>
        <a:srgbClr val="00B076"/>
      </a:dk2>
      <a:lt2>
        <a:srgbClr val="F9FCFF"/>
      </a:lt2>
      <a:accent1>
        <a:srgbClr val="005A32"/>
      </a:accent1>
      <a:accent2>
        <a:srgbClr val="00B076"/>
      </a:accent2>
      <a:accent3>
        <a:srgbClr val="4EC4D7"/>
      </a:accent3>
      <a:accent4>
        <a:srgbClr val="006E96"/>
      </a:accent4>
      <a:accent5>
        <a:srgbClr val="F26C52"/>
      </a:accent5>
      <a:accent6>
        <a:srgbClr val="B12028"/>
      </a:accent6>
      <a:hlink>
        <a:srgbClr val="4EC4D7"/>
      </a:hlink>
      <a:folHlink>
        <a:srgbClr val="006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02_Agenda+Contents">
  <a:themeElements>
    <a:clrScheme name="Rush Palette">
      <a:dk1>
        <a:srgbClr val="080808"/>
      </a:dk1>
      <a:lt1>
        <a:sysClr val="window" lastClr="FFFFFF"/>
      </a:lt1>
      <a:dk2>
        <a:srgbClr val="00B076"/>
      </a:dk2>
      <a:lt2>
        <a:srgbClr val="F9FCFF"/>
      </a:lt2>
      <a:accent1>
        <a:srgbClr val="005A32"/>
      </a:accent1>
      <a:accent2>
        <a:srgbClr val="00B076"/>
      </a:accent2>
      <a:accent3>
        <a:srgbClr val="4EC4D7"/>
      </a:accent3>
      <a:accent4>
        <a:srgbClr val="006E96"/>
      </a:accent4>
      <a:accent5>
        <a:srgbClr val="F26C52"/>
      </a:accent5>
      <a:accent6>
        <a:srgbClr val="B12028"/>
      </a:accent6>
      <a:hlink>
        <a:srgbClr val="4EC4D7"/>
      </a:hlink>
      <a:folHlink>
        <a:srgbClr val="006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Statements">
  <a:themeElements>
    <a:clrScheme name="Rush Palette">
      <a:dk1>
        <a:srgbClr val="080808"/>
      </a:dk1>
      <a:lt1>
        <a:sysClr val="window" lastClr="FFFFFF"/>
      </a:lt1>
      <a:dk2>
        <a:srgbClr val="00B076"/>
      </a:dk2>
      <a:lt2>
        <a:srgbClr val="F9FCFF"/>
      </a:lt2>
      <a:accent1>
        <a:srgbClr val="005A32"/>
      </a:accent1>
      <a:accent2>
        <a:srgbClr val="00B076"/>
      </a:accent2>
      <a:accent3>
        <a:srgbClr val="4EC4D7"/>
      </a:accent3>
      <a:accent4>
        <a:srgbClr val="006E96"/>
      </a:accent4>
      <a:accent5>
        <a:srgbClr val="F26C52"/>
      </a:accent5>
      <a:accent6>
        <a:srgbClr val="B12028"/>
      </a:accent6>
      <a:hlink>
        <a:srgbClr val="4EC4D7"/>
      </a:hlink>
      <a:folHlink>
        <a:srgbClr val="006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03_Dividers">
  <a:themeElements>
    <a:clrScheme name="Rush">
      <a:dk1>
        <a:srgbClr val="00B076"/>
      </a:dk1>
      <a:lt1>
        <a:sysClr val="window" lastClr="FFFFFF"/>
      </a:lt1>
      <a:dk2>
        <a:srgbClr val="00B076"/>
      </a:dk2>
      <a:lt2>
        <a:srgbClr val="F9FCFF"/>
      </a:lt2>
      <a:accent1>
        <a:srgbClr val="005A32"/>
      </a:accent1>
      <a:accent2>
        <a:srgbClr val="00B076"/>
      </a:accent2>
      <a:accent3>
        <a:srgbClr val="4EC4D7"/>
      </a:accent3>
      <a:accent4>
        <a:srgbClr val="006E96"/>
      </a:accent4>
      <a:accent5>
        <a:srgbClr val="F26C52"/>
      </a:accent5>
      <a:accent6>
        <a:srgbClr val="B12028"/>
      </a:accent6>
      <a:hlink>
        <a:srgbClr val="4EC4D7"/>
      </a:hlink>
      <a:folHlink>
        <a:srgbClr val="006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04_Text">
  <a:themeElements>
    <a:clrScheme name="Rush Palette">
      <a:dk1>
        <a:srgbClr val="080808"/>
      </a:dk1>
      <a:lt1>
        <a:sysClr val="window" lastClr="FFFFFF"/>
      </a:lt1>
      <a:dk2>
        <a:srgbClr val="00B076"/>
      </a:dk2>
      <a:lt2>
        <a:srgbClr val="F9FCFF"/>
      </a:lt2>
      <a:accent1>
        <a:srgbClr val="005A32"/>
      </a:accent1>
      <a:accent2>
        <a:srgbClr val="00B076"/>
      </a:accent2>
      <a:accent3>
        <a:srgbClr val="4EC4D7"/>
      </a:accent3>
      <a:accent4>
        <a:srgbClr val="006E96"/>
      </a:accent4>
      <a:accent5>
        <a:srgbClr val="F26C52"/>
      </a:accent5>
      <a:accent6>
        <a:srgbClr val="B12028"/>
      </a:accent6>
      <a:hlink>
        <a:srgbClr val="4EC4D7"/>
      </a:hlink>
      <a:folHlink>
        <a:srgbClr val="006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05_Text+Visual">
  <a:themeElements>
    <a:clrScheme name="Rush Palette">
      <a:dk1>
        <a:srgbClr val="080808"/>
      </a:dk1>
      <a:lt1>
        <a:sysClr val="window" lastClr="FFFFFF"/>
      </a:lt1>
      <a:dk2>
        <a:srgbClr val="00B076"/>
      </a:dk2>
      <a:lt2>
        <a:srgbClr val="F9FCFF"/>
      </a:lt2>
      <a:accent1>
        <a:srgbClr val="005A32"/>
      </a:accent1>
      <a:accent2>
        <a:srgbClr val="00B076"/>
      </a:accent2>
      <a:accent3>
        <a:srgbClr val="4EC4D7"/>
      </a:accent3>
      <a:accent4>
        <a:srgbClr val="006E96"/>
      </a:accent4>
      <a:accent5>
        <a:srgbClr val="F26C52"/>
      </a:accent5>
      <a:accent6>
        <a:srgbClr val="B12028"/>
      </a:accent6>
      <a:hlink>
        <a:srgbClr val="4EC4D7"/>
      </a:hlink>
      <a:folHlink>
        <a:srgbClr val="006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06_Charts+Tables_CopyPaste_from_Masters">
  <a:themeElements>
    <a:clrScheme name="Rush Palette">
      <a:dk1>
        <a:srgbClr val="080808"/>
      </a:dk1>
      <a:lt1>
        <a:sysClr val="window" lastClr="FFFFFF"/>
      </a:lt1>
      <a:dk2>
        <a:srgbClr val="00B076"/>
      </a:dk2>
      <a:lt2>
        <a:srgbClr val="F9FCFF"/>
      </a:lt2>
      <a:accent1>
        <a:srgbClr val="005A32"/>
      </a:accent1>
      <a:accent2>
        <a:srgbClr val="00B076"/>
      </a:accent2>
      <a:accent3>
        <a:srgbClr val="4EC4D7"/>
      </a:accent3>
      <a:accent4>
        <a:srgbClr val="006E96"/>
      </a:accent4>
      <a:accent5>
        <a:srgbClr val="F26C52"/>
      </a:accent5>
      <a:accent6>
        <a:srgbClr val="B12028"/>
      </a:accent6>
      <a:hlink>
        <a:srgbClr val="4EC4D7"/>
      </a:hlink>
      <a:folHlink>
        <a:srgbClr val="006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07_Closing_Slide">
  <a:themeElements>
    <a:clrScheme name="Rush Palette">
      <a:dk1>
        <a:srgbClr val="080808"/>
      </a:dk1>
      <a:lt1>
        <a:sysClr val="window" lastClr="FFFFFF"/>
      </a:lt1>
      <a:dk2>
        <a:srgbClr val="00B076"/>
      </a:dk2>
      <a:lt2>
        <a:srgbClr val="F9FCFF"/>
      </a:lt2>
      <a:accent1>
        <a:srgbClr val="005A32"/>
      </a:accent1>
      <a:accent2>
        <a:srgbClr val="00B076"/>
      </a:accent2>
      <a:accent3>
        <a:srgbClr val="4EC4D7"/>
      </a:accent3>
      <a:accent4>
        <a:srgbClr val="006E96"/>
      </a:accent4>
      <a:accent5>
        <a:srgbClr val="F26C52"/>
      </a:accent5>
      <a:accent6>
        <a:srgbClr val="B12028"/>
      </a:accent6>
      <a:hlink>
        <a:srgbClr val="4EC4D7"/>
      </a:hlink>
      <a:folHlink>
        <a:srgbClr val="006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ush Palette">
    <a:dk1>
      <a:srgbClr val="080808"/>
    </a:dk1>
    <a:lt1>
      <a:sysClr val="window" lastClr="FFFFFF"/>
    </a:lt1>
    <a:dk2>
      <a:srgbClr val="00B076"/>
    </a:dk2>
    <a:lt2>
      <a:srgbClr val="F9FCFF"/>
    </a:lt2>
    <a:accent1>
      <a:srgbClr val="005A32"/>
    </a:accent1>
    <a:accent2>
      <a:srgbClr val="00B076"/>
    </a:accent2>
    <a:accent3>
      <a:srgbClr val="4EC4D7"/>
    </a:accent3>
    <a:accent4>
      <a:srgbClr val="006E96"/>
    </a:accent4>
    <a:accent5>
      <a:srgbClr val="F26C52"/>
    </a:accent5>
    <a:accent6>
      <a:srgbClr val="B12028"/>
    </a:accent6>
    <a:hlink>
      <a:srgbClr val="4EC4D7"/>
    </a:hlink>
    <a:folHlink>
      <a:srgbClr val="006E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Rush Palette">
    <a:dk1>
      <a:srgbClr val="080808"/>
    </a:dk1>
    <a:lt1>
      <a:sysClr val="window" lastClr="FFFFFF"/>
    </a:lt1>
    <a:dk2>
      <a:srgbClr val="00B076"/>
    </a:dk2>
    <a:lt2>
      <a:srgbClr val="F9FCFF"/>
    </a:lt2>
    <a:accent1>
      <a:srgbClr val="005A32"/>
    </a:accent1>
    <a:accent2>
      <a:srgbClr val="00B076"/>
    </a:accent2>
    <a:accent3>
      <a:srgbClr val="4EC4D7"/>
    </a:accent3>
    <a:accent4>
      <a:srgbClr val="006E96"/>
    </a:accent4>
    <a:accent5>
      <a:srgbClr val="F26C52"/>
    </a:accent5>
    <a:accent6>
      <a:srgbClr val="B12028"/>
    </a:accent6>
    <a:hlink>
      <a:srgbClr val="4EC4D7"/>
    </a:hlink>
    <a:folHlink>
      <a:srgbClr val="006E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Rush Palette">
    <a:dk1>
      <a:srgbClr val="080808"/>
    </a:dk1>
    <a:lt1>
      <a:sysClr val="window" lastClr="FFFFFF"/>
    </a:lt1>
    <a:dk2>
      <a:srgbClr val="00B076"/>
    </a:dk2>
    <a:lt2>
      <a:srgbClr val="F9FCFF"/>
    </a:lt2>
    <a:accent1>
      <a:srgbClr val="005A32"/>
    </a:accent1>
    <a:accent2>
      <a:srgbClr val="00B076"/>
    </a:accent2>
    <a:accent3>
      <a:srgbClr val="4EC4D7"/>
    </a:accent3>
    <a:accent4>
      <a:srgbClr val="006E96"/>
    </a:accent4>
    <a:accent5>
      <a:srgbClr val="F26C52"/>
    </a:accent5>
    <a:accent6>
      <a:srgbClr val="B12028"/>
    </a:accent6>
    <a:hlink>
      <a:srgbClr val="4EC4D7"/>
    </a:hlink>
    <a:folHlink>
      <a:srgbClr val="006E9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7F746EA7C2B144ADBF520639B38F28" ma:contentTypeVersion="1" ma:contentTypeDescription="Create a new document." ma:contentTypeScope="" ma:versionID="802555153f4977c566784ccdbd42612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C9B32B-8AFF-4968-8DEF-7918A81B4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39D368-A41C-405F-A2E2-BD72387DF005}">
  <ds:schemaRefs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BEAE655-C41A-411D-B5AF-ED97ADA2DC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Rush_PowerPoint_Template.potx</Template>
  <TotalTime>16698</TotalTime>
  <Words>376</Words>
  <Application>Microsoft Macintosh PowerPoint</Application>
  <PresentationFormat>Custom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Calibri</vt:lpstr>
      <vt:lpstr>Georgia</vt:lpstr>
      <vt:lpstr>Times New Roman</vt:lpstr>
      <vt:lpstr>Wingdings</vt:lpstr>
      <vt:lpstr>Rush_PowerPoint_Template</vt:lpstr>
      <vt:lpstr>02_Agenda+Contents</vt:lpstr>
      <vt:lpstr>3_Statements</vt:lpstr>
      <vt:lpstr>03_Dividers</vt:lpstr>
      <vt:lpstr>04_Text</vt:lpstr>
      <vt:lpstr>05_Text+Visual</vt:lpstr>
      <vt:lpstr>06_Charts+Tables_CopyPaste_from_Masters</vt:lpstr>
      <vt:lpstr>07_Closing_Slide</vt:lpstr>
      <vt:lpstr>Long Term Clinical Outcomes for Patients who Underwent Monobloc and Le-fort Procedures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 University Medical Center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Sareny</dc:creator>
  <cp:lastModifiedBy>Fuentes-Lara, Sara</cp:lastModifiedBy>
  <cp:revision>483</cp:revision>
  <cp:lastPrinted>2019-01-25T19:07:00Z</cp:lastPrinted>
  <dcterms:created xsi:type="dcterms:W3CDTF">2017-05-31T19:11:00Z</dcterms:created>
  <dcterms:modified xsi:type="dcterms:W3CDTF">2022-04-07T01:55:30Z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0x0101000F7F746EA7C2B144ADBF520639B38F28</vt:lpwstr>
  </property>
</Properties>
</file>