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Lst>
  <p:sldSz cx="38404800" cy="384048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4" autoAdjust="0"/>
    <p:restoredTop sz="96052" autoAdjust="0"/>
  </p:normalViewPr>
  <p:slideViewPr>
    <p:cSldViewPr>
      <p:cViewPr>
        <p:scale>
          <a:sx n="46" d="100"/>
          <a:sy n="46" d="100"/>
        </p:scale>
        <p:origin x="64" y="60"/>
      </p:cViewPr>
      <p:guideLst>
        <p:guide orient="horz" pos="12096"/>
        <p:guide pos="12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46C1-139E-4244-8DE7-C165BD25B61F}"/>
              </a:ext>
            </a:extLst>
          </p:cNvPr>
          <p:cNvSpPr>
            <a:spLocks noGrp="1"/>
          </p:cNvSpPr>
          <p:nvPr>
            <p:ph type="ctrTitle"/>
          </p:nvPr>
        </p:nvSpPr>
        <p:spPr>
          <a:xfrm>
            <a:off x="4800600" y="6285233"/>
            <a:ext cx="28803600" cy="13370560"/>
          </a:xfrm>
        </p:spPr>
        <p:txBody>
          <a:bodyPr anchor="b"/>
          <a:lstStyle>
            <a:lvl1pPr algn="ctr">
              <a:defRPr sz="18900"/>
            </a:lvl1pPr>
          </a:lstStyle>
          <a:p>
            <a:r>
              <a:rPr lang="en-US"/>
              <a:t>Click to edit Master title style</a:t>
            </a:r>
          </a:p>
        </p:txBody>
      </p:sp>
      <p:sp>
        <p:nvSpPr>
          <p:cNvPr id="3" name="Subtitle 2">
            <a:extLst>
              <a:ext uri="{FF2B5EF4-FFF2-40B4-BE49-F238E27FC236}">
                <a16:creationId xmlns:a16="http://schemas.microsoft.com/office/drawing/2014/main" id="{C7BD962A-B66B-4CA7-9F6B-968FAB206E76}"/>
              </a:ext>
            </a:extLst>
          </p:cNvPr>
          <p:cNvSpPr>
            <a:spLocks noGrp="1"/>
          </p:cNvSpPr>
          <p:nvPr>
            <p:ph type="subTitle" idx="1"/>
          </p:nvPr>
        </p:nvSpPr>
        <p:spPr>
          <a:xfrm>
            <a:off x="4800600" y="20171413"/>
            <a:ext cx="28803600" cy="9272267"/>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a:extLst>
              <a:ext uri="{FF2B5EF4-FFF2-40B4-BE49-F238E27FC236}">
                <a16:creationId xmlns:a16="http://schemas.microsoft.com/office/drawing/2014/main" id="{EB524BF4-725E-412B-BCD1-3D9CFE3ECC17}"/>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5" name="Footer Placeholder 4">
            <a:extLst>
              <a:ext uri="{FF2B5EF4-FFF2-40B4-BE49-F238E27FC236}">
                <a16:creationId xmlns:a16="http://schemas.microsoft.com/office/drawing/2014/main" id="{3CD17D23-357A-4D7D-A586-06F0468DD5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0D2420-847B-43B0-91FE-5BD92DAA72B7}"/>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4346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751D-93F7-46E1-9FDC-0D09A253A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3F1EE-841A-41B9-9642-6C3318DDDA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6CAA5-33A3-48EB-B063-0EB3ECDA6050}"/>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5" name="Footer Placeholder 4">
            <a:extLst>
              <a:ext uri="{FF2B5EF4-FFF2-40B4-BE49-F238E27FC236}">
                <a16:creationId xmlns:a16="http://schemas.microsoft.com/office/drawing/2014/main" id="{21A0BDB1-AD95-41F3-9E93-2AEBBC1D45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F61099-E6B5-47B0-BBD8-0AAE860B8D15}"/>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02460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720758-7B02-4EAD-BAF6-C8DEB44C192B}"/>
              </a:ext>
            </a:extLst>
          </p:cNvPr>
          <p:cNvSpPr>
            <a:spLocks noGrp="1"/>
          </p:cNvSpPr>
          <p:nvPr>
            <p:ph type="title" orient="vert"/>
          </p:nvPr>
        </p:nvSpPr>
        <p:spPr>
          <a:xfrm>
            <a:off x="27483435" y="2044700"/>
            <a:ext cx="8281035" cy="3254629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154C68-B20C-4408-B7B2-F0CEB4188AF4}"/>
              </a:ext>
            </a:extLst>
          </p:cNvPr>
          <p:cNvSpPr>
            <a:spLocks noGrp="1"/>
          </p:cNvSpPr>
          <p:nvPr>
            <p:ph type="body" orient="vert" idx="1"/>
          </p:nvPr>
        </p:nvSpPr>
        <p:spPr>
          <a:xfrm>
            <a:off x="2640330"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07370-9636-46B9-A0AF-C9ED0B85498A}"/>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5" name="Footer Placeholder 4">
            <a:extLst>
              <a:ext uri="{FF2B5EF4-FFF2-40B4-BE49-F238E27FC236}">
                <a16:creationId xmlns:a16="http://schemas.microsoft.com/office/drawing/2014/main" id="{5368EAB7-CA5C-4A4B-9B73-C7B93E66F7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29F606-C014-4515-9DE1-42939027E864}"/>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29587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37673280" y="0"/>
            <a:ext cx="731520" cy="38404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endParaRPr lang="en-US" dirty="0"/>
          </a:p>
        </p:txBody>
      </p:sp>
      <p:sp>
        <p:nvSpPr>
          <p:cNvPr id="16" name="Rectangle 15"/>
          <p:cNvSpPr/>
          <p:nvPr userDrawn="1"/>
        </p:nvSpPr>
        <p:spPr>
          <a:xfrm>
            <a:off x="-1" y="0"/>
            <a:ext cx="731520" cy="38404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endParaRPr lang="en-US" dirty="0"/>
          </a:p>
        </p:txBody>
      </p:sp>
      <p:sp>
        <p:nvSpPr>
          <p:cNvPr id="17" name="Rectangle 16"/>
          <p:cNvSpPr/>
          <p:nvPr userDrawn="1"/>
        </p:nvSpPr>
        <p:spPr>
          <a:xfrm>
            <a:off x="0" y="0"/>
            <a:ext cx="38404800" cy="4800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endParaRPr lang="en-US" dirty="0"/>
          </a:p>
        </p:txBody>
      </p:sp>
      <p:sp>
        <p:nvSpPr>
          <p:cNvPr id="18" name="Rectangle 17"/>
          <p:cNvSpPr/>
          <p:nvPr userDrawn="1"/>
        </p:nvSpPr>
        <p:spPr>
          <a:xfrm>
            <a:off x="0" y="33604200"/>
            <a:ext cx="38404800" cy="4800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endParaRPr lang="en-US" dirty="0"/>
          </a:p>
        </p:txBody>
      </p:sp>
      <p:sp>
        <p:nvSpPr>
          <p:cNvPr id="19" name="Instructions"/>
          <p:cNvSpPr/>
          <p:nvPr userDrawn="1"/>
        </p:nvSpPr>
        <p:spPr>
          <a:xfrm>
            <a:off x="-12001500" y="0"/>
            <a:ext cx="11201400" cy="3840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0001" tIns="200001" rIns="200001" bIns="20000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100"/>
              </a:spcAft>
            </a:pPr>
            <a:r>
              <a:rPr lang="en-US" sz="8400" dirty="0">
                <a:solidFill>
                  <a:srgbClr val="7F7F7F"/>
                </a:solidFill>
                <a:latin typeface="Calibri" pitchFamily="34" charset="0"/>
                <a:cs typeface="Calibri" panose="020F0502020204030204" pitchFamily="34" charset="0"/>
              </a:rPr>
              <a:t>Poster Print Size:</a:t>
            </a:r>
            <a:endParaRPr sz="8400" dirty="0">
              <a:solidFill>
                <a:srgbClr val="7F7F7F"/>
              </a:solidFill>
              <a:latin typeface="Calibri" pitchFamily="34" charset="0"/>
              <a:cs typeface="Calibri" panose="020F0502020204030204" pitchFamily="34" charset="0"/>
            </a:endParaRPr>
          </a:p>
          <a:p>
            <a:pPr lvl="0">
              <a:spcBef>
                <a:spcPts val="0"/>
              </a:spcBef>
              <a:spcAft>
                <a:spcPts val="2100"/>
              </a:spcAft>
            </a:pPr>
            <a:r>
              <a:rPr lang="en-US" sz="5700" dirty="0">
                <a:solidFill>
                  <a:srgbClr val="7F7F7F"/>
                </a:solidFill>
                <a:latin typeface="Calibri" pitchFamily="34" charset="0"/>
                <a:cs typeface="Calibri" panose="020F0502020204030204" pitchFamily="34" charset="0"/>
              </a:rPr>
              <a:t>This poster template is 42” high by 42” wide. It can be used to print any poster with a 1:1 aspect ratio.</a:t>
            </a:r>
          </a:p>
          <a:p>
            <a:pPr lvl="0">
              <a:spcBef>
                <a:spcPts val="0"/>
              </a:spcBef>
              <a:spcAft>
                <a:spcPts val="2100"/>
              </a:spcAft>
            </a:pPr>
            <a:r>
              <a:rPr lang="en-US" sz="8400" dirty="0">
                <a:solidFill>
                  <a:srgbClr val="7F7F7F"/>
                </a:solidFill>
                <a:latin typeface="Calibri" pitchFamily="34" charset="0"/>
                <a:cs typeface="Calibri" panose="020F0502020204030204" pitchFamily="34" charset="0"/>
              </a:rPr>
              <a:t>Placeholders</a:t>
            </a:r>
            <a:r>
              <a:rPr sz="8400" dirty="0">
                <a:solidFill>
                  <a:srgbClr val="7F7F7F"/>
                </a:solidFill>
                <a:latin typeface="Calibri" pitchFamily="34" charset="0"/>
                <a:cs typeface="Calibri" panose="020F0502020204030204" pitchFamily="34" charset="0"/>
              </a:rPr>
              <a:t>:</a:t>
            </a:r>
          </a:p>
          <a:p>
            <a:pPr lvl="0">
              <a:spcBef>
                <a:spcPts val="0"/>
              </a:spcBef>
              <a:spcAft>
                <a:spcPts val="2100"/>
              </a:spcAft>
            </a:pPr>
            <a:r>
              <a:rPr sz="5700" dirty="0">
                <a:solidFill>
                  <a:srgbClr val="7F7F7F"/>
                </a:solidFill>
                <a:latin typeface="Calibri" pitchFamily="34" charset="0"/>
                <a:cs typeface="Calibri" panose="020F0502020204030204" pitchFamily="34" charset="0"/>
              </a:rPr>
              <a:t>The </a:t>
            </a:r>
            <a:r>
              <a:rPr lang="en-US" sz="5700" dirty="0">
                <a:solidFill>
                  <a:srgbClr val="7F7F7F"/>
                </a:solidFill>
                <a:latin typeface="Calibri" pitchFamily="34" charset="0"/>
                <a:cs typeface="Calibri" panose="020F0502020204030204" pitchFamily="34" charset="0"/>
              </a:rPr>
              <a:t>various elements included</a:t>
            </a:r>
            <a:r>
              <a:rPr sz="5700" dirty="0">
                <a:solidFill>
                  <a:srgbClr val="7F7F7F"/>
                </a:solidFill>
                <a:latin typeface="Calibri" pitchFamily="34" charset="0"/>
                <a:cs typeface="Calibri" panose="020F0502020204030204" pitchFamily="34" charset="0"/>
              </a:rPr>
              <a:t> in this </a:t>
            </a:r>
            <a:r>
              <a:rPr lang="en-US" sz="5700" dirty="0">
                <a:solidFill>
                  <a:srgbClr val="7F7F7F"/>
                </a:solidFill>
                <a:latin typeface="Calibri" pitchFamily="34" charset="0"/>
                <a:cs typeface="Calibri" panose="020F0502020204030204" pitchFamily="34" charset="0"/>
              </a:rPr>
              <a:t>poster are ones</a:t>
            </a:r>
            <a:r>
              <a:rPr lang="en-US" sz="5700" baseline="0" dirty="0">
                <a:solidFill>
                  <a:srgbClr val="7F7F7F"/>
                </a:solidFill>
                <a:latin typeface="Calibri" pitchFamily="34" charset="0"/>
                <a:cs typeface="Calibri" panose="020F0502020204030204" pitchFamily="34" charset="0"/>
              </a:rPr>
              <a:t> we often see in medical, research, and scientific posters.</a:t>
            </a:r>
            <a:r>
              <a:rPr sz="5700" dirty="0">
                <a:solidFill>
                  <a:srgbClr val="7F7F7F"/>
                </a:solidFill>
                <a:latin typeface="Calibri" pitchFamily="34" charset="0"/>
                <a:cs typeface="Calibri" panose="020F0502020204030204" pitchFamily="34" charset="0"/>
              </a:rPr>
              <a:t> </a:t>
            </a:r>
            <a:r>
              <a:rPr lang="en-US" sz="5700" dirty="0">
                <a:solidFill>
                  <a:srgbClr val="7F7F7F"/>
                </a:solidFill>
                <a:latin typeface="Calibri" pitchFamily="34" charset="0"/>
                <a:cs typeface="Calibri" panose="020F0502020204030204" pitchFamily="34" charset="0"/>
              </a:rPr>
              <a:t>Feel</a:t>
            </a:r>
            <a:r>
              <a:rPr lang="en-US" sz="57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100"/>
              </a:spcAft>
            </a:pPr>
            <a:r>
              <a:rPr lang="en-US" sz="8400" dirty="0">
                <a:solidFill>
                  <a:srgbClr val="7F7F7F"/>
                </a:solidFill>
                <a:latin typeface="Calibri" pitchFamily="34" charset="0"/>
                <a:cs typeface="Calibri" panose="020F0502020204030204" pitchFamily="34" charset="0"/>
              </a:rPr>
              <a:t>Image</a:t>
            </a:r>
            <a:r>
              <a:rPr lang="en-US" sz="8400" baseline="0" dirty="0">
                <a:solidFill>
                  <a:srgbClr val="7F7F7F"/>
                </a:solidFill>
                <a:latin typeface="Calibri" pitchFamily="34" charset="0"/>
                <a:cs typeface="Calibri" panose="020F0502020204030204" pitchFamily="34" charset="0"/>
              </a:rPr>
              <a:t> Quality</a:t>
            </a:r>
            <a:r>
              <a:rPr lang="en-US" sz="8400" dirty="0">
                <a:solidFill>
                  <a:srgbClr val="7F7F7F"/>
                </a:solidFill>
                <a:latin typeface="Calibri" pitchFamily="34" charset="0"/>
                <a:cs typeface="Calibri" panose="020F0502020204030204" pitchFamily="34" charset="0"/>
              </a:rPr>
              <a:t>:</a:t>
            </a:r>
          </a:p>
          <a:p>
            <a:pPr lvl="0">
              <a:spcBef>
                <a:spcPts val="0"/>
              </a:spcBef>
              <a:spcAft>
                <a:spcPts val="2100"/>
              </a:spcAft>
            </a:pPr>
            <a:r>
              <a:rPr lang="en-US" sz="5700" dirty="0">
                <a:solidFill>
                  <a:srgbClr val="7F7F7F"/>
                </a:solidFill>
                <a:latin typeface="Calibri" pitchFamily="34" charset="0"/>
                <a:cs typeface="Calibri" panose="020F0502020204030204" pitchFamily="34" charset="0"/>
              </a:rPr>
              <a:t>You can place digital photos or logo art in your poster file by selecting the </a:t>
            </a:r>
            <a:r>
              <a:rPr lang="en-US" sz="5700" b="1" dirty="0">
                <a:solidFill>
                  <a:srgbClr val="7F7F7F"/>
                </a:solidFill>
                <a:latin typeface="Calibri" pitchFamily="34" charset="0"/>
                <a:cs typeface="Calibri" panose="020F0502020204030204" pitchFamily="34" charset="0"/>
              </a:rPr>
              <a:t>Insert, Picture</a:t>
            </a:r>
            <a:r>
              <a:rPr lang="en-US" sz="57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5700" b="1" dirty="0">
                <a:solidFill>
                  <a:srgbClr val="7F7F7F"/>
                </a:solidFill>
                <a:latin typeface="Calibri" pitchFamily="34" charset="0"/>
                <a:cs typeface="Calibri" panose="020F0502020204030204" pitchFamily="34" charset="0"/>
              </a:rPr>
              <a:t>150-200 pixels per inch in their final printed size</a:t>
            </a:r>
            <a:r>
              <a:rPr lang="en-US" sz="5700" dirty="0">
                <a:solidFill>
                  <a:srgbClr val="7F7F7F"/>
                </a:solidFill>
                <a:latin typeface="Calibri" pitchFamily="34" charset="0"/>
                <a:cs typeface="Calibri" panose="020F0502020204030204" pitchFamily="34" charset="0"/>
              </a:rPr>
              <a:t>. For instance, a 1600 x 1200 pixel</a:t>
            </a:r>
            <a:r>
              <a:rPr lang="en-US" sz="5700" baseline="0" dirty="0">
                <a:solidFill>
                  <a:srgbClr val="7F7F7F"/>
                </a:solidFill>
                <a:latin typeface="Calibri" pitchFamily="34" charset="0"/>
                <a:cs typeface="Calibri" panose="020F0502020204030204" pitchFamily="34" charset="0"/>
              </a:rPr>
              <a:t> photo will usually look fine up to </a:t>
            </a:r>
            <a:r>
              <a:rPr lang="en-US" sz="5700" dirty="0">
                <a:solidFill>
                  <a:srgbClr val="7F7F7F"/>
                </a:solidFill>
                <a:latin typeface="Calibri" pitchFamily="34" charset="0"/>
                <a:cs typeface="Calibri" panose="020F0502020204030204" pitchFamily="34" charset="0"/>
              </a:rPr>
              <a:t>8“-10” wide on your printed poster.</a:t>
            </a:r>
          </a:p>
          <a:p>
            <a:pPr lvl="0">
              <a:spcBef>
                <a:spcPts val="0"/>
              </a:spcBef>
              <a:spcAft>
                <a:spcPts val="2100"/>
              </a:spcAft>
            </a:pPr>
            <a:r>
              <a:rPr lang="en-US" sz="57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100"/>
              </a:spcAft>
            </a:pPr>
            <a:r>
              <a:rPr lang="en-US" sz="57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100"/>
              </a:spcAft>
            </a:pPr>
            <a:br>
              <a:rPr lang="en-US" sz="4200" dirty="0">
                <a:solidFill>
                  <a:srgbClr val="7F7F7F"/>
                </a:solidFill>
                <a:latin typeface="Calibri" pitchFamily="34" charset="0"/>
                <a:cs typeface="Calibri" panose="020F0502020204030204" pitchFamily="34" charset="0"/>
              </a:rPr>
            </a:br>
            <a:r>
              <a:rPr lang="en-US" sz="4200" dirty="0">
                <a:solidFill>
                  <a:srgbClr val="7F7F7F"/>
                </a:solidFill>
                <a:latin typeface="Calibri" pitchFamily="34" charset="0"/>
                <a:cs typeface="Calibri" panose="020F0502020204030204" pitchFamily="34" charset="0"/>
              </a:rPr>
              <a:t>[This sidebar area does not print.]</a:t>
            </a:r>
          </a:p>
        </p:txBody>
      </p:sp>
      <p:grpSp>
        <p:nvGrpSpPr>
          <p:cNvPr id="20" name="Group 19"/>
          <p:cNvGrpSpPr/>
          <p:nvPr userDrawn="1"/>
        </p:nvGrpSpPr>
        <p:grpSpPr>
          <a:xfrm>
            <a:off x="39204900" y="0"/>
            <a:ext cx="11201400" cy="38404800"/>
            <a:chOff x="33832800" y="0"/>
            <a:chExt cx="12801600" cy="43891200"/>
          </a:xfrm>
        </p:grpSpPr>
        <p:sp>
          <p:nvSpPr>
            <p:cNvPr id="21"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100"/>
                </a:spcAft>
              </a:pPr>
              <a:r>
                <a:rPr lang="en-US" sz="8400" dirty="0">
                  <a:solidFill>
                    <a:schemeClr val="bg1">
                      <a:lumMod val="50000"/>
                    </a:schemeClr>
                  </a:solidFill>
                  <a:latin typeface="Calibri" pitchFamily="34" charset="0"/>
                  <a:cs typeface="Calibri" panose="020F0502020204030204" pitchFamily="34" charset="0"/>
                </a:rPr>
                <a:t>Change</a:t>
              </a:r>
              <a:r>
                <a:rPr lang="en-US" sz="8400" baseline="0" dirty="0">
                  <a:solidFill>
                    <a:schemeClr val="bg1">
                      <a:lumMod val="50000"/>
                    </a:schemeClr>
                  </a:solidFill>
                  <a:latin typeface="Calibri" pitchFamily="34" charset="0"/>
                  <a:cs typeface="Calibri" panose="020F0502020204030204" pitchFamily="34" charset="0"/>
                </a:rPr>
                <a:t> Color Theme</a:t>
              </a:r>
              <a:r>
                <a:rPr lang="en-US" sz="8400" dirty="0">
                  <a:solidFill>
                    <a:schemeClr val="bg1">
                      <a:lumMod val="50000"/>
                    </a:schemeClr>
                  </a:solidFill>
                  <a:latin typeface="Calibri" pitchFamily="34" charset="0"/>
                  <a:cs typeface="Calibri" panose="020F0502020204030204" pitchFamily="34" charset="0"/>
                </a:rPr>
                <a:t>:</a:t>
              </a:r>
              <a:endParaRPr sz="840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r>
                <a:rPr lang="en-US" sz="57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57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100"/>
                </a:spcAft>
              </a:pPr>
              <a:r>
                <a:rPr lang="en-US" sz="5700" baseline="0" dirty="0">
                  <a:solidFill>
                    <a:schemeClr val="bg1">
                      <a:lumMod val="50000"/>
                    </a:schemeClr>
                  </a:solidFill>
                  <a:latin typeface="Calibri" pitchFamily="34" charset="0"/>
                  <a:cs typeface="Calibri" panose="020F0502020204030204" pitchFamily="34" charset="0"/>
                </a:rPr>
                <a:t>To change the color theme, select the </a:t>
              </a:r>
              <a:r>
                <a:rPr lang="en-US" sz="5700" b="1" baseline="0" dirty="0">
                  <a:solidFill>
                    <a:schemeClr val="bg1">
                      <a:lumMod val="50000"/>
                    </a:schemeClr>
                  </a:solidFill>
                  <a:latin typeface="Calibri" pitchFamily="34" charset="0"/>
                  <a:cs typeface="Calibri" panose="020F0502020204030204" pitchFamily="34" charset="0"/>
                </a:rPr>
                <a:t>Design</a:t>
              </a:r>
              <a:r>
                <a:rPr lang="en-US" sz="5700" baseline="0" dirty="0">
                  <a:solidFill>
                    <a:schemeClr val="bg1">
                      <a:lumMod val="50000"/>
                    </a:schemeClr>
                  </a:solidFill>
                  <a:latin typeface="Calibri" pitchFamily="34" charset="0"/>
                  <a:cs typeface="Calibri" panose="020F0502020204030204" pitchFamily="34" charset="0"/>
                </a:rPr>
                <a:t> tab, then select the </a:t>
              </a:r>
              <a:r>
                <a:rPr lang="en-US" sz="5700" b="1" baseline="0" dirty="0">
                  <a:solidFill>
                    <a:schemeClr val="bg1">
                      <a:lumMod val="50000"/>
                    </a:schemeClr>
                  </a:solidFill>
                  <a:latin typeface="Calibri" pitchFamily="34" charset="0"/>
                  <a:cs typeface="Calibri" panose="020F0502020204030204" pitchFamily="34" charset="0"/>
                </a:rPr>
                <a:t>Colors</a:t>
              </a:r>
              <a:r>
                <a:rPr lang="en-US" sz="57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2100"/>
                </a:spcAft>
              </a:pPr>
              <a:endParaRPr lang="en-US" sz="57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endParaRPr lang="en-US" sz="57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100"/>
                </a:spcAft>
              </a:pPr>
              <a:r>
                <a:rPr lang="en-US" sz="57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100"/>
                </a:spcAft>
              </a:pPr>
              <a:r>
                <a:rPr lang="en-US" sz="84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100"/>
                </a:spcAft>
              </a:pPr>
              <a:r>
                <a:rPr lang="en-US" sz="5700" dirty="0">
                  <a:solidFill>
                    <a:schemeClr val="bg1">
                      <a:lumMod val="50000"/>
                    </a:schemeClr>
                  </a:solidFill>
                  <a:latin typeface="Calibri" pitchFamily="34" charset="0"/>
                  <a:cs typeface="Calibri" panose="020F0502020204030204" pitchFamily="34" charset="0"/>
                </a:rPr>
                <a:t>Once your poster file is ready, visit</a:t>
              </a:r>
              <a:r>
                <a:rPr lang="en-US" sz="5700" baseline="0" dirty="0">
                  <a:solidFill>
                    <a:schemeClr val="bg1">
                      <a:lumMod val="50000"/>
                    </a:schemeClr>
                  </a:solidFill>
                  <a:latin typeface="Calibri" pitchFamily="34" charset="0"/>
                  <a:cs typeface="Calibri" panose="020F0502020204030204" pitchFamily="34" charset="0"/>
                </a:rPr>
                <a:t> </a:t>
              </a:r>
              <a:r>
                <a:rPr lang="en-US" sz="5700" b="1" baseline="0" dirty="0">
                  <a:solidFill>
                    <a:schemeClr val="bg1">
                      <a:lumMod val="50000"/>
                    </a:schemeClr>
                  </a:solidFill>
                  <a:latin typeface="Calibri" pitchFamily="34" charset="0"/>
                  <a:cs typeface="Calibri" panose="020F0502020204030204" pitchFamily="34" charset="0"/>
                </a:rPr>
                <a:t>www.genigraphics.com</a:t>
              </a:r>
              <a:r>
                <a:rPr lang="en-US" sz="57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2100"/>
                </a:spcAft>
              </a:pPr>
              <a:r>
                <a:rPr lang="en-US" sz="57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57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5700" baseline="0" dirty="0">
                  <a:solidFill>
                    <a:schemeClr val="bg1">
                      <a:lumMod val="50000"/>
                    </a:schemeClr>
                  </a:solidFill>
                  <a:latin typeface="Calibri" pitchFamily="34" charset="0"/>
                  <a:cs typeface="Calibri" panose="020F0502020204030204" pitchFamily="34" charset="0"/>
                </a:rPr>
                <a:t>US and Canada:  1-800-790-4001</a:t>
              </a:r>
              <a:br>
                <a:rPr lang="en-US" sz="5700" baseline="0" dirty="0">
                  <a:solidFill>
                    <a:schemeClr val="bg1">
                      <a:lumMod val="50000"/>
                    </a:schemeClr>
                  </a:solidFill>
                  <a:latin typeface="Calibri" pitchFamily="34" charset="0"/>
                  <a:cs typeface="Calibri" panose="020F0502020204030204" pitchFamily="34" charset="0"/>
                </a:rPr>
              </a:br>
              <a:r>
                <a:rPr lang="en-US" sz="57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4200" dirty="0">
                  <a:solidFill>
                    <a:schemeClr val="bg1">
                      <a:lumMod val="50000"/>
                    </a:schemeClr>
                  </a:solidFill>
                  <a:latin typeface="Calibri" pitchFamily="34" charset="0"/>
                  <a:cs typeface="Calibri" panose="020F0502020204030204" pitchFamily="34" charset="0"/>
                </a:rPr>
              </a:br>
              <a:r>
                <a:rPr lang="en-US" sz="4200" dirty="0">
                  <a:solidFill>
                    <a:schemeClr val="bg1">
                      <a:lumMod val="50000"/>
                    </a:schemeClr>
                  </a:solidFill>
                  <a:latin typeface="Calibri" pitchFamily="34" charset="0"/>
                  <a:cs typeface="Calibri" panose="020F0502020204030204" pitchFamily="34" charset="0"/>
                </a:rPr>
                <a:t>[This sidebar area does not print.]</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8400" y="38100000"/>
            <a:ext cx="5297435" cy="185928"/>
          </a:xfrm>
          <a:prstGeom prst="rect">
            <a:avLst/>
          </a:prstGeom>
        </p:spPr>
      </p:pic>
    </p:spTree>
    <p:extLst>
      <p:ext uri="{BB962C8B-B14F-4D97-AF65-F5344CB8AC3E}">
        <p14:creationId xmlns:p14="http://schemas.microsoft.com/office/powerpoint/2010/main" val="188163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5360-85B0-4472-A4C7-358C45EA2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C92187-FC96-4F88-B9A5-4AF114DACE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71DA8-E889-447F-9ECD-59BBC3570CCC}"/>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5" name="Footer Placeholder 4">
            <a:extLst>
              <a:ext uri="{FF2B5EF4-FFF2-40B4-BE49-F238E27FC236}">
                <a16:creationId xmlns:a16="http://schemas.microsoft.com/office/drawing/2014/main" id="{DD92C7B2-A698-4B1E-9D6D-6449616ABF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552FEB-1B8F-4F8A-9B35-46AF818927FF}"/>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92710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DA9F-31AC-45FF-96CB-02C4E0812596}"/>
              </a:ext>
            </a:extLst>
          </p:cNvPr>
          <p:cNvSpPr>
            <a:spLocks noGrp="1"/>
          </p:cNvSpPr>
          <p:nvPr>
            <p:ph type="title"/>
          </p:nvPr>
        </p:nvSpPr>
        <p:spPr>
          <a:xfrm>
            <a:off x="2620328" y="9574536"/>
            <a:ext cx="33124140" cy="15975327"/>
          </a:xfrm>
        </p:spPr>
        <p:txBody>
          <a:bodyPr anchor="b"/>
          <a:lstStyle>
            <a:lvl1pPr>
              <a:defRPr sz="18900"/>
            </a:lvl1pPr>
          </a:lstStyle>
          <a:p>
            <a:r>
              <a:rPr lang="en-US"/>
              <a:t>Click to edit Master title style</a:t>
            </a:r>
          </a:p>
        </p:txBody>
      </p:sp>
      <p:sp>
        <p:nvSpPr>
          <p:cNvPr id="3" name="Text Placeholder 2">
            <a:extLst>
              <a:ext uri="{FF2B5EF4-FFF2-40B4-BE49-F238E27FC236}">
                <a16:creationId xmlns:a16="http://schemas.microsoft.com/office/drawing/2014/main" id="{FC5DA156-1E1C-474D-856C-5C78294C65D3}"/>
              </a:ext>
            </a:extLst>
          </p:cNvPr>
          <p:cNvSpPr>
            <a:spLocks noGrp="1"/>
          </p:cNvSpPr>
          <p:nvPr>
            <p:ph type="body" idx="1"/>
          </p:nvPr>
        </p:nvSpPr>
        <p:spPr>
          <a:xfrm>
            <a:off x="2620328" y="25700996"/>
            <a:ext cx="33124140" cy="8401047"/>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BDC66-9CFB-4063-AF64-FAC5970CA8D0}"/>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5" name="Footer Placeholder 4">
            <a:extLst>
              <a:ext uri="{FF2B5EF4-FFF2-40B4-BE49-F238E27FC236}">
                <a16:creationId xmlns:a16="http://schemas.microsoft.com/office/drawing/2014/main" id="{F515BD33-ADF6-489B-9788-AD0DBF0BF8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8B7E8A-C429-4383-8628-7B6802C6BEC3}"/>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3783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ACF8-C70B-4866-B71D-0841D6DCA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5B6D31-4B7E-4C71-81B3-1F570594DA92}"/>
              </a:ext>
            </a:extLst>
          </p:cNvPr>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B8B73A-6283-4F15-AE75-819D093B6BBE}"/>
              </a:ext>
            </a:extLst>
          </p:cNvPr>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FC38F8-402F-4650-8BDD-F23C8E66056C}"/>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6" name="Footer Placeholder 5">
            <a:extLst>
              <a:ext uri="{FF2B5EF4-FFF2-40B4-BE49-F238E27FC236}">
                <a16:creationId xmlns:a16="http://schemas.microsoft.com/office/drawing/2014/main" id="{1668F2A9-B8A7-4E21-9F91-8EE00B196B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C6601D-EC91-4587-9B6F-B25D98333285}"/>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39938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C112-F703-4A60-8C63-ED1D0744C2A3}"/>
              </a:ext>
            </a:extLst>
          </p:cNvPr>
          <p:cNvSpPr>
            <a:spLocks noGrp="1"/>
          </p:cNvSpPr>
          <p:nvPr>
            <p:ph type="title"/>
          </p:nvPr>
        </p:nvSpPr>
        <p:spPr>
          <a:xfrm>
            <a:off x="2645332" y="2044703"/>
            <a:ext cx="33124140" cy="74231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6B8D16-A569-4411-B344-70FEB54F4D58}"/>
              </a:ext>
            </a:extLst>
          </p:cNvPr>
          <p:cNvSpPr>
            <a:spLocks noGrp="1"/>
          </p:cNvSpPr>
          <p:nvPr>
            <p:ph type="body" idx="1"/>
          </p:nvPr>
        </p:nvSpPr>
        <p:spPr>
          <a:xfrm>
            <a:off x="2645334" y="9414513"/>
            <a:ext cx="16247029" cy="4613907"/>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a:extLst>
              <a:ext uri="{FF2B5EF4-FFF2-40B4-BE49-F238E27FC236}">
                <a16:creationId xmlns:a16="http://schemas.microsoft.com/office/drawing/2014/main" id="{69035760-EBCF-411F-B572-5F11E49C5947}"/>
              </a:ext>
            </a:extLst>
          </p:cNvPr>
          <p:cNvSpPr>
            <a:spLocks noGrp="1"/>
          </p:cNvSpPr>
          <p:nvPr>
            <p:ph sz="half" idx="2"/>
          </p:nvPr>
        </p:nvSpPr>
        <p:spPr>
          <a:xfrm>
            <a:off x="2645334" y="14028420"/>
            <a:ext cx="16247029"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865D7B-8828-4924-981F-823E81733A69}"/>
              </a:ext>
            </a:extLst>
          </p:cNvPr>
          <p:cNvSpPr>
            <a:spLocks noGrp="1"/>
          </p:cNvSpPr>
          <p:nvPr>
            <p:ph type="body" sz="quarter" idx="3"/>
          </p:nvPr>
        </p:nvSpPr>
        <p:spPr>
          <a:xfrm>
            <a:off x="19442430" y="9414513"/>
            <a:ext cx="16327042" cy="4613907"/>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a:extLst>
              <a:ext uri="{FF2B5EF4-FFF2-40B4-BE49-F238E27FC236}">
                <a16:creationId xmlns:a16="http://schemas.microsoft.com/office/drawing/2014/main" id="{A6D15C7F-7A85-4A9F-9312-2875E5B952B5}"/>
              </a:ext>
            </a:extLst>
          </p:cNvPr>
          <p:cNvSpPr>
            <a:spLocks noGrp="1"/>
          </p:cNvSpPr>
          <p:nvPr>
            <p:ph sz="quarter" idx="4"/>
          </p:nvPr>
        </p:nvSpPr>
        <p:spPr>
          <a:xfrm>
            <a:off x="19442430"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A289B-09E4-4691-B238-46659DAEFC84}"/>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8" name="Footer Placeholder 7">
            <a:extLst>
              <a:ext uri="{FF2B5EF4-FFF2-40B4-BE49-F238E27FC236}">
                <a16:creationId xmlns:a16="http://schemas.microsoft.com/office/drawing/2014/main" id="{B97A1D13-5A83-44C1-807E-BB5D706350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3EB021-8D08-4956-B87A-3B69FC49B9DB}"/>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72775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6F72-B642-44EF-9597-465FE5F9EF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A5FDBB-3D1E-4EB0-9DBB-40B5CD272631}"/>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4" name="Footer Placeholder 3">
            <a:extLst>
              <a:ext uri="{FF2B5EF4-FFF2-40B4-BE49-F238E27FC236}">
                <a16:creationId xmlns:a16="http://schemas.microsoft.com/office/drawing/2014/main" id="{6C0B2A98-41BD-46D7-886C-4C186816D9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AB1333-EDBA-440E-8BDA-B9E79FA1F887}"/>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74075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245EC7-CA27-4DF8-9CFE-9A15B5F93E9A}"/>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3" name="Footer Placeholder 2">
            <a:extLst>
              <a:ext uri="{FF2B5EF4-FFF2-40B4-BE49-F238E27FC236}">
                <a16:creationId xmlns:a16="http://schemas.microsoft.com/office/drawing/2014/main" id="{167F54EE-EE17-4257-841D-5A2FBD962F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EB7709-9094-4FB7-9639-8FAA002CC1DE}"/>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15329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990F-787C-488B-A35A-0356854BD048}"/>
              </a:ext>
            </a:extLst>
          </p:cNvPr>
          <p:cNvSpPr>
            <a:spLocks noGrp="1"/>
          </p:cNvSpPr>
          <p:nvPr>
            <p:ph type="title"/>
          </p:nvPr>
        </p:nvSpPr>
        <p:spPr>
          <a:xfrm>
            <a:off x="2645334" y="2560320"/>
            <a:ext cx="12386547" cy="8961120"/>
          </a:xfrm>
        </p:spPr>
        <p:txBody>
          <a:bodyPr anchor="b"/>
          <a:lstStyle>
            <a:lvl1pPr>
              <a:defRPr sz="10080"/>
            </a:lvl1pPr>
          </a:lstStyle>
          <a:p>
            <a:r>
              <a:rPr lang="en-US"/>
              <a:t>Click to edit Master title style</a:t>
            </a:r>
          </a:p>
        </p:txBody>
      </p:sp>
      <p:sp>
        <p:nvSpPr>
          <p:cNvPr id="3" name="Content Placeholder 2">
            <a:extLst>
              <a:ext uri="{FF2B5EF4-FFF2-40B4-BE49-F238E27FC236}">
                <a16:creationId xmlns:a16="http://schemas.microsoft.com/office/drawing/2014/main" id="{A5E54255-16D2-4CB7-AE29-96B3BB7E14CC}"/>
              </a:ext>
            </a:extLst>
          </p:cNvPr>
          <p:cNvSpPr>
            <a:spLocks noGrp="1"/>
          </p:cNvSpPr>
          <p:nvPr>
            <p:ph idx="1"/>
          </p:nvPr>
        </p:nvSpPr>
        <p:spPr>
          <a:xfrm>
            <a:off x="16327042" y="5529583"/>
            <a:ext cx="19442430" cy="272923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C11CB-3077-4CE6-8112-C2777EE8D7EA}"/>
              </a:ext>
            </a:extLst>
          </p:cNvPr>
          <p:cNvSpPr>
            <a:spLocks noGrp="1"/>
          </p:cNvSpPr>
          <p:nvPr>
            <p:ph type="body" sz="half" idx="2"/>
          </p:nvPr>
        </p:nvSpPr>
        <p:spPr>
          <a:xfrm>
            <a:off x="2645334" y="11521440"/>
            <a:ext cx="12386547" cy="21344893"/>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a:extLst>
              <a:ext uri="{FF2B5EF4-FFF2-40B4-BE49-F238E27FC236}">
                <a16:creationId xmlns:a16="http://schemas.microsoft.com/office/drawing/2014/main" id="{38CD46FC-8C48-49AC-AB38-2C5A26FA17B8}"/>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6" name="Footer Placeholder 5">
            <a:extLst>
              <a:ext uri="{FF2B5EF4-FFF2-40B4-BE49-F238E27FC236}">
                <a16:creationId xmlns:a16="http://schemas.microsoft.com/office/drawing/2014/main" id="{B16C2E0D-8BE7-49EA-B6E2-C37453BC91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6E5A2B-F6C2-4DD9-AB64-8D9D2AE06713}"/>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83520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A109-1368-4358-8646-073AA131DA78}"/>
              </a:ext>
            </a:extLst>
          </p:cNvPr>
          <p:cNvSpPr>
            <a:spLocks noGrp="1"/>
          </p:cNvSpPr>
          <p:nvPr>
            <p:ph type="title"/>
          </p:nvPr>
        </p:nvSpPr>
        <p:spPr>
          <a:xfrm>
            <a:off x="2645334" y="2560320"/>
            <a:ext cx="12386547" cy="8961120"/>
          </a:xfrm>
        </p:spPr>
        <p:txBody>
          <a:bodyPr anchor="b"/>
          <a:lstStyle>
            <a:lvl1pPr>
              <a:defRPr sz="10080"/>
            </a:lvl1pPr>
          </a:lstStyle>
          <a:p>
            <a:r>
              <a:rPr lang="en-US"/>
              <a:t>Click to edit Master title style</a:t>
            </a:r>
          </a:p>
        </p:txBody>
      </p:sp>
      <p:sp>
        <p:nvSpPr>
          <p:cNvPr id="3" name="Picture Placeholder 2">
            <a:extLst>
              <a:ext uri="{FF2B5EF4-FFF2-40B4-BE49-F238E27FC236}">
                <a16:creationId xmlns:a16="http://schemas.microsoft.com/office/drawing/2014/main" id="{D381ACCA-742A-4C97-B522-A53F0B864532}"/>
              </a:ext>
            </a:extLst>
          </p:cNvPr>
          <p:cNvSpPr>
            <a:spLocks noGrp="1"/>
          </p:cNvSpPr>
          <p:nvPr>
            <p:ph type="pic" idx="1"/>
          </p:nvPr>
        </p:nvSpPr>
        <p:spPr>
          <a:xfrm>
            <a:off x="16327042" y="5529583"/>
            <a:ext cx="19442430" cy="272923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a:extLst>
              <a:ext uri="{FF2B5EF4-FFF2-40B4-BE49-F238E27FC236}">
                <a16:creationId xmlns:a16="http://schemas.microsoft.com/office/drawing/2014/main" id="{10D281ED-7AAE-4CF2-913F-B6C1D820150E}"/>
              </a:ext>
            </a:extLst>
          </p:cNvPr>
          <p:cNvSpPr>
            <a:spLocks noGrp="1"/>
          </p:cNvSpPr>
          <p:nvPr>
            <p:ph type="body" sz="half" idx="2"/>
          </p:nvPr>
        </p:nvSpPr>
        <p:spPr>
          <a:xfrm>
            <a:off x="2645334" y="11521440"/>
            <a:ext cx="12386547" cy="21344893"/>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a:extLst>
              <a:ext uri="{FF2B5EF4-FFF2-40B4-BE49-F238E27FC236}">
                <a16:creationId xmlns:a16="http://schemas.microsoft.com/office/drawing/2014/main" id="{F47B07C6-DFE7-4B5A-8EAB-E4242A551BD0}"/>
              </a:ext>
            </a:extLst>
          </p:cNvPr>
          <p:cNvSpPr>
            <a:spLocks noGrp="1"/>
          </p:cNvSpPr>
          <p:nvPr>
            <p:ph type="dt" sz="half" idx="10"/>
          </p:nvPr>
        </p:nvSpPr>
        <p:spPr/>
        <p:txBody>
          <a:bodyPr/>
          <a:lstStyle/>
          <a:p>
            <a:fld id="{985D6BDF-9D0E-4E2B-85B8-D8F4790360C9}" type="datetimeFigureOut">
              <a:rPr lang="en-US" smtClean="0"/>
              <a:t>4/6/2022</a:t>
            </a:fld>
            <a:endParaRPr lang="en-US" dirty="0"/>
          </a:p>
        </p:txBody>
      </p:sp>
      <p:sp>
        <p:nvSpPr>
          <p:cNvPr id="6" name="Footer Placeholder 5">
            <a:extLst>
              <a:ext uri="{FF2B5EF4-FFF2-40B4-BE49-F238E27FC236}">
                <a16:creationId xmlns:a16="http://schemas.microsoft.com/office/drawing/2014/main" id="{03649A70-2E99-4B1B-A8C4-671EF14BA3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B78F89-8DE7-40EF-92CA-9FC1552B5576}"/>
              </a:ext>
            </a:extLst>
          </p:cNvPr>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28978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D29D93-5E31-46BC-97DC-072A1D6D096C}"/>
              </a:ext>
            </a:extLst>
          </p:cNvPr>
          <p:cNvSpPr>
            <a:spLocks noGrp="1"/>
          </p:cNvSpPr>
          <p:nvPr>
            <p:ph type="title"/>
          </p:nvPr>
        </p:nvSpPr>
        <p:spPr>
          <a:xfrm>
            <a:off x="2640330" y="2044703"/>
            <a:ext cx="33124140" cy="74231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AE526-C533-4C8C-B382-2118E745DCAB}"/>
              </a:ext>
            </a:extLst>
          </p:cNvPr>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B7286-B669-465A-8C5A-8A4CD6B6D6C0}"/>
              </a:ext>
            </a:extLst>
          </p:cNvPr>
          <p:cNvSpPr>
            <a:spLocks noGrp="1"/>
          </p:cNvSpPr>
          <p:nvPr>
            <p:ph type="dt" sz="half" idx="2"/>
          </p:nvPr>
        </p:nvSpPr>
        <p:spPr>
          <a:xfrm>
            <a:off x="2640330" y="35595563"/>
            <a:ext cx="8641080" cy="2044700"/>
          </a:xfrm>
          <a:prstGeom prst="rect">
            <a:avLst/>
          </a:prstGeom>
        </p:spPr>
        <p:txBody>
          <a:bodyPr vert="horz" lIns="91440" tIns="45720" rIns="91440" bIns="45720" rtlCol="0" anchor="ctr"/>
          <a:lstStyle>
            <a:lvl1pPr algn="l">
              <a:defRPr sz="3780">
                <a:solidFill>
                  <a:schemeClr val="tx1">
                    <a:tint val="75000"/>
                  </a:schemeClr>
                </a:solidFill>
              </a:defRPr>
            </a:lvl1pPr>
          </a:lstStyle>
          <a:p>
            <a:fld id="{985D6BDF-9D0E-4E2B-85B8-D8F4790360C9}" type="datetimeFigureOut">
              <a:rPr lang="en-US" smtClean="0"/>
              <a:t>4/6/2022</a:t>
            </a:fld>
            <a:endParaRPr lang="en-US" dirty="0"/>
          </a:p>
        </p:txBody>
      </p:sp>
      <p:sp>
        <p:nvSpPr>
          <p:cNvPr id="5" name="Footer Placeholder 4">
            <a:extLst>
              <a:ext uri="{FF2B5EF4-FFF2-40B4-BE49-F238E27FC236}">
                <a16:creationId xmlns:a16="http://schemas.microsoft.com/office/drawing/2014/main" id="{17F3EE1C-4F40-41DA-9F84-B2B8195AFE01}"/>
              </a:ext>
            </a:extLst>
          </p:cNvPr>
          <p:cNvSpPr>
            <a:spLocks noGrp="1"/>
          </p:cNvSpPr>
          <p:nvPr>
            <p:ph type="ftr" sz="quarter" idx="3"/>
          </p:nvPr>
        </p:nvSpPr>
        <p:spPr>
          <a:xfrm>
            <a:off x="12721590" y="35595563"/>
            <a:ext cx="12961620" cy="204470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CCAF6A-F825-4D60-B97D-98D85D71D931}"/>
              </a:ext>
            </a:extLst>
          </p:cNvPr>
          <p:cNvSpPr>
            <a:spLocks noGrp="1"/>
          </p:cNvSpPr>
          <p:nvPr>
            <p:ph type="sldNum" sz="quarter" idx="4"/>
          </p:nvPr>
        </p:nvSpPr>
        <p:spPr>
          <a:xfrm>
            <a:off x="27123390" y="35595563"/>
            <a:ext cx="8641080" cy="2044700"/>
          </a:xfrm>
          <a:prstGeom prst="rect">
            <a:avLst/>
          </a:prstGeom>
        </p:spPr>
        <p:txBody>
          <a:bodyPr vert="horz" lIns="91440" tIns="45720" rIns="91440" bIns="45720" rtlCol="0" anchor="ctr"/>
          <a:lstStyle>
            <a:lvl1pPr algn="r">
              <a:defRPr sz="378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39108791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16/j.jglr.2013.09.017" TargetMode="External"/><Relationship Id="rId13" Type="http://schemas.openxmlformats.org/officeDocument/2006/relationships/hyperlink" Target="https://doi.org/10.3394/0380-1330(2007)33%5b269:rioagl%5d2.0.co;2" TargetMode="External"/><Relationship Id="rId18" Type="http://schemas.openxmlformats.org/officeDocument/2006/relationships/image" Target="../media/image7.jpg"/><Relationship Id="rId26" Type="http://schemas.openxmlformats.org/officeDocument/2006/relationships/image" Target="../media/image15.jpg"/><Relationship Id="rId3" Type="http://schemas.openxmlformats.org/officeDocument/2006/relationships/hyperlink" Target="https://doi.org/10.1007/s13157-019-01174-7" TargetMode="External"/><Relationship Id="rId21" Type="http://schemas.openxmlformats.org/officeDocument/2006/relationships/image" Target="../media/image10.jpeg"/><Relationship Id="rId7" Type="http://schemas.openxmlformats.org/officeDocument/2006/relationships/hyperlink" Target="https://doi.org/10.1139/z99-102" TargetMode="External"/><Relationship Id="rId12" Type="http://schemas.openxmlformats.org/officeDocument/2006/relationships/hyperlink" Target="https://doi.org/10.1126/science.1103538" TargetMode="Externa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image" Target="../media/image3.jpg"/><Relationship Id="rId16" Type="http://schemas.openxmlformats.org/officeDocument/2006/relationships/image" Target="../media/image5.jpg"/><Relationship Id="rId20" Type="http://schemas.openxmlformats.org/officeDocument/2006/relationships/image" Target="../media/image9.jpg"/><Relationship Id="rId29"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hyperlink" Target="https://doi.org/10.1080/14634980490461542." TargetMode="External"/><Relationship Id="rId11" Type="http://schemas.openxmlformats.org/officeDocument/2006/relationships/hyperlink" Target="https://www.r-project.org/" TargetMode="External"/><Relationship Id="rId24" Type="http://schemas.openxmlformats.org/officeDocument/2006/relationships/image" Target="../media/image13.jpg"/><Relationship Id="rId5" Type="http://schemas.openxmlformats.org/officeDocument/2006/relationships/hyperlink" Target="https://doi.org/10.1525/9780520929432-050" TargetMode="External"/><Relationship Id="rId15" Type="http://schemas.openxmlformats.org/officeDocument/2006/relationships/image" Target="../media/image4.jpg"/><Relationship Id="rId23" Type="http://schemas.openxmlformats.org/officeDocument/2006/relationships/image" Target="../media/image12.png"/><Relationship Id="rId28" Type="http://schemas.openxmlformats.org/officeDocument/2006/relationships/image" Target="../media/image17.png"/><Relationship Id="rId10" Type="http://schemas.openxmlformats.org/officeDocument/2006/relationships/hyperlink" Target="http://michiganflora.net/" TargetMode="External"/><Relationship Id="rId19" Type="http://schemas.openxmlformats.org/officeDocument/2006/relationships/image" Target="../media/image8.jpg"/><Relationship Id="rId4" Type="http://schemas.openxmlformats.org/officeDocument/2006/relationships/hyperlink" Target="https://doi.org/10.1643/00458511(2000)000%5b0587:tviacb%5d2.0.co;2&#8239;&#160;" TargetMode="External"/><Relationship Id="rId9" Type="http://schemas.openxmlformats.org/officeDocument/2006/relationships/hyperlink" Target="https://doi.org/10.1007/s10980-004-3167-6&#8239;" TargetMode="External"/><Relationship Id="rId14" Type="http://schemas.openxmlformats.org/officeDocument/2006/relationships/hyperlink" Target="https://www.umesc.usgs.gov/terrestrial/amphibians/armi/frog_calls.html" TargetMode="External"/><Relationship Id="rId22" Type="http://schemas.openxmlformats.org/officeDocument/2006/relationships/image" Target="../media/image11.jpg"/><Relationship Id="rId27"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6C84CF-CB84-4F98-87AB-0708FC2ADFA2}"/>
              </a:ext>
            </a:extLst>
          </p:cNvPr>
          <p:cNvSpPr/>
          <p:nvPr/>
        </p:nvSpPr>
        <p:spPr>
          <a:xfrm>
            <a:off x="733239" y="33415736"/>
            <a:ext cx="36880800" cy="4246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89">
            <a:extLst>
              <a:ext uri="{FF2B5EF4-FFF2-40B4-BE49-F238E27FC236}">
                <a16:creationId xmlns:a16="http://schemas.microsoft.com/office/drawing/2014/main" id="{87207AB5-AB76-4846-9712-B64C84BFEB96}"/>
              </a:ext>
            </a:extLst>
          </p:cNvPr>
          <p:cNvSpPr txBox="1">
            <a:spLocks noChangeArrowheads="1"/>
          </p:cNvSpPr>
          <p:nvPr/>
        </p:nvSpPr>
        <p:spPr bwMode="auto">
          <a:xfrm>
            <a:off x="13489093" y="15361810"/>
            <a:ext cx="11414535" cy="22175263"/>
          </a:xfrm>
          <a:prstGeom prst="rect">
            <a:avLst/>
          </a:prstGeom>
          <a:solidFill>
            <a:schemeClr val="bg1"/>
          </a:solidFill>
          <a:ln w="12700">
            <a:solidFill>
              <a:schemeClr val="accent1">
                <a:lumMod val="75000"/>
              </a:schemeClr>
            </a:solidFill>
          </a:ln>
          <a:effectLst/>
        </p:spPr>
        <p:txBody>
          <a:bodyPr wrap="square" lIns="160001" tIns="160001" rIns="160001" bIns="1600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800" dirty="0">
                <a:latin typeface="Calibri" pitchFamily="34" charset="0"/>
              </a:rPr>
              <a:t>The frog species I identified were the spring peeper (</a:t>
            </a:r>
            <a:r>
              <a:rPr lang="en-US" sz="2800" i="1" dirty="0" err="1">
                <a:latin typeface="Calibri" pitchFamily="34" charset="0"/>
              </a:rPr>
              <a:t>Pseuda</a:t>
            </a:r>
            <a:r>
              <a:rPr lang="en-US" sz="2800" i="1" dirty="0">
                <a:latin typeface="Calibri" pitchFamily="34" charset="0"/>
              </a:rPr>
              <a:t> </a:t>
            </a:r>
            <a:r>
              <a:rPr lang="en-US" sz="2800" i="1" dirty="0" err="1">
                <a:latin typeface="Calibri" pitchFamily="34" charset="0"/>
              </a:rPr>
              <a:t>criscrucifer</a:t>
            </a:r>
            <a:r>
              <a:rPr lang="en-US" sz="2800" dirty="0">
                <a:latin typeface="Calibri" pitchFamily="34" charset="0"/>
              </a:rPr>
              <a:t>), the American toad (</a:t>
            </a:r>
            <a:r>
              <a:rPr lang="en-US" sz="2800" i="1" dirty="0" err="1">
                <a:latin typeface="Calibri" pitchFamily="34" charset="0"/>
              </a:rPr>
              <a:t>Anaxyrus</a:t>
            </a:r>
            <a:r>
              <a:rPr lang="en-US" sz="2800" i="1" dirty="0">
                <a:latin typeface="Calibri" pitchFamily="34" charset="0"/>
              </a:rPr>
              <a:t> americanus</a:t>
            </a:r>
            <a:r>
              <a:rPr lang="en-US" sz="2800" dirty="0">
                <a:latin typeface="Calibri" pitchFamily="34" charset="0"/>
              </a:rPr>
              <a:t>), the northern leopard frog (</a:t>
            </a:r>
            <a:r>
              <a:rPr lang="en-US" sz="2800" i="1" dirty="0">
                <a:latin typeface="Calibri" pitchFamily="34" charset="0"/>
              </a:rPr>
              <a:t>Rana </a:t>
            </a:r>
            <a:r>
              <a:rPr lang="en-US" sz="2800" i="1" dirty="0" err="1">
                <a:latin typeface="Calibri" pitchFamily="34" charset="0"/>
              </a:rPr>
              <a:t>pipiens</a:t>
            </a:r>
            <a:r>
              <a:rPr lang="en-US" sz="2800" dirty="0">
                <a:latin typeface="Calibri" pitchFamily="34" charset="0"/>
              </a:rPr>
              <a:t>), the eastern gray treefrog (</a:t>
            </a:r>
            <a:r>
              <a:rPr lang="en-US" sz="2800" i="1" dirty="0" err="1">
                <a:latin typeface="Calibri" pitchFamily="34" charset="0"/>
              </a:rPr>
              <a:t>Hyla</a:t>
            </a:r>
            <a:r>
              <a:rPr lang="en-US" sz="2800" i="1" dirty="0">
                <a:latin typeface="Calibri" pitchFamily="34" charset="0"/>
              </a:rPr>
              <a:t> versicolor</a:t>
            </a:r>
            <a:r>
              <a:rPr lang="en-US" sz="2800" dirty="0">
                <a:latin typeface="Calibri" pitchFamily="34" charset="0"/>
              </a:rPr>
              <a:t>) and Cope's gray treefrog (</a:t>
            </a:r>
            <a:r>
              <a:rPr lang="en-US" sz="2800" i="1" dirty="0" err="1">
                <a:latin typeface="Calibri" pitchFamily="34" charset="0"/>
              </a:rPr>
              <a:t>Hyla</a:t>
            </a:r>
            <a:r>
              <a:rPr lang="en-US" sz="2800" i="1" dirty="0">
                <a:latin typeface="Calibri" pitchFamily="34" charset="0"/>
              </a:rPr>
              <a:t> </a:t>
            </a:r>
            <a:r>
              <a:rPr lang="en-US" sz="2800" i="1" dirty="0" err="1">
                <a:latin typeface="Calibri" pitchFamily="34" charset="0"/>
              </a:rPr>
              <a:t>chrysoscelis</a:t>
            </a:r>
            <a:r>
              <a:rPr lang="en-US" sz="2800" dirty="0">
                <a:latin typeface="Calibri" pitchFamily="34" charset="0"/>
              </a:rPr>
              <a:t>), green frog </a:t>
            </a:r>
            <a:r>
              <a:rPr lang="en-US" sz="2800" dirty="0">
                <a:latin typeface="+mn-lt"/>
              </a:rPr>
              <a:t>(</a:t>
            </a:r>
            <a:r>
              <a:rPr lang="en-US" sz="2800" i="1" dirty="0">
                <a:latin typeface="+mn-lt"/>
              </a:rPr>
              <a:t>Rana </a:t>
            </a:r>
            <a:r>
              <a:rPr lang="en-US" sz="2800" i="1" dirty="0" err="1">
                <a:latin typeface="+mn-lt"/>
              </a:rPr>
              <a:t>clamitans</a:t>
            </a:r>
            <a:r>
              <a:rPr lang="en-US" sz="2800" i="1" dirty="0">
                <a:latin typeface="+mn-lt"/>
              </a:rPr>
              <a:t> </a:t>
            </a:r>
            <a:r>
              <a:rPr lang="en-US" sz="2800" i="1" dirty="0" err="1">
                <a:latin typeface="+mn-lt"/>
              </a:rPr>
              <a:t>melanota</a:t>
            </a:r>
            <a:r>
              <a:rPr lang="en-US" sz="2800" dirty="0">
                <a:latin typeface="+mn-lt"/>
              </a:rPr>
              <a:t>)</a:t>
            </a:r>
            <a:r>
              <a:rPr lang="en-US" sz="2800" i="1" dirty="0">
                <a:latin typeface="+mn-lt"/>
              </a:rPr>
              <a:t> </a:t>
            </a:r>
            <a:r>
              <a:rPr lang="en-US" sz="2800" dirty="0">
                <a:latin typeface="Calibri" pitchFamily="34" charset="0"/>
              </a:rPr>
              <a:t>and the American bullfrog (</a:t>
            </a:r>
            <a:r>
              <a:rPr lang="en-US" sz="2800" i="1" dirty="0" err="1">
                <a:latin typeface="Calibri" pitchFamily="34" charset="0"/>
              </a:rPr>
              <a:t>Lithobates</a:t>
            </a:r>
            <a:r>
              <a:rPr lang="en-US" sz="2800" i="1" dirty="0">
                <a:latin typeface="Calibri" pitchFamily="34" charset="0"/>
              </a:rPr>
              <a:t> </a:t>
            </a:r>
            <a:r>
              <a:rPr lang="en-US" sz="2800" i="1" dirty="0" err="1">
                <a:latin typeface="Calibri" pitchFamily="34" charset="0"/>
              </a:rPr>
              <a:t>catesbeianus</a:t>
            </a:r>
            <a:r>
              <a:rPr lang="en-US" sz="2800" dirty="0">
                <a:latin typeface="Calibri" pitchFamily="34" charset="0"/>
              </a:rPr>
              <a:t>).</a:t>
            </a: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Calibri" pitchFamily="34" charset="0"/>
            </a:endParaRPr>
          </a:p>
          <a:p>
            <a:pPr eaLnBrk="1" hangingPunct="1"/>
            <a:endParaRPr lang="en-US" sz="3200" dirty="0">
              <a:latin typeface="+mn-lt"/>
            </a:endParaRPr>
          </a:p>
          <a:p>
            <a:pPr eaLnBrk="1" hangingPunct="1"/>
            <a:endParaRPr lang="en-US" sz="3200" b="0" i="0" dirty="0">
              <a:effectLst/>
              <a:latin typeface="+mn-lt"/>
            </a:endParaRPr>
          </a:p>
          <a:p>
            <a:pPr eaLnBrk="1" hangingPunct="1"/>
            <a:endParaRPr lang="en-US" sz="3200" dirty="0">
              <a:latin typeface="+mn-lt"/>
            </a:endParaRPr>
          </a:p>
          <a:p>
            <a:pPr eaLnBrk="1" hangingPunct="1"/>
            <a:endParaRPr lang="en-US" sz="3200" b="0" i="0" dirty="0">
              <a:effectLst/>
              <a:latin typeface="+mn-lt"/>
            </a:endParaRPr>
          </a:p>
          <a:p>
            <a:pPr eaLnBrk="1" hangingPunct="1"/>
            <a:endParaRPr lang="en-US" sz="3200" dirty="0">
              <a:latin typeface="+mn-lt"/>
            </a:endParaRPr>
          </a:p>
          <a:p>
            <a:pPr eaLnBrk="1" hangingPunct="1"/>
            <a:endParaRPr lang="en-US" sz="3200" b="0" i="0" dirty="0">
              <a:effectLst/>
              <a:latin typeface="+mn-lt"/>
            </a:endParaRPr>
          </a:p>
          <a:p>
            <a:pPr eaLnBrk="1" hangingPunct="1"/>
            <a:endParaRPr lang="en-US" sz="3200" dirty="0">
              <a:latin typeface="+mn-lt"/>
            </a:endParaRPr>
          </a:p>
          <a:p>
            <a:pPr eaLnBrk="1" hangingPunct="1"/>
            <a:endParaRPr lang="en-US" sz="3200" b="0" i="0" dirty="0">
              <a:effectLst/>
              <a:latin typeface="+mn-lt"/>
            </a:endParaRPr>
          </a:p>
          <a:p>
            <a:pPr eaLnBrk="1" hangingPunct="1"/>
            <a:endParaRPr lang="en-US" sz="3200" dirty="0">
              <a:latin typeface="+mn-lt"/>
            </a:endParaRPr>
          </a:p>
          <a:p>
            <a:pPr eaLnBrk="1" hangingPunct="1"/>
            <a:endParaRPr lang="en-US" sz="3200" b="0" i="0" dirty="0">
              <a:effectLst/>
              <a:latin typeface="+mn-lt"/>
            </a:endParaRPr>
          </a:p>
          <a:p>
            <a:pPr eaLnBrk="1" hangingPunct="1"/>
            <a:endParaRPr lang="en-US" sz="3200" dirty="0">
              <a:latin typeface="+mn-lt"/>
            </a:endParaRPr>
          </a:p>
          <a:p>
            <a:pPr eaLnBrk="1" hangingPunct="1"/>
            <a:endParaRPr lang="en-US" sz="3200" b="0" i="0" dirty="0">
              <a:effectLst/>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a:p>
            <a:pPr eaLnBrk="1" hangingPunct="1"/>
            <a:endParaRPr lang="en-US" sz="3200" dirty="0">
              <a:latin typeface="+mn-lt"/>
            </a:endParaRPr>
          </a:p>
        </p:txBody>
      </p:sp>
      <p:sp>
        <p:nvSpPr>
          <p:cNvPr id="4" name="Text Box 122"/>
          <p:cNvSpPr txBox="1">
            <a:spLocks noChangeArrowheads="1"/>
          </p:cNvSpPr>
          <p:nvPr/>
        </p:nvSpPr>
        <p:spPr bwMode="auto">
          <a:xfrm>
            <a:off x="7293214" y="299565"/>
            <a:ext cx="25603200" cy="203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001" tIns="400002" rIns="160001" bIns="40000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8000" b="1" dirty="0">
                <a:solidFill>
                  <a:schemeClr val="accent3">
                    <a:lumMod val="20000"/>
                    <a:lumOff val="80000"/>
                  </a:schemeClr>
                </a:solidFill>
                <a:latin typeface="+mn-lt"/>
              </a:rPr>
              <a:t>Impacts of Great Lakes Typha Invasion on Anuran Species</a:t>
            </a:r>
          </a:p>
        </p:txBody>
      </p:sp>
      <p:sp>
        <p:nvSpPr>
          <p:cNvPr id="5" name="Text Box 123"/>
          <p:cNvSpPr txBox="1">
            <a:spLocks noChangeArrowheads="1"/>
          </p:cNvSpPr>
          <p:nvPr/>
        </p:nvSpPr>
        <p:spPr bwMode="auto">
          <a:xfrm>
            <a:off x="6474685" y="2281854"/>
            <a:ext cx="25603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001" tIns="160001" rIns="160001" bIns="160001"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800" dirty="0">
                <a:solidFill>
                  <a:schemeClr val="accent3">
                    <a:lumMod val="20000"/>
                    <a:lumOff val="80000"/>
                  </a:schemeClr>
                </a:solidFill>
                <a:latin typeface="+mn-lt"/>
              </a:rPr>
              <a:t>Elizabeth Thilges*, Drew Monks, Shane </a:t>
            </a:r>
            <a:r>
              <a:rPr lang="en-US" sz="4800" dirty="0" err="1">
                <a:solidFill>
                  <a:schemeClr val="accent3">
                    <a:lumMod val="20000"/>
                    <a:lumOff val="80000"/>
                  </a:schemeClr>
                </a:solidFill>
                <a:latin typeface="+mn-lt"/>
              </a:rPr>
              <a:t>Lishawa</a:t>
            </a:r>
            <a:r>
              <a:rPr lang="en-US" sz="4800" dirty="0">
                <a:solidFill>
                  <a:schemeClr val="accent3">
                    <a:lumMod val="20000"/>
                    <a:lumOff val="80000"/>
                  </a:schemeClr>
                </a:solidFill>
                <a:latin typeface="+mn-lt"/>
              </a:rPr>
              <a:t>, Dr. Brian </a:t>
            </a:r>
            <a:r>
              <a:rPr lang="en-US" sz="4800" dirty="0" err="1">
                <a:solidFill>
                  <a:schemeClr val="accent3">
                    <a:lumMod val="20000"/>
                    <a:lumOff val="80000"/>
                  </a:schemeClr>
                </a:solidFill>
                <a:latin typeface="+mn-lt"/>
              </a:rPr>
              <a:t>Ohsowski</a:t>
            </a:r>
            <a:endParaRPr lang="en-US" sz="4800" dirty="0">
              <a:solidFill>
                <a:schemeClr val="accent3">
                  <a:lumMod val="20000"/>
                  <a:lumOff val="80000"/>
                </a:schemeClr>
              </a:solidFill>
              <a:latin typeface="+mn-lt"/>
            </a:endParaRPr>
          </a:p>
          <a:p>
            <a:pPr algn="ctr" eaLnBrk="1" hangingPunct="1"/>
            <a:r>
              <a:rPr lang="en-US" sz="4800" dirty="0">
                <a:solidFill>
                  <a:schemeClr val="accent3">
                    <a:lumMod val="20000"/>
                    <a:lumOff val="80000"/>
                  </a:schemeClr>
                </a:solidFill>
                <a:latin typeface="+mn-lt"/>
              </a:rPr>
              <a:t>School of Environmental Sustainability | Loyola University Chicago </a:t>
            </a:r>
          </a:p>
          <a:p>
            <a:pPr algn="ctr" eaLnBrk="1" hangingPunct="1"/>
            <a:r>
              <a:rPr lang="en-US" sz="4800" dirty="0">
                <a:solidFill>
                  <a:schemeClr val="accent3">
                    <a:lumMod val="20000"/>
                    <a:lumOff val="80000"/>
                  </a:schemeClr>
                </a:solidFill>
                <a:latin typeface="+mn-lt"/>
              </a:rPr>
              <a:t>ethilges@luc.edu</a:t>
            </a:r>
          </a:p>
        </p:txBody>
      </p:sp>
      <p:sp>
        <p:nvSpPr>
          <p:cNvPr id="10" name="Text Box 189"/>
          <p:cNvSpPr txBox="1">
            <a:spLocks noChangeArrowheads="1"/>
          </p:cNvSpPr>
          <p:nvPr/>
        </p:nvSpPr>
        <p:spPr bwMode="auto">
          <a:xfrm>
            <a:off x="1496564" y="5981440"/>
            <a:ext cx="11430000" cy="4631999"/>
          </a:xfrm>
          <a:prstGeom prst="rect">
            <a:avLst/>
          </a:prstGeom>
          <a:solidFill>
            <a:schemeClr val="bg1"/>
          </a:solidFill>
          <a:ln w="12700">
            <a:solidFill>
              <a:schemeClr val="accent1">
                <a:lumMod val="75000"/>
              </a:schemeClr>
            </a:solidFill>
          </a:ln>
          <a:effectLst/>
        </p:spPr>
        <p:txBody>
          <a:bodyPr wrap="square" lIns="160001" tIns="160001" rIns="160001" bIns="1600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800" dirty="0">
                <a:latin typeface="Calibri" panose="020F0502020204030204" pitchFamily="34" charset="0"/>
                <a:cs typeface="Calibri" panose="020F0502020204030204" pitchFamily="34" charset="0"/>
              </a:rPr>
              <a:t>Anuran (frog and toad) populations are in decline worldwide, including around the Great Lakes. Simultaneously, the abundance of the hybrid cattail, </a:t>
            </a:r>
            <a:r>
              <a:rPr lang="en-US" sz="2800" i="1" dirty="0">
                <a:latin typeface="Calibri" panose="020F0502020204030204" pitchFamily="34" charset="0"/>
                <a:cs typeface="Calibri" panose="020F0502020204030204" pitchFamily="34" charset="0"/>
              </a:rPr>
              <a:t>Typha x glauca</a:t>
            </a:r>
            <a:r>
              <a:rPr lang="en-US" sz="2800" dirty="0">
                <a:latin typeface="Calibri" panose="020F0502020204030204" pitchFamily="34" charset="0"/>
                <a:cs typeface="Calibri" panose="020F0502020204030204" pitchFamily="34" charset="0"/>
              </a:rPr>
              <a:t>, has expanded in Great Lakes coastal wetlands. This invasive plant alters wetlands by forming dense stands, negatively impacting anuran species by fragmenting their suitable habitat. To quantify the effects of Typha on different anuran species, sound recorders were placed in paired invaded and uninvaded wetland sites in the spring of 2021 in northern Michigan. Vegetation surveys were conducted around the sound recorders and I listened to the audio data to determine the presence of anuran species.</a:t>
            </a:r>
            <a:endParaRPr lang="en-US" sz="2800" dirty="0">
              <a:latin typeface="+mn-lt"/>
            </a:endParaRPr>
          </a:p>
        </p:txBody>
      </p:sp>
      <p:sp>
        <p:nvSpPr>
          <p:cNvPr id="32" name="Rectangle 31"/>
          <p:cNvSpPr/>
          <p:nvPr/>
        </p:nvSpPr>
        <p:spPr>
          <a:xfrm>
            <a:off x="1501069" y="5181340"/>
            <a:ext cx="11430000" cy="8001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r>
              <a:rPr lang="en-US" sz="5400" b="1" dirty="0">
                <a:solidFill>
                  <a:schemeClr val="accent3">
                    <a:lumMod val="20000"/>
                    <a:lumOff val="80000"/>
                  </a:schemeClr>
                </a:solidFill>
              </a:rPr>
              <a:t>Abstract</a:t>
            </a:r>
          </a:p>
        </p:txBody>
      </p:sp>
      <p:sp>
        <p:nvSpPr>
          <p:cNvPr id="11" name="Text Box 190"/>
          <p:cNvSpPr txBox="1">
            <a:spLocks noChangeArrowheads="1"/>
          </p:cNvSpPr>
          <p:nvPr/>
        </p:nvSpPr>
        <p:spPr bwMode="auto">
          <a:xfrm>
            <a:off x="1516534" y="15677206"/>
            <a:ext cx="11414535" cy="11526194"/>
          </a:xfrm>
          <a:prstGeom prst="rect">
            <a:avLst/>
          </a:prstGeom>
          <a:solidFill>
            <a:schemeClr val="bg1"/>
          </a:solidFill>
          <a:ln w="12700">
            <a:solidFill>
              <a:schemeClr val="accent1">
                <a:lumMod val="75000"/>
              </a:schemeClr>
            </a:solidFill>
          </a:ln>
          <a:effectLst/>
        </p:spPr>
        <p:txBody>
          <a:bodyPr wrap="square" lIns="160001" tIns="160001" rIns="160001" bIns="1600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l" rtl="0" fontAlgn="base"/>
            <a:r>
              <a:rPr lang="en-US" sz="2800" b="0" i="0" dirty="0">
                <a:solidFill>
                  <a:srgbClr val="000000"/>
                </a:solidFill>
                <a:effectLst/>
                <a:latin typeface="+mn-lt"/>
              </a:rPr>
              <a:t>Globally, about 42% of all amphibian species have decreased since 1980 (Stuart et al., 2004). In the Great Lakes, at least 50% of amphibian species are at risk (</a:t>
            </a:r>
            <a:r>
              <a:rPr lang="en-US" sz="2800" b="0" i="0" dirty="0" err="1">
                <a:solidFill>
                  <a:srgbClr val="000000"/>
                </a:solidFill>
                <a:effectLst/>
                <a:latin typeface="+mn-lt"/>
              </a:rPr>
              <a:t>Hecnar</a:t>
            </a:r>
            <a:r>
              <a:rPr lang="en-US" sz="2800" b="0" i="0" dirty="0">
                <a:solidFill>
                  <a:srgbClr val="000000"/>
                </a:solidFill>
                <a:effectLst/>
                <a:latin typeface="+mn-lt"/>
              </a:rPr>
              <a:t>, 2004). Amphibians need unique combinations of terrestrial and aquatic habitat to reproduce, making them especially vulnerable to habitat fragmentation (</a:t>
            </a:r>
            <a:r>
              <a:rPr lang="en-US" sz="2800" b="0" i="0" dirty="0" err="1">
                <a:effectLst/>
                <a:latin typeface="+mn-lt"/>
              </a:rPr>
              <a:t>Kolozsvary</a:t>
            </a:r>
            <a:r>
              <a:rPr lang="en-US" sz="2800" b="0" i="0" dirty="0">
                <a:effectLst/>
                <a:latin typeface="+mn-lt"/>
              </a:rPr>
              <a:t> &amp; </a:t>
            </a:r>
            <a:r>
              <a:rPr lang="en-US" sz="2800" b="0" i="0" dirty="0" err="1">
                <a:effectLst/>
                <a:latin typeface="+mn-lt"/>
              </a:rPr>
              <a:t>Swihart</a:t>
            </a:r>
            <a:r>
              <a:rPr lang="en-US" sz="2800" b="0" i="0" dirty="0">
                <a:effectLst/>
                <a:latin typeface="+mn-lt"/>
              </a:rPr>
              <a:t>, 1999)</a:t>
            </a:r>
            <a:r>
              <a:rPr lang="en-US" sz="2800" b="0" i="0" dirty="0">
                <a:solidFill>
                  <a:srgbClr val="000000"/>
                </a:solidFill>
                <a:effectLst/>
                <a:latin typeface="+mn-lt"/>
              </a:rPr>
              <a:t>. In coastal wetlands, the presence of some species, like the American toad and the eastern grey treefrog, decreases with the presence of nearby forested areas while the presence of the spring peeper increases (Price et al., 2005). Alternatively, the American toad and the eastern grey treefrog are positively associated with nearby grasses and sedges (Price et al., 2005). The invasive hybrid cattail </a:t>
            </a:r>
            <a:r>
              <a:rPr lang="en-US" sz="2800" b="0" i="1" dirty="0">
                <a:solidFill>
                  <a:srgbClr val="000000"/>
                </a:solidFill>
                <a:effectLst/>
                <a:latin typeface="+mn-lt"/>
              </a:rPr>
              <a:t>Typha x glauca</a:t>
            </a:r>
            <a:r>
              <a:rPr lang="en-US" sz="2800" b="0" i="0" dirty="0">
                <a:solidFill>
                  <a:srgbClr val="000000"/>
                </a:solidFill>
                <a:effectLst/>
                <a:latin typeface="+mn-lt"/>
              </a:rPr>
              <a:t> has expanded its presence in Great Lakes coastal wetlands over the last 50 </a:t>
            </a:r>
            <a:r>
              <a:rPr lang="en-US" sz="2800" dirty="0">
                <a:solidFill>
                  <a:srgbClr val="000000"/>
                </a:solidFill>
                <a:latin typeface="+mn-lt"/>
              </a:rPr>
              <a:t>- </a:t>
            </a:r>
            <a:r>
              <a:rPr lang="en-US" sz="2800" b="0" i="0" dirty="0">
                <a:solidFill>
                  <a:srgbClr val="000000"/>
                </a:solidFill>
                <a:effectLst/>
                <a:latin typeface="+mn-lt"/>
              </a:rPr>
              <a:t>100 years (Bansal et al., 2019)</a:t>
            </a:r>
            <a:r>
              <a:rPr lang="en-US" sz="2800" b="0" i="0" dirty="0">
                <a:effectLst/>
                <a:latin typeface="+mn-lt"/>
              </a:rPr>
              <a:t>. Like the common reed </a:t>
            </a:r>
            <a:r>
              <a:rPr lang="en-US" sz="2800" b="0" i="1" dirty="0">
                <a:effectLst/>
                <a:latin typeface="+mn-lt"/>
              </a:rPr>
              <a:t>Phragmites australis</a:t>
            </a:r>
            <a:r>
              <a:rPr lang="en-US" sz="2800" b="0" i="0" dirty="0">
                <a:effectLst/>
                <a:latin typeface="+mn-lt"/>
              </a:rPr>
              <a:t>, another invasive species, the stands formed by </a:t>
            </a:r>
            <a:r>
              <a:rPr lang="en-US" sz="2800" b="0" i="1" dirty="0">
                <a:effectLst/>
                <a:latin typeface="+mn-lt"/>
              </a:rPr>
              <a:t>Typha</a:t>
            </a:r>
            <a:r>
              <a:rPr lang="en-US" sz="2800" b="0" i="0" dirty="0">
                <a:effectLst/>
                <a:latin typeface="+mn-lt"/>
              </a:rPr>
              <a:t> likely negatively impact anuran species through the prevention of movement between the habitats they require </a:t>
            </a:r>
            <a:r>
              <a:rPr lang="en-US" sz="2800" b="0" i="0" dirty="0">
                <a:solidFill>
                  <a:srgbClr val="000000"/>
                </a:solidFill>
                <a:effectLst/>
                <a:latin typeface="+mn-lt"/>
              </a:rPr>
              <a:t>(Mifsud, 2014)</a:t>
            </a:r>
            <a:r>
              <a:rPr lang="en-US" sz="2800" b="0" i="0" dirty="0">
                <a:effectLst/>
                <a:latin typeface="+mn-lt"/>
              </a:rPr>
              <a:t>. Both </a:t>
            </a:r>
            <a:r>
              <a:rPr lang="en-US" sz="2800" b="0" i="1" dirty="0">
                <a:effectLst/>
                <a:latin typeface="+mn-lt"/>
              </a:rPr>
              <a:t>Typha</a:t>
            </a:r>
            <a:r>
              <a:rPr lang="en-US" sz="2800" b="0" i="0" dirty="0">
                <a:effectLst/>
                <a:latin typeface="+mn-lt"/>
              </a:rPr>
              <a:t> and </a:t>
            </a:r>
            <a:r>
              <a:rPr lang="en-US" sz="2800" b="0" i="1" dirty="0">
                <a:effectLst/>
                <a:latin typeface="+mn-lt"/>
              </a:rPr>
              <a:t>Phragmites</a:t>
            </a:r>
            <a:r>
              <a:rPr lang="en-US" sz="2800" b="0" i="0" dirty="0">
                <a:effectLst/>
                <a:latin typeface="+mn-lt"/>
              </a:rPr>
              <a:t> can quickly outcompete native species and form monocultures, as they can grow taller and denser than the native wetland plants of the Great Lakes (</a:t>
            </a:r>
            <a:r>
              <a:rPr lang="en-US" sz="2800" b="0" i="0" dirty="0" err="1">
                <a:effectLst/>
                <a:latin typeface="+mn-lt"/>
              </a:rPr>
              <a:t>Tulbure</a:t>
            </a:r>
            <a:r>
              <a:rPr lang="en-US" sz="2800" b="0" i="0" dirty="0">
                <a:effectLst/>
                <a:latin typeface="+mn-lt"/>
              </a:rPr>
              <a:t> et al., 2007).  </a:t>
            </a:r>
            <a:r>
              <a:rPr lang="en-US" sz="2800" b="0" i="0" dirty="0">
                <a:solidFill>
                  <a:srgbClr val="000000"/>
                </a:solidFill>
                <a:effectLst/>
                <a:latin typeface="+mn-lt"/>
              </a:rPr>
              <a:t>Male members of many anuran species call in order to signal their reproductive fitness (</a:t>
            </a:r>
            <a:r>
              <a:rPr lang="en-US" sz="2800" b="0" i="0" dirty="0" err="1">
                <a:effectLst/>
                <a:latin typeface="+mn-lt"/>
              </a:rPr>
              <a:t>Cannatella</a:t>
            </a:r>
            <a:r>
              <a:rPr lang="en-US" sz="2800" b="0" i="0" dirty="0">
                <a:effectLst/>
                <a:latin typeface="+mn-lt"/>
              </a:rPr>
              <a:t>, 2005)</a:t>
            </a:r>
            <a:r>
              <a:rPr lang="en-US" sz="2800" b="0" i="0" dirty="0">
                <a:solidFill>
                  <a:srgbClr val="000000"/>
                </a:solidFill>
                <a:effectLst/>
                <a:latin typeface="+mn-lt"/>
              </a:rPr>
              <a:t>. In the Great Lakes, almost all anuran species call during the spring or early summer, allowing for their identification via calling surveys (Eagle &amp; </a:t>
            </a:r>
            <a:r>
              <a:rPr lang="en-US" sz="2800" b="0" i="0" dirty="0" err="1">
                <a:solidFill>
                  <a:srgbClr val="000000"/>
                </a:solidFill>
                <a:effectLst/>
                <a:latin typeface="+mn-lt"/>
              </a:rPr>
              <a:t>Droege</a:t>
            </a:r>
            <a:r>
              <a:rPr lang="en-US" sz="2800" b="0" i="0" dirty="0">
                <a:solidFill>
                  <a:srgbClr val="000000"/>
                </a:solidFill>
                <a:effectLst/>
                <a:latin typeface="+mn-lt"/>
              </a:rPr>
              <a:t>, 2019). The use of audio recordings allows for a calling survey to take place over an extended period while minimizing changes in anuran behavior from human observers (Bridges &amp; Dorcas, 2000). I expected an increase in Typha cover to be correlated with a lower quality plant community decreased anuran presence.</a:t>
            </a:r>
          </a:p>
        </p:txBody>
      </p:sp>
      <p:pic>
        <p:nvPicPr>
          <p:cNvPr id="6" name="Picture 5" descr="Logo, company name&#10;&#10;Description automatically generated">
            <a:extLst>
              <a:ext uri="{FF2B5EF4-FFF2-40B4-BE49-F238E27FC236}">
                <a16:creationId xmlns:a16="http://schemas.microsoft.com/office/drawing/2014/main" id="{1D77BD7E-84DB-430C-9418-341BF5803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222" y="378425"/>
            <a:ext cx="3920126" cy="3920126"/>
          </a:xfrm>
          <a:prstGeom prst="rect">
            <a:avLst/>
          </a:prstGeom>
        </p:spPr>
      </p:pic>
      <p:sp>
        <p:nvSpPr>
          <p:cNvPr id="72" name="Text Box 194">
            <a:extLst>
              <a:ext uri="{FF2B5EF4-FFF2-40B4-BE49-F238E27FC236}">
                <a16:creationId xmlns:a16="http://schemas.microsoft.com/office/drawing/2014/main" id="{300CA8A8-35ED-4AC3-9459-69B03C06CFFC}"/>
              </a:ext>
            </a:extLst>
          </p:cNvPr>
          <p:cNvSpPr txBox="1">
            <a:spLocks noChangeArrowheads="1"/>
          </p:cNvSpPr>
          <p:nvPr/>
        </p:nvSpPr>
        <p:spPr bwMode="auto">
          <a:xfrm>
            <a:off x="25458629" y="26670000"/>
            <a:ext cx="11483161" cy="10572087"/>
          </a:xfrm>
          <a:prstGeom prst="rect">
            <a:avLst/>
          </a:prstGeom>
          <a:solidFill>
            <a:schemeClr val="bg1"/>
          </a:solidFill>
          <a:ln w="12700">
            <a:solidFill>
              <a:schemeClr val="accent1">
                <a:lumMod val="75000"/>
              </a:schemeClr>
            </a:solidFill>
          </a:ln>
          <a:effectLst/>
        </p:spPr>
        <p:txBody>
          <a:bodyPr wrap="square" lIns="160001" tIns="160001" rIns="160001" bIns="1600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1800" dirty="0">
                <a:solidFill>
                  <a:srgbClr val="000000"/>
                </a:solidFill>
                <a:effectLst/>
                <a:latin typeface="Calibri" panose="020F0502020204030204" pitchFamily="34" charset="0"/>
                <a:cs typeface="Calibri" panose="020F0502020204030204" pitchFamily="34" charset="0"/>
              </a:rPr>
              <a:t>Bansal, S., </a:t>
            </a:r>
            <a:r>
              <a:rPr lang="en-US" sz="1800" dirty="0" err="1">
                <a:solidFill>
                  <a:srgbClr val="000000"/>
                </a:solidFill>
                <a:effectLst/>
                <a:latin typeface="Calibri" panose="020F0502020204030204" pitchFamily="34" charset="0"/>
                <a:cs typeface="Calibri" panose="020F0502020204030204" pitchFamily="34" charset="0"/>
              </a:rPr>
              <a:t>Lishawa</a:t>
            </a:r>
            <a:r>
              <a:rPr lang="en-US" sz="1800" dirty="0">
                <a:solidFill>
                  <a:srgbClr val="000000"/>
                </a:solidFill>
                <a:effectLst/>
                <a:latin typeface="Calibri" panose="020F0502020204030204" pitchFamily="34" charset="0"/>
                <a:cs typeface="Calibri" panose="020F0502020204030204" pitchFamily="34" charset="0"/>
              </a:rPr>
              <a:t>, S. C., Newman, S., </a:t>
            </a:r>
            <a:r>
              <a:rPr lang="en-US" sz="1800" dirty="0" err="1">
                <a:solidFill>
                  <a:srgbClr val="000000"/>
                </a:solidFill>
                <a:effectLst/>
                <a:latin typeface="Calibri" panose="020F0502020204030204" pitchFamily="34" charset="0"/>
                <a:cs typeface="Calibri" panose="020F0502020204030204" pitchFamily="34" charset="0"/>
              </a:rPr>
              <a:t>Tangen</a:t>
            </a:r>
            <a:r>
              <a:rPr lang="en-US" sz="1800" dirty="0">
                <a:solidFill>
                  <a:srgbClr val="000000"/>
                </a:solidFill>
                <a:effectLst/>
                <a:latin typeface="Calibri" panose="020F0502020204030204" pitchFamily="34" charset="0"/>
                <a:cs typeface="Calibri" panose="020F0502020204030204" pitchFamily="34" charset="0"/>
              </a:rPr>
              <a:t>, B. A., Wilcox, D., Albert, D., </a:t>
            </a:r>
            <a:r>
              <a:rPr lang="en-US" sz="1800" dirty="0" err="1">
                <a:solidFill>
                  <a:srgbClr val="000000"/>
                </a:solidFill>
                <a:effectLst/>
                <a:latin typeface="Calibri" panose="020F0502020204030204" pitchFamily="34" charset="0"/>
                <a:cs typeface="Calibri" panose="020F0502020204030204" pitchFamily="34" charset="0"/>
              </a:rPr>
              <a:t>Anteau</a:t>
            </a:r>
            <a:r>
              <a:rPr lang="en-US" sz="1800" dirty="0">
                <a:solidFill>
                  <a:srgbClr val="000000"/>
                </a:solidFill>
                <a:effectLst/>
                <a:latin typeface="Calibri" panose="020F0502020204030204" pitchFamily="34" charset="0"/>
                <a:cs typeface="Calibri" panose="020F0502020204030204" pitchFamily="34" charset="0"/>
              </a:rPr>
              <a:t>, M. J., Chimney, 	M. J., Cressey, R. L., 	</a:t>
            </a:r>
            <a:r>
              <a:rPr lang="en-US" sz="1800" dirty="0" err="1">
                <a:solidFill>
                  <a:srgbClr val="000000"/>
                </a:solidFill>
                <a:effectLst/>
                <a:latin typeface="Calibri" panose="020F0502020204030204" pitchFamily="34" charset="0"/>
                <a:cs typeface="Calibri" panose="020F0502020204030204" pitchFamily="34" charset="0"/>
              </a:rPr>
              <a:t>DeKeyser</a:t>
            </a:r>
            <a:r>
              <a:rPr lang="en-US" sz="1800" dirty="0">
                <a:solidFill>
                  <a:srgbClr val="000000"/>
                </a:solidFill>
                <a:effectLst/>
                <a:latin typeface="Calibri" panose="020F0502020204030204" pitchFamily="34" charset="0"/>
                <a:cs typeface="Calibri" panose="020F0502020204030204" pitchFamily="34" charset="0"/>
              </a:rPr>
              <a:t>, E., Elgersma, K. J., Finkelstein, S. A., Freeland, J., </a:t>
            </a:r>
            <a:r>
              <a:rPr lang="en-US" sz="1800" dirty="0" err="1">
                <a:solidFill>
                  <a:srgbClr val="000000"/>
                </a:solidFill>
                <a:effectLst/>
                <a:latin typeface="Calibri" panose="020F0502020204030204" pitchFamily="34" charset="0"/>
                <a:cs typeface="Calibri" panose="020F0502020204030204" pitchFamily="34" charset="0"/>
              </a:rPr>
              <a:t>Grosshans</a:t>
            </a:r>
            <a:r>
              <a:rPr lang="en-US" sz="1800" dirty="0">
                <a:solidFill>
                  <a:srgbClr val="000000"/>
                </a:solidFill>
                <a:effectLst/>
                <a:latin typeface="Calibri" panose="020F0502020204030204" pitchFamily="34" charset="0"/>
                <a:cs typeface="Calibri" panose="020F0502020204030204" pitchFamily="34" charset="0"/>
              </a:rPr>
              <a:t>, R., Klug, P. E., Larkin, D. J., Lawrence, B. 	A., Linz, G., </a:t>
            </a:r>
            <a:r>
              <a:rPr lang="en-US" sz="1800" dirty="0" err="1">
                <a:solidFill>
                  <a:srgbClr val="000000"/>
                </a:solidFill>
                <a:effectLst/>
                <a:latin typeface="Calibri" panose="020F0502020204030204" pitchFamily="34" charset="0"/>
                <a:cs typeface="Calibri" panose="020F0502020204030204" pitchFamily="34" charset="0"/>
              </a:rPr>
              <a:t>Marburger</a:t>
            </a:r>
            <a:r>
              <a:rPr lang="en-US" sz="1800" dirty="0">
                <a:solidFill>
                  <a:srgbClr val="000000"/>
                </a:solidFill>
                <a:effectLst/>
                <a:latin typeface="Calibri" panose="020F0502020204030204" pitchFamily="34" charset="0"/>
                <a:cs typeface="Calibri" panose="020F0502020204030204" pitchFamily="34" charset="0"/>
              </a:rPr>
              <a:t>, J., &amp; Windham-Myers, L. 	(2019). Typha (Cattail) Invasion in North American Wetlands: 	Biology, Regional Problems, Impacts, Ecosystem Services, and Management. </a:t>
            </a:r>
            <a:r>
              <a:rPr lang="en-US" sz="1800" i="1" dirty="0">
                <a:solidFill>
                  <a:srgbClr val="000000"/>
                </a:solidFill>
                <a:effectLst/>
                <a:latin typeface="Calibri" panose="020F0502020204030204" pitchFamily="34" charset="0"/>
                <a:cs typeface="Calibri" panose="020F0502020204030204" pitchFamily="34" charset="0"/>
              </a:rPr>
              <a:t>Wetlands</a:t>
            </a:r>
            <a:r>
              <a:rPr lang="en-US" sz="1800" dirty="0">
                <a:solidFill>
                  <a:srgbClr val="000000"/>
                </a:solidFill>
                <a:effectLst/>
                <a:latin typeface="Calibri" panose="020F0502020204030204" pitchFamily="34" charset="0"/>
                <a:cs typeface="Calibri" panose="020F0502020204030204" pitchFamily="34" charset="0"/>
              </a:rPr>
              <a:t>, </a:t>
            </a:r>
            <a:r>
              <a:rPr lang="en-US" sz="1800" i="1" dirty="0">
                <a:solidFill>
                  <a:srgbClr val="000000"/>
                </a:solidFill>
                <a:effectLst/>
                <a:latin typeface="Calibri" panose="020F0502020204030204" pitchFamily="34" charset="0"/>
                <a:cs typeface="Calibri" panose="020F0502020204030204" pitchFamily="34" charset="0"/>
              </a:rPr>
              <a:t>39</a:t>
            </a:r>
            <a:r>
              <a:rPr lang="en-US" sz="1800" dirty="0">
                <a:solidFill>
                  <a:srgbClr val="000000"/>
                </a:solidFill>
                <a:effectLst/>
                <a:latin typeface="Calibri" panose="020F0502020204030204" pitchFamily="34" charset="0"/>
                <a:cs typeface="Calibri" panose="020F0502020204030204" pitchFamily="34" charset="0"/>
              </a:rPr>
              <a:t>(4), 645–684. 	</a:t>
            </a:r>
            <a:r>
              <a:rPr lang="en-US" sz="1800" dirty="0">
                <a:solidFill>
                  <a:srgbClr val="000000"/>
                </a:solidFill>
                <a:effectLst/>
                <a:latin typeface="Calibri" panose="020F0502020204030204" pitchFamily="34" charset="0"/>
                <a:cs typeface="Calibri" panose="020F0502020204030204" pitchFamily="34" charset="0"/>
                <a:hlinkClick r:id="rId3"/>
              </a:rPr>
              <a:t>https://doi.org/10.1007/s13157-019-01174-7 </a:t>
            </a:r>
            <a:endParaRPr lang="en-US" sz="1800" dirty="0">
              <a:solidFill>
                <a:srgbClr val="000000"/>
              </a:solidFill>
              <a:effectLst/>
              <a:latin typeface="Calibri" panose="020F0502020204030204" pitchFamily="34" charset="0"/>
              <a:cs typeface="Calibri" panose="020F0502020204030204" pitchFamily="34" charset="0"/>
            </a:endParaRPr>
          </a:p>
          <a:p>
            <a:pPr eaLnBrk="1" hangingPunct="1"/>
            <a:r>
              <a:rPr lang="en-US" sz="1800" b="0" i="0" dirty="0">
                <a:solidFill>
                  <a:srgbClr val="000000"/>
                </a:solidFill>
                <a:effectLst/>
                <a:latin typeface="Calibri" panose="020F0502020204030204" pitchFamily="34" charset="0"/>
                <a:cs typeface="Calibri" panose="020F0502020204030204" pitchFamily="34" charset="0"/>
              </a:rPr>
              <a:t>Bridges, A. S., &amp; Dorcas, M. E. (2000). Temporal Variation in Anuran Calling Behavior: Implications for Surveys and 	Monitoring Programs. </a:t>
            </a:r>
            <a:r>
              <a:rPr lang="en-US" sz="1800" b="0" i="1" dirty="0" err="1">
                <a:solidFill>
                  <a:srgbClr val="000000"/>
                </a:solidFill>
                <a:effectLst/>
                <a:latin typeface="Calibri" panose="020F0502020204030204" pitchFamily="34" charset="0"/>
                <a:cs typeface="Calibri" panose="020F0502020204030204" pitchFamily="34" charset="0"/>
              </a:rPr>
              <a:t>Copeia</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1" dirty="0">
                <a:solidFill>
                  <a:srgbClr val="000000"/>
                </a:solidFill>
                <a:effectLst/>
                <a:latin typeface="Calibri" panose="020F0502020204030204" pitchFamily="34" charset="0"/>
                <a:cs typeface="Calibri" panose="020F0502020204030204" pitchFamily="34" charset="0"/>
              </a:rPr>
              <a:t>2000</a:t>
            </a:r>
            <a:r>
              <a:rPr lang="en-US" sz="1800" b="0" i="0" dirty="0">
                <a:solidFill>
                  <a:srgbClr val="000000"/>
                </a:solidFill>
                <a:effectLst/>
                <a:latin typeface="Calibri" panose="020F0502020204030204" pitchFamily="34" charset="0"/>
                <a:cs typeface="Calibri" panose="020F0502020204030204" pitchFamily="34" charset="0"/>
              </a:rPr>
              <a:t>(2), 587–592. 	</a:t>
            </a:r>
            <a:r>
              <a:rPr lang="en-US" sz="1800" b="0" i="0" dirty="0">
                <a:solidFill>
                  <a:srgbClr val="000000"/>
                </a:solidFill>
                <a:effectLst/>
                <a:latin typeface="Calibri" panose="020F0502020204030204" pitchFamily="34" charset="0"/>
                <a:cs typeface="Calibri" panose="020F0502020204030204" pitchFamily="34" charset="0"/>
                <a:hlinkClick r:id="rId4"/>
              </a:rPr>
              <a:t>https://doi.org/10.1643/00458511(2000)000[0587:tviacb]2.0.co;2  </a:t>
            </a:r>
            <a:endParaRPr lang="en-US" sz="1800" dirty="0">
              <a:solidFill>
                <a:srgbClr val="000000"/>
              </a:solidFill>
              <a:effectLst/>
              <a:latin typeface="Calibri" panose="020F0502020204030204" pitchFamily="34" charset="0"/>
              <a:cs typeface="Calibri" panose="020F0502020204030204" pitchFamily="34" charset="0"/>
            </a:endParaRPr>
          </a:p>
          <a:p>
            <a:pPr eaLnBrk="1" hangingPunct="1"/>
            <a:r>
              <a:rPr lang="en-US" sz="1800" b="0" i="0" dirty="0" err="1">
                <a:solidFill>
                  <a:srgbClr val="000000"/>
                </a:solidFill>
                <a:effectLst/>
                <a:latin typeface="Calibri" panose="020F0502020204030204" pitchFamily="34" charset="0"/>
                <a:cs typeface="Calibri" panose="020F0502020204030204" pitchFamily="34" charset="0"/>
              </a:rPr>
              <a:t>Cannatella</a:t>
            </a:r>
            <a:r>
              <a:rPr lang="en-US" sz="1800" b="0" i="0" dirty="0">
                <a:solidFill>
                  <a:srgbClr val="000000"/>
                </a:solidFill>
                <a:effectLst/>
                <a:latin typeface="Calibri" panose="020F0502020204030204" pitchFamily="34" charset="0"/>
                <a:cs typeface="Calibri" panose="020F0502020204030204" pitchFamily="34" charset="0"/>
              </a:rPr>
              <a:t>, D. (2007). An Integrative Phylogeny of Amphibia. In P. </a:t>
            </a:r>
            <a:r>
              <a:rPr lang="en-US" sz="1800" b="0" i="0" dirty="0" err="1">
                <a:solidFill>
                  <a:srgbClr val="000000"/>
                </a:solidFill>
                <a:effectLst/>
                <a:latin typeface="Calibri" panose="020F0502020204030204" pitchFamily="34" charset="0"/>
                <a:cs typeface="Calibri" panose="020F0502020204030204" pitchFamily="34" charset="0"/>
              </a:rPr>
              <a:t>Narins</a:t>
            </a:r>
            <a:r>
              <a:rPr lang="en-US" sz="1800" b="0" i="0" dirty="0">
                <a:solidFill>
                  <a:srgbClr val="000000"/>
                </a:solidFill>
                <a:effectLst/>
                <a:latin typeface="Calibri" panose="020F0502020204030204" pitchFamily="34" charset="0"/>
                <a:cs typeface="Calibri" panose="020F0502020204030204" pitchFamily="34" charset="0"/>
              </a:rPr>
              <a:t>, A. Feng, R. Fay, 	&amp; Arthur 	Popper (Eds.), 	</a:t>
            </a:r>
            <a:r>
              <a:rPr lang="en-US" sz="1800" b="0" i="1" dirty="0">
                <a:solidFill>
                  <a:srgbClr val="000000"/>
                </a:solidFill>
                <a:effectLst/>
                <a:latin typeface="Calibri" panose="020F0502020204030204" pitchFamily="34" charset="0"/>
                <a:cs typeface="Calibri" panose="020F0502020204030204" pitchFamily="34" charset="0"/>
              </a:rPr>
              <a:t>Hearing and Sound Communication in Amphibians</a:t>
            </a:r>
            <a:r>
              <a:rPr lang="en-US" sz="1800" b="0" i="0" dirty="0">
                <a:solidFill>
                  <a:srgbClr val="000000"/>
                </a:solidFill>
                <a:effectLst/>
                <a:latin typeface="Calibri" panose="020F0502020204030204" pitchFamily="34" charset="0"/>
                <a:cs typeface="Calibri" panose="020F0502020204030204" pitchFamily="34" charset="0"/>
              </a:rPr>
              <a:t> (pp. 12–43). Springer.  </a:t>
            </a:r>
          </a:p>
          <a:p>
            <a:pPr eaLnBrk="1" hangingPunct="1"/>
            <a:r>
              <a:rPr lang="en-US" sz="1800" b="0" i="0" dirty="0">
                <a:solidFill>
                  <a:srgbClr val="000000"/>
                </a:solidFill>
                <a:effectLst/>
                <a:latin typeface="Calibri" panose="020F0502020204030204" pitchFamily="34" charset="0"/>
                <a:cs typeface="Calibri" panose="020F0502020204030204" pitchFamily="34" charset="0"/>
              </a:rPr>
              <a:t>Eagle, P., &amp; </a:t>
            </a:r>
            <a:r>
              <a:rPr lang="en-US" sz="1800" b="0" i="0" dirty="0" err="1">
                <a:solidFill>
                  <a:srgbClr val="000000"/>
                </a:solidFill>
                <a:effectLst/>
                <a:latin typeface="Calibri" panose="020F0502020204030204" pitchFamily="34" charset="0"/>
                <a:cs typeface="Calibri" panose="020F0502020204030204" pitchFamily="34" charset="0"/>
              </a:rPr>
              <a:t>Droege</a:t>
            </a:r>
            <a:r>
              <a:rPr lang="en-US" sz="1800" b="0" i="0" dirty="0">
                <a:solidFill>
                  <a:srgbClr val="000000"/>
                </a:solidFill>
                <a:effectLst/>
                <a:latin typeface="Calibri" panose="020F0502020204030204" pitchFamily="34" charset="0"/>
                <a:cs typeface="Calibri" panose="020F0502020204030204" pitchFamily="34" charset="0"/>
              </a:rPr>
              <a:t>, S. (2019). Evaluating Calling Surveys. In Amphibian Declines (pp. 314–319). University of California 	Press. </a:t>
            </a:r>
            <a:r>
              <a:rPr lang="en-US" sz="1800" b="0" i="0" dirty="0">
                <a:solidFill>
                  <a:srgbClr val="000000"/>
                </a:solidFill>
                <a:effectLst/>
                <a:latin typeface="Calibri" panose="020F0502020204030204" pitchFamily="34" charset="0"/>
                <a:cs typeface="Calibri" panose="020F0502020204030204" pitchFamily="34" charset="0"/>
                <a:hlinkClick r:id="rId5"/>
              </a:rPr>
              <a:t>https://doi.org/10.1525/9780520929432-050 </a:t>
            </a:r>
            <a:endParaRPr lang="en-US" sz="1800" b="0" i="0" dirty="0">
              <a:solidFill>
                <a:srgbClr val="000000"/>
              </a:solidFill>
              <a:effectLst/>
              <a:latin typeface="Calibri" panose="020F0502020204030204" pitchFamily="34" charset="0"/>
              <a:cs typeface="Calibri" panose="020F0502020204030204" pitchFamily="34" charset="0"/>
            </a:endParaRPr>
          </a:p>
          <a:p>
            <a:pPr eaLnBrk="1" hangingPunct="1"/>
            <a:r>
              <a:rPr lang="en-US" sz="1800" b="0" i="0" dirty="0" err="1">
                <a:solidFill>
                  <a:srgbClr val="000000"/>
                </a:solidFill>
                <a:effectLst/>
                <a:latin typeface="Calibri" panose="020F0502020204030204" pitchFamily="34" charset="0"/>
                <a:cs typeface="Calibri" panose="020F0502020204030204" pitchFamily="34" charset="0"/>
              </a:rPr>
              <a:t>Freyman</a:t>
            </a:r>
            <a:r>
              <a:rPr lang="en-US" sz="1800" b="0" i="0" dirty="0">
                <a:solidFill>
                  <a:srgbClr val="000000"/>
                </a:solidFill>
                <a:effectLst/>
                <a:latin typeface="Calibri" panose="020F0502020204030204" pitchFamily="34" charset="0"/>
                <a:cs typeface="Calibri" panose="020F0502020204030204" pitchFamily="34" charset="0"/>
              </a:rPr>
              <a:t>, W.A., Masters, L.A., &amp; Packard, S. (2016). The Universal Floristic Quality Assessment (FQA) Calculator: an 	online tool for ecological assessment and monitoring. </a:t>
            </a:r>
            <a:r>
              <a:rPr lang="en-US" sz="1800" b="0" i="1" dirty="0">
                <a:solidFill>
                  <a:srgbClr val="000000"/>
                </a:solidFill>
                <a:effectLst/>
                <a:latin typeface="Calibri" panose="020F0502020204030204" pitchFamily="34" charset="0"/>
                <a:cs typeface="Calibri" panose="020F0502020204030204" pitchFamily="34" charset="0"/>
              </a:rPr>
              <a:t>Methods in Ecology and Evolution</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1" dirty="0">
                <a:solidFill>
                  <a:srgbClr val="000000"/>
                </a:solidFill>
                <a:effectLst/>
                <a:latin typeface="Calibri" panose="020F0502020204030204" pitchFamily="34" charset="0"/>
                <a:cs typeface="Calibri" panose="020F0502020204030204" pitchFamily="34" charset="0"/>
              </a:rPr>
              <a:t>7</a:t>
            </a:r>
            <a:r>
              <a:rPr lang="en-US" sz="1800" b="0" i="0" dirty="0">
                <a:solidFill>
                  <a:srgbClr val="000000"/>
                </a:solidFill>
                <a:effectLst/>
                <a:latin typeface="Calibri" panose="020F0502020204030204" pitchFamily="34" charset="0"/>
                <a:cs typeface="Calibri" panose="020F0502020204030204" pitchFamily="34" charset="0"/>
              </a:rPr>
              <a:t>(3), 380–383</a:t>
            </a:r>
          </a:p>
          <a:p>
            <a:pPr eaLnBrk="1" hangingPunct="1"/>
            <a:r>
              <a:rPr lang="en-US" sz="1800" b="0" i="0" dirty="0" err="1">
                <a:solidFill>
                  <a:srgbClr val="000000"/>
                </a:solidFill>
                <a:effectLst/>
                <a:latin typeface="Calibri" panose="020F0502020204030204" pitchFamily="34" charset="0"/>
                <a:cs typeface="Calibri" panose="020F0502020204030204" pitchFamily="34" charset="0"/>
              </a:rPr>
              <a:t>Hecnar</a:t>
            </a:r>
            <a:r>
              <a:rPr lang="en-US" sz="1800" b="0" i="0" dirty="0">
                <a:solidFill>
                  <a:srgbClr val="000000"/>
                </a:solidFill>
                <a:effectLst/>
                <a:latin typeface="Calibri" panose="020F0502020204030204" pitchFamily="34" charset="0"/>
                <a:cs typeface="Calibri" panose="020F0502020204030204" pitchFamily="34" charset="0"/>
              </a:rPr>
              <a:t>, S. J. (2004). Great Lakes wetlands as amphibian habitats: A review. </a:t>
            </a:r>
            <a:r>
              <a:rPr lang="en-US" sz="1800" b="0" i="1" dirty="0">
                <a:solidFill>
                  <a:srgbClr val="000000"/>
                </a:solidFill>
                <a:effectLst/>
                <a:latin typeface="Calibri" panose="020F0502020204030204" pitchFamily="34" charset="0"/>
                <a:cs typeface="Calibri" panose="020F0502020204030204" pitchFamily="34" charset="0"/>
              </a:rPr>
              <a:t>Aquatic Ecosystem Health &amp; Management</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1" dirty="0">
                <a:solidFill>
                  <a:srgbClr val="000000"/>
                </a:solidFill>
                <a:effectLst/>
                <a:latin typeface="Calibri" panose="020F0502020204030204" pitchFamily="34" charset="0"/>
                <a:cs typeface="Calibri" panose="020F0502020204030204" pitchFamily="34" charset="0"/>
              </a:rPr>
              <a:t>7</a:t>
            </a:r>
            <a:r>
              <a:rPr lang="en-US" sz="1800" b="0" i="0" dirty="0">
                <a:solidFill>
                  <a:srgbClr val="000000"/>
                </a:solidFill>
                <a:effectLst/>
                <a:latin typeface="Calibri" panose="020F0502020204030204" pitchFamily="34" charset="0"/>
                <a:cs typeface="Calibri" panose="020F0502020204030204" pitchFamily="34" charset="0"/>
              </a:rPr>
              <a:t>(2), 289–303. </a:t>
            </a:r>
            <a:r>
              <a:rPr lang="en-US" sz="1800" b="0" i="0" u="sng" strike="noStrike" dirty="0">
                <a:solidFill>
                  <a:srgbClr val="0563C1"/>
                </a:solidFill>
                <a:effectLst/>
                <a:latin typeface="Calibri" panose="020F0502020204030204" pitchFamily="34" charset="0"/>
                <a:cs typeface="Calibri" panose="020F0502020204030204" pitchFamily="34" charset="0"/>
                <a:hlinkClick r:id="rId6"/>
              </a:rPr>
              <a:t>https://doi.org/10.1080/14634980490461542.</a:t>
            </a:r>
            <a:r>
              <a:rPr lang="en-US" sz="1800" b="0" i="0" dirty="0">
                <a:solidFill>
                  <a:srgbClr val="000000"/>
                </a:solidFill>
                <a:effectLst/>
                <a:latin typeface="Calibri" panose="020F0502020204030204" pitchFamily="34" charset="0"/>
                <a:cs typeface="Calibri" panose="020F0502020204030204" pitchFamily="34" charset="0"/>
              </a:rPr>
              <a:t>  </a:t>
            </a:r>
            <a:endParaRPr lang="en-US" sz="1800" b="0" i="0" dirty="0">
              <a:effectLst/>
              <a:latin typeface="Calibri" panose="020F0502020204030204" pitchFamily="34" charset="0"/>
              <a:cs typeface="Calibri" panose="020F0502020204030204" pitchFamily="34" charset="0"/>
            </a:endParaRPr>
          </a:p>
          <a:p>
            <a:pPr eaLnBrk="1" hangingPunct="1"/>
            <a:r>
              <a:rPr lang="en-US" sz="1800" dirty="0" err="1">
                <a:effectLst/>
                <a:latin typeface="Calibri" panose="020F0502020204030204" pitchFamily="34" charset="0"/>
                <a:cs typeface="Calibri" panose="020F0502020204030204" pitchFamily="34" charset="0"/>
              </a:rPr>
              <a:t>Kolozsvary</a:t>
            </a:r>
            <a:r>
              <a:rPr lang="en-US" sz="1800" dirty="0">
                <a:effectLst/>
                <a:latin typeface="Calibri" panose="020F0502020204030204" pitchFamily="34" charset="0"/>
                <a:cs typeface="Calibri" panose="020F0502020204030204" pitchFamily="34" charset="0"/>
              </a:rPr>
              <a:t>, M., &amp; </a:t>
            </a:r>
            <a:r>
              <a:rPr lang="en-US" sz="1800" dirty="0" err="1">
                <a:effectLst/>
                <a:latin typeface="Calibri" panose="020F0502020204030204" pitchFamily="34" charset="0"/>
                <a:cs typeface="Calibri" panose="020F0502020204030204" pitchFamily="34" charset="0"/>
              </a:rPr>
              <a:t>Swihart</a:t>
            </a:r>
            <a:r>
              <a:rPr lang="en-US" sz="1800" dirty="0">
                <a:effectLst/>
                <a:latin typeface="Calibri" panose="020F0502020204030204" pitchFamily="34" charset="0"/>
                <a:cs typeface="Calibri" panose="020F0502020204030204" pitchFamily="34" charset="0"/>
              </a:rPr>
              <a:t>, R. (1999). Habitat fragmentation and the distribution of amphibians: Patch and landscape 	correlates in farmland. </a:t>
            </a:r>
            <a:r>
              <a:rPr lang="en-US" sz="1800" i="1" dirty="0">
                <a:effectLst/>
                <a:latin typeface="Calibri" panose="020F0502020204030204" pitchFamily="34" charset="0"/>
                <a:cs typeface="Calibri" panose="020F0502020204030204" pitchFamily="34" charset="0"/>
              </a:rPr>
              <a:t>Canadian Journal Of Zoology-Revue 	Canadienne De </a:t>
            </a:r>
            <a:r>
              <a:rPr lang="en-US" sz="1800" i="1" dirty="0" err="1">
                <a:effectLst/>
                <a:latin typeface="Calibri" panose="020F0502020204030204" pitchFamily="34" charset="0"/>
                <a:cs typeface="Calibri" panose="020F0502020204030204" pitchFamily="34" charset="0"/>
              </a:rPr>
              <a:t>Zoologie</a:t>
            </a:r>
            <a:r>
              <a:rPr lang="en-US" sz="1800" i="1" dirty="0">
                <a:effectLst/>
                <a:latin typeface="Calibri" panose="020F0502020204030204" pitchFamily="34" charset="0"/>
                <a:cs typeface="Calibri" panose="020F0502020204030204" pitchFamily="34" charset="0"/>
              </a:rPr>
              <a:t>,</a:t>
            </a:r>
            <a:r>
              <a:rPr lang="en-US" sz="1800" dirty="0">
                <a:effectLst/>
                <a:latin typeface="Calibri" panose="020F0502020204030204" pitchFamily="34" charset="0"/>
                <a:cs typeface="Calibri" panose="020F0502020204030204" pitchFamily="34" charset="0"/>
              </a:rPr>
              <a:t> </a:t>
            </a:r>
            <a:r>
              <a:rPr lang="en-US" sz="1800" i="1" dirty="0">
                <a:effectLst/>
                <a:latin typeface="Calibri" panose="020F0502020204030204" pitchFamily="34" charset="0"/>
                <a:cs typeface="Calibri" panose="020F0502020204030204" pitchFamily="34" charset="0"/>
              </a:rPr>
              <a:t>77</a:t>
            </a:r>
            <a:r>
              <a:rPr lang="en-US" sz="1800" dirty="0">
                <a:effectLst/>
                <a:latin typeface="Calibri" panose="020F0502020204030204" pitchFamily="34" charset="0"/>
                <a:cs typeface="Calibri" panose="020F0502020204030204" pitchFamily="34" charset="0"/>
              </a:rPr>
              <a:t>(8), 1288-1299. </a:t>
            </a:r>
            <a:r>
              <a:rPr lang="en-US" sz="1800" dirty="0">
                <a:effectLst/>
                <a:latin typeface="Calibri" panose="020F0502020204030204" pitchFamily="34" charset="0"/>
                <a:cs typeface="Calibri" panose="020F0502020204030204" pitchFamily="34" charset="0"/>
                <a:hlinkClick r:id="rId7"/>
              </a:rPr>
              <a:t>https://doi.org/10.1139/z99-102</a:t>
            </a:r>
            <a:r>
              <a:rPr lang="en-US" sz="1800" dirty="0">
                <a:effectLst/>
                <a:latin typeface="Calibri" panose="020F0502020204030204" pitchFamily="34" charset="0"/>
                <a:cs typeface="Calibri" panose="020F0502020204030204" pitchFamily="34" charset="0"/>
              </a:rPr>
              <a:t>.</a:t>
            </a:r>
          </a:p>
          <a:p>
            <a:pPr eaLnBrk="1" hangingPunct="1"/>
            <a:r>
              <a:rPr lang="en-US" sz="1800" b="0" i="0" dirty="0">
                <a:solidFill>
                  <a:srgbClr val="000000"/>
                </a:solidFill>
                <a:effectLst/>
                <a:latin typeface="Calibri" panose="020F0502020204030204" pitchFamily="34" charset="0"/>
                <a:cs typeface="Calibri" panose="020F0502020204030204" pitchFamily="34" charset="0"/>
              </a:rPr>
              <a:t>Mifsud, D. A. (2014). A status assessment and review of the herpetofauna within the Saginaw Bay 	of Lake Huron. 	</a:t>
            </a:r>
            <a:r>
              <a:rPr lang="en-US" sz="1800" b="0" i="1" dirty="0">
                <a:solidFill>
                  <a:srgbClr val="000000"/>
                </a:solidFill>
                <a:effectLst/>
                <a:latin typeface="Calibri" panose="020F0502020204030204" pitchFamily="34" charset="0"/>
                <a:cs typeface="Calibri" panose="020F0502020204030204" pitchFamily="34" charset="0"/>
              </a:rPr>
              <a:t>Journal of Great Lakes Research</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1" dirty="0">
                <a:solidFill>
                  <a:srgbClr val="000000"/>
                </a:solidFill>
                <a:effectLst/>
                <a:latin typeface="Calibri" panose="020F0502020204030204" pitchFamily="34" charset="0"/>
                <a:cs typeface="Calibri" panose="020F0502020204030204" pitchFamily="34" charset="0"/>
              </a:rPr>
              <a:t>40</a:t>
            </a:r>
            <a:r>
              <a:rPr lang="en-US" sz="1800" b="0" i="0" dirty="0">
                <a:solidFill>
                  <a:srgbClr val="000000"/>
                </a:solidFill>
                <a:effectLst/>
                <a:latin typeface="Calibri" panose="020F0502020204030204" pitchFamily="34" charset="0"/>
                <a:cs typeface="Calibri" panose="020F0502020204030204" pitchFamily="34" charset="0"/>
              </a:rPr>
              <a:t>(S1), 183–191. </a:t>
            </a:r>
            <a:r>
              <a:rPr lang="en-US" sz="1800" b="0" i="0" u="sng" strike="noStrike" dirty="0">
                <a:solidFill>
                  <a:srgbClr val="0563C1"/>
                </a:solidFill>
                <a:effectLst/>
                <a:latin typeface="Calibri" panose="020F0502020204030204" pitchFamily="34" charset="0"/>
                <a:cs typeface="Calibri" panose="020F0502020204030204" pitchFamily="34" charset="0"/>
                <a:hlinkClick r:id="rId8"/>
              </a:rPr>
              <a:t>https://doi.org/10.1016/j.jglr.2013.09.017</a:t>
            </a:r>
            <a:r>
              <a:rPr lang="en-US" sz="1800" b="0" i="0" dirty="0">
                <a:solidFill>
                  <a:srgbClr val="000000"/>
                </a:solidFill>
                <a:effectLst/>
                <a:latin typeface="Calibri" panose="020F0502020204030204" pitchFamily="34" charset="0"/>
                <a:cs typeface="Calibri" panose="020F0502020204030204" pitchFamily="34" charset="0"/>
              </a:rPr>
              <a:t> </a:t>
            </a:r>
            <a:endParaRPr lang="en-US" sz="1800" dirty="0">
              <a:effectLst/>
              <a:latin typeface="Calibri" panose="020F0502020204030204" pitchFamily="34" charset="0"/>
              <a:cs typeface="Calibri" panose="020F0502020204030204" pitchFamily="34" charset="0"/>
            </a:endParaRPr>
          </a:p>
          <a:p>
            <a:pPr eaLnBrk="1" hangingPunct="1"/>
            <a:r>
              <a:rPr lang="en-US" sz="1800" b="0" i="0" dirty="0">
                <a:solidFill>
                  <a:srgbClr val="000000"/>
                </a:solidFill>
                <a:effectLst/>
                <a:latin typeface="Calibri" panose="020F0502020204030204" pitchFamily="34" charset="0"/>
                <a:cs typeface="Calibri" panose="020F0502020204030204" pitchFamily="34" charset="0"/>
              </a:rPr>
              <a:t>Price, S. J., Marks, D. R., Howe, R. W., </a:t>
            </a:r>
            <a:r>
              <a:rPr lang="en-US" sz="1800" b="0" i="0" dirty="0" err="1">
                <a:solidFill>
                  <a:srgbClr val="000000"/>
                </a:solidFill>
                <a:effectLst/>
                <a:latin typeface="Calibri" panose="020F0502020204030204" pitchFamily="34" charset="0"/>
                <a:cs typeface="Calibri" panose="020F0502020204030204" pitchFamily="34" charset="0"/>
              </a:rPr>
              <a:t>Hanowski</a:t>
            </a:r>
            <a:r>
              <a:rPr lang="en-US" sz="1800" b="0" i="0" dirty="0">
                <a:solidFill>
                  <a:srgbClr val="000000"/>
                </a:solidFill>
                <a:effectLst/>
                <a:latin typeface="Calibri" panose="020F0502020204030204" pitchFamily="34" charset="0"/>
                <a:cs typeface="Calibri" panose="020F0502020204030204" pitchFamily="34" charset="0"/>
              </a:rPr>
              <a:t>, J. M., &amp; Niemi, G. J. (2005). The Importance of Spatial Scale for 	Conservation and Assessment of Anuran Populations in Coastal Wetlands of the Western Great Lakes, USA. 	</a:t>
            </a:r>
            <a:r>
              <a:rPr lang="en-US" sz="1800" b="0" i="1" dirty="0">
                <a:solidFill>
                  <a:srgbClr val="000000"/>
                </a:solidFill>
                <a:effectLst/>
                <a:latin typeface="Calibri" panose="020F0502020204030204" pitchFamily="34" charset="0"/>
                <a:cs typeface="Calibri" panose="020F0502020204030204" pitchFamily="34" charset="0"/>
              </a:rPr>
              <a:t>Landscape Ecology</a:t>
            </a:r>
            <a:r>
              <a:rPr lang="en-US" sz="1800" b="0" i="0" dirty="0">
                <a:solidFill>
                  <a:srgbClr val="000000"/>
                </a:solidFill>
                <a:effectLst/>
                <a:latin typeface="Calibri" panose="020F0502020204030204" pitchFamily="34" charset="0"/>
                <a:cs typeface="Calibri" panose="020F0502020204030204" pitchFamily="34" charset="0"/>
              </a:rPr>
              <a:t>, </a:t>
            </a:r>
            <a:r>
              <a:rPr lang="en-US" sz="1800" b="0" i="1" dirty="0">
                <a:solidFill>
                  <a:srgbClr val="000000"/>
                </a:solidFill>
                <a:effectLst/>
                <a:latin typeface="Calibri" panose="020F0502020204030204" pitchFamily="34" charset="0"/>
                <a:cs typeface="Calibri" panose="020F0502020204030204" pitchFamily="34" charset="0"/>
              </a:rPr>
              <a:t>20</a:t>
            </a:r>
            <a:r>
              <a:rPr lang="en-US" sz="1800" b="0" i="0" dirty="0">
                <a:solidFill>
                  <a:srgbClr val="000000"/>
                </a:solidFill>
                <a:effectLst/>
                <a:latin typeface="Calibri" panose="020F0502020204030204" pitchFamily="34" charset="0"/>
                <a:cs typeface="Calibri" panose="020F0502020204030204" pitchFamily="34" charset="0"/>
              </a:rPr>
              <a:t>(4), 441–454. </a:t>
            </a:r>
            <a:r>
              <a:rPr lang="en-US" sz="1800" b="0" i="0" u="sng" strike="noStrike" dirty="0">
                <a:solidFill>
                  <a:srgbClr val="0563C1"/>
                </a:solidFill>
                <a:effectLst/>
                <a:latin typeface="Calibri" panose="020F0502020204030204" pitchFamily="34" charset="0"/>
                <a:cs typeface="Calibri" panose="020F0502020204030204" pitchFamily="34" charset="0"/>
                <a:hlinkClick r:id="rId9"/>
              </a:rPr>
              <a:t>https://doi.org/10.1007/s10980-004-3167-6 </a:t>
            </a:r>
            <a:r>
              <a:rPr lang="en-US" sz="1800" b="0" i="0" dirty="0">
                <a:solidFill>
                  <a:srgbClr val="000000"/>
                </a:solidFill>
                <a:effectLst/>
                <a:latin typeface="Calibri" panose="020F0502020204030204" pitchFamily="34" charset="0"/>
                <a:cs typeface="Calibri" panose="020F0502020204030204" pitchFamily="34" charset="0"/>
              </a:rPr>
              <a:t>. </a:t>
            </a:r>
          </a:p>
          <a:p>
            <a:pPr eaLnBrk="1" hangingPunct="1"/>
            <a:r>
              <a:rPr lang="en-US" sz="1800" b="0" i="0" dirty="0" err="1">
                <a:solidFill>
                  <a:srgbClr val="000000"/>
                </a:solidFill>
                <a:effectLst/>
                <a:latin typeface="Calibri" panose="020F0502020204030204" pitchFamily="34" charset="0"/>
                <a:cs typeface="Calibri" panose="020F0502020204030204" pitchFamily="34" charset="0"/>
              </a:rPr>
              <a:t>Reznicek</a:t>
            </a:r>
            <a:r>
              <a:rPr lang="en-US" sz="1800" b="0" i="0" dirty="0">
                <a:solidFill>
                  <a:srgbClr val="000000"/>
                </a:solidFill>
                <a:effectLst/>
                <a:latin typeface="Calibri" panose="020F0502020204030204" pitchFamily="34" charset="0"/>
                <a:cs typeface="Calibri" panose="020F0502020204030204" pitchFamily="34" charset="0"/>
              </a:rPr>
              <a:t>, A.A., </a:t>
            </a:r>
            <a:r>
              <a:rPr lang="en-US" sz="1800" b="0" i="0" dirty="0" err="1">
                <a:solidFill>
                  <a:srgbClr val="000000"/>
                </a:solidFill>
                <a:effectLst/>
                <a:latin typeface="Calibri" panose="020F0502020204030204" pitchFamily="34" charset="0"/>
                <a:cs typeface="Calibri" panose="020F0502020204030204" pitchFamily="34" charset="0"/>
              </a:rPr>
              <a:t>Penskar</a:t>
            </a:r>
            <a:r>
              <a:rPr lang="en-US" sz="1800" b="0" i="0" dirty="0">
                <a:solidFill>
                  <a:srgbClr val="000000"/>
                </a:solidFill>
                <a:effectLst/>
                <a:latin typeface="Calibri" panose="020F0502020204030204" pitchFamily="34" charset="0"/>
                <a:cs typeface="Calibri" panose="020F0502020204030204" pitchFamily="34" charset="0"/>
              </a:rPr>
              <a:t>, M.R., Walters, B.S., &amp; Slaughter, B.S. (2014). Michigan Floristic Quality Assessment Database. 	Herbarium, University of Michigan, Ann Arbor, MI and Michigan Natural Features Inventory, Michigan State 	University, Lansing, MI. </a:t>
            </a:r>
            <a:r>
              <a:rPr lang="en-US" sz="1800" b="0" i="0" dirty="0">
                <a:solidFill>
                  <a:srgbClr val="000000"/>
                </a:solidFill>
                <a:effectLst/>
                <a:latin typeface="Calibri" panose="020F0502020204030204" pitchFamily="34" charset="0"/>
                <a:cs typeface="Calibri" panose="020F0502020204030204" pitchFamily="34" charset="0"/>
                <a:hlinkClick r:id="rId10"/>
              </a:rPr>
              <a:t>http://michiganflora.net</a:t>
            </a:r>
            <a:endParaRPr lang="en-US" sz="1800" b="0" i="0" dirty="0">
              <a:solidFill>
                <a:srgbClr val="000000"/>
              </a:solidFill>
              <a:effectLst/>
              <a:latin typeface="Calibri" panose="020F0502020204030204" pitchFamily="34" charset="0"/>
              <a:cs typeface="Calibri" panose="020F0502020204030204" pitchFamily="34" charset="0"/>
            </a:endParaRPr>
          </a:p>
          <a:p>
            <a:pPr eaLnBrk="1" hangingPunct="1"/>
            <a:r>
              <a:rPr lang="en-US" sz="1800" dirty="0">
                <a:latin typeface="Calibri" pitchFamily="34" charset="0"/>
              </a:rPr>
              <a:t>R Core Team (2021). R: A language and environment for statistical computing. R Foundation for Statistical Computing, 	Vienna, Austria. </a:t>
            </a:r>
            <a:r>
              <a:rPr lang="en-US" sz="1800" dirty="0">
                <a:latin typeface="Calibri" pitchFamily="34" charset="0"/>
                <a:hlinkClick r:id="rId11"/>
              </a:rPr>
              <a:t>https://www.R-project.org/.</a:t>
            </a:r>
            <a:endParaRPr lang="en-US" sz="1800" b="0" i="0" dirty="0">
              <a:solidFill>
                <a:srgbClr val="000000"/>
              </a:solidFill>
              <a:effectLst/>
              <a:latin typeface="Calibri" panose="020F0502020204030204" pitchFamily="34" charset="0"/>
              <a:cs typeface="Calibri" panose="020F0502020204030204" pitchFamily="34" charset="0"/>
            </a:endParaRPr>
          </a:p>
          <a:p>
            <a:pPr eaLnBrk="1" hangingPunct="1"/>
            <a:r>
              <a:rPr lang="en-US" sz="1800" b="0" i="0" dirty="0">
                <a:effectLst/>
                <a:latin typeface="Calibri" panose="020F0502020204030204" pitchFamily="34" charset="0"/>
                <a:cs typeface="Calibri" panose="020F0502020204030204" pitchFamily="34" charset="0"/>
              </a:rPr>
              <a:t>Stuart, S. N., Chanson, J. S., Cox, N. A., Young, B. E., Rodrigues, A. S. L., </a:t>
            </a:r>
            <a:r>
              <a:rPr lang="en-US" sz="1800" b="0" i="0" dirty="0" err="1">
                <a:effectLst/>
                <a:latin typeface="Calibri" panose="020F0502020204030204" pitchFamily="34" charset="0"/>
                <a:cs typeface="Calibri" panose="020F0502020204030204" pitchFamily="34" charset="0"/>
              </a:rPr>
              <a:t>Fischman</a:t>
            </a:r>
            <a:r>
              <a:rPr lang="en-US" sz="1800" b="0" i="0" dirty="0">
                <a:effectLst/>
                <a:latin typeface="Calibri" panose="020F0502020204030204" pitchFamily="34" charset="0"/>
                <a:cs typeface="Calibri" panose="020F0502020204030204" pitchFamily="34" charset="0"/>
              </a:rPr>
              <a:t>, D. L., &amp; 	Waller, R. W. (2004). Status and 	Trends of Amphibian Declines and Extinctions Worldwide. 	Science, 306(5702), 1783–1786.	</a:t>
            </a:r>
            <a:r>
              <a:rPr lang="en-US" sz="1800" b="0" i="0" dirty="0">
                <a:effectLst/>
                <a:latin typeface="Calibri" panose="020F0502020204030204" pitchFamily="34" charset="0"/>
                <a:cs typeface="Calibri" panose="020F0502020204030204" pitchFamily="34" charset="0"/>
                <a:hlinkClick r:id="rId12"/>
              </a:rPr>
              <a:t>https://doi.org/10.1126/science.1103538</a:t>
            </a:r>
            <a:endParaRPr lang="en-US" sz="1800" b="0" i="0" dirty="0">
              <a:effectLst/>
              <a:latin typeface="Calibri" panose="020F0502020204030204" pitchFamily="34" charset="0"/>
              <a:cs typeface="Calibri" panose="020F0502020204030204" pitchFamily="34" charset="0"/>
            </a:endParaRPr>
          </a:p>
          <a:p>
            <a:pPr eaLnBrk="1" hangingPunct="1"/>
            <a:r>
              <a:rPr lang="en-US" sz="1800" dirty="0" err="1">
                <a:solidFill>
                  <a:srgbClr val="000000"/>
                </a:solidFill>
                <a:latin typeface="Calibri" panose="020F0502020204030204" pitchFamily="34" charset="0"/>
                <a:cs typeface="Calibri" panose="020F0502020204030204" pitchFamily="34" charset="0"/>
              </a:rPr>
              <a:t>Tulbur</a:t>
            </a:r>
            <a:r>
              <a:rPr lang="en-US" sz="1800" dirty="0">
                <a:solidFill>
                  <a:srgbClr val="000000"/>
                </a:solidFill>
                <a:latin typeface="Calibri" panose="020F0502020204030204" pitchFamily="34" charset="0"/>
                <a:cs typeface="Calibri" panose="020F0502020204030204" pitchFamily="34" charset="0"/>
              </a:rPr>
              <a:t>, M. G., Johnston, C. A., &amp; Auger, D. L. (2007). Rapid Invasion of a Great Lakes Coastal Wetland by Non-native 	Phragmites australis and Typha. Journal of Great 	Lakes Research, </a:t>
            </a:r>
            <a:r>
              <a:rPr lang="en-US" sz="1800" dirty="0">
                <a:solidFill>
                  <a:srgbClr val="000000"/>
                </a:solidFill>
                <a:latin typeface="+mn-lt"/>
                <a:cs typeface="Calibri" panose="020F0502020204030204" pitchFamily="34" charset="0"/>
              </a:rPr>
              <a:t>33(sp3), 269–279. 	</a:t>
            </a:r>
            <a:r>
              <a:rPr lang="en-US" sz="1800" u="sng" dirty="0">
                <a:solidFill>
                  <a:srgbClr val="0563C1"/>
                </a:solidFill>
                <a:latin typeface="+mn-lt"/>
                <a:cs typeface="Calibri" panose="020F0502020204030204" pitchFamily="34" charset="0"/>
                <a:hlinkClick r:id="rId13"/>
              </a:rPr>
              <a:t>https://doi.org/10.3394/0380-1330(2007)33[269:rioagl]2.0.co;2</a:t>
            </a:r>
            <a:r>
              <a:rPr lang="en-US" sz="1800" dirty="0">
                <a:latin typeface="+mn-lt"/>
                <a:cs typeface="Calibri" panose="020F0502020204030204" pitchFamily="34" charset="0"/>
              </a:rPr>
              <a:t> </a:t>
            </a:r>
          </a:p>
          <a:p>
            <a:pPr marL="457200" indent="-457200"/>
            <a:r>
              <a:rPr lang="en-US" sz="1800" dirty="0">
                <a:solidFill>
                  <a:srgbClr val="000000"/>
                </a:solidFill>
                <a:latin typeface="+mn-lt"/>
              </a:rPr>
              <a:t>USGS. (2018, April 3). </a:t>
            </a:r>
            <a:r>
              <a:rPr lang="en-US" sz="1800" i="1" dirty="0">
                <a:solidFill>
                  <a:srgbClr val="000000"/>
                </a:solidFill>
                <a:latin typeface="+mn-lt"/>
              </a:rPr>
              <a:t>Frog and Toad Calls</a:t>
            </a:r>
            <a:r>
              <a:rPr lang="en-US" sz="1800" dirty="0">
                <a:solidFill>
                  <a:srgbClr val="000000"/>
                </a:solidFill>
                <a:latin typeface="+mn-lt"/>
              </a:rPr>
              <a:t>. Upper Midwest Environmental Sciences Center. 	</a:t>
            </a:r>
            <a:r>
              <a:rPr lang="en-US" sz="1800" dirty="0">
                <a:solidFill>
                  <a:srgbClr val="000000"/>
                </a:solidFill>
                <a:latin typeface="+mn-lt"/>
                <a:hlinkClick r:id="rId14"/>
              </a:rPr>
              <a:t>https://www.umesc.usgs.gov/terrestrial/amphibians/armi/frog_calls.html</a:t>
            </a:r>
            <a:endParaRPr lang="en-US" sz="1800" dirty="0">
              <a:solidFill>
                <a:srgbClr val="000000"/>
              </a:solidFill>
              <a:latin typeface="+mn-lt"/>
            </a:endParaRPr>
          </a:p>
        </p:txBody>
      </p:sp>
      <p:sp>
        <p:nvSpPr>
          <p:cNvPr id="73" name="Rectangle 72">
            <a:extLst>
              <a:ext uri="{FF2B5EF4-FFF2-40B4-BE49-F238E27FC236}">
                <a16:creationId xmlns:a16="http://schemas.microsoft.com/office/drawing/2014/main" id="{F27259CC-D187-4808-8E69-84394D815598}"/>
              </a:ext>
            </a:extLst>
          </p:cNvPr>
          <p:cNvSpPr/>
          <p:nvPr/>
        </p:nvSpPr>
        <p:spPr>
          <a:xfrm>
            <a:off x="25458629" y="25807872"/>
            <a:ext cx="11483161" cy="862128"/>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r>
              <a:rPr lang="en-US" sz="5400" b="1" dirty="0">
                <a:solidFill>
                  <a:schemeClr val="accent3">
                    <a:lumMod val="20000"/>
                    <a:lumOff val="80000"/>
                  </a:schemeClr>
                </a:solidFill>
              </a:rPr>
              <a:t>References</a:t>
            </a:r>
          </a:p>
        </p:txBody>
      </p:sp>
      <p:sp>
        <p:nvSpPr>
          <p:cNvPr id="74" name="Text Box 194">
            <a:extLst>
              <a:ext uri="{FF2B5EF4-FFF2-40B4-BE49-F238E27FC236}">
                <a16:creationId xmlns:a16="http://schemas.microsoft.com/office/drawing/2014/main" id="{61A2E3BD-1DF4-43CC-A614-F187B218EFDC}"/>
              </a:ext>
            </a:extLst>
          </p:cNvPr>
          <p:cNvSpPr txBox="1">
            <a:spLocks noChangeArrowheads="1"/>
          </p:cNvSpPr>
          <p:nvPr/>
        </p:nvSpPr>
        <p:spPr bwMode="auto">
          <a:xfrm>
            <a:off x="1505483" y="35194026"/>
            <a:ext cx="11421081" cy="2046676"/>
          </a:xfrm>
          <a:prstGeom prst="rect">
            <a:avLst/>
          </a:prstGeom>
          <a:solidFill>
            <a:schemeClr val="bg1"/>
          </a:solidFill>
          <a:ln w="12700">
            <a:solidFill>
              <a:schemeClr val="accent1">
                <a:lumMod val="75000"/>
              </a:schemeClr>
            </a:solidFill>
          </a:ln>
          <a:effectLst/>
        </p:spPr>
        <p:txBody>
          <a:bodyPr wrap="square" lIns="160001" tIns="160001" rIns="160001" bIns="1600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800" dirty="0">
                <a:latin typeface="Calibri" pitchFamily="34" charset="0"/>
              </a:rPr>
              <a:t>Thank you to my mentors Drew, Shane, and Dr. </a:t>
            </a:r>
            <a:r>
              <a:rPr lang="en-US" sz="2800" dirty="0" err="1">
                <a:latin typeface="Calibri" pitchFamily="34" charset="0"/>
              </a:rPr>
              <a:t>Ohsowski</a:t>
            </a:r>
            <a:r>
              <a:rPr lang="en-US" sz="2800" dirty="0">
                <a:latin typeface="Calibri" pitchFamily="34" charset="0"/>
              </a:rPr>
              <a:t> for their ongoing help with my project. My project was made possible due to funding from the Loyola Undergraduate Research Opportunities Program and the Lee Bots Fellowship.</a:t>
            </a:r>
          </a:p>
        </p:txBody>
      </p:sp>
      <p:sp>
        <p:nvSpPr>
          <p:cNvPr id="75" name="Rectangle 74">
            <a:extLst>
              <a:ext uri="{FF2B5EF4-FFF2-40B4-BE49-F238E27FC236}">
                <a16:creationId xmlns:a16="http://schemas.microsoft.com/office/drawing/2014/main" id="{0BF39625-4ADC-423D-A70A-CD797D48BEF6}"/>
              </a:ext>
            </a:extLst>
          </p:cNvPr>
          <p:cNvSpPr/>
          <p:nvPr/>
        </p:nvSpPr>
        <p:spPr>
          <a:xfrm>
            <a:off x="1463010" y="34376981"/>
            <a:ext cx="11430000" cy="817045"/>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r>
              <a:rPr lang="en-US" sz="5400" b="1" dirty="0">
                <a:solidFill>
                  <a:schemeClr val="accent3">
                    <a:lumMod val="20000"/>
                    <a:lumOff val="80000"/>
                  </a:schemeClr>
                </a:solidFill>
              </a:rPr>
              <a:t>Acknowledgments</a:t>
            </a:r>
          </a:p>
        </p:txBody>
      </p:sp>
      <p:sp>
        <p:nvSpPr>
          <p:cNvPr id="66" name="Rectangle 65">
            <a:extLst>
              <a:ext uri="{FF2B5EF4-FFF2-40B4-BE49-F238E27FC236}">
                <a16:creationId xmlns:a16="http://schemas.microsoft.com/office/drawing/2014/main" id="{9B599904-1068-4584-8EEB-BB2A01BB7213}"/>
              </a:ext>
            </a:extLst>
          </p:cNvPr>
          <p:cNvSpPr/>
          <p:nvPr/>
        </p:nvSpPr>
        <p:spPr>
          <a:xfrm>
            <a:off x="13487400" y="14592300"/>
            <a:ext cx="11430000" cy="8001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r>
              <a:rPr lang="en-US" sz="5400" b="1" dirty="0">
                <a:solidFill>
                  <a:schemeClr val="accent3">
                    <a:lumMod val="20000"/>
                    <a:lumOff val="80000"/>
                  </a:schemeClr>
                </a:solidFill>
              </a:rPr>
              <a:t>Audio Analysis</a:t>
            </a:r>
          </a:p>
        </p:txBody>
      </p:sp>
      <p:sp>
        <p:nvSpPr>
          <p:cNvPr id="64" name="Text Box 189">
            <a:extLst>
              <a:ext uri="{FF2B5EF4-FFF2-40B4-BE49-F238E27FC236}">
                <a16:creationId xmlns:a16="http://schemas.microsoft.com/office/drawing/2014/main" id="{D1DAD78D-26D7-43D5-A08E-2E1B9C614C7A}"/>
              </a:ext>
            </a:extLst>
          </p:cNvPr>
          <p:cNvSpPr txBox="1">
            <a:spLocks noChangeArrowheads="1"/>
          </p:cNvSpPr>
          <p:nvPr/>
        </p:nvSpPr>
        <p:spPr bwMode="auto">
          <a:xfrm>
            <a:off x="13487400" y="5891816"/>
            <a:ext cx="11430000" cy="8509984"/>
          </a:xfrm>
          <a:prstGeom prst="rect">
            <a:avLst/>
          </a:prstGeom>
          <a:solidFill>
            <a:schemeClr val="bg1"/>
          </a:solidFill>
          <a:ln w="12700">
            <a:solidFill>
              <a:schemeClr val="accent1">
                <a:lumMod val="75000"/>
              </a:schemeClr>
            </a:solidFill>
          </a:ln>
          <a:effectLst/>
        </p:spPr>
        <p:txBody>
          <a:bodyPr wrap="square" lIns="160001" tIns="160001" rIns="160001" bIns="1600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800" dirty="0">
                <a:latin typeface="+mn-lt"/>
              </a:rPr>
              <a:t>In spring 2021, the Sault Tribe Natural Resources Department (STRND) placed Song Meter SM4 sound recorders at each of the paired wetland sites. I analyzed this audio data using </a:t>
            </a:r>
            <a:r>
              <a:rPr lang="en-US" sz="2800" b="0" i="0" dirty="0">
                <a:effectLst/>
                <a:latin typeface="+mn-lt"/>
              </a:rPr>
              <a:t>bio-acoustic data analysis software (</a:t>
            </a:r>
            <a:r>
              <a:rPr lang="en-US" sz="2800" b="0" i="0" dirty="0" err="1">
                <a:effectLst/>
                <a:latin typeface="+mn-lt"/>
              </a:rPr>
              <a:t>RavenPro</a:t>
            </a:r>
            <a:r>
              <a:rPr lang="en-US" sz="2800" b="0" i="0" dirty="0">
                <a:effectLst/>
                <a:latin typeface="+mn-lt"/>
              </a:rPr>
              <a:t>), listening to the recording from May 17</a:t>
            </a:r>
            <a:r>
              <a:rPr lang="en-US" sz="2800" b="0" i="0" baseline="30000" dirty="0">
                <a:effectLst/>
                <a:latin typeface="+mn-lt"/>
              </a:rPr>
              <a:t>th</a:t>
            </a:r>
            <a:r>
              <a:rPr lang="en-US" sz="2800" b="0" i="0" dirty="0">
                <a:effectLst/>
                <a:latin typeface="+mn-lt"/>
              </a:rPr>
              <a:t> to June 6th, 2021 at each site from 10:00 to 10:05 pm. </a:t>
            </a:r>
            <a:r>
              <a:rPr lang="en-US" sz="2800" dirty="0">
                <a:latin typeface="+mn-lt"/>
              </a:rPr>
              <a:t>The vegetation around each of the sound recorders was surveyed between July 13th and August 8th, 2021 by estimating the percent coverage of the plant species in nine 1 m² quadrats. The quadrats were placed at 5, 25, and 50 m from the recorder in three lines each 120° from each other. </a:t>
            </a:r>
            <a:r>
              <a:rPr lang="en-US" sz="2800" dirty="0">
                <a:latin typeface="Calibri" pitchFamily="34" charset="0"/>
              </a:rPr>
              <a:t>I determined the weighted floristic quality index (FQI) for each of the sites using the Universal FQA Calculator with the Michigan FQA Database (</a:t>
            </a:r>
            <a:r>
              <a:rPr lang="en-US" sz="2800" b="0" i="0" dirty="0" err="1">
                <a:solidFill>
                  <a:srgbClr val="000000"/>
                </a:solidFill>
                <a:effectLst/>
                <a:latin typeface="Calibri" panose="020F0502020204030204" pitchFamily="34" charset="0"/>
                <a:cs typeface="Calibri" panose="020F0502020204030204" pitchFamily="34" charset="0"/>
              </a:rPr>
              <a:t>Freyman</a:t>
            </a:r>
            <a:r>
              <a:rPr lang="en-US" sz="2800" dirty="0">
                <a:solidFill>
                  <a:srgbClr val="000000"/>
                </a:solidFill>
                <a:latin typeface="Calibri" panose="020F0502020204030204" pitchFamily="34" charset="0"/>
                <a:cs typeface="Calibri" panose="020F0502020204030204" pitchFamily="34" charset="0"/>
              </a:rPr>
              <a:t> et al., 2016; </a:t>
            </a:r>
            <a:r>
              <a:rPr lang="en-US" sz="2800" b="0" i="0" dirty="0" err="1">
                <a:solidFill>
                  <a:srgbClr val="000000"/>
                </a:solidFill>
                <a:effectLst/>
                <a:latin typeface="Calibri" panose="020F0502020204030204" pitchFamily="34" charset="0"/>
                <a:cs typeface="Calibri" panose="020F0502020204030204" pitchFamily="34" charset="0"/>
              </a:rPr>
              <a:t>Reznicek</a:t>
            </a:r>
            <a:r>
              <a:rPr lang="en-US" sz="2800" dirty="0">
                <a:solidFill>
                  <a:srgbClr val="000000"/>
                </a:solidFill>
                <a:latin typeface="Calibri" panose="020F0502020204030204" pitchFamily="34" charset="0"/>
                <a:cs typeface="Calibri" panose="020F0502020204030204" pitchFamily="34" charset="0"/>
              </a:rPr>
              <a:t> et al., 2014). An FQI uses the coefficient of conservation of each of the plants in a site to determine the ecological quality of the area. I then preformed analysis of the vegetation data using R (R Core Team, 2021). Two-way ANOVAs were preformed to compare plant diversity between sites and weighted FQI between sites, along with a linear regression to compare the </a:t>
            </a:r>
            <a:r>
              <a:rPr lang="en-US" sz="2800" i="1" dirty="0">
                <a:solidFill>
                  <a:srgbClr val="000000"/>
                </a:solidFill>
                <a:latin typeface="Calibri" panose="020F0502020204030204" pitchFamily="34" charset="0"/>
                <a:cs typeface="Calibri" panose="020F0502020204030204" pitchFamily="34" charset="0"/>
              </a:rPr>
              <a:t>Typha</a:t>
            </a:r>
            <a:r>
              <a:rPr lang="en-US" sz="2800" dirty="0">
                <a:solidFill>
                  <a:srgbClr val="000000"/>
                </a:solidFill>
                <a:latin typeface="Calibri" panose="020F0502020204030204" pitchFamily="34" charset="0"/>
                <a:cs typeface="Calibri" panose="020F0502020204030204" pitchFamily="34" charset="0"/>
              </a:rPr>
              <a:t> percent cover and diversity. The data was untransformed as all assumptions were met. However, the non-parametric Kendall–Theil Sen Siegel test was used to compare </a:t>
            </a:r>
            <a:r>
              <a:rPr lang="en-US" sz="2800" i="1" dirty="0">
                <a:solidFill>
                  <a:srgbClr val="000000"/>
                </a:solidFill>
                <a:latin typeface="Calibri" panose="020F0502020204030204" pitchFamily="34" charset="0"/>
                <a:cs typeface="Calibri" panose="020F0502020204030204" pitchFamily="34" charset="0"/>
              </a:rPr>
              <a:t>Typha</a:t>
            </a:r>
            <a:r>
              <a:rPr lang="en-US" sz="2800" dirty="0">
                <a:solidFill>
                  <a:srgbClr val="000000"/>
                </a:solidFill>
                <a:latin typeface="Calibri" panose="020F0502020204030204" pitchFamily="34" charset="0"/>
                <a:cs typeface="Calibri" panose="020F0502020204030204" pitchFamily="34" charset="0"/>
              </a:rPr>
              <a:t> percent cover and weighted FQI as the data was not normal.</a:t>
            </a:r>
            <a:endParaRPr lang="en-US" sz="2800" dirty="0">
              <a:latin typeface="+mn-lt"/>
            </a:endParaRPr>
          </a:p>
        </p:txBody>
      </p:sp>
      <p:sp>
        <p:nvSpPr>
          <p:cNvPr id="68" name="Text Box 189">
            <a:extLst>
              <a:ext uri="{FF2B5EF4-FFF2-40B4-BE49-F238E27FC236}">
                <a16:creationId xmlns:a16="http://schemas.microsoft.com/office/drawing/2014/main" id="{9FF197D2-2DBF-42AF-9554-6F8D567BD3F9}"/>
              </a:ext>
            </a:extLst>
          </p:cNvPr>
          <p:cNvSpPr txBox="1">
            <a:spLocks noChangeArrowheads="1"/>
          </p:cNvSpPr>
          <p:nvPr/>
        </p:nvSpPr>
        <p:spPr bwMode="auto">
          <a:xfrm>
            <a:off x="25470663" y="5957125"/>
            <a:ext cx="11411763" cy="7648209"/>
          </a:xfrm>
          <a:prstGeom prst="rect">
            <a:avLst/>
          </a:prstGeom>
          <a:solidFill>
            <a:schemeClr val="bg1"/>
          </a:solidFill>
          <a:ln w="12700">
            <a:solidFill>
              <a:schemeClr val="accent1">
                <a:lumMod val="75000"/>
              </a:schemeClr>
            </a:solidFill>
          </a:ln>
          <a:effectLst/>
        </p:spPr>
        <p:txBody>
          <a:bodyPr wrap="square" lIns="160001" tIns="160001" rIns="160001" bIns="160001">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2800" dirty="0">
                <a:latin typeface="Calibri" pitchFamily="34" charset="0"/>
              </a:rPr>
              <a:t>There were not significant differences in the plant species diversity between sites (p-value &gt; 0.05), but there</a:t>
            </a:r>
            <a:r>
              <a:rPr lang="en-US" sz="2800" dirty="0">
                <a:solidFill>
                  <a:srgbClr val="000000"/>
                </a:solidFill>
                <a:latin typeface="Calibri" panose="020F0502020204030204" pitchFamily="34" charset="0"/>
                <a:cs typeface="Calibri" panose="020F0502020204030204" pitchFamily="34" charset="0"/>
              </a:rPr>
              <a:t> were significant differences in the weighted FQI (p-value &lt; 0.01).</a:t>
            </a:r>
            <a:r>
              <a:rPr lang="en-US" sz="2800" dirty="0">
                <a:latin typeface="Calibri" pitchFamily="34" charset="0"/>
              </a:rPr>
              <a:t> The highest weighted FQIs were at the uninvaded Mackinaw Bay and the uninvaded </a:t>
            </a:r>
            <a:r>
              <a:rPr lang="en-US" sz="2800" dirty="0" err="1">
                <a:latin typeface="Calibri" pitchFamily="34" charset="0"/>
              </a:rPr>
              <a:t>Munuscong</a:t>
            </a:r>
            <a:r>
              <a:rPr lang="en-US" sz="2800" dirty="0">
                <a:latin typeface="Calibri" pitchFamily="34" charset="0"/>
              </a:rPr>
              <a:t> sites. There were significant differences between the uninvaded Mackinaw Bay site and the invaded </a:t>
            </a:r>
            <a:r>
              <a:rPr lang="en-US" sz="2800" dirty="0" err="1">
                <a:latin typeface="Calibri" pitchFamily="34" charset="0"/>
              </a:rPr>
              <a:t>Munuscong</a:t>
            </a:r>
            <a:r>
              <a:rPr lang="en-US" sz="2800" dirty="0">
                <a:latin typeface="Calibri" pitchFamily="34" charset="0"/>
              </a:rPr>
              <a:t> site (p &lt; 0.01), the uninvaded Mackinaw Bay site and the invaded Sand Island site (p &lt; 0.01), the uninvaded Mackinaw Bay site and the invaded St Ignace site (p &lt; 0.01), the uninvaded </a:t>
            </a:r>
            <a:r>
              <a:rPr lang="en-US" sz="2800" dirty="0" err="1">
                <a:latin typeface="Calibri" pitchFamily="34" charset="0"/>
              </a:rPr>
              <a:t>Munuscong</a:t>
            </a:r>
            <a:r>
              <a:rPr lang="en-US" sz="2800" dirty="0">
                <a:latin typeface="Calibri" pitchFamily="34" charset="0"/>
              </a:rPr>
              <a:t> site and the invaded </a:t>
            </a:r>
            <a:r>
              <a:rPr lang="en-US" sz="2800" dirty="0" err="1">
                <a:latin typeface="Calibri" pitchFamily="34" charset="0"/>
              </a:rPr>
              <a:t>Munuscong</a:t>
            </a:r>
            <a:r>
              <a:rPr lang="en-US" sz="2800" dirty="0">
                <a:latin typeface="Calibri" pitchFamily="34" charset="0"/>
              </a:rPr>
              <a:t> site (p &lt; 0.01), the uninvaded </a:t>
            </a:r>
            <a:r>
              <a:rPr lang="en-US" sz="2800" dirty="0" err="1">
                <a:latin typeface="Calibri" pitchFamily="34" charset="0"/>
              </a:rPr>
              <a:t>Munuscong</a:t>
            </a:r>
            <a:r>
              <a:rPr lang="en-US" sz="2800" dirty="0">
                <a:latin typeface="Calibri" pitchFamily="34" charset="0"/>
              </a:rPr>
              <a:t> site and the invaded Sand Island site (p &lt; 0.01), and the uninvaded </a:t>
            </a:r>
            <a:r>
              <a:rPr lang="en-US" sz="2800" dirty="0" err="1">
                <a:latin typeface="Calibri" pitchFamily="34" charset="0"/>
              </a:rPr>
              <a:t>Munuscong</a:t>
            </a:r>
            <a:r>
              <a:rPr lang="en-US" sz="2800" dirty="0">
                <a:latin typeface="Calibri" pitchFamily="34" charset="0"/>
              </a:rPr>
              <a:t> site and the invaded St Ignace site (p &lt; 0.01). There were also not a significant relationship between </a:t>
            </a:r>
            <a:r>
              <a:rPr lang="en-US" sz="2800" i="1" dirty="0">
                <a:latin typeface="Calibri" pitchFamily="34" charset="0"/>
              </a:rPr>
              <a:t>Typha</a:t>
            </a:r>
            <a:r>
              <a:rPr lang="en-US" sz="2800" dirty="0">
                <a:latin typeface="Calibri" pitchFamily="34" charset="0"/>
              </a:rPr>
              <a:t> percent cover and diversity (p &gt; 0.05), but there was a significant negative relationship between </a:t>
            </a:r>
            <a:r>
              <a:rPr lang="en-US" sz="2800" i="1" dirty="0">
                <a:latin typeface="Calibri" pitchFamily="34" charset="0"/>
              </a:rPr>
              <a:t>Typha</a:t>
            </a:r>
            <a:r>
              <a:rPr lang="en-US" sz="2800" dirty="0">
                <a:latin typeface="Calibri" pitchFamily="34" charset="0"/>
              </a:rPr>
              <a:t> percent cover and weighted FQI (p &lt; 0.01). These results show that increased T</a:t>
            </a:r>
            <a:r>
              <a:rPr lang="en-US" sz="2800" i="1" dirty="0">
                <a:latin typeface="Calibri" pitchFamily="34" charset="0"/>
              </a:rPr>
              <a:t>ypha </a:t>
            </a:r>
            <a:r>
              <a:rPr lang="en-US" sz="2800" dirty="0">
                <a:latin typeface="Calibri" pitchFamily="34" charset="0"/>
              </a:rPr>
              <a:t>percent cover is correlated with a lower ecological value of plant communities. My preliminary observations suggest that Typha percent cover is associated with decreased anuran presence, but further analysis is needed.</a:t>
            </a:r>
            <a:endParaRPr lang="en-US" sz="3200" dirty="0">
              <a:latin typeface="Calibri" pitchFamily="34" charset="0"/>
            </a:endParaRPr>
          </a:p>
        </p:txBody>
      </p:sp>
      <p:sp>
        <p:nvSpPr>
          <p:cNvPr id="69" name="Rectangle 68">
            <a:extLst>
              <a:ext uri="{FF2B5EF4-FFF2-40B4-BE49-F238E27FC236}">
                <a16:creationId xmlns:a16="http://schemas.microsoft.com/office/drawing/2014/main" id="{EC2D1DA4-43B5-4F01-BA96-15F9FB7CA92B}"/>
              </a:ext>
            </a:extLst>
          </p:cNvPr>
          <p:cNvSpPr/>
          <p:nvPr/>
        </p:nvSpPr>
        <p:spPr>
          <a:xfrm>
            <a:off x="25470663" y="5181340"/>
            <a:ext cx="11430000" cy="8001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r>
              <a:rPr lang="en-US" sz="5400" b="1" dirty="0">
                <a:solidFill>
                  <a:schemeClr val="accent3">
                    <a:lumMod val="20000"/>
                    <a:lumOff val="80000"/>
                  </a:schemeClr>
                </a:solidFill>
              </a:rPr>
              <a:t>Results</a:t>
            </a:r>
          </a:p>
        </p:txBody>
      </p:sp>
      <p:sp>
        <p:nvSpPr>
          <p:cNvPr id="42" name="Text Box 181">
            <a:extLst>
              <a:ext uri="{FF2B5EF4-FFF2-40B4-BE49-F238E27FC236}">
                <a16:creationId xmlns:a16="http://schemas.microsoft.com/office/drawing/2014/main" id="{9595D482-163C-4264-AD78-92E551DF12ED}"/>
              </a:ext>
            </a:extLst>
          </p:cNvPr>
          <p:cNvSpPr txBox="1">
            <a:spLocks noChangeArrowheads="1"/>
          </p:cNvSpPr>
          <p:nvPr/>
        </p:nvSpPr>
        <p:spPr bwMode="auto">
          <a:xfrm>
            <a:off x="13603340" y="37016008"/>
            <a:ext cx="11305237" cy="41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000" tIns="40000" rIns="80000" bIns="4000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b="1" dirty="0">
                <a:latin typeface="Calibri" pitchFamily="34" charset="0"/>
              </a:rPr>
              <a:t>Figure 3. </a:t>
            </a:r>
            <a:r>
              <a:rPr lang="en-US" dirty="0">
                <a:latin typeface="Calibri" pitchFamily="34" charset="0"/>
              </a:rPr>
              <a:t>The presence of a frog species is shaded grey if its call was identified at the wetland site. </a:t>
            </a:r>
          </a:p>
        </p:txBody>
      </p:sp>
      <p:sp>
        <p:nvSpPr>
          <p:cNvPr id="52" name="Text Box 181">
            <a:extLst>
              <a:ext uri="{FF2B5EF4-FFF2-40B4-BE49-F238E27FC236}">
                <a16:creationId xmlns:a16="http://schemas.microsoft.com/office/drawing/2014/main" id="{FC87ABD9-3012-489B-9F4A-4EE4ACF1D388}"/>
              </a:ext>
            </a:extLst>
          </p:cNvPr>
          <p:cNvSpPr txBox="1">
            <a:spLocks noChangeArrowheads="1"/>
          </p:cNvSpPr>
          <p:nvPr/>
        </p:nvSpPr>
        <p:spPr bwMode="auto">
          <a:xfrm>
            <a:off x="2360881" y="33870665"/>
            <a:ext cx="9541067" cy="41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000" tIns="40000" rIns="80000" bIns="4000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b="1" dirty="0">
                <a:latin typeface="Calibri" pitchFamily="34" charset="0"/>
              </a:rPr>
              <a:t>Figure 2. </a:t>
            </a:r>
            <a:r>
              <a:rPr lang="en-US" dirty="0">
                <a:latin typeface="Calibri" pitchFamily="34" charset="0"/>
              </a:rPr>
              <a:t>Invaded sites are marked by circles, uninvaded sites by teardrop shapes.</a:t>
            </a:r>
          </a:p>
        </p:txBody>
      </p:sp>
      <p:pic>
        <p:nvPicPr>
          <p:cNvPr id="21" name="Picture 20" descr="A moth on a leaf&#10;&#10;Description automatically generated with medium confidence">
            <a:extLst>
              <a:ext uri="{FF2B5EF4-FFF2-40B4-BE49-F238E27FC236}">
                <a16:creationId xmlns:a16="http://schemas.microsoft.com/office/drawing/2014/main" id="{0E469D68-1EF8-4E1E-8312-17D353B504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96564" y="10772242"/>
            <a:ext cx="1715202" cy="1260674"/>
          </a:xfrm>
          <a:prstGeom prst="rect">
            <a:avLst/>
          </a:prstGeom>
          <a:ln w="12700">
            <a:solidFill>
              <a:schemeClr val="accent1">
                <a:lumMod val="75000"/>
              </a:schemeClr>
            </a:solidFill>
          </a:ln>
        </p:spPr>
      </p:pic>
      <p:pic>
        <p:nvPicPr>
          <p:cNvPr id="23" name="Picture 22" descr="A picture containing frog, outdoor, rock&#10;&#10;Description automatically generated">
            <a:extLst>
              <a:ext uri="{FF2B5EF4-FFF2-40B4-BE49-F238E27FC236}">
                <a16:creationId xmlns:a16="http://schemas.microsoft.com/office/drawing/2014/main" id="{8D307FE9-36B5-4ABE-B902-DDC8277897F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70848" y="10769709"/>
            <a:ext cx="1715094" cy="1260594"/>
          </a:xfrm>
          <a:prstGeom prst="rect">
            <a:avLst/>
          </a:prstGeom>
          <a:ln w="12700">
            <a:solidFill>
              <a:schemeClr val="accent1">
                <a:lumMod val="75000"/>
              </a:schemeClr>
            </a:solidFill>
          </a:ln>
        </p:spPr>
      </p:pic>
      <p:pic>
        <p:nvPicPr>
          <p:cNvPr id="31" name="Picture 30">
            <a:extLst>
              <a:ext uri="{FF2B5EF4-FFF2-40B4-BE49-F238E27FC236}">
                <a16:creationId xmlns:a16="http://schemas.microsoft.com/office/drawing/2014/main" id="{A7A9CCC5-3D5C-4C75-AB8E-527AFCA98DDB}"/>
              </a:ext>
            </a:extLst>
          </p:cNvPr>
          <p:cNvPicPr>
            <a:picLocks noChangeAspect="1"/>
          </p:cNvPicPr>
          <p:nvPr/>
        </p:nvPicPr>
        <p:blipFill rotWithShape="1">
          <a:blip r:embed="rId17"/>
          <a:srcRect l="9584"/>
          <a:stretch/>
        </p:blipFill>
        <p:spPr>
          <a:xfrm>
            <a:off x="3561908" y="12327755"/>
            <a:ext cx="1715094" cy="1260595"/>
          </a:xfrm>
          <a:prstGeom prst="rect">
            <a:avLst/>
          </a:prstGeom>
          <a:ln>
            <a:solidFill>
              <a:schemeClr val="accent1">
                <a:lumMod val="75000"/>
              </a:schemeClr>
            </a:solidFill>
          </a:ln>
        </p:spPr>
      </p:pic>
      <p:pic>
        <p:nvPicPr>
          <p:cNvPr id="35" name="Picture 34" descr="A person holding a frog&#10;&#10;Description automatically generated">
            <a:extLst>
              <a:ext uri="{FF2B5EF4-FFF2-40B4-BE49-F238E27FC236}">
                <a16:creationId xmlns:a16="http://schemas.microsoft.com/office/drawing/2014/main" id="{19156B51-EBF3-4E2D-8328-FE346DDA653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642200" y="12321183"/>
            <a:ext cx="1715094" cy="1299668"/>
          </a:xfrm>
          <a:prstGeom prst="rect">
            <a:avLst/>
          </a:prstGeom>
          <a:ln w="12700">
            <a:solidFill>
              <a:schemeClr val="accent1">
                <a:lumMod val="75000"/>
              </a:schemeClr>
            </a:solidFill>
          </a:ln>
        </p:spPr>
      </p:pic>
      <p:sp>
        <p:nvSpPr>
          <p:cNvPr id="70" name="Text Box 181">
            <a:extLst>
              <a:ext uri="{FF2B5EF4-FFF2-40B4-BE49-F238E27FC236}">
                <a16:creationId xmlns:a16="http://schemas.microsoft.com/office/drawing/2014/main" id="{6A4BCABB-40ED-4C28-BF51-CB074E3967D5}"/>
              </a:ext>
            </a:extLst>
          </p:cNvPr>
          <p:cNvSpPr txBox="1">
            <a:spLocks noChangeArrowheads="1"/>
          </p:cNvSpPr>
          <p:nvPr/>
        </p:nvSpPr>
        <p:spPr bwMode="auto">
          <a:xfrm>
            <a:off x="1258325" y="13686356"/>
            <a:ext cx="11906478" cy="10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000" tIns="40000" rIns="80000" bIns="4000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b="1" dirty="0">
                <a:latin typeface="Calibri" pitchFamily="34" charset="0"/>
              </a:rPr>
              <a:t>Figure 1. </a:t>
            </a:r>
            <a:r>
              <a:rPr lang="en-US" dirty="0">
                <a:latin typeface="Calibri" pitchFamily="34" charset="0"/>
              </a:rPr>
              <a:t>Anuran species: spring peeper (A), American toad (B), northern leopard frog (C), gray treefrog (D), </a:t>
            </a:r>
            <a:r>
              <a:rPr lang="en-US" dirty="0">
                <a:latin typeface="+mn-lt"/>
              </a:rPr>
              <a:t>green frog (E), and American bullfrog (F) </a:t>
            </a:r>
            <a:r>
              <a:rPr lang="en-US" dirty="0">
                <a:solidFill>
                  <a:srgbClr val="000000"/>
                </a:solidFill>
                <a:effectLst/>
                <a:latin typeface="+mn-lt"/>
              </a:rPr>
              <a:t>(USGS, 2018). Top spectrogram is from the uninvaded Sand Island site on May 17</a:t>
            </a:r>
            <a:r>
              <a:rPr lang="en-US" baseline="30000" dirty="0">
                <a:solidFill>
                  <a:srgbClr val="000000"/>
                </a:solidFill>
                <a:effectLst/>
                <a:latin typeface="+mn-lt"/>
              </a:rPr>
              <a:t>th</a:t>
            </a:r>
            <a:r>
              <a:rPr lang="en-US" dirty="0">
                <a:solidFill>
                  <a:srgbClr val="000000"/>
                </a:solidFill>
                <a:effectLst/>
                <a:latin typeface="+mn-lt"/>
              </a:rPr>
              <a:t>, and bottom is from the uninvaded </a:t>
            </a:r>
            <a:r>
              <a:rPr lang="en-US" dirty="0" err="1">
                <a:solidFill>
                  <a:srgbClr val="000000"/>
                </a:solidFill>
                <a:effectLst/>
                <a:latin typeface="+mn-lt"/>
              </a:rPr>
              <a:t>Munuscong</a:t>
            </a:r>
            <a:r>
              <a:rPr lang="en-US" dirty="0">
                <a:solidFill>
                  <a:srgbClr val="000000"/>
                </a:solidFill>
                <a:effectLst/>
                <a:latin typeface="+mn-lt"/>
              </a:rPr>
              <a:t> site on June 6</a:t>
            </a:r>
            <a:r>
              <a:rPr lang="en-US" baseline="30000" dirty="0">
                <a:solidFill>
                  <a:srgbClr val="000000"/>
                </a:solidFill>
                <a:effectLst/>
                <a:latin typeface="+mn-lt"/>
              </a:rPr>
              <a:t>th</a:t>
            </a:r>
            <a:r>
              <a:rPr lang="en-US" dirty="0">
                <a:solidFill>
                  <a:srgbClr val="000000"/>
                </a:solidFill>
                <a:effectLst/>
                <a:latin typeface="+mn-lt"/>
              </a:rPr>
              <a:t>. </a:t>
            </a:r>
          </a:p>
        </p:txBody>
      </p:sp>
      <p:pic>
        <p:nvPicPr>
          <p:cNvPr id="37" name="Picture 36" descr="A bug on a leaf&#10;&#10;Description automatically generated with low confidence">
            <a:extLst>
              <a:ext uri="{FF2B5EF4-FFF2-40B4-BE49-F238E27FC236}">
                <a16:creationId xmlns:a16="http://schemas.microsoft.com/office/drawing/2014/main" id="{5309200F-1B80-44AA-BAB6-2772A997619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7969" y="10769709"/>
            <a:ext cx="1715094" cy="1286321"/>
          </a:xfrm>
          <a:prstGeom prst="rect">
            <a:avLst/>
          </a:prstGeom>
          <a:ln w="12700">
            <a:solidFill>
              <a:schemeClr val="accent1">
                <a:lumMod val="75000"/>
              </a:schemeClr>
            </a:solidFill>
          </a:ln>
        </p:spPr>
      </p:pic>
      <p:pic>
        <p:nvPicPr>
          <p:cNvPr id="27" name="Picture 26" descr="A frog on the ground&#10;&#10;Description automatically generated with low confidence">
            <a:extLst>
              <a:ext uri="{FF2B5EF4-FFF2-40B4-BE49-F238E27FC236}">
                <a16:creationId xmlns:a16="http://schemas.microsoft.com/office/drawing/2014/main" id="{5EC8420F-DFF9-497E-910E-DF08481114C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90921" y="12327755"/>
            <a:ext cx="1715202" cy="1260673"/>
          </a:xfrm>
          <a:prstGeom prst="rect">
            <a:avLst/>
          </a:prstGeom>
          <a:ln w="12700">
            <a:solidFill>
              <a:schemeClr val="accent1">
                <a:lumMod val="75000"/>
              </a:schemeClr>
            </a:solidFill>
          </a:ln>
        </p:spPr>
      </p:pic>
      <p:sp>
        <p:nvSpPr>
          <p:cNvPr id="33" name="Rectangle 32"/>
          <p:cNvSpPr/>
          <p:nvPr/>
        </p:nvSpPr>
        <p:spPr>
          <a:xfrm>
            <a:off x="1501069" y="14836077"/>
            <a:ext cx="11430000" cy="861123"/>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r>
              <a:rPr lang="en-US" sz="5400" b="1" dirty="0">
                <a:solidFill>
                  <a:schemeClr val="accent3">
                    <a:lumMod val="20000"/>
                    <a:lumOff val="80000"/>
                  </a:schemeClr>
                </a:solidFill>
              </a:rPr>
              <a:t>Introduction</a:t>
            </a:r>
          </a:p>
        </p:txBody>
      </p:sp>
      <p:sp>
        <p:nvSpPr>
          <p:cNvPr id="2" name="TextBox 1">
            <a:extLst>
              <a:ext uri="{FF2B5EF4-FFF2-40B4-BE49-F238E27FC236}">
                <a16:creationId xmlns:a16="http://schemas.microsoft.com/office/drawing/2014/main" id="{25103C81-4000-404E-9813-86C3BDFC2E18}"/>
              </a:ext>
            </a:extLst>
          </p:cNvPr>
          <p:cNvSpPr txBox="1"/>
          <p:nvPr/>
        </p:nvSpPr>
        <p:spPr>
          <a:xfrm>
            <a:off x="1490921" y="10769883"/>
            <a:ext cx="324128" cy="369332"/>
          </a:xfrm>
          <a:prstGeom prst="rect">
            <a:avLst/>
          </a:prstGeom>
          <a:solidFill>
            <a:schemeClr val="bg1"/>
          </a:solidFill>
          <a:ln w="12700">
            <a:solidFill>
              <a:schemeClr val="accent1">
                <a:lumMod val="75000"/>
              </a:schemeClr>
            </a:solidFill>
          </a:ln>
        </p:spPr>
        <p:txBody>
          <a:bodyPr wrap="none" rtlCol="0">
            <a:spAutoFit/>
          </a:bodyPr>
          <a:lstStyle/>
          <a:p>
            <a:r>
              <a:rPr lang="en-US" b="1" dirty="0"/>
              <a:t>A</a:t>
            </a:r>
          </a:p>
        </p:txBody>
      </p:sp>
      <p:sp>
        <p:nvSpPr>
          <p:cNvPr id="44" name="TextBox 43">
            <a:extLst>
              <a:ext uri="{FF2B5EF4-FFF2-40B4-BE49-F238E27FC236}">
                <a16:creationId xmlns:a16="http://schemas.microsoft.com/office/drawing/2014/main" id="{61590586-B8A5-4580-8FAC-FBA657C40893}"/>
              </a:ext>
            </a:extLst>
          </p:cNvPr>
          <p:cNvSpPr txBox="1"/>
          <p:nvPr/>
        </p:nvSpPr>
        <p:spPr>
          <a:xfrm>
            <a:off x="3564058" y="10765740"/>
            <a:ext cx="314510" cy="369332"/>
          </a:xfrm>
          <a:prstGeom prst="rect">
            <a:avLst/>
          </a:prstGeom>
          <a:solidFill>
            <a:schemeClr val="bg1"/>
          </a:solidFill>
          <a:ln w="12700">
            <a:solidFill>
              <a:schemeClr val="accent1">
                <a:lumMod val="75000"/>
              </a:schemeClr>
            </a:solidFill>
          </a:ln>
        </p:spPr>
        <p:txBody>
          <a:bodyPr wrap="none" rtlCol="0">
            <a:spAutoFit/>
          </a:bodyPr>
          <a:lstStyle/>
          <a:p>
            <a:r>
              <a:rPr lang="en-US" b="1" dirty="0"/>
              <a:t>B</a:t>
            </a:r>
          </a:p>
        </p:txBody>
      </p:sp>
      <p:sp>
        <p:nvSpPr>
          <p:cNvPr id="49" name="TextBox 48">
            <a:extLst>
              <a:ext uri="{FF2B5EF4-FFF2-40B4-BE49-F238E27FC236}">
                <a16:creationId xmlns:a16="http://schemas.microsoft.com/office/drawing/2014/main" id="{34424F0F-0A1E-4C31-A07C-7347B06392E6}"/>
              </a:ext>
            </a:extLst>
          </p:cNvPr>
          <p:cNvSpPr txBox="1"/>
          <p:nvPr/>
        </p:nvSpPr>
        <p:spPr>
          <a:xfrm>
            <a:off x="5642200" y="10765800"/>
            <a:ext cx="306494" cy="369332"/>
          </a:xfrm>
          <a:prstGeom prst="rect">
            <a:avLst/>
          </a:prstGeom>
          <a:solidFill>
            <a:schemeClr val="bg1"/>
          </a:solidFill>
          <a:ln w="12700">
            <a:solidFill>
              <a:schemeClr val="accent1">
                <a:lumMod val="75000"/>
              </a:schemeClr>
            </a:solidFill>
          </a:ln>
        </p:spPr>
        <p:txBody>
          <a:bodyPr wrap="none" rtlCol="0">
            <a:spAutoFit/>
          </a:bodyPr>
          <a:lstStyle/>
          <a:p>
            <a:r>
              <a:rPr lang="en-US" b="1" dirty="0"/>
              <a:t>C</a:t>
            </a:r>
          </a:p>
        </p:txBody>
      </p:sp>
      <p:sp>
        <p:nvSpPr>
          <p:cNvPr id="50" name="TextBox 49">
            <a:extLst>
              <a:ext uri="{FF2B5EF4-FFF2-40B4-BE49-F238E27FC236}">
                <a16:creationId xmlns:a16="http://schemas.microsoft.com/office/drawing/2014/main" id="{1DA51578-4D43-4CF4-9B7D-EFDA5F7E5326}"/>
              </a:ext>
            </a:extLst>
          </p:cNvPr>
          <p:cNvSpPr txBox="1"/>
          <p:nvPr/>
        </p:nvSpPr>
        <p:spPr>
          <a:xfrm>
            <a:off x="1484509" y="12321183"/>
            <a:ext cx="330540" cy="369332"/>
          </a:xfrm>
          <a:prstGeom prst="rect">
            <a:avLst/>
          </a:prstGeom>
          <a:solidFill>
            <a:schemeClr val="bg1"/>
          </a:solidFill>
          <a:ln w="12700">
            <a:solidFill>
              <a:schemeClr val="accent1">
                <a:lumMod val="75000"/>
              </a:schemeClr>
            </a:solidFill>
          </a:ln>
        </p:spPr>
        <p:txBody>
          <a:bodyPr wrap="none" rtlCol="0">
            <a:spAutoFit/>
          </a:bodyPr>
          <a:lstStyle/>
          <a:p>
            <a:r>
              <a:rPr lang="en-US" b="1" dirty="0"/>
              <a:t>D</a:t>
            </a:r>
          </a:p>
        </p:txBody>
      </p:sp>
      <p:sp>
        <p:nvSpPr>
          <p:cNvPr id="51" name="TextBox 50">
            <a:extLst>
              <a:ext uri="{FF2B5EF4-FFF2-40B4-BE49-F238E27FC236}">
                <a16:creationId xmlns:a16="http://schemas.microsoft.com/office/drawing/2014/main" id="{5DB2A4F9-CE6A-4002-94BD-C9FF61C96BF2}"/>
              </a:ext>
            </a:extLst>
          </p:cNvPr>
          <p:cNvSpPr txBox="1"/>
          <p:nvPr/>
        </p:nvSpPr>
        <p:spPr>
          <a:xfrm>
            <a:off x="3561907" y="12327935"/>
            <a:ext cx="296876" cy="369332"/>
          </a:xfrm>
          <a:prstGeom prst="rect">
            <a:avLst/>
          </a:prstGeom>
          <a:solidFill>
            <a:schemeClr val="bg1"/>
          </a:solidFill>
          <a:ln w="12700">
            <a:solidFill>
              <a:schemeClr val="accent1">
                <a:lumMod val="75000"/>
              </a:schemeClr>
            </a:solidFill>
          </a:ln>
        </p:spPr>
        <p:txBody>
          <a:bodyPr wrap="none" rtlCol="0">
            <a:spAutoFit/>
          </a:bodyPr>
          <a:lstStyle/>
          <a:p>
            <a:r>
              <a:rPr lang="en-US" b="1" dirty="0"/>
              <a:t>E</a:t>
            </a:r>
          </a:p>
        </p:txBody>
      </p:sp>
      <p:sp>
        <p:nvSpPr>
          <p:cNvPr id="53" name="TextBox 52">
            <a:extLst>
              <a:ext uri="{FF2B5EF4-FFF2-40B4-BE49-F238E27FC236}">
                <a16:creationId xmlns:a16="http://schemas.microsoft.com/office/drawing/2014/main" id="{E3349A95-6A23-46D8-A5E9-8FE165280596}"/>
              </a:ext>
            </a:extLst>
          </p:cNvPr>
          <p:cNvSpPr txBox="1"/>
          <p:nvPr/>
        </p:nvSpPr>
        <p:spPr>
          <a:xfrm>
            <a:off x="5642200" y="12322967"/>
            <a:ext cx="290464" cy="369332"/>
          </a:xfrm>
          <a:prstGeom prst="rect">
            <a:avLst/>
          </a:prstGeom>
          <a:solidFill>
            <a:schemeClr val="bg1"/>
          </a:solidFill>
          <a:ln w="12700">
            <a:solidFill>
              <a:schemeClr val="accent1">
                <a:lumMod val="75000"/>
              </a:schemeClr>
            </a:solidFill>
          </a:ln>
        </p:spPr>
        <p:txBody>
          <a:bodyPr wrap="none" rtlCol="0">
            <a:spAutoFit/>
          </a:bodyPr>
          <a:lstStyle/>
          <a:p>
            <a:r>
              <a:rPr lang="en-US" b="1" dirty="0"/>
              <a:t>F</a:t>
            </a:r>
          </a:p>
        </p:txBody>
      </p:sp>
      <p:pic>
        <p:nvPicPr>
          <p:cNvPr id="54" name="Picture 53" descr="A picture containing text&#10;&#10;Description automatically generated">
            <a:extLst>
              <a:ext uri="{FF2B5EF4-FFF2-40B4-BE49-F238E27FC236}">
                <a16:creationId xmlns:a16="http://schemas.microsoft.com/office/drawing/2014/main" id="{ED803075-3C55-467B-9910-600A9DF8F4B9}"/>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52161" r="26114"/>
          <a:stretch/>
        </p:blipFill>
        <p:spPr>
          <a:xfrm>
            <a:off x="7671270" y="10775771"/>
            <a:ext cx="5227765" cy="1420986"/>
          </a:xfrm>
          <a:prstGeom prst="rect">
            <a:avLst/>
          </a:prstGeom>
        </p:spPr>
      </p:pic>
      <p:sp>
        <p:nvSpPr>
          <p:cNvPr id="56" name="TextBox 55">
            <a:extLst>
              <a:ext uri="{FF2B5EF4-FFF2-40B4-BE49-F238E27FC236}">
                <a16:creationId xmlns:a16="http://schemas.microsoft.com/office/drawing/2014/main" id="{2BE6E347-0613-48FF-AF66-7F5F64DCD66C}"/>
              </a:ext>
            </a:extLst>
          </p:cNvPr>
          <p:cNvSpPr txBox="1"/>
          <p:nvPr/>
        </p:nvSpPr>
        <p:spPr>
          <a:xfrm>
            <a:off x="7776372" y="10932139"/>
            <a:ext cx="356188" cy="369332"/>
          </a:xfrm>
          <a:prstGeom prst="rect">
            <a:avLst/>
          </a:prstGeom>
          <a:solidFill>
            <a:schemeClr val="bg1"/>
          </a:solidFill>
          <a:ln w="12700">
            <a:solidFill>
              <a:schemeClr val="accent1">
                <a:lumMod val="75000"/>
              </a:schemeClr>
            </a:solidFill>
          </a:ln>
        </p:spPr>
        <p:txBody>
          <a:bodyPr wrap="square" rtlCol="0">
            <a:spAutoFit/>
          </a:bodyPr>
          <a:lstStyle/>
          <a:p>
            <a:pPr algn="ctr"/>
            <a:r>
              <a:rPr lang="en-US" b="1" dirty="0"/>
              <a:t>A</a:t>
            </a:r>
          </a:p>
        </p:txBody>
      </p:sp>
      <p:sp>
        <p:nvSpPr>
          <p:cNvPr id="57" name="TextBox 56">
            <a:extLst>
              <a:ext uri="{FF2B5EF4-FFF2-40B4-BE49-F238E27FC236}">
                <a16:creationId xmlns:a16="http://schemas.microsoft.com/office/drawing/2014/main" id="{48C53CC7-3E51-4EE8-A863-59BDE9F08348}"/>
              </a:ext>
            </a:extLst>
          </p:cNvPr>
          <p:cNvSpPr txBox="1"/>
          <p:nvPr/>
        </p:nvSpPr>
        <p:spPr>
          <a:xfrm>
            <a:off x="11160664" y="11235822"/>
            <a:ext cx="314510" cy="369332"/>
          </a:xfrm>
          <a:prstGeom prst="rect">
            <a:avLst/>
          </a:prstGeom>
          <a:solidFill>
            <a:schemeClr val="bg1"/>
          </a:solidFill>
          <a:ln w="12700">
            <a:solidFill>
              <a:schemeClr val="accent1">
                <a:lumMod val="75000"/>
              </a:schemeClr>
            </a:solidFill>
          </a:ln>
        </p:spPr>
        <p:txBody>
          <a:bodyPr wrap="none" rtlCol="0">
            <a:spAutoFit/>
          </a:bodyPr>
          <a:lstStyle/>
          <a:p>
            <a:r>
              <a:rPr lang="en-US" b="1" dirty="0"/>
              <a:t>B</a:t>
            </a:r>
          </a:p>
        </p:txBody>
      </p:sp>
      <p:sp>
        <p:nvSpPr>
          <p:cNvPr id="58" name="TextBox 57">
            <a:extLst>
              <a:ext uri="{FF2B5EF4-FFF2-40B4-BE49-F238E27FC236}">
                <a16:creationId xmlns:a16="http://schemas.microsoft.com/office/drawing/2014/main" id="{400CBE31-8818-4F10-88AA-80A421F2CFEC}"/>
              </a:ext>
            </a:extLst>
          </p:cNvPr>
          <p:cNvSpPr txBox="1"/>
          <p:nvPr/>
        </p:nvSpPr>
        <p:spPr>
          <a:xfrm>
            <a:off x="11697579" y="11398961"/>
            <a:ext cx="306494" cy="369332"/>
          </a:xfrm>
          <a:prstGeom prst="rect">
            <a:avLst/>
          </a:prstGeom>
          <a:solidFill>
            <a:schemeClr val="bg1"/>
          </a:solidFill>
          <a:ln w="12700">
            <a:solidFill>
              <a:schemeClr val="accent1">
                <a:lumMod val="75000"/>
              </a:schemeClr>
            </a:solidFill>
          </a:ln>
        </p:spPr>
        <p:txBody>
          <a:bodyPr wrap="none" rtlCol="0">
            <a:spAutoFit/>
          </a:bodyPr>
          <a:lstStyle/>
          <a:p>
            <a:r>
              <a:rPr lang="en-US" b="1" dirty="0"/>
              <a:t>C</a:t>
            </a:r>
          </a:p>
        </p:txBody>
      </p:sp>
      <p:sp>
        <p:nvSpPr>
          <p:cNvPr id="59" name="TextBox 58">
            <a:extLst>
              <a:ext uri="{FF2B5EF4-FFF2-40B4-BE49-F238E27FC236}">
                <a16:creationId xmlns:a16="http://schemas.microsoft.com/office/drawing/2014/main" id="{4D11EB6F-10F4-4A91-9F9B-BFF5A52ACDF9}"/>
              </a:ext>
            </a:extLst>
          </p:cNvPr>
          <p:cNvSpPr txBox="1"/>
          <p:nvPr/>
        </p:nvSpPr>
        <p:spPr>
          <a:xfrm>
            <a:off x="9067987" y="11290192"/>
            <a:ext cx="330540" cy="369332"/>
          </a:xfrm>
          <a:prstGeom prst="rect">
            <a:avLst/>
          </a:prstGeom>
          <a:solidFill>
            <a:schemeClr val="bg1"/>
          </a:solidFill>
          <a:ln w="12700">
            <a:solidFill>
              <a:schemeClr val="accent1">
                <a:lumMod val="75000"/>
              </a:schemeClr>
            </a:solidFill>
          </a:ln>
        </p:spPr>
        <p:txBody>
          <a:bodyPr wrap="none" rtlCol="0">
            <a:spAutoFit/>
          </a:bodyPr>
          <a:lstStyle/>
          <a:p>
            <a:r>
              <a:rPr lang="en-US" b="1" dirty="0"/>
              <a:t>D</a:t>
            </a:r>
          </a:p>
        </p:txBody>
      </p:sp>
      <p:pic>
        <p:nvPicPr>
          <p:cNvPr id="17" name="Picture 16" descr="Map&#10;&#10;Description automatically generated">
            <a:extLst>
              <a:ext uri="{FF2B5EF4-FFF2-40B4-BE49-F238E27FC236}">
                <a16:creationId xmlns:a16="http://schemas.microsoft.com/office/drawing/2014/main" id="{86725FD1-B723-43D1-928B-5580C4F2A733}"/>
              </a:ext>
            </a:extLst>
          </p:cNvPr>
          <p:cNvPicPr>
            <a:picLocks noChangeAspect="1"/>
          </p:cNvPicPr>
          <p:nvPr/>
        </p:nvPicPr>
        <p:blipFill rotWithShape="1">
          <a:blip r:embed="rId22">
            <a:extLst>
              <a:ext uri="{28A0092B-C50C-407E-A947-70E740481C1C}">
                <a14:useLocalDpi xmlns:a14="http://schemas.microsoft.com/office/drawing/2010/main" val="0"/>
              </a:ext>
            </a:extLst>
          </a:blip>
          <a:srcRect t="4801" b="14203"/>
          <a:stretch/>
        </p:blipFill>
        <p:spPr>
          <a:xfrm>
            <a:off x="1549596" y="27447112"/>
            <a:ext cx="11348060" cy="6385688"/>
          </a:xfrm>
          <a:prstGeom prst="rect">
            <a:avLst/>
          </a:prstGeom>
          <a:ln w="12700">
            <a:solidFill>
              <a:schemeClr val="accent1">
                <a:lumMod val="75000"/>
              </a:schemeClr>
            </a:solidFill>
          </a:ln>
        </p:spPr>
      </p:pic>
      <p:sp>
        <p:nvSpPr>
          <p:cNvPr id="60" name="TextBox 59">
            <a:extLst>
              <a:ext uri="{FF2B5EF4-FFF2-40B4-BE49-F238E27FC236}">
                <a16:creationId xmlns:a16="http://schemas.microsoft.com/office/drawing/2014/main" id="{9CEED3B5-9730-44CA-A032-C02CBA05A322}"/>
              </a:ext>
            </a:extLst>
          </p:cNvPr>
          <p:cNvSpPr txBox="1"/>
          <p:nvPr/>
        </p:nvSpPr>
        <p:spPr>
          <a:xfrm>
            <a:off x="5474223" y="33089849"/>
            <a:ext cx="1096148" cy="369332"/>
          </a:xfrm>
          <a:prstGeom prst="rect">
            <a:avLst/>
          </a:prstGeom>
          <a:solidFill>
            <a:schemeClr val="bg1"/>
          </a:solidFill>
          <a:ln w="12700">
            <a:solidFill>
              <a:schemeClr val="accent1">
                <a:lumMod val="75000"/>
              </a:schemeClr>
            </a:solidFill>
          </a:ln>
        </p:spPr>
        <p:txBody>
          <a:bodyPr wrap="square" rtlCol="0">
            <a:spAutoFit/>
          </a:bodyPr>
          <a:lstStyle/>
          <a:p>
            <a:pPr algn="ctr"/>
            <a:r>
              <a:rPr lang="en-US" b="1" dirty="0"/>
              <a:t>St. Ignace</a:t>
            </a:r>
          </a:p>
        </p:txBody>
      </p:sp>
      <p:sp>
        <p:nvSpPr>
          <p:cNvPr id="61" name="TextBox 60">
            <a:extLst>
              <a:ext uri="{FF2B5EF4-FFF2-40B4-BE49-F238E27FC236}">
                <a16:creationId xmlns:a16="http://schemas.microsoft.com/office/drawing/2014/main" id="{31677544-18CB-431B-AA47-6DE708616E23}"/>
              </a:ext>
            </a:extLst>
          </p:cNvPr>
          <p:cNvSpPr txBox="1"/>
          <p:nvPr/>
        </p:nvSpPr>
        <p:spPr>
          <a:xfrm>
            <a:off x="8135653" y="31101076"/>
            <a:ext cx="1599882" cy="369332"/>
          </a:xfrm>
          <a:prstGeom prst="rect">
            <a:avLst/>
          </a:prstGeom>
          <a:solidFill>
            <a:schemeClr val="bg1"/>
          </a:solidFill>
          <a:ln w="12700">
            <a:solidFill>
              <a:schemeClr val="accent1">
                <a:lumMod val="75000"/>
              </a:schemeClr>
            </a:solidFill>
          </a:ln>
        </p:spPr>
        <p:txBody>
          <a:bodyPr wrap="square" rtlCol="0">
            <a:spAutoFit/>
          </a:bodyPr>
          <a:lstStyle/>
          <a:p>
            <a:pPr algn="ctr"/>
            <a:r>
              <a:rPr lang="en-US" b="1" dirty="0"/>
              <a:t>Mackinaw Bay</a:t>
            </a:r>
          </a:p>
        </p:txBody>
      </p:sp>
      <p:sp>
        <p:nvSpPr>
          <p:cNvPr id="65" name="TextBox 64">
            <a:extLst>
              <a:ext uri="{FF2B5EF4-FFF2-40B4-BE49-F238E27FC236}">
                <a16:creationId xmlns:a16="http://schemas.microsoft.com/office/drawing/2014/main" id="{DD3D74A1-B572-4BE5-A6D5-D841BF43EAC7}"/>
              </a:ext>
            </a:extLst>
          </p:cNvPr>
          <p:cNvSpPr txBox="1"/>
          <p:nvPr/>
        </p:nvSpPr>
        <p:spPr>
          <a:xfrm>
            <a:off x="8579406" y="31537119"/>
            <a:ext cx="1156129" cy="369332"/>
          </a:xfrm>
          <a:prstGeom prst="rect">
            <a:avLst/>
          </a:prstGeom>
          <a:solidFill>
            <a:schemeClr val="bg1"/>
          </a:solidFill>
          <a:ln w="12700">
            <a:solidFill>
              <a:schemeClr val="accent1">
                <a:lumMod val="75000"/>
              </a:schemeClr>
            </a:solidFill>
          </a:ln>
        </p:spPr>
        <p:txBody>
          <a:bodyPr wrap="square" rtlCol="0">
            <a:spAutoFit/>
          </a:bodyPr>
          <a:lstStyle/>
          <a:p>
            <a:pPr algn="ctr"/>
            <a:r>
              <a:rPr lang="en-US" b="1" dirty="0"/>
              <a:t>Cedarville</a:t>
            </a:r>
          </a:p>
        </p:txBody>
      </p:sp>
      <p:sp>
        <p:nvSpPr>
          <p:cNvPr id="67" name="TextBox 66">
            <a:extLst>
              <a:ext uri="{FF2B5EF4-FFF2-40B4-BE49-F238E27FC236}">
                <a16:creationId xmlns:a16="http://schemas.microsoft.com/office/drawing/2014/main" id="{E7DC71ED-2E5A-429F-AFB9-13125732C990}"/>
              </a:ext>
            </a:extLst>
          </p:cNvPr>
          <p:cNvSpPr txBox="1"/>
          <p:nvPr/>
        </p:nvSpPr>
        <p:spPr>
          <a:xfrm>
            <a:off x="9565246" y="28935567"/>
            <a:ext cx="1291615" cy="369332"/>
          </a:xfrm>
          <a:prstGeom prst="rect">
            <a:avLst/>
          </a:prstGeom>
          <a:solidFill>
            <a:schemeClr val="bg1"/>
          </a:solidFill>
          <a:ln w="12700">
            <a:solidFill>
              <a:schemeClr val="accent1">
                <a:lumMod val="75000"/>
              </a:schemeClr>
            </a:solidFill>
          </a:ln>
        </p:spPr>
        <p:txBody>
          <a:bodyPr wrap="square" rtlCol="0">
            <a:spAutoFit/>
          </a:bodyPr>
          <a:lstStyle/>
          <a:p>
            <a:pPr algn="ctr"/>
            <a:r>
              <a:rPr lang="en-US" b="1" dirty="0" err="1"/>
              <a:t>Munuscong</a:t>
            </a:r>
            <a:endParaRPr lang="en-US" b="1" dirty="0"/>
          </a:p>
        </p:txBody>
      </p:sp>
      <p:sp>
        <p:nvSpPr>
          <p:cNvPr id="77" name="TextBox 76">
            <a:extLst>
              <a:ext uri="{FF2B5EF4-FFF2-40B4-BE49-F238E27FC236}">
                <a16:creationId xmlns:a16="http://schemas.microsoft.com/office/drawing/2014/main" id="{6C80ACEF-D3F3-431E-9BC4-2D9B3407D4C8}"/>
              </a:ext>
            </a:extLst>
          </p:cNvPr>
          <p:cNvSpPr txBox="1"/>
          <p:nvPr/>
        </p:nvSpPr>
        <p:spPr>
          <a:xfrm>
            <a:off x="9875835" y="27730339"/>
            <a:ext cx="1291615" cy="369332"/>
          </a:xfrm>
          <a:prstGeom prst="rect">
            <a:avLst/>
          </a:prstGeom>
          <a:solidFill>
            <a:schemeClr val="bg1"/>
          </a:solidFill>
          <a:ln w="12700">
            <a:solidFill>
              <a:schemeClr val="accent1">
                <a:lumMod val="75000"/>
              </a:schemeClr>
            </a:solidFill>
          </a:ln>
        </p:spPr>
        <p:txBody>
          <a:bodyPr wrap="square" rtlCol="0">
            <a:spAutoFit/>
          </a:bodyPr>
          <a:lstStyle/>
          <a:p>
            <a:pPr algn="ctr"/>
            <a:r>
              <a:rPr lang="en-US" b="1" dirty="0"/>
              <a:t>Sand Island</a:t>
            </a:r>
          </a:p>
        </p:txBody>
      </p:sp>
      <p:pic>
        <p:nvPicPr>
          <p:cNvPr id="24" name="Picture 23" descr="A picture containing text, rug&#10;&#10;Description automatically generated">
            <a:extLst>
              <a:ext uri="{FF2B5EF4-FFF2-40B4-BE49-F238E27FC236}">
                <a16:creationId xmlns:a16="http://schemas.microsoft.com/office/drawing/2014/main" id="{BE2C0062-7522-4122-AC29-34364D2F9F7C}"/>
              </a:ext>
            </a:extLst>
          </p:cNvPr>
          <p:cNvPicPr>
            <a:picLocks noChangeAspect="1"/>
          </p:cNvPicPr>
          <p:nvPr/>
        </p:nvPicPr>
        <p:blipFill rotWithShape="1">
          <a:blip r:embed="rId23">
            <a:extLst>
              <a:ext uri="{28A0092B-C50C-407E-A947-70E740481C1C}">
                <a14:useLocalDpi xmlns:a14="http://schemas.microsoft.com/office/drawing/2010/main" val="0"/>
              </a:ext>
            </a:extLst>
          </a:blip>
          <a:srcRect t="50573" r="16185"/>
          <a:stretch/>
        </p:blipFill>
        <p:spPr>
          <a:xfrm>
            <a:off x="7631604" y="12264858"/>
            <a:ext cx="5264162" cy="1420353"/>
          </a:xfrm>
          <a:prstGeom prst="rect">
            <a:avLst/>
          </a:prstGeom>
        </p:spPr>
      </p:pic>
      <p:sp>
        <p:nvSpPr>
          <p:cNvPr id="79" name="TextBox 78">
            <a:extLst>
              <a:ext uri="{FF2B5EF4-FFF2-40B4-BE49-F238E27FC236}">
                <a16:creationId xmlns:a16="http://schemas.microsoft.com/office/drawing/2014/main" id="{63D76EFB-4515-4CCA-8783-2C0EEAE4E2B1}"/>
              </a:ext>
            </a:extLst>
          </p:cNvPr>
          <p:cNvSpPr txBox="1"/>
          <p:nvPr/>
        </p:nvSpPr>
        <p:spPr>
          <a:xfrm>
            <a:off x="7848900" y="12368317"/>
            <a:ext cx="356188" cy="369332"/>
          </a:xfrm>
          <a:prstGeom prst="rect">
            <a:avLst/>
          </a:prstGeom>
          <a:solidFill>
            <a:schemeClr val="bg1"/>
          </a:solidFill>
          <a:ln w="12700">
            <a:solidFill>
              <a:schemeClr val="accent1">
                <a:lumMod val="75000"/>
              </a:schemeClr>
            </a:solidFill>
          </a:ln>
        </p:spPr>
        <p:txBody>
          <a:bodyPr wrap="square" rtlCol="0">
            <a:spAutoFit/>
          </a:bodyPr>
          <a:lstStyle/>
          <a:p>
            <a:pPr algn="ctr"/>
            <a:r>
              <a:rPr lang="en-US" b="1" dirty="0"/>
              <a:t>A</a:t>
            </a:r>
          </a:p>
        </p:txBody>
      </p:sp>
      <p:sp>
        <p:nvSpPr>
          <p:cNvPr id="81" name="TextBox 80">
            <a:extLst>
              <a:ext uri="{FF2B5EF4-FFF2-40B4-BE49-F238E27FC236}">
                <a16:creationId xmlns:a16="http://schemas.microsoft.com/office/drawing/2014/main" id="{9024EDF5-1F19-4625-B4EC-EB0F01799F03}"/>
              </a:ext>
            </a:extLst>
          </p:cNvPr>
          <p:cNvSpPr txBox="1"/>
          <p:nvPr/>
        </p:nvSpPr>
        <p:spPr>
          <a:xfrm>
            <a:off x="9252798" y="12607428"/>
            <a:ext cx="330540" cy="369332"/>
          </a:xfrm>
          <a:prstGeom prst="rect">
            <a:avLst/>
          </a:prstGeom>
          <a:solidFill>
            <a:schemeClr val="bg1"/>
          </a:solidFill>
          <a:ln w="12700">
            <a:solidFill>
              <a:schemeClr val="accent1">
                <a:lumMod val="75000"/>
              </a:schemeClr>
            </a:solidFill>
          </a:ln>
        </p:spPr>
        <p:txBody>
          <a:bodyPr wrap="none" rtlCol="0">
            <a:spAutoFit/>
          </a:bodyPr>
          <a:lstStyle/>
          <a:p>
            <a:r>
              <a:rPr lang="en-US" b="1" dirty="0"/>
              <a:t>D</a:t>
            </a:r>
          </a:p>
        </p:txBody>
      </p:sp>
      <p:sp>
        <p:nvSpPr>
          <p:cNvPr id="82" name="TextBox 81">
            <a:extLst>
              <a:ext uri="{FF2B5EF4-FFF2-40B4-BE49-F238E27FC236}">
                <a16:creationId xmlns:a16="http://schemas.microsoft.com/office/drawing/2014/main" id="{49F70638-B42F-4970-8AC9-8A8F15012123}"/>
              </a:ext>
            </a:extLst>
          </p:cNvPr>
          <p:cNvSpPr txBox="1"/>
          <p:nvPr/>
        </p:nvSpPr>
        <p:spPr>
          <a:xfrm>
            <a:off x="8205088" y="12852572"/>
            <a:ext cx="296876" cy="369332"/>
          </a:xfrm>
          <a:prstGeom prst="rect">
            <a:avLst/>
          </a:prstGeom>
          <a:solidFill>
            <a:schemeClr val="bg1"/>
          </a:solidFill>
          <a:ln w="12700">
            <a:solidFill>
              <a:schemeClr val="accent1">
                <a:lumMod val="75000"/>
              </a:schemeClr>
            </a:solidFill>
          </a:ln>
        </p:spPr>
        <p:txBody>
          <a:bodyPr wrap="none" rtlCol="0">
            <a:spAutoFit/>
          </a:bodyPr>
          <a:lstStyle/>
          <a:p>
            <a:r>
              <a:rPr lang="en-US" b="1" dirty="0"/>
              <a:t>E</a:t>
            </a:r>
          </a:p>
        </p:txBody>
      </p:sp>
      <p:pic>
        <p:nvPicPr>
          <p:cNvPr id="87" name="Picture 86" descr="A screenshot of a computer&#10;&#10;Description automatically generated with low confidence">
            <a:extLst>
              <a:ext uri="{FF2B5EF4-FFF2-40B4-BE49-F238E27FC236}">
                <a16:creationId xmlns:a16="http://schemas.microsoft.com/office/drawing/2014/main" id="{9887653F-CF78-4B01-8F43-6A79C04DB38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644613" y="17711118"/>
            <a:ext cx="11115573" cy="4386882"/>
          </a:xfrm>
          <a:prstGeom prst="rect">
            <a:avLst/>
          </a:prstGeom>
        </p:spPr>
      </p:pic>
      <p:pic>
        <p:nvPicPr>
          <p:cNvPr id="89" name="Picture 88">
            <a:extLst>
              <a:ext uri="{FF2B5EF4-FFF2-40B4-BE49-F238E27FC236}">
                <a16:creationId xmlns:a16="http://schemas.microsoft.com/office/drawing/2014/main" id="{ED23BD33-A9AA-4949-B486-550E5D85BA7A}"/>
              </a:ext>
            </a:extLst>
          </p:cNvPr>
          <p:cNvPicPr>
            <a:picLocks noChangeAspect="1"/>
          </p:cNvPicPr>
          <p:nvPr/>
        </p:nvPicPr>
        <p:blipFill>
          <a:blip r:embed="rId25"/>
          <a:stretch>
            <a:fillRect/>
          </a:stretch>
        </p:blipFill>
        <p:spPr>
          <a:xfrm>
            <a:off x="13644613" y="22059460"/>
            <a:ext cx="11065735" cy="5220140"/>
          </a:xfrm>
          <a:prstGeom prst="rect">
            <a:avLst/>
          </a:prstGeom>
        </p:spPr>
      </p:pic>
      <p:pic>
        <p:nvPicPr>
          <p:cNvPr id="91" name="Picture 90" descr="A screenshot of a computer&#10;&#10;Description automatically generated with low confidence">
            <a:extLst>
              <a:ext uri="{FF2B5EF4-FFF2-40B4-BE49-F238E27FC236}">
                <a16:creationId xmlns:a16="http://schemas.microsoft.com/office/drawing/2014/main" id="{EE85DAAE-79FF-4B3F-BBEE-82A6DEA5914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557736" y="27279600"/>
            <a:ext cx="11199865" cy="5220139"/>
          </a:xfrm>
          <a:prstGeom prst="rect">
            <a:avLst/>
          </a:prstGeom>
        </p:spPr>
      </p:pic>
      <p:pic>
        <p:nvPicPr>
          <p:cNvPr id="93" name="Picture 92" descr="Chart, waterfall chart&#10;&#10;Description automatically generated">
            <a:extLst>
              <a:ext uri="{FF2B5EF4-FFF2-40B4-BE49-F238E27FC236}">
                <a16:creationId xmlns:a16="http://schemas.microsoft.com/office/drawing/2014/main" id="{2A675835-8857-46BC-BE27-73ECAFE988E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3578087" y="32482091"/>
            <a:ext cx="11148788" cy="4488897"/>
          </a:xfrm>
          <a:prstGeom prst="rect">
            <a:avLst/>
          </a:prstGeom>
        </p:spPr>
      </p:pic>
      <p:sp>
        <p:nvSpPr>
          <p:cNvPr id="62" name="Rectangle 61">
            <a:extLst>
              <a:ext uri="{FF2B5EF4-FFF2-40B4-BE49-F238E27FC236}">
                <a16:creationId xmlns:a16="http://schemas.microsoft.com/office/drawing/2014/main" id="{C4C4807B-EF65-4F0C-B4D9-22AC9CD33953}"/>
              </a:ext>
            </a:extLst>
          </p:cNvPr>
          <p:cNvSpPr/>
          <p:nvPr/>
        </p:nvSpPr>
        <p:spPr>
          <a:xfrm>
            <a:off x="13487400" y="5197946"/>
            <a:ext cx="11430000" cy="8001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0000" tIns="40000" rIns="80000" bIns="40000" rtlCol="0" anchor="ctr"/>
          <a:lstStyle/>
          <a:p>
            <a:pPr algn="ctr"/>
            <a:r>
              <a:rPr lang="en-US" sz="5400" b="1" dirty="0">
                <a:solidFill>
                  <a:schemeClr val="accent3">
                    <a:lumMod val="20000"/>
                    <a:lumOff val="80000"/>
                  </a:schemeClr>
                </a:solidFill>
              </a:rPr>
              <a:t>Methods</a:t>
            </a:r>
          </a:p>
        </p:txBody>
      </p:sp>
      <p:pic>
        <p:nvPicPr>
          <p:cNvPr id="99" name="Picture 98" descr="Chart, scatter chart&#10;&#10;Description automatically generated">
            <a:extLst>
              <a:ext uri="{FF2B5EF4-FFF2-40B4-BE49-F238E27FC236}">
                <a16:creationId xmlns:a16="http://schemas.microsoft.com/office/drawing/2014/main" id="{DF884368-8B7F-4C61-9728-53033682590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6998569" y="19093500"/>
            <a:ext cx="8991781" cy="6255711"/>
          </a:xfrm>
          <a:prstGeom prst="rect">
            <a:avLst/>
          </a:prstGeom>
        </p:spPr>
      </p:pic>
      <p:pic>
        <p:nvPicPr>
          <p:cNvPr id="101" name="Picture 100" descr="Chart, box and whisker chart&#10;&#10;Description automatically generated">
            <a:extLst>
              <a:ext uri="{FF2B5EF4-FFF2-40B4-BE49-F238E27FC236}">
                <a16:creationId xmlns:a16="http://schemas.microsoft.com/office/drawing/2014/main" id="{86CB61BD-6AFC-4A5B-A8CC-1A6B53C0745E}"/>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5146000" y="13914707"/>
            <a:ext cx="12021803" cy="4950155"/>
          </a:xfrm>
          <a:prstGeom prst="rect">
            <a:avLst/>
          </a:prstGeom>
        </p:spPr>
      </p:pic>
      <p:sp>
        <p:nvSpPr>
          <p:cNvPr id="102" name="Text Box 181">
            <a:extLst>
              <a:ext uri="{FF2B5EF4-FFF2-40B4-BE49-F238E27FC236}">
                <a16:creationId xmlns:a16="http://schemas.microsoft.com/office/drawing/2014/main" id="{5DC8C7AF-7153-48CC-9E14-F7057A99E13C}"/>
              </a:ext>
            </a:extLst>
          </p:cNvPr>
          <p:cNvSpPr txBox="1">
            <a:spLocks noChangeArrowheads="1"/>
          </p:cNvSpPr>
          <p:nvPr/>
        </p:nvSpPr>
        <p:spPr bwMode="auto">
          <a:xfrm>
            <a:off x="27825557" y="18503635"/>
            <a:ext cx="6701973" cy="51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000" tIns="40000" rIns="80000" bIns="4000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4. </a:t>
            </a:r>
            <a:r>
              <a:rPr lang="en-US" sz="2800" dirty="0">
                <a:latin typeface="Calibri" pitchFamily="34" charset="0"/>
              </a:rPr>
              <a:t>Boxplot of the weighted FQI by site</a:t>
            </a:r>
            <a:r>
              <a:rPr lang="en-US" sz="2800" b="1" dirty="0">
                <a:latin typeface="Calibri" pitchFamily="34" charset="0"/>
              </a:rPr>
              <a:t>.</a:t>
            </a:r>
            <a:endParaRPr lang="en-US" sz="2800" dirty="0">
              <a:latin typeface="Calibri" pitchFamily="34" charset="0"/>
            </a:endParaRPr>
          </a:p>
        </p:txBody>
      </p:sp>
      <p:sp>
        <p:nvSpPr>
          <p:cNvPr id="71" name="Text Box 181">
            <a:extLst>
              <a:ext uri="{FF2B5EF4-FFF2-40B4-BE49-F238E27FC236}">
                <a16:creationId xmlns:a16="http://schemas.microsoft.com/office/drawing/2014/main" id="{C8EC5AE4-7F6A-4B37-A2B2-445404753950}"/>
              </a:ext>
            </a:extLst>
          </p:cNvPr>
          <p:cNvSpPr txBox="1">
            <a:spLocks noChangeArrowheads="1"/>
          </p:cNvSpPr>
          <p:nvPr/>
        </p:nvSpPr>
        <p:spPr bwMode="auto">
          <a:xfrm>
            <a:off x="26680653" y="25171574"/>
            <a:ext cx="9627612" cy="51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000" tIns="40000" rIns="80000" bIns="4000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2800" b="1" dirty="0">
                <a:latin typeface="Calibri" pitchFamily="34" charset="0"/>
              </a:rPr>
              <a:t>Figure 5. </a:t>
            </a:r>
            <a:r>
              <a:rPr lang="en-US" sz="2800" dirty="0">
                <a:latin typeface="Calibri" pitchFamily="34" charset="0"/>
              </a:rPr>
              <a:t>Scatterplot of the weighted FQI by </a:t>
            </a:r>
            <a:r>
              <a:rPr lang="en-US" sz="2800" i="1" dirty="0">
                <a:latin typeface="Calibri" pitchFamily="34" charset="0"/>
              </a:rPr>
              <a:t>Typha</a:t>
            </a:r>
            <a:r>
              <a:rPr lang="en-US" sz="2800" dirty="0">
                <a:latin typeface="Calibri" pitchFamily="34" charset="0"/>
              </a:rPr>
              <a:t> percent cover</a:t>
            </a:r>
            <a:r>
              <a:rPr lang="en-US" sz="2800" b="1" dirty="0">
                <a:latin typeface="Calibri" pitchFamily="34" charset="0"/>
              </a:rPr>
              <a:t>.</a:t>
            </a:r>
            <a:endParaRPr lang="en-US" sz="2800" dirty="0">
              <a:latin typeface="Calibri" pitchFamily="34" charset="0"/>
            </a:endParaRPr>
          </a:p>
        </p:txBody>
      </p:sp>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7012</TotalTime>
  <Words>2073</Words>
  <Application>Microsoft Office PowerPoint</Application>
  <PresentationFormat>Custom</PresentationFormat>
  <Paragraphs>92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42x42</dc:title>
  <dc:creator>Jay Larson</dc:creator>
  <dc:description>Quality poster printing
www.genigraphics.com
1-800-790-4001</dc:description>
  <cp:lastModifiedBy>Elizabeth Thilges</cp:lastModifiedBy>
  <cp:revision>132</cp:revision>
  <cp:lastPrinted>2013-02-12T02:21:55Z</cp:lastPrinted>
  <dcterms:created xsi:type="dcterms:W3CDTF">2013-02-10T21:14:48Z</dcterms:created>
  <dcterms:modified xsi:type="dcterms:W3CDTF">2022-04-07T03:33:50Z</dcterms:modified>
</cp:coreProperties>
</file>