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58" r:id="rId3"/>
    <p:sldId id="269" r:id="rId4"/>
    <p:sldId id="260" r:id="rId5"/>
    <p:sldId id="261" r:id="rId6"/>
    <p:sldId id="259" r:id="rId7"/>
    <p:sldId id="309" r:id="rId8"/>
    <p:sldId id="263" r:id="rId9"/>
    <p:sldId id="267" r:id="rId10"/>
    <p:sldId id="307" r:id="rId11"/>
    <p:sldId id="266" r:id="rId12"/>
    <p:sldId id="308" r:id="rId13"/>
    <p:sldId id="306" r:id="rId14"/>
    <p:sldId id="268" r:id="rId15"/>
    <p:sldId id="265" r:id="rId16"/>
    <p:sldId id="282" r:id="rId17"/>
    <p:sldId id="283" r:id="rId18"/>
  </p:sldIdLst>
  <p:sldSz cx="9144000" cy="5143500" type="screen16x9"/>
  <p:notesSz cx="6858000" cy="9144000"/>
  <p:embeddedFontLst>
    <p:embeddedFont>
      <p:font typeface="Montserrat Black" panose="00000A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Notable" panose="020B0604020202020204" charset="0"/>
      <p:regular r:id="rId26"/>
    </p:embeddedFont>
    <p:embeddedFont>
      <p:font typeface="Spartan" panose="020B0604020202020204" charset="0"/>
      <p:regular r:id="rId27"/>
      <p:bold r:id="rId28"/>
    </p:embeddedFont>
    <p:embeddedFont>
      <p:font typeface="Spartan Medium" panose="020B0604020202020204" charset="0"/>
      <p:regular r:id="rId29"/>
      <p:bold r:id="rId30"/>
    </p:embeddedFont>
    <p:embeddedFont>
      <p:font typeface="Spartan SemiBold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FC9DD-FAB3-4B70-9368-EE2E19119550}" v="10" dt="2022-04-08T19:27:06.583"/>
  </p1510:revLst>
</p1510:revInfo>
</file>

<file path=ppt/tableStyles.xml><?xml version="1.0" encoding="utf-8"?>
<a:tblStyleLst xmlns:a="http://schemas.openxmlformats.org/drawingml/2006/main" def="{8D196D32-1C66-4F19-9CCD-06C74D624BEC}">
  <a:tblStyle styleId="{8D196D32-1C66-4F19-9CCD-06C74D624B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Diaz" userId="e7681894eccc2c8c" providerId="LiveId" clId="{4FAFC9DD-FAB3-4B70-9368-EE2E19119550}"/>
    <pc:docChg chg="undo custSel addSld delSld modSld sldOrd">
      <pc:chgData name="Frankie Diaz" userId="e7681894eccc2c8c" providerId="LiveId" clId="{4FAFC9DD-FAB3-4B70-9368-EE2E19119550}" dt="2022-04-08T21:43:15.302" v="1121" actId="20577"/>
      <pc:docMkLst>
        <pc:docMk/>
      </pc:docMkLst>
      <pc:sldChg chg="modSp mod">
        <pc:chgData name="Frankie Diaz" userId="e7681894eccc2c8c" providerId="LiveId" clId="{4FAFC9DD-FAB3-4B70-9368-EE2E19119550}" dt="2022-04-08T19:43:53.341" v="1120" actId="1076"/>
        <pc:sldMkLst>
          <pc:docMk/>
          <pc:sldMk cId="0" sldId="256"/>
        </pc:sldMkLst>
        <pc:spChg chg="mod">
          <ac:chgData name="Frankie Diaz" userId="e7681894eccc2c8c" providerId="LiveId" clId="{4FAFC9DD-FAB3-4B70-9368-EE2E19119550}" dt="2022-04-08T19:11:55.638" v="488" actId="20577"/>
          <ac:spMkLst>
            <pc:docMk/>
            <pc:sldMk cId="0" sldId="256"/>
            <ac:spMk id="158" creationId="{00000000-0000-0000-0000-000000000000}"/>
          </ac:spMkLst>
        </pc:spChg>
        <pc:spChg chg="mod">
          <ac:chgData name="Frankie Diaz" userId="e7681894eccc2c8c" providerId="LiveId" clId="{4FAFC9DD-FAB3-4B70-9368-EE2E19119550}" dt="2022-04-08T04:26:19.553" v="111" actId="14100"/>
          <ac:spMkLst>
            <pc:docMk/>
            <pc:sldMk cId="0" sldId="256"/>
            <ac:spMk id="163" creationId="{00000000-0000-0000-0000-000000000000}"/>
          </ac:spMkLst>
        </pc:spChg>
        <pc:picChg chg="mod">
          <ac:chgData name="Frankie Diaz" userId="e7681894eccc2c8c" providerId="LiveId" clId="{4FAFC9DD-FAB3-4B70-9368-EE2E19119550}" dt="2022-04-08T19:43:53.341" v="1120" actId="1076"/>
          <ac:picMkLst>
            <pc:docMk/>
            <pc:sldMk cId="0" sldId="256"/>
            <ac:picMk id="157" creationId="{00000000-0000-0000-0000-000000000000}"/>
          </ac:picMkLst>
        </pc:picChg>
      </pc:sldChg>
      <pc:sldChg chg="modSp mod">
        <pc:chgData name="Frankie Diaz" userId="e7681894eccc2c8c" providerId="LiveId" clId="{4FAFC9DD-FAB3-4B70-9368-EE2E19119550}" dt="2022-04-08T04:26:49.717" v="135" actId="20577"/>
        <pc:sldMkLst>
          <pc:docMk/>
          <pc:sldMk cId="0" sldId="258"/>
        </pc:sldMkLst>
        <pc:spChg chg="mod">
          <ac:chgData name="Frankie Diaz" userId="e7681894eccc2c8c" providerId="LiveId" clId="{4FAFC9DD-FAB3-4B70-9368-EE2E19119550}" dt="2022-04-08T04:26:49.717" v="135" actId="20577"/>
          <ac:spMkLst>
            <pc:docMk/>
            <pc:sldMk cId="0" sldId="258"/>
            <ac:spMk id="186" creationId="{00000000-0000-0000-0000-000000000000}"/>
          </ac:spMkLst>
        </pc:spChg>
      </pc:sldChg>
      <pc:sldChg chg="modSp mod modNotesTx">
        <pc:chgData name="Frankie Diaz" userId="e7681894eccc2c8c" providerId="LiveId" clId="{4FAFC9DD-FAB3-4B70-9368-EE2E19119550}" dt="2022-04-08T16:54:55.862" v="421" actId="1076"/>
        <pc:sldMkLst>
          <pc:docMk/>
          <pc:sldMk cId="0" sldId="261"/>
        </pc:sldMkLst>
        <pc:spChg chg="mod">
          <ac:chgData name="Frankie Diaz" userId="e7681894eccc2c8c" providerId="LiveId" clId="{4FAFC9DD-FAB3-4B70-9368-EE2E19119550}" dt="2022-04-08T16:54:55.862" v="421" actId="1076"/>
          <ac:spMkLst>
            <pc:docMk/>
            <pc:sldMk cId="0" sldId="261"/>
            <ac:spMk id="239" creationId="{00000000-0000-0000-0000-000000000000}"/>
          </ac:spMkLst>
        </pc:spChg>
        <pc:spChg chg="mod">
          <ac:chgData name="Frankie Diaz" userId="e7681894eccc2c8c" providerId="LiveId" clId="{4FAFC9DD-FAB3-4B70-9368-EE2E19119550}" dt="2022-04-08T16:54:47.050" v="420" actId="20577"/>
          <ac:spMkLst>
            <pc:docMk/>
            <pc:sldMk cId="0" sldId="261"/>
            <ac:spMk id="241" creationId="{00000000-0000-0000-0000-000000000000}"/>
          </ac:spMkLst>
        </pc:spChg>
      </pc:sldChg>
      <pc:sldChg chg="addSp modSp mod">
        <pc:chgData name="Frankie Diaz" userId="e7681894eccc2c8c" providerId="LiveId" clId="{4FAFC9DD-FAB3-4B70-9368-EE2E19119550}" dt="2022-04-08T16:53:52.149" v="368" actId="1076"/>
        <pc:sldMkLst>
          <pc:docMk/>
          <pc:sldMk cId="0" sldId="263"/>
        </pc:sldMkLst>
        <pc:spChg chg="add mod">
          <ac:chgData name="Frankie Diaz" userId="e7681894eccc2c8c" providerId="LiveId" clId="{4FAFC9DD-FAB3-4B70-9368-EE2E19119550}" dt="2022-04-08T16:53:52.149" v="368" actId="1076"/>
          <ac:spMkLst>
            <pc:docMk/>
            <pc:sldMk cId="0" sldId="263"/>
            <ac:spMk id="2" creationId="{14D816CE-2ECE-46BE-8818-90C5A7DF7C11}"/>
          </ac:spMkLst>
        </pc:spChg>
        <pc:picChg chg="mod">
          <ac:chgData name="Frankie Diaz" userId="e7681894eccc2c8c" providerId="LiveId" clId="{4FAFC9DD-FAB3-4B70-9368-EE2E19119550}" dt="2022-04-08T04:28:33.195" v="144" actId="14100"/>
          <ac:picMkLst>
            <pc:docMk/>
            <pc:sldMk cId="0" sldId="263"/>
            <ac:picMk id="11" creationId="{B5C2DE21-E553-450E-826F-7B76A93A8719}"/>
          </ac:picMkLst>
        </pc:picChg>
      </pc:sldChg>
      <pc:sldChg chg="modSp mod">
        <pc:chgData name="Frankie Diaz" userId="e7681894eccc2c8c" providerId="LiveId" clId="{4FAFC9DD-FAB3-4B70-9368-EE2E19119550}" dt="2022-04-08T21:43:15.302" v="1121" actId="20577"/>
        <pc:sldMkLst>
          <pc:docMk/>
          <pc:sldMk cId="0" sldId="266"/>
        </pc:sldMkLst>
        <pc:spChg chg="mod">
          <ac:chgData name="Frankie Diaz" userId="e7681894eccc2c8c" providerId="LiveId" clId="{4FAFC9DD-FAB3-4B70-9368-EE2E19119550}" dt="2022-04-08T21:43:15.302" v="1121" actId="20577"/>
          <ac:spMkLst>
            <pc:docMk/>
            <pc:sldMk cId="0" sldId="266"/>
            <ac:spMk id="381" creationId="{00000000-0000-0000-0000-000000000000}"/>
          </ac:spMkLst>
        </pc:spChg>
      </pc:sldChg>
      <pc:sldChg chg="addSp modSp mod">
        <pc:chgData name="Frankie Diaz" userId="e7681894eccc2c8c" providerId="LiveId" clId="{4FAFC9DD-FAB3-4B70-9368-EE2E19119550}" dt="2022-04-08T17:22:00.232" v="487" actId="1076"/>
        <pc:sldMkLst>
          <pc:docMk/>
          <pc:sldMk cId="0" sldId="267"/>
        </pc:sldMkLst>
        <pc:spChg chg="mod">
          <ac:chgData name="Frankie Diaz" userId="e7681894eccc2c8c" providerId="LiveId" clId="{4FAFC9DD-FAB3-4B70-9368-EE2E19119550}" dt="2022-04-08T17:11:59.824" v="442" actId="14100"/>
          <ac:spMkLst>
            <pc:docMk/>
            <pc:sldMk cId="0" sldId="267"/>
            <ac:spMk id="396" creationId="{00000000-0000-0000-0000-000000000000}"/>
          </ac:spMkLst>
        </pc:spChg>
        <pc:picChg chg="add mod">
          <ac:chgData name="Frankie Diaz" userId="e7681894eccc2c8c" providerId="LiveId" clId="{4FAFC9DD-FAB3-4B70-9368-EE2E19119550}" dt="2022-04-08T17:22:00.232" v="487" actId="1076"/>
          <ac:picMkLst>
            <pc:docMk/>
            <pc:sldMk cId="0" sldId="267"/>
            <ac:picMk id="5" creationId="{EE87BBCA-D0F2-44CF-8433-8A68D8B9848B}"/>
          </ac:picMkLst>
        </pc:picChg>
        <pc:picChg chg="add mod">
          <ac:chgData name="Frankie Diaz" userId="e7681894eccc2c8c" providerId="LiveId" clId="{4FAFC9DD-FAB3-4B70-9368-EE2E19119550}" dt="2022-04-08T17:11:52.968" v="440" actId="1076"/>
          <ac:picMkLst>
            <pc:docMk/>
            <pc:sldMk cId="0" sldId="267"/>
            <ac:picMk id="6" creationId="{8177E736-0A83-4D4E-9298-55EA197BED04}"/>
          </ac:picMkLst>
        </pc:picChg>
      </pc:sldChg>
      <pc:sldChg chg="modSp mod">
        <pc:chgData name="Frankie Diaz" userId="e7681894eccc2c8c" providerId="LiveId" clId="{4FAFC9DD-FAB3-4B70-9368-EE2E19119550}" dt="2022-04-08T19:19:24.374" v="863" actId="1076"/>
        <pc:sldMkLst>
          <pc:docMk/>
          <pc:sldMk cId="0" sldId="269"/>
        </pc:sldMkLst>
        <pc:spChg chg="mod">
          <ac:chgData name="Frankie Diaz" userId="e7681894eccc2c8c" providerId="LiveId" clId="{4FAFC9DD-FAB3-4B70-9368-EE2E19119550}" dt="2022-04-08T19:12:08.337" v="492" actId="20577"/>
          <ac:spMkLst>
            <pc:docMk/>
            <pc:sldMk cId="0" sldId="269"/>
            <ac:spMk id="421" creationId="{00000000-0000-0000-0000-000000000000}"/>
          </ac:spMkLst>
        </pc:spChg>
        <pc:spChg chg="mod">
          <ac:chgData name="Frankie Diaz" userId="e7681894eccc2c8c" providerId="LiveId" clId="{4FAFC9DD-FAB3-4B70-9368-EE2E19119550}" dt="2022-04-08T19:19:24.374" v="863" actId="1076"/>
          <ac:spMkLst>
            <pc:docMk/>
            <pc:sldMk cId="0" sldId="269"/>
            <ac:spMk id="422" creationId="{00000000-0000-0000-0000-000000000000}"/>
          </ac:spMkLst>
        </pc:spChg>
      </pc:sldChg>
      <pc:sldChg chg="modSp mod">
        <pc:chgData name="Frankie Diaz" userId="e7681894eccc2c8c" providerId="LiveId" clId="{4FAFC9DD-FAB3-4B70-9368-EE2E19119550}" dt="2022-04-08T19:13:10.381" v="506" actId="20577"/>
        <pc:sldMkLst>
          <pc:docMk/>
          <pc:sldMk cId="0" sldId="282"/>
        </pc:sldMkLst>
        <pc:spChg chg="mod">
          <ac:chgData name="Frankie Diaz" userId="e7681894eccc2c8c" providerId="LiveId" clId="{4FAFC9DD-FAB3-4B70-9368-EE2E19119550}" dt="2022-04-08T19:13:01.744" v="500" actId="1076"/>
          <ac:spMkLst>
            <pc:docMk/>
            <pc:sldMk cId="0" sldId="282"/>
            <ac:spMk id="691" creationId="{00000000-0000-0000-0000-000000000000}"/>
          </ac:spMkLst>
        </pc:spChg>
        <pc:spChg chg="mod">
          <ac:chgData name="Frankie Diaz" userId="e7681894eccc2c8c" providerId="LiveId" clId="{4FAFC9DD-FAB3-4B70-9368-EE2E19119550}" dt="2022-04-08T19:13:10.381" v="506" actId="20577"/>
          <ac:spMkLst>
            <pc:docMk/>
            <pc:sldMk cId="0" sldId="282"/>
            <ac:spMk id="692" creationId="{00000000-0000-0000-0000-000000000000}"/>
          </ac:spMkLst>
        </pc:spChg>
        <pc:picChg chg="ord">
          <ac:chgData name="Frankie Diaz" userId="e7681894eccc2c8c" providerId="LiveId" clId="{4FAFC9DD-FAB3-4B70-9368-EE2E19119550}" dt="2022-04-08T17:20:37.243" v="474" actId="167"/>
          <ac:picMkLst>
            <pc:docMk/>
            <pc:sldMk cId="0" sldId="282"/>
            <ac:picMk id="693" creationId="{00000000-0000-0000-0000-000000000000}"/>
          </ac:picMkLst>
        </pc:picChg>
      </pc:sldChg>
      <pc:sldChg chg="delSp modSp mod modNotesTx">
        <pc:chgData name="Frankie Diaz" userId="e7681894eccc2c8c" providerId="LiveId" clId="{4FAFC9DD-FAB3-4B70-9368-EE2E19119550}" dt="2022-04-08T19:18:07.610" v="857" actId="1076"/>
        <pc:sldMkLst>
          <pc:docMk/>
          <pc:sldMk cId="0" sldId="283"/>
        </pc:sldMkLst>
        <pc:spChg chg="mod">
          <ac:chgData name="Frankie Diaz" userId="e7681894eccc2c8c" providerId="LiveId" clId="{4FAFC9DD-FAB3-4B70-9368-EE2E19119550}" dt="2022-04-08T19:18:07.610" v="857" actId="1076"/>
          <ac:spMkLst>
            <pc:docMk/>
            <pc:sldMk cId="0" sldId="283"/>
            <ac:spMk id="703" creationId="{00000000-0000-0000-0000-000000000000}"/>
          </ac:spMkLst>
        </pc:spChg>
        <pc:spChg chg="mod">
          <ac:chgData name="Frankie Diaz" userId="e7681894eccc2c8c" providerId="LiveId" clId="{4FAFC9DD-FAB3-4B70-9368-EE2E19119550}" dt="2022-04-08T19:17:56.697" v="856" actId="20577"/>
          <ac:spMkLst>
            <pc:docMk/>
            <pc:sldMk cId="0" sldId="283"/>
            <ac:spMk id="704" creationId="{00000000-0000-0000-0000-000000000000}"/>
          </ac:spMkLst>
        </pc:spChg>
        <pc:spChg chg="mod">
          <ac:chgData name="Frankie Diaz" userId="e7681894eccc2c8c" providerId="LiveId" clId="{4FAFC9DD-FAB3-4B70-9368-EE2E19119550}" dt="2022-04-08T19:17:10.330" v="806" actId="1076"/>
          <ac:spMkLst>
            <pc:docMk/>
            <pc:sldMk cId="0" sldId="283"/>
            <ac:spMk id="705" creationId="{00000000-0000-0000-0000-000000000000}"/>
          </ac:spMkLst>
        </pc:spChg>
        <pc:grpChg chg="del">
          <ac:chgData name="Frankie Diaz" userId="e7681894eccc2c8c" providerId="LiveId" clId="{4FAFC9DD-FAB3-4B70-9368-EE2E19119550}" dt="2022-04-08T19:15:17.450" v="708" actId="478"/>
          <ac:grpSpMkLst>
            <pc:docMk/>
            <pc:sldMk cId="0" sldId="283"/>
            <ac:grpSpMk id="714" creationId="{00000000-0000-0000-0000-000000000000}"/>
          </ac:grpSpMkLst>
        </pc:grpChg>
        <pc:grpChg chg="del">
          <ac:chgData name="Frankie Diaz" userId="e7681894eccc2c8c" providerId="LiveId" clId="{4FAFC9DD-FAB3-4B70-9368-EE2E19119550}" dt="2022-04-08T19:15:21.042" v="709" actId="478"/>
          <ac:grpSpMkLst>
            <pc:docMk/>
            <pc:sldMk cId="0" sldId="283"/>
            <ac:grpSpMk id="719" creationId="{00000000-0000-0000-0000-000000000000}"/>
          </ac:grpSpMkLst>
        </pc:grpChg>
        <pc:grpChg chg="del">
          <ac:chgData name="Frankie Diaz" userId="e7681894eccc2c8c" providerId="LiveId" clId="{4FAFC9DD-FAB3-4B70-9368-EE2E19119550}" dt="2022-04-08T19:15:22.709" v="710" actId="478"/>
          <ac:grpSpMkLst>
            <pc:docMk/>
            <pc:sldMk cId="0" sldId="283"/>
            <ac:grpSpMk id="723" creationId="{00000000-0000-0000-0000-000000000000}"/>
          </ac:grpSpMkLst>
        </pc:grpChg>
      </pc:sldChg>
      <pc:sldChg chg="modSp del mod">
        <pc:chgData name="Frankie Diaz" userId="e7681894eccc2c8c" providerId="LiveId" clId="{4FAFC9DD-FAB3-4B70-9368-EE2E19119550}" dt="2022-04-08T16:54:01.906" v="369" actId="47"/>
        <pc:sldMkLst>
          <pc:docMk/>
          <pc:sldMk cId="2131661448" sldId="305"/>
        </pc:sldMkLst>
        <pc:spChg chg="mod">
          <ac:chgData name="Frankie Diaz" userId="e7681894eccc2c8c" providerId="LiveId" clId="{4FAFC9DD-FAB3-4B70-9368-EE2E19119550}" dt="2022-04-08T04:29:01.742" v="147" actId="1076"/>
          <ac:spMkLst>
            <pc:docMk/>
            <pc:sldMk cId="2131661448" sldId="305"/>
            <ac:spMk id="211" creationId="{00000000-0000-0000-0000-000000000000}"/>
          </ac:spMkLst>
        </pc:spChg>
      </pc:sldChg>
      <pc:sldChg chg="new del">
        <pc:chgData name="Frankie Diaz" userId="e7681894eccc2c8c" providerId="LiveId" clId="{4FAFC9DD-FAB3-4B70-9368-EE2E19119550}" dt="2022-04-08T16:39:52.039" v="252" actId="47"/>
        <pc:sldMkLst>
          <pc:docMk/>
          <pc:sldMk cId="162426114" sldId="307"/>
        </pc:sldMkLst>
      </pc:sldChg>
      <pc:sldChg chg="addSp delSp modSp add mod ord">
        <pc:chgData name="Frankie Diaz" userId="e7681894eccc2c8c" providerId="LiveId" clId="{4FAFC9DD-FAB3-4B70-9368-EE2E19119550}" dt="2022-04-08T17:06:21.990" v="428" actId="1076"/>
        <pc:sldMkLst>
          <pc:docMk/>
          <pc:sldMk cId="368116385" sldId="307"/>
        </pc:sldMkLst>
        <pc:spChg chg="mod">
          <ac:chgData name="Frankie Diaz" userId="e7681894eccc2c8c" providerId="LiveId" clId="{4FAFC9DD-FAB3-4B70-9368-EE2E19119550}" dt="2022-04-08T16:40:13.126" v="276" actId="20577"/>
          <ac:spMkLst>
            <pc:docMk/>
            <pc:sldMk cId="368116385" sldId="307"/>
            <ac:spMk id="336" creationId="{00000000-0000-0000-0000-000000000000}"/>
          </ac:spMkLst>
        </pc:spChg>
        <pc:spChg chg="mod">
          <ac:chgData name="Frankie Diaz" userId="e7681894eccc2c8c" providerId="LiveId" clId="{4FAFC9DD-FAB3-4B70-9368-EE2E19119550}" dt="2022-04-08T17:06:21.990" v="428" actId="1076"/>
          <ac:spMkLst>
            <pc:docMk/>
            <pc:sldMk cId="368116385" sldId="307"/>
            <ac:spMk id="337" creationId="{00000000-0000-0000-0000-000000000000}"/>
          </ac:spMkLst>
        </pc:spChg>
        <pc:spChg chg="del">
          <ac:chgData name="Frankie Diaz" userId="e7681894eccc2c8c" providerId="LiveId" clId="{4FAFC9DD-FAB3-4B70-9368-EE2E19119550}" dt="2022-04-08T16:41:13.486" v="293" actId="478"/>
          <ac:spMkLst>
            <pc:docMk/>
            <pc:sldMk cId="368116385" sldId="307"/>
            <ac:spMk id="338" creationId="{00000000-0000-0000-0000-000000000000}"/>
          </ac:spMkLst>
        </pc:spChg>
        <pc:spChg chg="mod">
          <ac:chgData name="Frankie Diaz" userId="e7681894eccc2c8c" providerId="LiveId" clId="{4FAFC9DD-FAB3-4B70-9368-EE2E19119550}" dt="2022-04-08T17:06:21.990" v="428" actId="1076"/>
          <ac:spMkLst>
            <pc:docMk/>
            <pc:sldMk cId="368116385" sldId="307"/>
            <ac:spMk id="339" creationId="{00000000-0000-0000-0000-000000000000}"/>
          </ac:spMkLst>
        </pc:spChg>
        <pc:spChg chg="del">
          <ac:chgData name="Frankie Diaz" userId="e7681894eccc2c8c" providerId="LiveId" clId="{4FAFC9DD-FAB3-4B70-9368-EE2E19119550}" dt="2022-04-08T16:41:16.196" v="294" actId="478"/>
          <ac:spMkLst>
            <pc:docMk/>
            <pc:sldMk cId="368116385" sldId="307"/>
            <ac:spMk id="340" creationId="{00000000-0000-0000-0000-000000000000}"/>
          </ac:spMkLst>
        </pc:spChg>
        <pc:spChg chg="del mod">
          <ac:chgData name="Frankie Diaz" userId="e7681894eccc2c8c" providerId="LiveId" clId="{4FAFC9DD-FAB3-4B70-9368-EE2E19119550}" dt="2022-04-08T17:06:12.653" v="424" actId="478"/>
          <ac:spMkLst>
            <pc:docMk/>
            <pc:sldMk cId="368116385" sldId="307"/>
            <ac:spMk id="341" creationId="{00000000-0000-0000-0000-000000000000}"/>
          </ac:spMkLst>
        </pc:spChg>
        <pc:spChg chg="del">
          <ac:chgData name="Frankie Diaz" userId="e7681894eccc2c8c" providerId="LiveId" clId="{4FAFC9DD-FAB3-4B70-9368-EE2E19119550}" dt="2022-04-08T16:42:53.778" v="305" actId="478"/>
          <ac:spMkLst>
            <pc:docMk/>
            <pc:sldMk cId="368116385" sldId="307"/>
            <ac:spMk id="342" creationId="{00000000-0000-0000-0000-000000000000}"/>
          </ac:spMkLst>
        </pc:spChg>
        <pc:spChg chg="del">
          <ac:chgData name="Frankie Diaz" userId="e7681894eccc2c8c" providerId="LiveId" clId="{4FAFC9DD-FAB3-4B70-9368-EE2E19119550}" dt="2022-04-08T16:43:03.425" v="308" actId="478"/>
          <ac:spMkLst>
            <pc:docMk/>
            <pc:sldMk cId="368116385" sldId="307"/>
            <ac:spMk id="343" creationId="{00000000-0000-0000-0000-000000000000}"/>
          </ac:spMkLst>
        </pc:spChg>
        <pc:spChg chg="del mod">
          <ac:chgData name="Frankie Diaz" userId="e7681894eccc2c8c" providerId="LiveId" clId="{4FAFC9DD-FAB3-4B70-9368-EE2E19119550}" dt="2022-04-08T16:43:01.121" v="307" actId="478"/>
          <ac:spMkLst>
            <pc:docMk/>
            <pc:sldMk cId="368116385" sldId="307"/>
            <ac:spMk id="344" creationId="{00000000-0000-0000-0000-000000000000}"/>
          </ac:spMkLst>
        </pc:spChg>
        <pc:spChg chg="mod">
          <ac:chgData name="Frankie Diaz" userId="e7681894eccc2c8c" providerId="LiveId" clId="{4FAFC9DD-FAB3-4B70-9368-EE2E19119550}" dt="2022-04-08T17:06:21.990" v="428" actId="1076"/>
          <ac:spMkLst>
            <pc:docMk/>
            <pc:sldMk cId="368116385" sldId="307"/>
            <ac:spMk id="346" creationId="{00000000-0000-0000-0000-000000000000}"/>
          </ac:spMkLst>
        </pc:spChg>
        <pc:spChg chg="mod">
          <ac:chgData name="Frankie Diaz" userId="e7681894eccc2c8c" providerId="LiveId" clId="{4FAFC9DD-FAB3-4B70-9368-EE2E19119550}" dt="2022-04-08T17:06:21.990" v="428" actId="1076"/>
          <ac:spMkLst>
            <pc:docMk/>
            <pc:sldMk cId="368116385" sldId="307"/>
            <ac:spMk id="347" creationId="{00000000-0000-0000-0000-000000000000}"/>
          </ac:spMkLst>
        </pc:spChg>
        <pc:spChg chg="del mod">
          <ac:chgData name="Frankie Diaz" userId="e7681894eccc2c8c" providerId="LiveId" clId="{4FAFC9DD-FAB3-4B70-9368-EE2E19119550}" dt="2022-04-08T17:06:09.508" v="422" actId="478"/>
          <ac:spMkLst>
            <pc:docMk/>
            <pc:sldMk cId="368116385" sldId="307"/>
            <ac:spMk id="349" creationId="{00000000-0000-0000-0000-000000000000}"/>
          </ac:spMkLst>
        </pc:spChg>
        <pc:spChg chg="del">
          <ac:chgData name="Frankie Diaz" userId="e7681894eccc2c8c" providerId="LiveId" clId="{4FAFC9DD-FAB3-4B70-9368-EE2E19119550}" dt="2022-04-08T16:43:04.343" v="309" actId="478"/>
          <ac:spMkLst>
            <pc:docMk/>
            <pc:sldMk cId="368116385" sldId="307"/>
            <ac:spMk id="351" creationId="{00000000-0000-0000-0000-000000000000}"/>
          </ac:spMkLst>
        </pc:spChg>
        <pc:grpChg chg="del">
          <ac:chgData name="Frankie Diaz" userId="e7681894eccc2c8c" providerId="LiveId" clId="{4FAFC9DD-FAB3-4B70-9368-EE2E19119550}" dt="2022-04-08T16:40:56.831" v="278" actId="478"/>
          <ac:grpSpMkLst>
            <pc:docMk/>
            <pc:sldMk cId="368116385" sldId="307"/>
            <ac:grpSpMk id="359" creationId="{00000000-0000-0000-0000-000000000000}"/>
          </ac:grpSpMkLst>
        </pc:grpChg>
        <pc:grpChg chg="mod">
          <ac:chgData name="Frankie Diaz" userId="e7681894eccc2c8c" providerId="LiveId" clId="{4FAFC9DD-FAB3-4B70-9368-EE2E19119550}" dt="2022-04-08T17:06:21.990" v="428" actId="1076"/>
          <ac:grpSpMkLst>
            <pc:docMk/>
            <pc:sldMk cId="368116385" sldId="307"/>
            <ac:grpSpMk id="367" creationId="{00000000-0000-0000-0000-000000000000}"/>
          </ac:grpSpMkLst>
        </pc:grpChg>
        <pc:grpChg chg="del mod">
          <ac:chgData name="Frankie Diaz" userId="e7681894eccc2c8c" providerId="LiveId" clId="{4FAFC9DD-FAB3-4B70-9368-EE2E19119550}" dt="2022-04-08T17:06:14.479" v="425" actId="478"/>
          <ac:grpSpMkLst>
            <pc:docMk/>
            <pc:sldMk cId="368116385" sldId="307"/>
            <ac:grpSpMk id="370" creationId="{00000000-0000-0000-0000-000000000000}"/>
          </ac:grpSpMkLst>
        </pc:grpChg>
        <pc:picChg chg="add mod">
          <ac:chgData name="Frankie Diaz" userId="e7681894eccc2c8c" providerId="LiveId" clId="{4FAFC9DD-FAB3-4B70-9368-EE2E19119550}" dt="2022-04-08T17:06:21.990" v="428" actId="1076"/>
          <ac:picMkLst>
            <pc:docMk/>
            <pc:sldMk cId="368116385" sldId="307"/>
            <ac:picMk id="3" creationId="{364A9ACE-ED99-4B0B-9D3D-0BCFF13E56AE}"/>
          </ac:picMkLst>
        </pc:picChg>
        <pc:cxnChg chg="add mod">
          <ac:chgData name="Frankie Diaz" userId="e7681894eccc2c8c" providerId="LiveId" clId="{4FAFC9DD-FAB3-4B70-9368-EE2E19119550}" dt="2022-04-08T17:06:21.990" v="428" actId="1076"/>
          <ac:cxnSpMkLst>
            <pc:docMk/>
            <pc:sldMk cId="368116385" sldId="307"/>
            <ac:cxnSpMk id="5" creationId="{886E6090-4791-4BCE-AC29-209B728BFFEF}"/>
          </ac:cxnSpMkLst>
        </pc:cxnChg>
        <pc:cxnChg chg="add del mod">
          <ac:chgData name="Frankie Diaz" userId="e7681894eccc2c8c" providerId="LiveId" clId="{4FAFC9DD-FAB3-4B70-9368-EE2E19119550}" dt="2022-04-08T17:06:17.599" v="427" actId="478"/>
          <ac:cxnSpMkLst>
            <pc:docMk/>
            <pc:sldMk cId="368116385" sldId="307"/>
            <ac:cxnSpMk id="7" creationId="{1C611423-58BF-4ECB-A873-0ACA8BBF1734}"/>
          </ac:cxnSpMkLst>
        </pc:cxnChg>
        <pc:cxnChg chg="mod">
          <ac:chgData name="Frankie Diaz" userId="e7681894eccc2c8c" providerId="LiveId" clId="{4FAFC9DD-FAB3-4B70-9368-EE2E19119550}" dt="2022-04-08T17:06:21.990" v="428" actId="1076"/>
          <ac:cxnSpMkLst>
            <pc:docMk/>
            <pc:sldMk cId="368116385" sldId="307"/>
            <ac:cxnSpMk id="345" creationId="{00000000-0000-0000-0000-000000000000}"/>
          </ac:cxnSpMkLst>
        </pc:cxnChg>
        <pc:cxnChg chg="del mod">
          <ac:chgData name="Frankie Diaz" userId="e7681894eccc2c8c" providerId="LiveId" clId="{4FAFC9DD-FAB3-4B70-9368-EE2E19119550}" dt="2022-04-08T17:06:16.368" v="426" actId="478"/>
          <ac:cxnSpMkLst>
            <pc:docMk/>
            <pc:sldMk cId="368116385" sldId="307"/>
            <ac:cxnSpMk id="348" creationId="{00000000-0000-0000-0000-000000000000}"/>
          </ac:cxnSpMkLst>
        </pc:cxnChg>
        <pc:cxnChg chg="del mod">
          <ac:chgData name="Frankie Diaz" userId="e7681894eccc2c8c" providerId="LiveId" clId="{4FAFC9DD-FAB3-4B70-9368-EE2E19119550}" dt="2022-04-08T16:43:05.812" v="310" actId="478"/>
          <ac:cxnSpMkLst>
            <pc:docMk/>
            <pc:sldMk cId="368116385" sldId="307"/>
            <ac:cxnSpMk id="350" creationId="{00000000-0000-0000-0000-000000000000}"/>
          </ac:cxnSpMkLst>
        </pc:cxnChg>
      </pc:sldChg>
      <pc:sldChg chg="modSp add mod ord">
        <pc:chgData name="Frankie Diaz" userId="e7681894eccc2c8c" providerId="LiveId" clId="{4FAFC9DD-FAB3-4B70-9368-EE2E19119550}" dt="2022-04-08T19:21:29.905" v="913" actId="122"/>
        <pc:sldMkLst>
          <pc:docMk/>
          <pc:sldMk cId="2134921067" sldId="308"/>
        </pc:sldMkLst>
        <pc:spChg chg="mod">
          <ac:chgData name="Frankie Diaz" userId="e7681894eccc2c8c" providerId="LiveId" clId="{4FAFC9DD-FAB3-4B70-9368-EE2E19119550}" dt="2022-04-08T19:21:29.905" v="913" actId="122"/>
          <ac:spMkLst>
            <pc:docMk/>
            <pc:sldMk cId="2134921067" sldId="308"/>
            <ac:spMk id="396" creationId="{00000000-0000-0000-0000-000000000000}"/>
          </ac:spMkLst>
        </pc:spChg>
      </pc:sldChg>
      <pc:sldChg chg="addSp delSp modSp add mod">
        <pc:chgData name="Frankie Diaz" userId="e7681894eccc2c8c" providerId="LiveId" clId="{4FAFC9DD-FAB3-4B70-9368-EE2E19119550}" dt="2022-04-08T19:27:12.749" v="1119" actId="20577"/>
        <pc:sldMkLst>
          <pc:docMk/>
          <pc:sldMk cId="1592167185" sldId="309"/>
        </pc:sldMkLst>
        <pc:spChg chg="mod">
          <ac:chgData name="Frankie Diaz" userId="e7681894eccc2c8c" providerId="LiveId" clId="{4FAFC9DD-FAB3-4B70-9368-EE2E19119550}" dt="2022-04-08T19:27:12.749" v="1119" actId="20577"/>
          <ac:spMkLst>
            <pc:docMk/>
            <pc:sldMk cId="1592167185" sldId="309"/>
            <ac:spMk id="211" creationId="{00000000-0000-0000-0000-000000000000}"/>
          </ac:spMkLst>
        </pc:spChg>
        <pc:picChg chg="del mod">
          <ac:chgData name="Frankie Diaz" userId="e7681894eccc2c8c" providerId="LiveId" clId="{4FAFC9DD-FAB3-4B70-9368-EE2E19119550}" dt="2022-04-08T19:27:01.284" v="1097" actId="478"/>
          <ac:picMkLst>
            <pc:docMk/>
            <pc:sldMk cId="1592167185" sldId="309"/>
            <ac:picMk id="11" creationId="{417E3695-7FF7-4700-819B-A996A90AF755}"/>
          </ac:picMkLst>
        </pc:picChg>
        <pc:picChg chg="add mod">
          <ac:chgData name="Frankie Diaz" userId="e7681894eccc2c8c" providerId="LiveId" clId="{4FAFC9DD-FAB3-4B70-9368-EE2E19119550}" dt="2022-04-08T19:27:06.583" v="1100" actId="1076"/>
          <ac:picMkLst>
            <pc:docMk/>
            <pc:sldMk cId="1592167185" sldId="309"/>
            <ac:picMk id="1026" creationId="{D1F55062-DE08-43C3-BECE-DEABAC32B8DF}"/>
          </ac:picMkLst>
        </pc:picChg>
      </pc:sldChg>
      <pc:sldChg chg="new del">
        <pc:chgData name="Frankie Diaz" userId="e7681894eccc2c8c" providerId="LiveId" clId="{4FAFC9DD-FAB3-4B70-9368-EE2E19119550}" dt="2022-04-08T19:24:53.209" v="915" actId="47"/>
        <pc:sldMkLst>
          <pc:docMk/>
          <pc:sldMk cId="1957122593" sldId="30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70606087625337"/>
          <c:y val="2.8337008095384898E-2"/>
          <c:w val="0.61505877715844703"/>
          <c:h val="0.838487235144732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019412177438795E-3"/>
                  <c:y val="2.63616887574479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1D-4C4B-ABF4-1DA941F0A0C3}"/>
                </c:ext>
              </c:extLst>
            </c:dLbl>
            <c:dLbl>
              <c:idx val="1"/>
              <c:layout>
                <c:manualLayout>
                  <c:x val="-4.84179983831135E-3"/>
                  <c:y val="-5.7961832284074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1D-4C4B-ABF4-1DA941F0A0C3}"/>
                </c:ext>
              </c:extLst>
            </c:dLbl>
            <c:dLbl>
              <c:idx val="2"/>
              <c:layout>
                <c:manualLayout>
                  <c:x val="-8.9956476959367412E-3"/>
                  <c:y val="3.1952498503860002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1D-4C4B-ABF4-1DA941F0A0C3}"/>
                </c:ext>
              </c:extLst>
            </c:dLbl>
            <c:dLbl>
              <c:idx val="3"/>
              <c:layout>
                <c:manualLayout>
                  <c:x val="-7.9159514343407501E-3"/>
                  <c:y val="1.2725677968447317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1D-4C4B-ABF4-1DA941F0A0C3}"/>
                </c:ext>
              </c:extLst>
            </c:dLbl>
            <c:dLbl>
              <c:idx val="4"/>
              <c:layout>
                <c:manualLayout>
                  <c:x val="-9.384291098633802E-3"/>
                  <c:y val="1.82585705730269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1D-4C4B-ABF4-1DA941F0A0C3}"/>
                </c:ext>
              </c:extLst>
            </c:dLbl>
            <c:dLbl>
              <c:idx val="5"/>
              <c:layout>
                <c:manualLayout>
                  <c:x val="-3.645069030048396E-3"/>
                  <c:y val="1.421943479168646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1D-4C4B-ABF4-1DA941F0A0C3}"/>
                </c:ext>
              </c:extLst>
            </c:dLbl>
            <c:dLbl>
              <c:idx val="6"/>
              <c:layout>
                <c:manualLayout>
                  <c:x val="-4.9511434389087018E-3"/>
                  <c:y val="2.70998728071557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1D-4C4B-ABF4-1DA941F0A0C3}"/>
                </c:ext>
              </c:extLst>
            </c:dLbl>
            <c:dLbl>
              <c:idx val="7"/>
              <c:layout>
                <c:manualLayout>
                  <c:x val="-5.195390934877535E-3"/>
                  <c:y val="2.36990579861441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1D-4C4B-ABF4-1DA941F0A0C3}"/>
                </c:ext>
              </c:extLst>
            </c:dLbl>
            <c:dLbl>
              <c:idx val="8"/>
              <c:layout>
                <c:manualLayout>
                  <c:x val="-3.8774525381636712E-3"/>
                  <c:y val="9.03882071591646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1D-4C4B-ABF4-1DA941F0A0C3}"/>
                </c:ext>
              </c:extLst>
            </c:dLbl>
            <c:dLbl>
              <c:idx val="9"/>
              <c:layout>
                <c:manualLayout>
                  <c:x val="-4.1217000341325048E-3"/>
                  <c:y val="4.739811598332395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1D-4C4B-ABF4-1DA941F0A0C3}"/>
                </c:ext>
              </c:extLst>
            </c:dLbl>
            <c:dLbl>
              <c:idx val="10"/>
              <c:layout>
                <c:manualLayout>
                  <c:x val="-5.195390934877535E-3"/>
                  <c:y val="6.0579532024182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1D-4C4B-ABF4-1DA941F0A0C3}"/>
                </c:ext>
              </c:extLst>
            </c:dLbl>
            <c:dLbl>
              <c:idx val="16"/>
              <c:layout>
                <c:manualLayout>
                  <c:x val="-4.752475247524752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1D-4C4B-ABF4-1DA941F0A0C3}"/>
                </c:ext>
              </c:extLst>
            </c:dLbl>
            <c:dLbl>
              <c:idx val="17"/>
              <c:layout>
                <c:manualLayout>
                  <c:x val="-6.3366336633663371E-3"/>
                  <c:y val="2.07392720930280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1D-4C4B-ABF4-1DA941F0A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'[22.03.09 TaqMan Advanced miRNA Assay.xlsx]Raw CTs'!$U$5:$U$14</c:f>
              <c:strCache>
                <c:ptCount val="10"/>
                <c:pt idx="0">
                  <c:v>KB375 CD19 CAR CD14+</c:v>
                </c:pt>
                <c:pt idx="1">
                  <c:v>KB375 CD19 CAR IL-2 a CD34+</c:v>
                </c:pt>
                <c:pt idx="2">
                  <c:v>SH-SY5Y </c:v>
                </c:pt>
                <c:pt idx="3">
                  <c:v>NTC</c:v>
                </c:pt>
                <c:pt idx="4">
                  <c:v>QPCR Water</c:v>
                </c:pt>
                <c:pt idx="5">
                  <c:v>KB375 CD19 CAR CD14+</c:v>
                </c:pt>
                <c:pt idx="6">
                  <c:v>KB375 CD19 CAR IL-2 a CD34+</c:v>
                </c:pt>
                <c:pt idx="7">
                  <c:v>SH-SY5Y </c:v>
                </c:pt>
                <c:pt idx="8">
                  <c:v>NTC</c:v>
                </c:pt>
                <c:pt idx="9">
                  <c:v>QPCR Water</c:v>
                </c:pt>
              </c:strCache>
            </c:strRef>
          </c:cat>
          <c:val>
            <c:numRef>
              <c:f>'[22.03.09 TaqMan Advanced miRNA Assay.xlsx]Raw CTs'!$V$5:$V$14</c:f>
              <c:numCache>
                <c:formatCode>0.00</c:formatCode>
                <c:ptCount val="10"/>
                <c:pt idx="0">
                  <c:v>24.13</c:v>
                </c:pt>
                <c:pt idx="1">
                  <c:v>22.790000000000003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31.623333333333335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1D-4C4B-ABF4-1DA941F0A0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3562592"/>
        <c:axId val="473566856"/>
      </c:barChart>
      <c:catAx>
        <c:axId val="473562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66856"/>
        <c:crosses val="autoZero"/>
        <c:auto val="1"/>
        <c:lblAlgn val="ctr"/>
        <c:lblOffset val="100"/>
        <c:noMultiLvlLbl val="0"/>
      </c:catAx>
      <c:valAx>
        <c:axId val="473566856"/>
        <c:scaling>
          <c:orientation val="minMax"/>
          <c:max val="4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820403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820403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9b52c2268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9b52c2268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087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9b52c2268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09b52c2268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9b52c2268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09b52c2268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809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9b52c2268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09b52c2268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28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9b52c2268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9b52c2268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9b52c2268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9b52c2268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09b52c2268_1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09b52c2268_1_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09b52c2268_1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09b52c2268_1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Spartan Medium" panose="020B0604020202020204" charset="0"/>
              </a:rPr>
              <a:t>Will Zhang, Gina </a:t>
            </a:r>
            <a:r>
              <a:rPr lang="en-US" sz="1100" dirty="0" err="1">
                <a:solidFill>
                  <a:schemeClr val="bg1"/>
                </a:solidFill>
                <a:latin typeface="Spartan Medium" panose="020B0604020202020204" charset="0"/>
              </a:rPr>
              <a:t>Scurti</a:t>
            </a:r>
            <a:r>
              <a:rPr lang="en-US" sz="1100" dirty="0">
                <a:solidFill>
                  <a:schemeClr val="bg1"/>
                </a:solidFill>
                <a:latin typeface="Spartan Medium" panose="020B0604020202020204" charset="0"/>
              </a:rPr>
              <a:t>, Dr. Michael Nishimura, and W. Keith Jones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4988644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4988644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9b52c2268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9b52c2268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9b52c22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9b52c22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3f8b029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3f8b029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FIX UGLY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4988644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4988644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4988644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4988644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44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9b52c226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9b52c2268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9b52c2268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09b52c2268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2375" y="952075"/>
            <a:ext cx="4531500" cy="24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Notable"/>
              <a:buNone/>
              <a:defRPr sz="5200">
                <a:latin typeface="Notable"/>
                <a:ea typeface="Notable"/>
                <a:cs typeface="Notable"/>
                <a:sym typeface="Notabl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91925" y="3746525"/>
            <a:ext cx="2429700" cy="4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722375" y="1325825"/>
            <a:ext cx="51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722375" y="1957075"/>
            <a:ext cx="51273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 idx="2"/>
          </p:nvPr>
        </p:nvSpPr>
        <p:spPr>
          <a:xfrm>
            <a:off x="747000" y="2717075"/>
            <a:ext cx="23127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747000" y="3115858"/>
            <a:ext cx="23127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 idx="3"/>
          </p:nvPr>
        </p:nvSpPr>
        <p:spPr>
          <a:xfrm>
            <a:off x="3415651" y="2717075"/>
            <a:ext cx="23127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4"/>
          </p:nvPr>
        </p:nvSpPr>
        <p:spPr>
          <a:xfrm>
            <a:off x="3415658" y="3115858"/>
            <a:ext cx="23127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 idx="5"/>
          </p:nvPr>
        </p:nvSpPr>
        <p:spPr>
          <a:xfrm>
            <a:off x="6084300" y="2717075"/>
            <a:ext cx="23127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6"/>
          </p:nvPr>
        </p:nvSpPr>
        <p:spPr>
          <a:xfrm>
            <a:off x="6084315" y="3115858"/>
            <a:ext cx="23127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057" y="780850"/>
            <a:ext cx="4057124" cy="35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6"/>
          <p:cNvSpPr txBox="1">
            <a:spLocks noGrp="1"/>
          </p:cNvSpPr>
          <p:nvPr>
            <p:ph type="ctrTitle"/>
          </p:nvPr>
        </p:nvSpPr>
        <p:spPr>
          <a:xfrm>
            <a:off x="3657513" y="4412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1"/>
          </p:nvPr>
        </p:nvSpPr>
        <p:spPr>
          <a:xfrm>
            <a:off x="3657525" y="1292675"/>
            <a:ext cx="4377000" cy="13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6"/>
          <p:cNvSpPr txBox="1"/>
          <p:nvPr/>
        </p:nvSpPr>
        <p:spPr>
          <a:xfrm>
            <a:off x="3657525" y="3632425"/>
            <a:ext cx="413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722375" y="47655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PROSTATE CANCER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3894450" y="47655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WWW.SLIDESGO.COM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7066534" y="47655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DISEASE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7066534" y="2129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2022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/>
          <p:nvPr/>
        </p:nvSpPr>
        <p:spPr>
          <a:xfrm>
            <a:off x="8780450" y="-9200"/>
            <a:ext cx="386700" cy="518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8"/>
          <p:cNvSpPr txBox="1"/>
          <p:nvPr/>
        </p:nvSpPr>
        <p:spPr>
          <a:xfrm>
            <a:off x="722375" y="47655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PROSTATE CANCER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3894450" y="47655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WWW.SLIDESGO.COM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7066534" y="47655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DISEASE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7066534" y="2129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2022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46" name="Google Shape;146;p28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2375" y="2054600"/>
            <a:ext cx="2785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22375" y="1212800"/>
            <a:ext cx="2785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636425" y="3624550"/>
            <a:ext cx="2785200" cy="68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1422638" y="2646925"/>
            <a:ext cx="2421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422649" y="3001126"/>
            <a:ext cx="24219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299463" y="2646925"/>
            <a:ext cx="2421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299471" y="3001125"/>
            <a:ext cx="24219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753463" y="1413275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753463" y="2120725"/>
            <a:ext cx="3322200" cy="16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153663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4195175" y="1869450"/>
            <a:ext cx="4232100" cy="14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5272250" y="3718225"/>
            <a:ext cx="31551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20000" y="1753875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84059"/>
            <a:ext cx="24234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720000" y="2115244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/>
          </p:nvPr>
        </p:nvSpPr>
        <p:spPr>
          <a:xfrm>
            <a:off x="3356201" y="1753875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 hasCustomPrompt="1"/>
          </p:nvPr>
        </p:nvSpPr>
        <p:spPr>
          <a:xfrm>
            <a:off x="3356207" y="1284059"/>
            <a:ext cx="24234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3356201" y="2115244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/>
          </p:nvPr>
        </p:nvSpPr>
        <p:spPr>
          <a:xfrm>
            <a:off x="720000" y="3466980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97259"/>
            <a:ext cx="24438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720000" y="3828450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3356201" y="3466980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3356207" y="2997259"/>
            <a:ext cx="24234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3356201" y="3828449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6"/>
          </p:nvPr>
        </p:nvSpPr>
        <p:spPr>
          <a:xfrm>
            <a:off x="5992399" y="1753875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7" hasCustomPrompt="1"/>
          </p:nvPr>
        </p:nvSpPr>
        <p:spPr>
          <a:xfrm>
            <a:off x="5992643" y="1284059"/>
            <a:ext cx="24234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8"/>
          </p:nvPr>
        </p:nvSpPr>
        <p:spPr>
          <a:xfrm>
            <a:off x="5992399" y="2115244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9"/>
          </p:nvPr>
        </p:nvSpPr>
        <p:spPr>
          <a:xfrm>
            <a:off x="5992399" y="3466980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0" hasCustomPrompt="1"/>
          </p:nvPr>
        </p:nvSpPr>
        <p:spPr>
          <a:xfrm>
            <a:off x="5992643" y="2997259"/>
            <a:ext cx="24234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1"/>
          </p:nvPr>
        </p:nvSpPr>
        <p:spPr>
          <a:xfrm>
            <a:off x="5992399" y="3828449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●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○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■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●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○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■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●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○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■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1" r:id="rId10"/>
    <p:sldLayoutId id="2147483665" r:id="rId11"/>
    <p:sldLayoutId id="2147483667" r:id="rId12"/>
    <p:sldLayoutId id="2147483672" r:id="rId13"/>
    <p:sldLayoutId id="2147483673" r:id="rId14"/>
    <p:sldLayoutId id="214748367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dc.gov/cancer/datavi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diaz4@luc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cancer/datavi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 t="-14810" r="-2291"/>
          <a:stretch/>
        </p:blipFill>
        <p:spPr>
          <a:xfrm>
            <a:off x="2413535" y="569175"/>
            <a:ext cx="6865900" cy="32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722375" y="952075"/>
            <a:ext cx="4531500" cy="24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</a:rPr>
              <a:t>Do CAR-T-Derived Exosomes Contribute to Cancer Therapy?</a:t>
            </a:r>
            <a:endParaRPr sz="3200" dirty="0"/>
          </a:p>
        </p:txBody>
      </p:sp>
      <p:sp>
        <p:nvSpPr>
          <p:cNvPr id="163" name="Google Shape;163;p32"/>
          <p:cNvSpPr txBox="1"/>
          <p:nvPr/>
        </p:nvSpPr>
        <p:spPr>
          <a:xfrm>
            <a:off x="722374" y="3563700"/>
            <a:ext cx="7301953" cy="14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partan Medium" panose="020B0604020202020204" charset="0"/>
              </a:rPr>
              <a:t>By: Frankie Diaz, Will Zhang, Gina Scurti, Dr. Michael Nishimura, and W. Keith Jones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7066534" y="2129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2022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Isolation Processes</a:t>
            </a:r>
            <a:endParaRPr dirty="0"/>
          </a:p>
        </p:txBody>
      </p:sp>
      <p:sp>
        <p:nvSpPr>
          <p:cNvPr id="337" name="Google Shape;337;p41"/>
          <p:cNvSpPr txBox="1"/>
          <p:nvPr/>
        </p:nvSpPr>
        <p:spPr>
          <a:xfrm>
            <a:off x="2403805" y="3065014"/>
            <a:ext cx="1884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CAR-T Cells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4343605" y="3065014"/>
            <a:ext cx="1884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Exosomes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45" name="Google Shape;345;p41"/>
          <p:cNvCxnSpPr>
            <a:stCxn id="346" idx="6"/>
            <a:endCxn id="347" idx="2"/>
          </p:cNvCxnSpPr>
          <p:nvPr/>
        </p:nvCxnSpPr>
        <p:spPr>
          <a:xfrm>
            <a:off x="3838105" y="2390989"/>
            <a:ext cx="95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7" name="Google Shape;347;p41"/>
          <p:cNvSpPr/>
          <p:nvPr/>
        </p:nvSpPr>
        <p:spPr>
          <a:xfrm>
            <a:off x="4793905" y="1898989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1"/>
          <p:cNvSpPr/>
          <p:nvPr/>
        </p:nvSpPr>
        <p:spPr>
          <a:xfrm>
            <a:off x="2854105" y="1898989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41"/>
          <p:cNvGrpSpPr/>
          <p:nvPr/>
        </p:nvGrpSpPr>
        <p:grpSpPr>
          <a:xfrm>
            <a:off x="7301488" y="2169750"/>
            <a:ext cx="360425" cy="426650"/>
            <a:chOff x="4019563" y="3810950"/>
            <a:chExt cx="360425" cy="426650"/>
          </a:xfrm>
        </p:grpSpPr>
        <p:sp>
          <p:nvSpPr>
            <p:cNvPr id="353" name="Google Shape;353;p41"/>
            <p:cNvSpPr/>
            <p:nvPr/>
          </p:nvSpPr>
          <p:spPr>
            <a:xfrm>
              <a:off x="4019563" y="4179850"/>
              <a:ext cx="204275" cy="57750"/>
            </a:xfrm>
            <a:custGeom>
              <a:avLst/>
              <a:gdLst/>
              <a:ahLst/>
              <a:cxnLst/>
              <a:rect l="l" t="t" r="r" b="b"/>
              <a:pathLst>
                <a:path w="8171" h="2310" extrusionOk="0">
                  <a:moveTo>
                    <a:pt x="0" y="1"/>
                  </a:moveTo>
                  <a:lnTo>
                    <a:pt x="0" y="2309"/>
                  </a:lnTo>
                  <a:lnTo>
                    <a:pt x="8170" y="2309"/>
                  </a:lnTo>
                  <a:cubicBezTo>
                    <a:pt x="7445" y="1733"/>
                    <a:pt x="6912" y="918"/>
                    <a:pt x="6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4019563" y="3930100"/>
              <a:ext cx="282325" cy="96600"/>
            </a:xfrm>
            <a:custGeom>
              <a:avLst/>
              <a:gdLst/>
              <a:ahLst/>
              <a:cxnLst/>
              <a:rect l="l" t="t" r="r" b="b"/>
              <a:pathLst>
                <a:path w="11293" h="3864" extrusionOk="0">
                  <a:moveTo>
                    <a:pt x="2161" y="1"/>
                  </a:moveTo>
                  <a:cubicBezTo>
                    <a:pt x="1954" y="607"/>
                    <a:pt x="1599" y="1140"/>
                    <a:pt x="1110" y="1570"/>
                  </a:cubicBezTo>
                  <a:cubicBezTo>
                    <a:pt x="444" y="2146"/>
                    <a:pt x="44" y="2975"/>
                    <a:pt x="0" y="3863"/>
                  </a:cubicBezTo>
                  <a:lnTo>
                    <a:pt x="11293" y="3863"/>
                  </a:lnTo>
                  <a:cubicBezTo>
                    <a:pt x="11249" y="2975"/>
                    <a:pt x="10849" y="2146"/>
                    <a:pt x="10183" y="1570"/>
                  </a:cubicBezTo>
                  <a:cubicBezTo>
                    <a:pt x="9694" y="1140"/>
                    <a:pt x="9339" y="607"/>
                    <a:pt x="9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4019563" y="4051475"/>
              <a:ext cx="225350" cy="103625"/>
            </a:xfrm>
            <a:custGeom>
              <a:avLst/>
              <a:gdLst/>
              <a:ahLst/>
              <a:cxnLst/>
              <a:rect l="l" t="t" r="r" b="b"/>
              <a:pathLst>
                <a:path w="9014" h="4145" extrusionOk="0">
                  <a:moveTo>
                    <a:pt x="0" y="0"/>
                  </a:moveTo>
                  <a:lnTo>
                    <a:pt x="0" y="4145"/>
                  </a:lnTo>
                  <a:lnTo>
                    <a:pt x="6527" y="4145"/>
                  </a:lnTo>
                  <a:cubicBezTo>
                    <a:pt x="6527" y="3478"/>
                    <a:pt x="6601" y="3020"/>
                    <a:pt x="6764" y="2576"/>
                  </a:cubicBezTo>
                  <a:lnTo>
                    <a:pt x="2619" y="2576"/>
                  </a:lnTo>
                  <a:lnTo>
                    <a:pt x="2619" y="1569"/>
                  </a:lnTo>
                  <a:lnTo>
                    <a:pt x="7237" y="1569"/>
                  </a:lnTo>
                  <a:cubicBezTo>
                    <a:pt x="7681" y="903"/>
                    <a:pt x="8289" y="356"/>
                    <a:pt x="9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4060613" y="3810950"/>
              <a:ext cx="200225" cy="94375"/>
            </a:xfrm>
            <a:custGeom>
              <a:avLst/>
              <a:gdLst/>
              <a:ahLst/>
              <a:cxnLst/>
              <a:rect l="l" t="t" r="r" b="b"/>
              <a:pathLst>
                <a:path w="8009" h="3775" extrusionOk="0">
                  <a:moveTo>
                    <a:pt x="2162" y="1"/>
                  </a:moveTo>
                  <a:cubicBezTo>
                    <a:pt x="963" y="1"/>
                    <a:pt x="1" y="978"/>
                    <a:pt x="1" y="2176"/>
                  </a:cubicBezTo>
                  <a:lnTo>
                    <a:pt x="1" y="3774"/>
                  </a:lnTo>
                  <a:lnTo>
                    <a:pt x="8008" y="3774"/>
                  </a:lnTo>
                  <a:lnTo>
                    <a:pt x="8008" y="2176"/>
                  </a:lnTo>
                  <a:cubicBezTo>
                    <a:pt x="8008" y="978"/>
                    <a:pt x="7046" y="1"/>
                    <a:pt x="5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4242313" y="4099925"/>
              <a:ext cx="137675" cy="137675"/>
            </a:xfrm>
            <a:custGeom>
              <a:avLst/>
              <a:gdLst/>
              <a:ahLst/>
              <a:cxnLst/>
              <a:rect l="l" t="t" r="r" b="b"/>
              <a:pathLst>
                <a:path w="5507" h="5507" extrusionOk="0">
                  <a:moveTo>
                    <a:pt x="4826" y="1"/>
                  </a:moveTo>
                  <a:lnTo>
                    <a:pt x="0" y="4826"/>
                  </a:lnTo>
                  <a:cubicBezTo>
                    <a:pt x="577" y="5255"/>
                    <a:pt x="1287" y="5506"/>
                    <a:pt x="2057" y="5506"/>
                  </a:cubicBezTo>
                  <a:cubicBezTo>
                    <a:pt x="3967" y="5506"/>
                    <a:pt x="5506" y="3967"/>
                    <a:pt x="5506" y="2058"/>
                  </a:cubicBezTo>
                  <a:cubicBezTo>
                    <a:pt x="5506" y="1289"/>
                    <a:pt x="5254" y="578"/>
                    <a:pt x="4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4207538" y="4065150"/>
              <a:ext cx="137675" cy="137675"/>
            </a:xfrm>
            <a:custGeom>
              <a:avLst/>
              <a:gdLst/>
              <a:ahLst/>
              <a:cxnLst/>
              <a:rect l="l" t="t" r="r" b="b"/>
              <a:pathLst>
                <a:path w="5507" h="5507" extrusionOk="0">
                  <a:moveTo>
                    <a:pt x="3448" y="0"/>
                  </a:moveTo>
                  <a:cubicBezTo>
                    <a:pt x="1554" y="0"/>
                    <a:pt x="0" y="1555"/>
                    <a:pt x="0" y="3449"/>
                  </a:cubicBezTo>
                  <a:cubicBezTo>
                    <a:pt x="0" y="4219"/>
                    <a:pt x="251" y="4930"/>
                    <a:pt x="681" y="5506"/>
                  </a:cubicBezTo>
                  <a:lnTo>
                    <a:pt x="5506" y="681"/>
                  </a:lnTo>
                  <a:cubicBezTo>
                    <a:pt x="4928" y="253"/>
                    <a:pt x="4218" y="0"/>
                    <a:pt x="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41"/>
          <p:cNvGrpSpPr/>
          <p:nvPr/>
        </p:nvGrpSpPr>
        <p:grpSpPr>
          <a:xfrm>
            <a:off x="5091630" y="2177852"/>
            <a:ext cx="388550" cy="426275"/>
            <a:chOff x="6243388" y="3197825"/>
            <a:chExt cx="388550" cy="426275"/>
          </a:xfrm>
        </p:grpSpPr>
        <p:sp>
          <p:nvSpPr>
            <p:cNvPr id="368" name="Google Shape;368;p41"/>
            <p:cNvSpPr/>
            <p:nvPr/>
          </p:nvSpPr>
          <p:spPr>
            <a:xfrm>
              <a:off x="6243388" y="3256275"/>
              <a:ext cx="388550" cy="367825"/>
            </a:xfrm>
            <a:custGeom>
              <a:avLst/>
              <a:gdLst/>
              <a:ahLst/>
              <a:cxnLst/>
              <a:rect l="l" t="t" r="r" b="b"/>
              <a:pathLst>
                <a:path w="15542" h="14713" extrusionOk="0">
                  <a:moveTo>
                    <a:pt x="5995" y="7105"/>
                  </a:moveTo>
                  <a:lnTo>
                    <a:pt x="5995" y="8112"/>
                  </a:lnTo>
                  <a:lnTo>
                    <a:pt x="2798" y="8112"/>
                  </a:lnTo>
                  <a:lnTo>
                    <a:pt x="2798" y="7105"/>
                  </a:lnTo>
                  <a:close/>
                  <a:moveTo>
                    <a:pt x="12744" y="7105"/>
                  </a:moveTo>
                  <a:lnTo>
                    <a:pt x="12744" y="8112"/>
                  </a:lnTo>
                  <a:lnTo>
                    <a:pt x="9547" y="8112"/>
                  </a:lnTo>
                  <a:lnTo>
                    <a:pt x="9547" y="7105"/>
                  </a:lnTo>
                  <a:close/>
                  <a:moveTo>
                    <a:pt x="5995" y="9236"/>
                  </a:moveTo>
                  <a:lnTo>
                    <a:pt x="5995" y="10243"/>
                  </a:lnTo>
                  <a:lnTo>
                    <a:pt x="2798" y="10243"/>
                  </a:lnTo>
                  <a:lnTo>
                    <a:pt x="2798" y="9236"/>
                  </a:lnTo>
                  <a:close/>
                  <a:moveTo>
                    <a:pt x="12744" y="9236"/>
                  </a:moveTo>
                  <a:lnTo>
                    <a:pt x="12744" y="10243"/>
                  </a:lnTo>
                  <a:lnTo>
                    <a:pt x="9547" y="10243"/>
                  </a:lnTo>
                  <a:lnTo>
                    <a:pt x="9547" y="9236"/>
                  </a:lnTo>
                  <a:close/>
                  <a:moveTo>
                    <a:pt x="5995" y="11368"/>
                  </a:moveTo>
                  <a:lnTo>
                    <a:pt x="5995" y="12374"/>
                  </a:lnTo>
                  <a:lnTo>
                    <a:pt x="2798" y="12374"/>
                  </a:lnTo>
                  <a:lnTo>
                    <a:pt x="2798" y="11368"/>
                  </a:lnTo>
                  <a:close/>
                  <a:moveTo>
                    <a:pt x="12744" y="11368"/>
                  </a:moveTo>
                  <a:lnTo>
                    <a:pt x="12744" y="12374"/>
                  </a:lnTo>
                  <a:lnTo>
                    <a:pt x="9547" y="12374"/>
                  </a:lnTo>
                  <a:lnTo>
                    <a:pt x="9547" y="11368"/>
                  </a:lnTo>
                  <a:close/>
                  <a:moveTo>
                    <a:pt x="2162" y="1"/>
                  </a:moveTo>
                  <a:cubicBezTo>
                    <a:pt x="962" y="1"/>
                    <a:pt x="1" y="978"/>
                    <a:pt x="1" y="2162"/>
                  </a:cubicBezTo>
                  <a:lnTo>
                    <a:pt x="1" y="12552"/>
                  </a:lnTo>
                  <a:cubicBezTo>
                    <a:pt x="1" y="13751"/>
                    <a:pt x="962" y="14713"/>
                    <a:pt x="2162" y="14713"/>
                  </a:cubicBezTo>
                  <a:lnTo>
                    <a:pt x="13381" y="14713"/>
                  </a:lnTo>
                  <a:cubicBezTo>
                    <a:pt x="14565" y="14713"/>
                    <a:pt x="15542" y="13751"/>
                    <a:pt x="15542" y="12552"/>
                  </a:cubicBezTo>
                  <a:lnTo>
                    <a:pt x="15542" y="2162"/>
                  </a:lnTo>
                  <a:cubicBezTo>
                    <a:pt x="15542" y="978"/>
                    <a:pt x="14565" y="1"/>
                    <a:pt x="13381" y="1"/>
                  </a:cubicBezTo>
                  <a:lnTo>
                    <a:pt x="11944" y="1"/>
                  </a:lnTo>
                  <a:cubicBezTo>
                    <a:pt x="12019" y="312"/>
                    <a:pt x="12049" y="622"/>
                    <a:pt x="12049" y="948"/>
                  </a:cubicBezTo>
                  <a:cubicBezTo>
                    <a:pt x="12049" y="2088"/>
                    <a:pt x="11605" y="3168"/>
                    <a:pt x="10805" y="3967"/>
                  </a:cubicBezTo>
                  <a:cubicBezTo>
                    <a:pt x="9991" y="4782"/>
                    <a:pt x="8911" y="5226"/>
                    <a:pt x="7771" y="5226"/>
                  </a:cubicBezTo>
                  <a:cubicBezTo>
                    <a:pt x="6616" y="5226"/>
                    <a:pt x="5551" y="4782"/>
                    <a:pt x="4737" y="3967"/>
                  </a:cubicBezTo>
                  <a:cubicBezTo>
                    <a:pt x="3922" y="3168"/>
                    <a:pt x="3478" y="2088"/>
                    <a:pt x="3478" y="948"/>
                  </a:cubicBezTo>
                  <a:cubicBezTo>
                    <a:pt x="3478" y="622"/>
                    <a:pt x="3523" y="312"/>
                    <a:pt x="3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6355488" y="3197825"/>
              <a:ext cx="164325" cy="164300"/>
            </a:xfrm>
            <a:custGeom>
              <a:avLst/>
              <a:gdLst/>
              <a:ahLst/>
              <a:cxnLst/>
              <a:rect l="l" t="t" r="r" b="b"/>
              <a:pathLst>
                <a:path w="6573" h="6572" extrusionOk="0">
                  <a:moveTo>
                    <a:pt x="3287" y="0"/>
                  </a:moveTo>
                  <a:cubicBezTo>
                    <a:pt x="1467" y="0"/>
                    <a:pt x="1" y="1466"/>
                    <a:pt x="1" y="3286"/>
                  </a:cubicBezTo>
                  <a:cubicBezTo>
                    <a:pt x="1" y="5092"/>
                    <a:pt x="1467" y="6572"/>
                    <a:pt x="3287" y="6572"/>
                  </a:cubicBezTo>
                  <a:cubicBezTo>
                    <a:pt x="5092" y="6572"/>
                    <a:pt x="6572" y="5092"/>
                    <a:pt x="6572" y="3286"/>
                  </a:cubicBezTo>
                  <a:cubicBezTo>
                    <a:pt x="6572" y="2502"/>
                    <a:pt x="6292" y="1776"/>
                    <a:pt x="5848" y="1214"/>
                  </a:cubicBezTo>
                  <a:lnTo>
                    <a:pt x="3316" y="3982"/>
                  </a:lnTo>
                  <a:lnTo>
                    <a:pt x="2576" y="3316"/>
                  </a:lnTo>
                  <a:lnTo>
                    <a:pt x="5108" y="548"/>
                  </a:lnTo>
                  <a:cubicBezTo>
                    <a:pt x="4589" y="193"/>
                    <a:pt x="395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41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 descr="Germ outline">
            <a:extLst>
              <a:ext uri="{FF2B5EF4-FFF2-40B4-BE49-F238E27FC236}">
                <a16:creationId xmlns:a16="http://schemas.microsoft.com/office/drawing/2014/main" id="{364A9ACE-ED99-4B0B-9D3D-0BCFF13E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1901" y="2012884"/>
            <a:ext cx="734079" cy="73407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6E6090-4791-4BCE-AC29-209B728BFFEF}"/>
              </a:ext>
            </a:extLst>
          </p:cNvPr>
          <p:cNvCxnSpPr>
            <a:stCxn id="346" idx="6"/>
          </p:cNvCxnSpPr>
          <p:nvPr/>
        </p:nvCxnSpPr>
        <p:spPr>
          <a:xfrm>
            <a:off x="3838105" y="2390989"/>
            <a:ext cx="505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224215" cy="553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Nanosight: Characterization </a:t>
            </a:r>
            <a:r>
              <a:rPr lang="en"/>
              <a:t>of </a:t>
            </a:r>
            <a:br>
              <a:rPr lang="en"/>
            </a:br>
            <a:r>
              <a:rPr lang="en"/>
              <a:t>Exosomes</a:t>
            </a:r>
            <a:endParaRPr dirty="0"/>
          </a:p>
        </p:txBody>
      </p:sp>
      <p:sp>
        <p:nvSpPr>
          <p:cNvPr id="390" name="Google Shape;390;p42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Content Placeholder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D3ABC348-03FD-48C6-92EF-7E15160A0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6" b="1"/>
          <a:stretch/>
        </p:blipFill>
        <p:spPr>
          <a:xfrm>
            <a:off x="276374" y="1458032"/>
            <a:ext cx="5599640" cy="3410438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E6B38F16-77FE-48B2-B9A7-DF024B5A0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4"/>
          <a:stretch/>
        </p:blipFill>
        <p:spPr>
          <a:xfrm>
            <a:off x="6038050" y="1347898"/>
            <a:ext cx="2965078" cy="3630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0428" y="780850"/>
            <a:ext cx="3479921" cy="35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722375" y="1307100"/>
            <a:ext cx="7676274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CAR-T Exosomes transfer RNA to Cancer Cells</a:t>
            </a:r>
            <a:endParaRPr dirty="0"/>
          </a:p>
        </p:txBody>
      </p:sp>
      <p:sp>
        <p:nvSpPr>
          <p:cNvPr id="401" name="Google Shape;401;p43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92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0428" y="780850"/>
            <a:ext cx="3479921" cy="35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722375" y="1307100"/>
            <a:ext cx="6799088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RNA Content of CAR-T cells</a:t>
            </a:r>
            <a:endParaRPr dirty="0"/>
          </a:p>
        </p:txBody>
      </p:sp>
      <p:sp>
        <p:nvSpPr>
          <p:cNvPr id="401" name="Google Shape;401;p43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3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>
            <a:spLocks noGrp="1"/>
          </p:cNvSpPr>
          <p:nvPr>
            <p:ph type="title"/>
          </p:nvPr>
        </p:nvSpPr>
        <p:spPr>
          <a:xfrm>
            <a:off x="453288" y="6191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qRT-PCR</a:t>
            </a:r>
            <a:endParaRPr dirty="0"/>
          </a:p>
        </p:txBody>
      </p:sp>
      <p:sp>
        <p:nvSpPr>
          <p:cNvPr id="408" name="Google Shape;408;p44"/>
          <p:cNvSpPr txBox="1"/>
          <p:nvPr/>
        </p:nvSpPr>
        <p:spPr>
          <a:xfrm>
            <a:off x="975340" y="1849661"/>
            <a:ext cx="1815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PCR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09" name="Google Shape;409;p44"/>
          <p:cNvSpPr txBox="1"/>
          <p:nvPr/>
        </p:nvSpPr>
        <p:spPr>
          <a:xfrm>
            <a:off x="975340" y="2251340"/>
            <a:ext cx="1815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How does it work?</a:t>
            </a:r>
            <a:endParaRPr dirty="0">
              <a:solidFill>
                <a:schemeClr val="lt1"/>
              </a:solidFill>
              <a:latin typeface="Spartan Medium"/>
              <a:ea typeface="Spartan Medium"/>
              <a:cs typeface="Spartan Medium"/>
              <a:sym typeface="Spartan Medium"/>
            </a:endParaRPr>
          </a:p>
        </p:txBody>
      </p:sp>
      <p:sp>
        <p:nvSpPr>
          <p:cNvPr id="410" name="Google Shape;410;p44"/>
          <p:cNvSpPr txBox="1"/>
          <p:nvPr/>
        </p:nvSpPr>
        <p:spPr>
          <a:xfrm>
            <a:off x="975340" y="3230613"/>
            <a:ext cx="1815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miRNAs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11" name="Google Shape;411;p44"/>
          <p:cNvSpPr txBox="1"/>
          <p:nvPr/>
        </p:nvSpPr>
        <p:spPr>
          <a:xfrm>
            <a:off x="975340" y="3628715"/>
            <a:ext cx="1815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hsa-155-5p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hsa</a:t>
            </a:r>
            <a:r>
              <a:rPr lang="en" dirty="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-153-3p</a:t>
            </a:r>
            <a:endParaRPr dirty="0">
              <a:solidFill>
                <a:schemeClr val="lt1"/>
              </a:solidFill>
              <a:latin typeface="Spartan Medium"/>
              <a:ea typeface="Spartan Medium"/>
              <a:cs typeface="Spartan Medium"/>
              <a:sym typeface="Spartan Medium"/>
            </a:endParaRPr>
          </a:p>
        </p:txBody>
      </p:sp>
      <p:sp>
        <p:nvSpPr>
          <p:cNvPr id="415" name="Google Shape;415;p44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EC99275A-8294-434C-8B26-DAF050CCA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639820"/>
              </p:ext>
            </p:extLst>
          </p:nvPr>
        </p:nvGraphicFramePr>
        <p:xfrm>
          <a:off x="3885040" y="522119"/>
          <a:ext cx="4869723" cy="371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and Future Research</a:t>
            </a:r>
            <a:endParaRPr dirty="0"/>
          </a:p>
        </p:txBody>
      </p:sp>
      <p:sp>
        <p:nvSpPr>
          <p:cNvPr id="337" name="Google Shape;337;p41"/>
          <p:cNvSpPr txBox="1"/>
          <p:nvPr/>
        </p:nvSpPr>
        <p:spPr>
          <a:xfrm>
            <a:off x="720000" y="3057100"/>
            <a:ext cx="1884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Secretion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727713" y="3663151"/>
            <a:ext cx="1884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CAR-T cells secrete exosomes</a:t>
            </a:r>
            <a:endParaRPr dirty="0">
              <a:solidFill>
                <a:schemeClr val="lt1"/>
              </a:solidFill>
              <a:latin typeface="Spartan Medium"/>
              <a:ea typeface="Spartan Medium"/>
              <a:cs typeface="Spartan Medium"/>
              <a:sym typeface="Spartan Medium"/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2659800" y="3057100"/>
            <a:ext cx="1884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Properties of Exosomes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2632200" y="3699588"/>
            <a:ext cx="1884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CAR-T exosomes have similair properties as CAR-T celss</a:t>
            </a:r>
            <a:endParaRPr dirty="0">
              <a:solidFill>
                <a:schemeClr val="lt1"/>
              </a:solidFill>
              <a:latin typeface="Spartan Medium"/>
              <a:ea typeface="Spartan Medium"/>
              <a:cs typeface="Spartan Medium"/>
              <a:sym typeface="Spartan Medium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4599600" y="3057100"/>
            <a:ext cx="1884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RNA Seq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4599600" y="3476763"/>
            <a:ext cx="1884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Extensively Characterize RNA content</a:t>
            </a:r>
            <a:endParaRPr dirty="0">
              <a:solidFill>
                <a:schemeClr val="lt1"/>
              </a:solidFill>
              <a:latin typeface="Spartan Medium"/>
              <a:ea typeface="Spartan Medium"/>
              <a:cs typeface="Spartan Medium"/>
              <a:sym typeface="Spartan Medium"/>
            </a:endParaRPr>
          </a:p>
        </p:txBody>
      </p:sp>
      <p:sp>
        <p:nvSpPr>
          <p:cNvPr id="343" name="Google Shape;343;p41"/>
          <p:cNvSpPr txBox="1"/>
          <p:nvPr/>
        </p:nvSpPr>
        <p:spPr>
          <a:xfrm>
            <a:off x="6539400" y="3057100"/>
            <a:ext cx="1884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Manipulation</a:t>
            </a:r>
            <a:endParaRPr sz="1800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4" name="Google Shape;344;p41"/>
          <p:cNvSpPr txBox="1"/>
          <p:nvPr/>
        </p:nvSpPr>
        <p:spPr>
          <a:xfrm>
            <a:off x="6539400" y="3420751"/>
            <a:ext cx="1884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rPr>
              <a:t>Exosomes assessed for oncolytic activity </a:t>
            </a:r>
            <a:endParaRPr dirty="0">
              <a:solidFill>
                <a:schemeClr val="lt1"/>
              </a:solidFill>
              <a:latin typeface="Spartan Medium"/>
              <a:ea typeface="Spartan Medium"/>
              <a:cs typeface="Spartan Medium"/>
              <a:sym typeface="Spartan Medium"/>
            </a:endParaRPr>
          </a:p>
        </p:txBody>
      </p:sp>
      <p:cxnSp>
        <p:nvCxnSpPr>
          <p:cNvPr id="345" name="Google Shape;345;p41"/>
          <p:cNvCxnSpPr>
            <a:stCxn id="346" idx="6"/>
            <a:endCxn id="347" idx="2"/>
          </p:cNvCxnSpPr>
          <p:nvPr/>
        </p:nvCxnSpPr>
        <p:spPr>
          <a:xfrm>
            <a:off x="2154300" y="2383075"/>
            <a:ext cx="95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41"/>
          <p:cNvCxnSpPr>
            <a:stCxn id="347" idx="6"/>
            <a:endCxn id="349" idx="2"/>
          </p:cNvCxnSpPr>
          <p:nvPr/>
        </p:nvCxnSpPr>
        <p:spPr>
          <a:xfrm>
            <a:off x="4094100" y="2383075"/>
            <a:ext cx="95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41"/>
          <p:cNvCxnSpPr>
            <a:stCxn id="349" idx="6"/>
            <a:endCxn id="351" idx="2"/>
          </p:cNvCxnSpPr>
          <p:nvPr/>
        </p:nvCxnSpPr>
        <p:spPr>
          <a:xfrm>
            <a:off x="6033900" y="2383075"/>
            <a:ext cx="95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41"/>
          <p:cNvSpPr/>
          <p:nvPr/>
        </p:nvSpPr>
        <p:spPr>
          <a:xfrm>
            <a:off x="5049900" y="1891075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1"/>
          <p:cNvSpPr/>
          <p:nvPr/>
        </p:nvSpPr>
        <p:spPr>
          <a:xfrm>
            <a:off x="3110100" y="1891075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1"/>
          <p:cNvSpPr/>
          <p:nvPr/>
        </p:nvSpPr>
        <p:spPr>
          <a:xfrm>
            <a:off x="1170300" y="1891075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6989700" y="1891075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41"/>
          <p:cNvGrpSpPr/>
          <p:nvPr/>
        </p:nvGrpSpPr>
        <p:grpSpPr>
          <a:xfrm>
            <a:off x="7301488" y="2169750"/>
            <a:ext cx="360425" cy="426650"/>
            <a:chOff x="4019563" y="3810950"/>
            <a:chExt cx="360425" cy="426650"/>
          </a:xfrm>
        </p:grpSpPr>
        <p:sp>
          <p:nvSpPr>
            <p:cNvPr id="353" name="Google Shape;353;p41"/>
            <p:cNvSpPr/>
            <p:nvPr/>
          </p:nvSpPr>
          <p:spPr>
            <a:xfrm>
              <a:off x="4019563" y="4179850"/>
              <a:ext cx="204275" cy="57750"/>
            </a:xfrm>
            <a:custGeom>
              <a:avLst/>
              <a:gdLst/>
              <a:ahLst/>
              <a:cxnLst/>
              <a:rect l="l" t="t" r="r" b="b"/>
              <a:pathLst>
                <a:path w="8171" h="2310" extrusionOk="0">
                  <a:moveTo>
                    <a:pt x="0" y="1"/>
                  </a:moveTo>
                  <a:lnTo>
                    <a:pt x="0" y="2309"/>
                  </a:lnTo>
                  <a:lnTo>
                    <a:pt x="8170" y="2309"/>
                  </a:lnTo>
                  <a:cubicBezTo>
                    <a:pt x="7445" y="1733"/>
                    <a:pt x="6912" y="918"/>
                    <a:pt x="6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4019563" y="3930100"/>
              <a:ext cx="282325" cy="96600"/>
            </a:xfrm>
            <a:custGeom>
              <a:avLst/>
              <a:gdLst/>
              <a:ahLst/>
              <a:cxnLst/>
              <a:rect l="l" t="t" r="r" b="b"/>
              <a:pathLst>
                <a:path w="11293" h="3864" extrusionOk="0">
                  <a:moveTo>
                    <a:pt x="2161" y="1"/>
                  </a:moveTo>
                  <a:cubicBezTo>
                    <a:pt x="1954" y="607"/>
                    <a:pt x="1599" y="1140"/>
                    <a:pt x="1110" y="1570"/>
                  </a:cubicBezTo>
                  <a:cubicBezTo>
                    <a:pt x="444" y="2146"/>
                    <a:pt x="44" y="2975"/>
                    <a:pt x="0" y="3863"/>
                  </a:cubicBezTo>
                  <a:lnTo>
                    <a:pt x="11293" y="3863"/>
                  </a:lnTo>
                  <a:cubicBezTo>
                    <a:pt x="11249" y="2975"/>
                    <a:pt x="10849" y="2146"/>
                    <a:pt x="10183" y="1570"/>
                  </a:cubicBezTo>
                  <a:cubicBezTo>
                    <a:pt x="9694" y="1140"/>
                    <a:pt x="9339" y="607"/>
                    <a:pt x="9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4019563" y="4051475"/>
              <a:ext cx="225350" cy="103625"/>
            </a:xfrm>
            <a:custGeom>
              <a:avLst/>
              <a:gdLst/>
              <a:ahLst/>
              <a:cxnLst/>
              <a:rect l="l" t="t" r="r" b="b"/>
              <a:pathLst>
                <a:path w="9014" h="4145" extrusionOk="0">
                  <a:moveTo>
                    <a:pt x="0" y="0"/>
                  </a:moveTo>
                  <a:lnTo>
                    <a:pt x="0" y="4145"/>
                  </a:lnTo>
                  <a:lnTo>
                    <a:pt x="6527" y="4145"/>
                  </a:lnTo>
                  <a:cubicBezTo>
                    <a:pt x="6527" y="3478"/>
                    <a:pt x="6601" y="3020"/>
                    <a:pt x="6764" y="2576"/>
                  </a:cubicBezTo>
                  <a:lnTo>
                    <a:pt x="2619" y="2576"/>
                  </a:lnTo>
                  <a:lnTo>
                    <a:pt x="2619" y="1569"/>
                  </a:lnTo>
                  <a:lnTo>
                    <a:pt x="7237" y="1569"/>
                  </a:lnTo>
                  <a:cubicBezTo>
                    <a:pt x="7681" y="903"/>
                    <a:pt x="8289" y="356"/>
                    <a:pt x="9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4060613" y="3810950"/>
              <a:ext cx="200225" cy="94375"/>
            </a:xfrm>
            <a:custGeom>
              <a:avLst/>
              <a:gdLst/>
              <a:ahLst/>
              <a:cxnLst/>
              <a:rect l="l" t="t" r="r" b="b"/>
              <a:pathLst>
                <a:path w="8009" h="3775" extrusionOk="0">
                  <a:moveTo>
                    <a:pt x="2162" y="1"/>
                  </a:moveTo>
                  <a:cubicBezTo>
                    <a:pt x="963" y="1"/>
                    <a:pt x="1" y="978"/>
                    <a:pt x="1" y="2176"/>
                  </a:cubicBezTo>
                  <a:lnTo>
                    <a:pt x="1" y="3774"/>
                  </a:lnTo>
                  <a:lnTo>
                    <a:pt x="8008" y="3774"/>
                  </a:lnTo>
                  <a:lnTo>
                    <a:pt x="8008" y="2176"/>
                  </a:lnTo>
                  <a:cubicBezTo>
                    <a:pt x="8008" y="978"/>
                    <a:pt x="7046" y="1"/>
                    <a:pt x="5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4242313" y="4099925"/>
              <a:ext cx="137675" cy="137675"/>
            </a:xfrm>
            <a:custGeom>
              <a:avLst/>
              <a:gdLst/>
              <a:ahLst/>
              <a:cxnLst/>
              <a:rect l="l" t="t" r="r" b="b"/>
              <a:pathLst>
                <a:path w="5507" h="5507" extrusionOk="0">
                  <a:moveTo>
                    <a:pt x="4826" y="1"/>
                  </a:moveTo>
                  <a:lnTo>
                    <a:pt x="0" y="4826"/>
                  </a:lnTo>
                  <a:cubicBezTo>
                    <a:pt x="577" y="5255"/>
                    <a:pt x="1287" y="5506"/>
                    <a:pt x="2057" y="5506"/>
                  </a:cubicBezTo>
                  <a:cubicBezTo>
                    <a:pt x="3967" y="5506"/>
                    <a:pt x="5506" y="3967"/>
                    <a:pt x="5506" y="2058"/>
                  </a:cubicBezTo>
                  <a:cubicBezTo>
                    <a:pt x="5506" y="1289"/>
                    <a:pt x="5254" y="578"/>
                    <a:pt x="4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4207538" y="4065150"/>
              <a:ext cx="137675" cy="137675"/>
            </a:xfrm>
            <a:custGeom>
              <a:avLst/>
              <a:gdLst/>
              <a:ahLst/>
              <a:cxnLst/>
              <a:rect l="l" t="t" r="r" b="b"/>
              <a:pathLst>
                <a:path w="5507" h="5507" extrusionOk="0">
                  <a:moveTo>
                    <a:pt x="3448" y="0"/>
                  </a:moveTo>
                  <a:cubicBezTo>
                    <a:pt x="1554" y="0"/>
                    <a:pt x="0" y="1555"/>
                    <a:pt x="0" y="3449"/>
                  </a:cubicBezTo>
                  <a:cubicBezTo>
                    <a:pt x="0" y="4219"/>
                    <a:pt x="251" y="4930"/>
                    <a:pt x="681" y="5506"/>
                  </a:cubicBezTo>
                  <a:lnTo>
                    <a:pt x="5506" y="681"/>
                  </a:lnTo>
                  <a:cubicBezTo>
                    <a:pt x="4928" y="253"/>
                    <a:pt x="4218" y="0"/>
                    <a:pt x="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41"/>
          <p:cNvGrpSpPr/>
          <p:nvPr/>
        </p:nvGrpSpPr>
        <p:grpSpPr>
          <a:xfrm>
            <a:off x="1485713" y="2169763"/>
            <a:ext cx="370800" cy="426625"/>
            <a:chOff x="6252263" y="2593600"/>
            <a:chExt cx="370800" cy="426625"/>
          </a:xfrm>
        </p:grpSpPr>
        <p:sp>
          <p:nvSpPr>
            <p:cNvPr id="360" name="Google Shape;360;p41"/>
            <p:cNvSpPr/>
            <p:nvPr/>
          </p:nvSpPr>
          <p:spPr>
            <a:xfrm>
              <a:off x="6408788" y="2847775"/>
              <a:ext cx="27775" cy="48125"/>
            </a:xfrm>
            <a:custGeom>
              <a:avLst/>
              <a:gdLst/>
              <a:ahLst/>
              <a:cxnLst/>
              <a:rect l="l" t="t" r="r" b="b"/>
              <a:pathLst>
                <a:path w="1111" h="1925" extrusionOk="0">
                  <a:moveTo>
                    <a:pt x="1111" y="1"/>
                  </a:moveTo>
                  <a:lnTo>
                    <a:pt x="0" y="1925"/>
                  </a:lnTo>
                  <a:lnTo>
                    <a:pt x="1111" y="1925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6252263" y="2766025"/>
              <a:ext cx="138050" cy="254200"/>
            </a:xfrm>
            <a:custGeom>
              <a:avLst/>
              <a:gdLst/>
              <a:ahLst/>
              <a:cxnLst/>
              <a:rect l="l" t="t" r="r" b="b"/>
              <a:pathLst>
                <a:path w="5522" h="10168" extrusionOk="0">
                  <a:moveTo>
                    <a:pt x="1" y="0"/>
                  </a:moveTo>
                  <a:lnTo>
                    <a:pt x="1" y="10168"/>
                  </a:lnTo>
                  <a:lnTo>
                    <a:pt x="5521" y="10168"/>
                  </a:lnTo>
                  <a:cubicBezTo>
                    <a:pt x="5403" y="10124"/>
                    <a:pt x="5300" y="10079"/>
                    <a:pt x="5181" y="10035"/>
                  </a:cubicBezTo>
                  <a:cubicBezTo>
                    <a:pt x="4500" y="9739"/>
                    <a:pt x="3893" y="9339"/>
                    <a:pt x="3360" y="8806"/>
                  </a:cubicBezTo>
                  <a:cubicBezTo>
                    <a:pt x="2843" y="8289"/>
                    <a:pt x="2428" y="7667"/>
                    <a:pt x="2147" y="6986"/>
                  </a:cubicBezTo>
                  <a:cubicBezTo>
                    <a:pt x="1836" y="6276"/>
                    <a:pt x="1688" y="5536"/>
                    <a:pt x="1688" y="4766"/>
                  </a:cubicBezTo>
                  <a:cubicBezTo>
                    <a:pt x="1688" y="3981"/>
                    <a:pt x="1836" y="3241"/>
                    <a:pt x="2147" y="2531"/>
                  </a:cubicBezTo>
                  <a:cubicBezTo>
                    <a:pt x="2428" y="1850"/>
                    <a:pt x="2843" y="1244"/>
                    <a:pt x="3360" y="711"/>
                  </a:cubicBezTo>
                  <a:cubicBezTo>
                    <a:pt x="3627" y="444"/>
                    <a:pt x="3923" y="208"/>
                    <a:pt x="4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6485013" y="2766025"/>
              <a:ext cx="138050" cy="254200"/>
            </a:xfrm>
            <a:custGeom>
              <a:avLst/>
              <a:gdLst/>
              <a:ahLst/>
              <a:cxnLst/>
              <a:rect l="l" t="t" r="r" b="b"/>
              <a:pathLst>
                <a:path w="5522" h="10168" extrusionOk="0">
                  <a:moveTo>
                    <a:pt x="1288" y="0"/>
                  </a:moveTo>
                  <a:cubicBezTo>
                    <a:pt x="1599" y="208"/>
                    <a:pt x="1880" y="444"/>
                    <a:pt x="2147" y="711"/>
                  </a:cubicBezTo>
                  <a:cubicBezTo>
                    <a:pt x="2680" y="1244"/>
                    <a:pt x="3094" y="1850"/>
                    <a:pt x="3375" y="2531"/>
                  </a:cubicBezTo>
                  <a:cubicBezTo>
                    <a:pt x="3671" y="3241"/>
                    <a:pt x="3834" y="3981"/>
                    <a:pt x="3834" y="4766"/>
                  </a:cubicBezTo>
                  <a:cubicBezTo>
                    <a:pt x="3834" y="5536"/>
                    <a:pt x="3671" y="6276"/>
                    <a:pt x="3375" y="6986"/>
                  </a:cubicBezTo>
                  <a:cubicBezTo>
                    <a:pt x="3094" y="7667"/>
                    <a:pt x="2680" y="8289"/>
                    <a:pt x="2147" y="8806"/>
                  </a:cubicBezTo>
                  <a:cubicBezTo>
                    <a:pt x="1628" y="9339"/>
                    <a:pt x="1022" y="9739"/>
                    <a:pt x="326" y="10035"/>
                  </a:cubicBezTo>
                  <a:cubicBezTo>
                    <a:pt x="223" y="10079"/>
                    <a:pt x="104" y="10124"/>
                    <a:pt x="0" y="10168"/>
                  </a:cubicBezTo>
                  <a:lnTo>
                    <a:pt x="5521" y="10168"/>
                  </a:lnTo>
                  <a:lnTo>
                    <a:pt x="5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6319613" y="2766750"/>
              <a:ext cx="236100" cy="236475"/>
            </a:xfrm>
            <a:custGeom>
              <a:avLst/>
              <a:gdLst/>
              <a:ahLst/>
              <a:cxnLst/>
              <a:rect l="l" t="t" r="r" b="b"/>
              <a:pathLst>
                <a:path w="9444" h="9459" extrusionOk="0">
                  <a:moveTo>
                    <a:pt x="5684" y="1836"/>
                  </a:moveTo>
                  <a:lnTo>
                    <a:pt x="5669" y="5166"/>
                  </a:lnTo>
                  <a:lnTo>
                    <a:pt x="6320" y="5166"/>
                  </a:lnTo>
                  <a:lnTo>
                    <a:pt x="6320" y="6172"/>
                  </a:lnTo>
                  <a:lnTo>
                    <a:pt x="5669" y="6172"/>
                  </a:lnTo>
                  <a:lnTo>
                    <a:pt x="5669" y="7623"/>
                  </a:lnTo>
                  <a:lnTo>
                    <a:pt x="4662" y="7623"/>
                  </a:lnTo>
                  <a:lnTo>
                    <a:pt x="4678" y="6172"/>
                  </a:lnTo>
                  <a:lnTo>
                    <a:pt x="2205" y="6172"/>
                  </a:lnTo>
                  <a:lnTo>
                    <a:pt x="2205" y="5521"/>
                  </a:lnTo>
                  <a:lnTo>
                    <a:pt x="4337" y="1836"/>
                  </a:lnTo>
                  <a:close/>
                  <a:moveTo>
                    <a:pt x="4722" y="1"/>
                  </a:moveTo>
                  <a:cubicBezTo>
                    <a:pt x="2117" y="1"/>
                    <a:pt x="1" y="2117"/>
                    <a:pt x="1" y="4737"/>
                  </a:cubicBezTo>
                  <a:cubicBezTo>
                    <a:pt x="1" y="7342"/>
                    <a:pt x="2117" y="9458"/>
                    <a:pt x="4722" y="9458"/>
                  </a:cubicBezTo>
                  <a:cubicBezTo>
                    <a:pt x="7327" y="9458"/>
                    <a:pt x="9444" y="7342"/>
                    <a:pt x="9444" y="4737"/>
                  </a:cubicBezTo>
                  <a:cubicBezTo>
                    <a:pt x="9444" y="2117"/>
                    <a:pt x="7327" y="1"/>
                    <a:pt x="4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6252263" y="2643175"/>
              <a:ext cx="370800" cy="97700"/>
            </a:xfrm>
            <a:custGeom>
              <a:avLst/>
              <a:gdLst/>
              <a:ahLst/>
              <a:cxnLst/>
              <a:rect l="l" t="t" r="r" b="b"/>
              <a:pathLst>
                <a:path w="14832" h="3908" extrusionOk="0">
                  <a:moveTo>
                    <a:pt x="6277" y="0"/>
                  </a:moveTo>
                  <a:lnTo>
                    <a:pt x="6277" y="1850"/>
                  </a:lnTo>
                  <a:lnTo>
                    <a:pt x="1895" y="1850"/>
                  </a:lnTo>
                  <a:lnTo>
                    <a:pt x="1895" y="15"/>
                  </a:lnTo>
                  <a:cubicBezTo>
                    <a:pt x="830" y="148"/>
                    <a:pt x="1" y="1066"/>
                    <a:pt x="1" y="2176"/>
                  </a:cubicBezTo>
                  <a:lnTo>
                    <a:pt x="1" y="3908"/>
                  </a:lnTo>
                  <a:lnTo>
                    <a:pt x="14831" y="3908"/>
                  </a:lnTo>
                  <a:lnTo>
                    <a:pt x="14831" y="2176"/>
                  </a:lnTo>
                  <a:cubicBezTo>
                    <a:pt x="14831" y="1066"/>
                    <a:pt x="14003" y="148"/>
                    <a:pt x="12937" y="15"/>
                  </a:cubicBezTo>
                  <a:lnTo>
                    <a:pt x="12937" y="1850"/>
                  </a:lnTo>
                  <a:lnTo>
                    <a:pt x="8541" y="1850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6324413" y="2593600"/>
              <a:ext cx="59975" cy="70675"/>
            </a:xfrm>
            <a:custGeom>
              <a:avLst/>
              <a:gdLst/>
              <a:ahLst/>
              <a:cxnLst/>
              <a:rect l="l" t="t" r="r" b="b"/>
              <a:pathLst>
                <a:path w="2399" h="2827" extrusionOk="0">
                  <a:moveTo>
                    <a:pt x="1200" y="0"/>
                  </a:moveTo>
                  <a:cubicBezTo>
                    <a:pt x="549" y="0"/>
                    <a:pt x="1" y="533"/>
                    <a:pt x="1" y="1198"/>
                  </a:cubicBezTo>
                  <a:lnTo>
                    <a:pt x="1" y="2827"/>
                  </a:lnTo>
                  <a:lnTo>
                    <a:pt x="2398" y="2827"/>
                  </a:lnTo>
                  <a:lnTo>
                    <a:pt x="2398" y="1198"/>
                  </a:lnTo>
                  <a:cubicBezTo>
                    <a:pt x="2398" y="533"/>
                    <a:pt x="1865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6490913" y="2593600"/>
              <a:ext cx="59625" cy="70675"/>
            </a:xfrm>
            <a:custGeom>
              <a:avLst/>
              <a:gdLst/>
              <a:ahLst/>
              <a:cxnLst/>
              <a:rect l="l" t="t" r="r" b="b"/>
              <a:pathLst>
                <a:path w="2385" h="2827" extrusionOk="0">
                  <a:moveTo>
                    <a:pt x="1200" y="0"/>
                  </a:moveTo>
                  <a:cubicBezTo>
                    <a:pt x="534" y="0"/>
                    <a:pt x="1" y="533"/>
                    <a:pt x="1" y="1198"/>
                  </a:cubicBezTo>
                  <a:lnTo>
                    <a:pt x="1" y="2827"/>
                  </a:lnTo>
                  <a:lnTo>
                    <a:pt x="2385" y="2827"/>
                  </a:lnTo>
                  <a:lnTo>
                    <a:pt x="2385" y="1198"/>
                  </a:lnTo>
                  <a:cubicBezTo>
                    <a:pt x="2385" y="533"/>
                    <a:pt x="1852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41"/>
          <p:cNvGrpSpPr/>
          <p:nvPr/>
        </p:nvGrpSpPr>
        <p:grpSpPr>
          <a:xfrm>
            <a:off x="3407825" y="2169938"/>
            <a:ext cx="388550" cy="426275"/>
            <a:chOff x="6243388" y="3197825"/>
            <a:chExt cx="388550" cy="426275"/>
          </a:xfrm>
        </p:grpSpPr>
        <p:sp>
          <p:nvSpPr>
            <p:cNvPr id="368" name="Google Shape;368;p41"/>
            <p:cNvSpPr/>
            <p:nvPr/>
          </p:nvSpPr>
          <p:spPr>
            <a:xfrm>
              <a:off x="6243388" y="3256275"/>
              <a:ext cx="388550" cy="367825"/>
            </a:xfrm>
            <a:custGeom>
              <a:avLst/>
              <a:gdLst/>
              <a:ahLst/>
              <a:cxnLst/>
              <a:rect l="l" t="t" r="r" b="b"/>
              <a:pathLst>
                <a:path w="15542" h="14713" extrusionOk="0">
                  <a:moveTo>
                    <a:pt x="5995" y="7105"/>
                  </a:moveTo>
                  <a:lnTo>
                    <a:pt x="5995" y="8112"/>
                  </a:lnTo>
                  <a:lnTo>
                    <a:pt x="2798" y="8112"/>
                  </a:lnTo>
                  <a:lnTo>
                    <a:pt x="2798" y="7105"/>
                  </a:lnTo>
                  <a:close/>
                  <a:moveTo>
                    <a:pt x="12744" y="7105"/>
                  </a:moveTo>
                  <a:lnTo>
                    <a:pt x="12744" y="8112"/>
                  </a:lnTo>
                  <a:lnTo>
                    <a:pt x="9547" y="8112"/>
                  </a:lnTo>
                  <a:lnTo>
                    <a:pt x="9547" y="7105"/>
                  </a:lnTo>
                  <a:close/>
                  <a:moveTo>
                    <a:pt x="5995" y="9236"/>
                  </a:moveTo>
                  <a:lnTo>
                    <a:pt x="5995" y="10243"/>
                  </a:lnTo>
                  <a:lnTo>
                    <a:pt x="2798" y="10243"/>
                  </a:lnTo>
                  <a:lnTo>
                    <a:pt x="2798" y="9236"/>
                  </a:lnTo>
                  <a:close/>
                  <a:moveTo>
                    <a:pt x="12744" y="9236"/>
                  </a:moveTo>
                  <a:lnTo>
                    <a:pt x="12744" y="10243"/>
                  </a:lnTo>
                  <a:lnTo>
                    <a:pt x="9547" y="10243"/>
                  </a:lnTo>
                  <a:lnTo>
                    <a:pt x="9547" y="9236"/>
                  </a:lnTo>
                  <a:close/>
                  <a:moveTo>
                    <a:pt x="5995" y="11368"/>
                  </a:moveTo>
                  <a:lnTo>
                    <a:pt x="5995" y="12374"/>
                  </a:lnTo>
                  <a:lnTo>
                    <a:pt x="2798" y="12374"/>
                  </a:lnTo>
                  <a:lnTo>
                    <a:pt x="2798" y="11368"/>
                  </a:lnTo>
                  <a:close/>
                  <a:moveTo>
                    <a:pt x="12744" y="11368"/>
                  </a:moveTo>
                  <a:lnTo>
                    <a:pt x="12744" y="12374"/>
                  </a:lnTo>
                  <a:lnTo>
                    <a:pt x="9547" y="12374"/>
                  </a:lnTo>
                  <a:lnTo>
                    <a:pt x="9547" y="11368"/>
                  </a:lnTo>
                  <a:close/>
                  <a:moveTo>
                    <a:pt x="2162" y="1"/>
                  </a:moveTo>
                  <a:cubicBezTo>
                    <a:pt x="962" y="1"/>
                    <a:pt x="1" y="978"/>
                    <a:pt x="1" y="2162"/>
                  </a:cubicBezTo>
                  <a:lnTo>
                    <a:pt x="1" y="12552"/>
                  </a:lnTo>
                  <a:cubicBezTo>
                    <a:pt x="1" y="13751"/>
                    <a:pt x="962" y="14713"/>
                    <a:pt x="2162" y="14713"/>
                  </a:cubicBezTo>
                  <a:lnTo>
                    <a:pt x="13381" y="14713"/>
                  </a:lnTo>
                  <a:cubicBezTo>
                    <a:pt x="14565" y="14713"/>
                    <a:pt x="15542" y="13751"/>
                    <a:pt x="15542" y="12552"/>
                  </a:cubicBezTo>
                  <a:lnTo>
                    <a:pt x="15542" y="2162"/>
                  </a:lnTo>
                  <a:cubicBezTo>
                    <a:pt x="15542" y="978"/>
                    <a:pt x="14565" y="1"/>
                    <a:pt x="13381" y="1"/>
                  </a:cubicBezTo>
                  <a:lnTo>
                    <a:pt x="11944" y="1"/>
                  </a:lnTo>
                  <a:cubicBezTo>
                    <a:pt x="12019" y="312"/>
                    <a:pt x="12049" y="622"/>
                    <a:pt x="12049" y="948"/>
                  </a:cubicBezTo>
                  <a:cubicBezTo>
                    <a:pt x="12049" y="2088"/>
                    <a:pt x="11605" y="3168"/>
                    <a:pt x="10805" y="3967"/>
                  </a:cubicBezTo>
                  <a:cubicBezTo>
                    <a:pt x="9991" y="4782"/>
                    <a:pt x="8911" y="5226"/>
                    <a:pt x="7771" y="5226"/>
                  </a:cubicBezTo>
                  <a:cubicBezTo>
                    <a:pt x="6616" y="5226"/>
                    <a:pt x="5551" y="4782"/>
                    <a:pt x="4737" y="3967"/>
                  </a:cubicBezTo>
                  <a:cubicBezTo>
                    <a:pt x="3922" y="3168"/>
                    <a:pt x="3478" y="2088"/>
                    <a:pt x="3478" y="948"/>
                  </a:cubicBezTo>
                  <a:cubicBezTo>
                    <a:pt x="3478" y="622"/>
                    <a:pt x="3523" y="312"/>
                    <a:pt x="3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6355488" y="3197825"/>
              <a:ext cx="164325" cy="164300"/>
            </a:xfrm>
            <a:custGeom>
              <a:avLst/>
              <a:gdLst/>
              <a:ahLst/>
              <a:cxnLst/>
              <a:rect l="l" t="t" r="r" b="b"/>
              <a:pathLst>
                <a:path w="6573" h="6572" extrusionOk="0">
                  <a:moveTo>
                    <a:pt x="3287" y="0"/>
                  </a:moveTo>
                  <a:cubicBezTo>
                    <a:pt x="1467" y="0"/>
                    <a:pt x="1" y="1466"/>
                    <a:pt x="1" y="3286"/>
                  </a:cubicBezTo>
                  <a:cubicBezTo>
                    <a:pt x="1" y="5092"/>
                    <a:pt x="1467" y="6572"/>
                    <a:pt x="3287" y="6572"/>
                  </a:cubicBezTo>
                  <a:cubicBezTo>
                    <a:pt x="5092" y="6572"/>
                    <a:pt x="6572" y="5092"/>
                    <a:pt x="6572" y="3286"/>
                  </a:cubicBezTo>
                  <a:cubicBezTo>
                    <a:pt x="6572" y="2502"/>
                    <a:pt x="6292" y="1776"/>
                    <a:pt x="5848" y="1214"/>
                  </a:cubicBezTo>
                  <a:lnTo>
                    <a:pt x="3316" y="3982"/>
                  </a:lnTo>
                  <a:lnTo>
                    <a:pt x="2576" y="3316"/>
                  </a:lnTo>
                  <a:lnTo>
                    <a:pt x="5108" y="548"/>
                  </a:lnTo>
                  <a:cubicBezTo>
                    <a:pt x="4589" y="193"/>
                    <a:pt x="395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1"/>
          <p:cNvGrpSpPr/>
          <p:nvPr/>
        </p:nvGrpSpPr>
        <p:grpSpPr>
          <a:xfrm>
            <a:off x="5418100" y="2169938"/>
            <a:ext cx="247600" cy="426275"/>
            <a:chOff x="7060013" y="3197825"/>
            <a:chExt cx="247600" cy="426275"/>
          </a:xfrm>
        </p:grpSpPr>
        <p:sp>
          <p:nvSpPr>
            <p:cNvPr id="371" name="Google Shape;371;p41"/>
            <p:cNvSpPr/>
            <p:nvPr/>
          </p:nvSpPr>
          <p:spPr>
            <a:xfrm>
              <a:off x="7172888" y="3332500"/>
              <a:ext cx="126575" cy="156925"/>
            </a:xfrm>
            <a:custGeom>
              <a:avLst/>
              <a:gdLst/>
              <a:ahLst/>
              <a:cxnLst/>
              <a:rect l="l" t="t" r="r" b="b"/>
              <a:pathLst>
                <a:path w="5063" h="6277" extrusionOk="0">
                  <a:moveTo>
                    <a:pt x="3967" y="1"/>
                  </a:moveTo>
                  <a:cubicBezTo>
                    <a:pt x="3286" y="579"/>
                    <a:pt x="1451" y="1747"/>
                    <a:pt x="1274" y="1866"/>
                  </a:cubicBezTo>
                  <a:cubicBezTo>
                    <a:pt x="1540" y="2118"/>
                    <a:pt x="1718" y="2369"/>
                    <a:pt x="1806" y="2635"/>
                  </a:cubicBezTo>
                  <a:lnTo>
                    <a:pt x="252" y="2635"/>
                  </a:lnTo>
                  <a:cubicBezTo>
                    <a:pt x="60" y="2828"/>
                    <a:pt x="1" y="2976"/>
                    <a:pt x="1" y="3139"/>
                  </a:cubicBezTo>
                  <a:cubicBezTo>
                    <a:pt x="1" y="3287"/>
                    <a:pt x="60" y="3450"/>
                    <a:pt x="252" y="3642"/>
                  </a:cubicBezTo>
                  <a:lnTo>
                    <a:pt x="1806" y="3642"/>
                  </a:lnTo>
                  <a:cubicBezTo>
                    <a:pt x="1718" y="3908"/>
                    <a:pt x="1540" y="4160"/>
                    <a:pt x="1274" y="4411"/>
                  </a:cubicBezTo>
                  <a:cubicBezTo>
                    <a:pt x="1451" y="4530"/>
                    <a:pt x="3286" y="5700"/>
                    <a:pt x="3967" y="6276"/>
                  </a:cubicBezTo>
                  <a:cubicBezTo>
                    <a:pt x="4707" y="5344"/>
                    <a:pt x="5063" y="4323"/>
                    <a:pt x="5063" y="3139"/>
                  </a:cubicBezTo>
                  <a:cubicBezTo>
                    <a:pt x="5063" y="1954"/>
                    <a:pt x="4707" y="934"/>
                    <a:pt x="3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7060013" y="3197825"/>
              <a:ext cx="143250" cy="99175"/>
            </a:xfrm>
            <a:custGeom>
              <a:avLst/>
              <a:gdLst/>
              <a:ahLst/>
              <a:cxnLst/>
              <a:rect l="l" t="t" r="r" b="b"/>
              <a:pathLst>
                <a:path w="5730" h="3967" extrusionOk="0">
                  <a:moveTo>
                    <a:pt x="1" y="0"/>
                  </a:moveTo>
                  <a:lnTo>
                    <a:pt x="1" y="489"/>
                  </a:lnTo>
                  <a:cubicBezTo>
                    <a:pt x="1" y="1821"/>
                    <a:pt x="445" y="2960"/>
                    <a:pt x="1378" y="3967"/>
                  </a:cubicBezTo>
                  <a:cubicBezTo>
                    <a:pt x="2162" y="3227"/>
                    <a:pt x="3997" y="2072"/>
                    <a:pt x="4072" y="2013"/>
                  </a:cubicBezTo>
                  <a:cubicBezTo>
                    <a:pt x="3642" y="1673"/>
                    <a:pt x="3375" y="1348"/>
                    <a:pt x="3257" y="993"/>
                  </a:cubicBezTo>
                  <a:lnTo>
                    <a:pt x="5477" y="993"/>
                  </a:lnTo>
                  <a:cubicBezTo>
                    <a:pt x="5670" y="800"/>
                    <a:pt x="5729" y="652"/>
                    <a:pt x="5729" y="489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7060013" y="3524925"/>
              <a:ext cx="143250" cy="99175"/>
            </a:xfrm>
            <a:custGeom>
              <a:avLst/>
              <a:gdLst/>
              <a:ahLst/>
              <a:cxnLst/>
              <a:rect l="l" t="t" r="r" b="b"/>
              <a:pathLst>
                <a:path w="5730" h="3967" extrusionOk="0">
                  <a:moveTo>
                    <a:pt x="1378" y="0"/>
                  </a:moveTo>
                  <a:cubicBezTo>
                    <a:pt x="445" y="1007"/>
                    <a:pt x="1" y="2147"/>
                    <a:pt x="1" y="3479"/>
                  </a:cubicBezTo>
                  <a:lnTo>
                    <a:pt x="1" y="3967"/>
                  </a:lnTo>
                  <a:lnTo>
                    <a:pt x="5729" y="3967"/>
                  </a:lnTo>
                  <a:lnTo>
                    <a:pt x="5729" y="3479"/>
                  </a:lnTo>
                  <a:cubicBezTo>
                    <a:pt x="5729" y="3316"/>
                    <a:pt x="5670" y="3168"/>
                    <a:pt x="5477" y="2976"/>
                  </a:cubicBezTo>
                  <a:lnTo>
                    <a:pt x="3257" y="2976"/>
                  </a:lnTo>
                  <a:cubicBezTo>
                    <a:pt x="3375" y="2621"/>
                    <a:pt x="3642" y="2295"/>
                    <a:pt x="4072" y="1954"/>
                  </a:cubicBezTo>
                  <a:cubicBezTo>
                    <a:pt x="3997" y="1895"/>
                    <a:pt x="2162" y="74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7068163" y="3197825"/>
              <a:ext cx="239450" cy="426275"/>
            </a:xfrm>
            <a:custGeom>
              <a:avLst/>
              <a:gdLst/>
              <a:ahLst/>
              <a:cxnLst/>
              <a:rect l="l" t="t" r="r" b="b"/>
              <a:pathLst>
                <a:path w="9578" h="17051" extrusionOk="0">
                  <a:moveTo>
                    <a:pt x="6410" y="0"/>
                  </a:moveTo>
                  <a:lnTo>
                    <a:pt x="6410" y="489"/>
                  </a:lnTo>
                  <a:cubicBezTo>
                    <a:pt x="6410" y="1437"/>
                    <a:pt x="5684" y="1984"/>
                    <a:pt x="4026" y="3020"/>
                  </a:cubicBezTo>
                  <a:cubicBezTo>
                    <a:pt x="3168" y="3568"/>
                    <a:pt x="2177" y="4189"/>
                    <a:pt x="1407" y="5033"/>
                  </a:cubicBezTo>
                  <a:cubicBezTo>
                    <a:pt x="460" y="6054"/>
                    <a:pt x="0" y="7193"/>
                    <a:pt x="0" y="8526"/>
                  </a:cubicBezTo>
                  <a:cubicBezTo>
                    <a:pt x="0" y="9858"/>
                    <a:pt x="460" y="10998"/>
                    <a:pt x="1407" y="12019"/>
                  </a:cubicBezTo>
                  <a:cubicBezTo>
                    <a:pt x="2177" y="12863"/>
                    <a:pt x="3168" y="13484"/>
                    <a:pt x="4026" y="14031"/>
                  </a:cubicBezTo>
                  <a:cubicBezTo>
                    <a:pt x="5684" y="15067"/>
                    <a:pt x="6410" y="15616"/>
                    <a:pt x="6410" y="16563"/>
                  </a:cubicBezTo>
                  <a:lnTo>
                    <a:pt x="6410" y="17051"/>
                  </a:lnTo>
                  <a:lnTo>
                    <a:pt x="9577" y="17051"/>
                  </a:lnTo>
                  <a:lnTo>
                    <a:pt x="9577" y="16563"/>
                  </a:lnTo>
                  <a:cubicBezTo>
                    <a:pt x="9577" y="15231"/>
                    <a:pt x="9133" y="14076"/>
                    <a:pt x="8186" y="13070"/>
                  </a:cubicBezTo>
                  <a:cubicBezTo>
                    <a:pt x="7401" y="12212"/>
                    <a:pt x="6424" y="11604"/>
                    <a:pt x="5566" y="11057"/>
                  </a:cubicBezTo>
                  <a:cubicBezTo>
                    <a:pt x="3908" y="10021"/>
                    <a:pt x="3183" y="9459"/>
                    <a:pt x="3183" y="8526"/>
                  </a:cubicBezTo>
                  <a:cubicBezTo>
                    <a:pt x="3183" y="7594"/>
                    <a:pt x="3908" y="7031"/>
                    <a:pt x="5566" y="5995"/>
                  </a:cubicBezTo>
                  <a:cubicBezTo>
                    <a:pt x="6424" y="5447"/>
                    <a:pt x="7401" y="4841"/>
                    <a:pt x="8186" y="3982"/>
                  </a:cubicBezTo>
                  <a:cubicBezTo>
                    <a:pt x="9133" y="2976"/>
                    <a:pt x="9577" y="1821"/>
                    <a:pt x="9577" y="489"/>
                  </a:cubicBezTo>
                  <a:lnTo>
                    <a:pt x="9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41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700" y="1080002"/>
            <a:ext cx="1941924" cy="298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8"/>
          <p:cNvSpPr txBox="1">
            <a:spLocks noGrp="1"/>
          </p:cNvSpPr>
          <p:nvPr>
            <p:ph type="title"/>
          </p:nvPr>
        </p:nvSpPr>
        <p:spPr>
          <a:xfrm>
            <a:off x="722375" y="793652"/>
            <a:ext cx="51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692" name="Google Shape;692;p58"/>
          <p:cNvSpPr txBox="1">
            <a:spLocks noGrp="1"/>
          </p:cNvSpPr>
          <p:nvPr>
            <p:ph type="body" idx="1"/>
          </p:nvPr>
        </p:nvSpPr>
        <p:spPr>
          <a:xfrm>
            <a:off x="722375" y="1496034"/>
            <a:ext cx="8275629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Fu, W., Lei, C., et. al. (2019). CAR exosomes derived from effector CAR-T cells have potent antitumor effects and low toxicity. Nature communications, 10(1), 4355.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National Cancer Institute (NCI). (NCI). CAR T cells: Engineering patients’ immune cells to treat their cancers.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Porter DL, Maloney DG. Cytokine release syndrome (CRS).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Tang, X. J., Sun, X. Y., Huang, K. M., Zhang, L., Yang, Z. S., Zou, D. D., Wang, B., Warnock, G. L., Dai, L. J., &amp; Luo, J. (2015). Therapeutic potential of CAR-T cell-derived exosomes: a cell-free modality for targeted cancer therapy. </a:t>
            </a:r>
            <a:r>
              <a:rPr lang="en-US" dirty="0" err="1"/>
              <a:t>Oncotarget</a:t>
            </a:r>
            <a:r>
              <a:rPr lang="en-US" dirty="0"/>
              <a:t>, 6(42), 44179–44190.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>
                <a:solidFill>
                  <a:schemeClr val="bg1"/>
                </a:solidFill>
                <a:effectLst/>
                <a:latin typeface="Spartan Medium" panose="020B0604020202020204" charset="0"/>
                <a:ea typeface="Calibri" panose="020F0502020204030204" pitchFamily="34" charset="0"/>
              </a:rPr>
              <a:t>U.S. Cancer Statistics Working Group, June 2021. </a:t>
            </a:r>
            <a:r>
              <a:rPr lang="en-US" u="sng" dirty="0">
                <a:solidFill>
                  <a:schemeClr val="bg1"/>
                </a:solidFill>
                <a:effectLst/>
                <a:latin typeface="Spartan Medium" panose="020B060402020202020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www.cdc.gov/cancer/dataviz</a:t>
            </a:r>
            <a:endParaRPr lang="en-US" dirty="0">
              <a:solidFill>
                <a:schemeClr val="bg1"/>
              </a:solidFill>
              <a:latin typeface="Spartan Medium" panose="020B060402020202020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Yang, P., Cao, X., Cai, H., Feng, P., Chen, X., Zhu, Y., Yang, Y., An, W., Yang, Y., &amp; </a:t>
            </a:r>
            <a:r>
              <a:rPr lang="en-US" dirty="0" err="1"/>
              <a:t>Jie</a:t>
            </a:r>
            <a:r>
              <a:rPr lang="en-US" dirty="0"/>
              <a:t>, J. (2021). The exosomes derived from CAR-T cells efficiently target mesothelin and reduce triple-negative breast cancer growth. Cellular immunology, 360, 104262.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dirty="0"/>
          </a:p>
        </p:txBody>
      </p:sp>
      <p:sp>
        <p:nvSpPr>
          <p:cNvPr id="694" name="Google Shape;694;p58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9"/>
          <p:cNvSpPr txBox="1">
            <a:spLocks noGrp="1"/>
          </p:cNvSpPr>
          <p:nvPr>
            <p:ph type="ctrTitle"/>
          </p:nvPr>
        </p:nvSpPr>
        <p:spPr>
          <a:xfrm>
            <a:off x="3597471" y="18939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704" name="Google Shape;704;p59"/>
          <p:cNvSpPr txBox="1">
            <a:spLocks noGrp="1"/>
          </p:cNvSpPr>
          <p:nvPr>
            <p:ph type="subTitle" idx="1"/>
          </p:nvPr>
        </p:nvSpPr>
        <p:spPr>
          <a:xfrm>
            <a:off x="3657513" y="891930"/>
            <a:ext cx="5317426" cy="13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 Black"/>
                <a:ea typeface="Montserrat Black"/>
                <a:cs typeface="Montserrat Black"/>
                <a:sym typeface="Montserrat Black"/>
              </a:rPr>
              <a:t>DO YOU HAVE ANY QUESTIONS?</a:t>
            </a:r>
            <a:r>
              <a:rPr lang="en" sz="2800" dirty="0">
                <a:latin typeface="Montserrat Black"/>
                <a:ea typeface="Montserrat Black"/>
                <a:cs typeface="Montserrat Black"/>
                <a:sym typeface="Montserrat Black"/>
              </a:rPr>
              <a:t>  </a:t>
            </a:r>
            <a:r>
              <a:rPr lang="en" dirty="0">
                <a:hlinkClick r:id="rId3"/>
              </a:rPr>
              <a:t>fdiaz4@luc.edu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Betsi Burns and Ashley Jackson Williams: Cura Scholars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Will Zhang and Dr. W. Keith Jones: Loyola University Department of Molecular Pharmacology and Neuroscience.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Gina Scurti and Dr. Michael Nishimura: Loyola University Chicago Cancer Center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Google Shape;705;p59"/>
          <p:cNvSpPr txBox="1"/>
          <p:nvPr/>
        </p:nvSpPr>
        <p:spPr>
          <a:xfrm>
            <a:off x="3657513" y="4575225"/>
            <a:ext cx="397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Spartan Medium"/>
              <a:ea typeface="Spartan Medium"/>
              <a:cs typeface="Spartan Medium"/>
              <a:sym typeface="Spartan Medium"/>
            </a:endParaRPr>
          </a:p>
        </p:txBody>
      </p:sp>
      <p:sp>
        <p:nvSpPr>
          <p:cNvPr id="710" name="Google Shape;710;p59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720000" y="1753875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182" name="Google Shape;182;p34"/>
          <p:cNvSpPr txBox="1">
            <a:spLocks noGrp="1"/>
          </p:cNvSpPr>
          <p:nvPr>
            <p:ph type="title" idx="2"/>
          </p:nvPr>
        </p:nvSpPr>
        <p:spPr>
          <a:xfrm>
            <a:off x="720000" y="1284059"/>
            <a:ext cx="242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686733" y="2115244"/>
            <a:ext cx="254539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cancer therapies and effectiveness</a:t>
            </a:r>
            <a:endParaRPr dirty="0"/>
          </a:p>
        </p:txBody>
      </p:sp>
      <p:sp>
        <p:nvSpPr>
          <p:cNvPr id="184" name="Google Shape;184;p34"/>
          <p:cNvSpPr txBox="1">
            <a:spLocks noGrp="1"/>
          </p:cNvSpPr>
          <p:nvPr>
            <p:ph type="title" idx="3"/>
          </p:nvPr>
        </p:nvSpPr>
        <p:spPr>
          <a:xfrm>
            <a:off x="3356201" y="1753875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CAR-T cells</a:t>
            </a:r>
            <a:endParaRPr dirty="0"/>
          </a:p>
        </p:txBody>
      </p:sp>
      <p:sp>
        <p:nvSpPr>
          <p:cNvPr id="185" name="Google Shape;185;p34"/>
          <p:cNvSpPr txBox="1">
            <a:spLocks noGrp="1"/>
          </p:cNvSpPr>
          <p:nvPr>
            <p:ph type="title" idx="4"/>
          </p:nvPr>
        </p:nvSpPr>
        <p:spPr>
          <a:xfrm>
            <a:off x="3356207" y="1284059"/>
            <a:ext cx="242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subTitle" idx="5"/>
          </p:nvPr>
        </p:nvSpPr>
        <p:spPr>
          <a:xfrm>
            <a:off x="3356201" y="2115244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Adoptive Cell Therapy </a:t>
            </a:r>
            <a:endParaRPr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title" idx="6"/>
          </p:nvPr>
        </p:nvSpPr>
        <p:spPr>
          <a:xfrm>
            <a:off x="2272174" y="3471598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qRT-PCR</a:t>
            </a:r>
            <a:endParaRPr dirty="0"/>
          </a:p>
        </p:txBody>
      </p:sp>
      <p:sp>
        <p:nvSpPr>
          <p:cNvPr id="188" name="Google Shape;188;p34"/>
          <p:cNvSpPr txBox="1">
            <a:spLocks noGrp="1"/>
          </p:cNvSpPr>
          <p:nvPr>
            <p:ph type="title" idx="7"/>
          </p:nvPr>
        </p:nvSpPr>
        <p:spPr>
          <a:xfrm>
            <a:off x="2275456" y="3028043"/>
            <a:ext cx="2443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9" name="Google Shape;189;p34"/>
          <p:cNvSpPr txBox="1">
            <a:spLocks noGrp="1"/>
          </p:cNvSpPr>
          <p:nvPr>
            <p:ph type="subTitle" idx="8"/>
          </p:nvPr>
        </p:nvSpPr>
        <p:spPr>
          <a:xfrm>
            <a:off x="2272174" y="3822916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Presence of h</a:t>
            </a:r>
            <a:r>
              <a:rPr lang="en-US" dirty="0" err="1"/>
              <a:t>sa</a:t>
            </a:r>
            <a:r>
              <a:rPr lang="en" dirty="0"/>
              <a:t>-miR-155-5p in CAR-T</a:t>
            </a:r>
            <a:endParaRPr dirty="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 idx="9"/>
          </p:nvPr>
        </p:nvSpPr>
        <p:spPr>
          <a:xfrm>
            <a:off x="5185007" y="3403736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research</a:t>
            </a:r>
            <a:endParaRPr dirty="0"/>
          </a:p>
        </p:txBody>
      </p:sp>
      <p:sp>
        <p:nvSpPr>
          <p:cNvPr id="191" name="Google Shape;191;p34"/>
          <p:cNvSpPr txBox="1">
            <a:spLocks noGrp="1"/>
          </p:cNvSpPr>
          <p:nvPr>
            <p:ph type="title" idx="13"/>
          </p:nvPr>
        </p:nvSpPr>
        <p:spPr>
          <a:xfrm>
            <a:off x="5185007" y="2949090"/>
            <a:ext cx="242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92" name="Google Shape;192;p34"/>
          <p:cNvSpPr txBox="1">
            <a:spLocks noGrp="1"/>
          </p:cNvSpPr>
          <p:nvPr>
            <p:ph type="subTitle" idx="14"/>
          </p:nvPr>
        </p:nvSpPr>
        <p:spPr>
          <a:xfrm>
            <a:off x="5185007" y="3883375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Description of current and continuing research</a:t>
            </a:r>
            <a:endParaRPr dirty="0"/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title" idx="16"/>
          </p:nvPr>
        </p:nvSpPr>
        <p:spPr>
          <a:xfrm>
            <a:off x="5992399" y="1753875"/>
            <a:ext cx="2423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Exosomes</a:t>
            </a:r>
            <a:endParaRPr dirty="0"/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 idx="17"/>
          </p:nvPr>
        </p:nvSpPr>
        <p:spPr>
          <a:xfrm>
            <a:off x="5992643" y="1284059"/>
            <a:ext cx="242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18"/>
          </p:nvPr>
        </p:nvSpPr>
        <p:spPr>
          <a:xfrm>
            <a:off x="5992399" y="2115244"/>
            <a:ext cx="2423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Characterization of Exosomes</a:t>
            </a:r>
            <a:endParaRPr dirty="0"/>
          </a:p>
        </p:txBody>
      </p:sp>
      <p:sp>
        <p:nvSpPr>
          <p:cNvPr id="203" name="Google Shape;203;p34"/>
          <p:cNvSpPr txBox="1"/>
          <p:nvPr/>
        </p:nvSpPr>
        <p:spPr>
          <a:xfrm>
            <a:off x="7066534" y="2129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2022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"/>
          <p:cNvSpPr txBox="1">
            <a:spLocks noGrp="1"/>
          </p:cNvSpPr>
          <p:nvPr>
            <p:ph type="title"/>
          </p:nvPr>
        </p:nvSpPr>
        <p:spPr>
          <a:xfrm>
            <a:off x="3811281" y="1869450"/>
            <a:ext cx="4785043" cy="14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~600,000</a:t>
            </a:r>
            <a:endParaRPr dirty="0"/>
          </a:p>
        </p:txBody>
      </p:sp>
      <p:sp>
        <p:nvSpPr>
          <p:cNvPr id="422" name="Google Shape;422;p45"/>
          <p:cNvSpPr txBox="1">
            <a:spLocks noGrp="1"/>
          </p:cNvSpPr>
          <p:nvPr>
            <p:ph type="subTitle" idx="1"/>
          </p:nvPr>
        </p:nvSpPr>
        <p:spPr>
          <a:xfrm>
            <a:off x="5441224" y="3938400"/>
            <a:ext cx="31551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Deaths from cancer every year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U.S. Cancer Statistics Working Group, June 2021. </a:t>
            </a: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www.cdc.gov/cancer/dataviz</a:t>
            </a:r>
            <a:endParaRPr sz="1100" dirty="0"/>
          </a:p>
        </p:txBody>
      </p:sp>
      <p:sp>
        <p:nvSpPr>
          <p:cNvPr id="426" name="Google Shape;426;p45"/>
          <p:cNvSpPr txBox="1"/>
          <p:nvPr/>
        </p:nvSpPr>
        <p:spPr>
          <a:xfrm>
            <a:off x="7066534" y="2129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2022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427" name="Google Shape;427;p45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45"/>
          <p:cNvPicPr preferRelativeResize="0"/>
          <p:nvPr/>
        </p:nvPicPr>
        <p:blipFill rotWithShape="1">
          <a:blip r:embed="rId4">
            <a:alphaModFix/>
          </a:blip>
          <a:srcRect l="16627" r="16621"/>
          <a:stretch/>
        </p:blipFill>
        <p:spPr>
          <a:xfrm flipH="1">
            <a:off x="722375" y="994200"/>
            <a:ext cx="3155100" cy="3155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722374" y="2054600"/>
            <a:ext cx="460447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Cancer Treatments</a:t>
            </a:r>
            <a:endParaRPr dirty="0"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 idx="2"/>
          </p:nvPr>
        </p:nvSpPr>
        <p:spPr>
          <a:xfrm>
            <a:off x="722375" y="1212800"/>
            <a:ext cx="278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8" name="Google Shape;228;p36"/>
          <p:cNvSpPr txBox="1"/>
          <p:nvPr/>
        </p:nvSpPr>
        <p:spPr>
          <a:xfrm>
            <a:off x="7066534" y="212950"/>
            <a:ext cx="13551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1"/>
                </a:solidFill>
                <a:latin typeface="Spartan SemiBold"/>
                <a:ea typeface="Spartan SemiBold"/>
                <a:cs typeface="Spartan SemiBold"/>
                <a:sym typeface="Spartan SemiBold"/>
              </a:rPr>
              <a:t>2022</a:t>
            </a:r>
            <a:endParaRPr>
              <a:solidFill>
                <a:schemeClr val="accent1"/>
              </a:solidFill>
              <a:latin typeface="Spartan SemiBold"/>
              <a:ea typeface="Spartan SemiBold"/>
              <a:cs typeface="Spartan SemiBold"/>
              <a:sym typeface="Spartan SemiBold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028572" y="661350"/>
            <a:ext cx="4604477" cy="3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/>
          <p:nvPr/>
        </p:nvSpPr>
        <p:spPr>
          <a:xfrm>
            <a:off x="5896575" y="1437562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7"/>
          <p:cNvSpPr/>
          <p:nvPr/>
        </p:nvSpPr>
        <p:spPr>
          <a:xfrm>
            <a:off x="1530988" y="1510450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Cancer Treatments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title" idx="2"/>
          </p:nvPr>
        </p:nvSpPr>
        <p:spPr>
          <a:xfrm>
            <a:off x="1422638" y="2646925"/>
            <a:ext cx="2421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Surgery</a:t>
            </a:r>
            <a:endParaRPr dirty="0"/>
          </a:p>
        </p:txBody>
      </p:sp>
      <p:sp>
        <p:nvSpPr>
          <p:cNvPr id="239" name="Google Shape;239;p37"/>
          <p:cNvSpPr txBox="1">
            <a:spLocks noGrp="1"/>
          </p:cNvSpPr>
          <p:nvPr>
            <p:ph type="subTitle" idx="1"/>
          </p:nvPr>
        </p:nvSpPr>
        <p:spPr>
          <a:xfrm>
            <a:off x="1304038" y="3023850"/>
            <a:ext cx="24219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Does not work for all cancers</a:t>
            </a:r>
            <a:endParaRPr dirty="0"/>
          </a:p>
        </p:txBody>
      </p:sp>
      <p:sp>
        <p:nvSpPr>
          <p:cNvPr id="240" name="Google Shape;240;p37"/>
          <p:cNvSpPr txBox="1">
            <a:spLocks noGrp="1"/>
          </p:cNvSpPr>
          <p:nvPr>
            <p:ph type="title" idx="3"/>
          </p:nvPr>
        </p:nvSpPr>
        <p:spPr>
          <a:xfrm>
            <a:off x="5299462" y="2646925"/>
            <a:ext cx="2545935" cy="340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Chemical Therapy</a:t>
            </a:r>
            <a:endParaRPr dirty="0"/>
          </a:p>
        </p:txBody>
      </p:sp>
      <p:sp>
        <p:nvSpPr>
          <p:cNvPr id="241" name="Google Shape;241;p37"/>
          <p:cNvSpPr txBox="1">
            <a:spLocks noGrp="1"/>
          </p:cNvSpPr>
          <p:nvPr>
            <p:ph type="subTitle" idx="4"/>
          </p:nvPr>
        </p:nvSpPr>
        <p:spPr>
          <a:xfrm>
            <a:off x="5299453" y="3137736"/>
            <a:ext cx="24219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Chemotherapy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Radiation therapy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Hormone therapy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Immune therapy</a:t>
            </a:r>
            <a:endParaRPr dirty="0"/>
          </a:p>
        </p:txBody>
      </p:sp>
      <p:grpSp>
        <p:nvGrpSpPr>
          <p:cNvPr id="242" name="Google Shape;242;p37"/>
          <p:cNvGrpSpPr/>
          <p:nvPr/>
        </p:nvGrpSpPr>
        <p:grpSpPr>
          <a:xfrm>
            <a:off x="1867763" y="1789125"/>
            <a:ext cx="310450" cy="426650"/>
            <a:chOff x="5536663" y="1476500"/>
            <a:chExt cx="310450" cy="426650"/>
          </a:xfrm>
        </p:grpSpPr>
        <p:sp>
          <p:nvSpPr>
            <p:cNvPr id="243" name="Google Shape;243;p37"/>
            <p:cNvSpPr/>
            <p:nvPr/>
          </p:nvSpPr>
          <p:spPr>
            <a:xfrm>
              <a:off x="5556638" y="1720700"/>
              <a:ext cx="81775" cy="155825"/>
            </a:xfrm>
            <a:custGeom>
              <a:avLst/>
              <a:gdLst/>
              <a:ahLst/>
              <a:cxnLst/>
              <a:rect l="l" t="t" r="r" b="b"/>
              <a:pathLst>
                <a:path w="3271" h="6233" extrusionOk="0">
                  <a:moveTo>
                    <a:pt x="458" y="1"/>
                  </a:moveTo>
                  <a:cubicBezTo>
                    <a:pt x="162" y="385"/>
                    <a:pt x="0" y="859"/>
                    <a:pt x="14" y="1362"/>
                  </a:cubicBezTo>
                  <a:cubicBezTo>
                    <a:pt x="59" y="2562"/>
                    <a:pt x="577" y="3864"/>
                    <a:pt x="1465" y="4930"/>
                  </a:cubicBezTo>
                  <a:cubicBezTo>
                    <a:pt x="2027" y="5581"/>
                    <a:pt x="2635" y="6025"/>
                    <a:pt x="3271" y="6232"/>
                  </a:cubicBezTo>
                  <a:lnTo>
                    <a:pt x="3271" y="4234"/>
                  </a:lnTo>
                  <a:cubicBezTo>
                    <a:pt x="3020" y="3894"/>
                    <a:pt x="2797" y="3464"/>
                    <a:pt x="2649" y="3006"/>
                  </a:cubicBezTo>
                  <a:cubicBezTo>
                    <a:pt x="2471" y="2473"/>
                    <a:pt x="2353" y="1865"/>
                    <a:pt x="2339" y="1273"/>
                  </a:cubicBezTo>
                  <a:cubicBezTo>
                    <a:pt x="1628" y="889"/>
                    <a:pt x="991" y="474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5745338" y="1752900"/>
              <a:ext cx="81425" cy="123625"/>
            </a:xfrm>
            <a:custGeom>
              <a:avLst/>
              <a:gdLst/>
              <a:ahLst/>
              <a:cxnLst/>
              <a:rect l="l" t="t" r="r" b="b"/>
              <a:pathLst>
                <a:path w="3257" h="4945" extrusionOk="0">
                  <a:moveTo>
                    <a:pt x="3257" y="1"/>
                  </a:moveTo>
                  <a:cubicBezTo>
                    <a:pt x="3109" y="326"/>
                    <a:pt x="2886" y="741"/>
                    <a:pt x="2442" y="1007"/>
                  </a:cubicBezTo>
                  <a:cubicBezTo>
                    <a:pt x="2176" y="1155"/>
                    <a:pt x="1880" y="1229"/>
                    <a:pt x="1540" y="1229"/>
                  </a:cubicBezTo>
                  <a:cubicBezTo>
                    <a:pt x="1333" y="1229"/>
                    <a:pt x="1140" y="1199"/>
                    <a:pt x="978" y="1185"/>
                  </a:cubicBezTo>
                  <a:cubicBezTo>
                    <a:pt x="918" y="1169"/>
                    <a:pt x="844" y="1169"/>
                    <a:pt x="785" y="1155"/>
                  </a:cubicBezTo>
                  <a:cubicBezTo>
                    <a:pt x="741" y="1347"/>
                    <a:pt x="682" y="1540"/>
                    <a:pt x="622" y="1718"/>
                  </a:cubicBezTo>
                  <a:cubicBezTo>
                    <a:pt x="474" y="2176"/>
                    <a:pt x="252" y="2606"/>
                    <a:pt x="1" y="2946"/>
                  </a:cubicBezTo>
                  <a:lnTo>
                    <a:pt x="1" y="4944"/>
                  </a:lnTo>
                  <a:cubicBezTo>
                    <a:pt x="652" y="4737"/>
                    <a:pt x="1258" y="4293"/>
                    <a:pt x="1806" y="3642"/>
                  </a:cubicBezTo>
                  <a:cubicBezTo>
                    <a:pt x="2694" y="2576"/>
                    <a:pt x="3212" y="1274"/>
                    <a:pt x="3257" y="74"/>
                  </a:cubicBezTo>
                  <a:lnTo>
                    <a:pt x="32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5536663" y="1476500"/>
              <a:ext cx="310450" cy="426650"/>
            </a:xfrm>
            <a:custGeom>
              <a:avLst/>
              <a:gdLst/>
              <a:ahLst/>
              <a:cxnLst/>
              <a:rect l="l" t="t" r="r" b="b"/>
              <a:pathLst>
                <a:path w="12418" h="17066" extrusionOk="0">
                  <a:moveTo>
                    <a:pt x="6216" y="0"/>
                  </a:moveTo>
                  <a:cubicBezTo>
                    <a:pt x="2783" y="0"/>
                    <a:pt x="0" y="2339"/>
                    <a:pt x="0" y="5210"/>
                  </a:cubicBezTo>
                  <a:cubicBezTo>
                    <a:pt x="0" y="7949"/>
                    <a:pt x="2339" y="9577"/>
                    <a:pt x="4144" y="10420"/>
                  </a:cubicBezTo>
                  <a:cubicBezTo>
                    <a:pt x="4144" y="10554"/>
                    <a:pt x="4129" y="10672"/>
                    <a:pt x="4129" y="10805"/>
                  </a:cubicBezTo>
                  <a:cubicBezTo>
                    <a:pt x="4129" y="11989"/>
                    <a:pt x="4514" y="13040"/>
                    <a:pt x="5076" y="13646"/>
                  </a:cubicBezTo>
                  <a:lnTo>
                    <a:pt x="5076" y="17066"/>
                  </a:lnTo>
                  <a:lnTo>
                    <a:pt x="7341" y="17066"/>
                  </a:lnTo>
                  <a:lnTo>
                    <a:pt x="7341" y="13646"/>
                  </a:lnTo>
                  <a:cubicBezTo>
                    <a:pt x="7651" y="13321"/>
                    <a:pt x="7918" y="12847"/>
                    <a:pt x="8081" y="12285"/>
                  </a:cubicBezTo>
                  <a:cubicBezTo>
                    <a:pt x="7785" y="12270"/>
                    <a:pt x="7503" y="12196"/>
                    <a:pt x="7282" y="12063"/>
                  </a:cubicBezTo>
                  <a:cubicBezTo>
                    <a:pt x="6734" y="11752"/>
                    <a:pt x="6527" y="11219"/>
                    <a:pt x="6379" y="10864"/>
                  </a:cubicBezTo>
                  <a:cubicBezTo>
                    <a:pt x="6349" y="10775"/>
                    <a:pt x="6305" y="10672"/>
                    <a:pt x="6276" y="10613"/>
                  </a:cubicBezTo>
                  <a:cubicBezTo>
                    <a:pt x="6246" y="10568"/>
                    <a:pt x="6187" y="10494"/>
                    <a:pt x="6128" y="10406"/>
                  </a:cubicBezTo>
                  <a:cubicBezTo>
                    <a:pt x="5905" y="10153"/>
                    <a:pt x="5609" y="9769"/>
                    <a:pt x="5536" y="9251"/>
                  </a:cubicBezTo>
                  <a:lnTo>
                    <a:pt x="4899" y="8955"/>
                  </a:lnTo>
                  <a:cubicBezTo>
                    <a:pt x="4010" y="8541"/>
                    <a:pt x="3270" y="8037"/>
                    <a:pt x="2767" y="7489"/>
                  </a:cubicBezTo>
                  <a:cubicBezTo>
                    <a:pt x="2161" y="6853"/>
                    <a:pt x="1865" y="6173"/>
                    <a:pt x="1865" y="5417"/>
                  </a:cubicBezTo>
                  <a:cubicBezTo>
                    <a:pt x="1865" y="4559"/>
                    <a:pt x="2279" y="3730"/>
                    <a:pt x="3034" y="3094"/>
                  </a:cubicBezTo>
                  <a:cubicBezTo>
                    <a:pt x="3878" y="2398"/>
                    <a:pt x="5003" y="1999"/>
                    <a:pt x="6216" y="1999"/>
                  </a:cubicBezTo>
                  <a:cubicBezTo>
                    <a:pt x="7415" y="1999"/>
                    <a:pt x="8540" y="2398"/>
                    <a:pt x="9384" y="3094"/>
                  </a:cubicBezTo>
                  <a:cubicBezTo>
                    <a:pt x="10138" y="3730"/>
                    <a:pt x="10552" y="4559"/>
                    <a:pt x="10552" y="5417"/>
                  </a:cubicBezTo>
                  <a:cubicBezTo>
                    <a:pt x="10552" y="5565"/>
                    <a:pt x="10538" y="5713"/>
                    <a:pt x="10523" y="5861"/>
                  </a:cubicBezTo>
                  <a:cubicBezTo>
                    <a:pt x="10612" y="5891"/>
                    <a:pt x="10700" y="5936"/>
                    <a:pt x="10789" y="5980"/>
                  </a:cubicBezTo>
                  <a:cubicBezTo>
                    <a:pt x="11322" y="6305"/>
                    <a:pt x="11545" y="6824"/>
                    <a:pt x="11677" y="7179"/>
                  </a:cubicBezTo>
                  <a:cubicBezTo>
                    <a:pt x="11722" y="7282"/>
                    <a:pt x="11752" y="7386"/>
                    <a:pt x="11782" y="7430"/>
                  </a:cubicBezTo>
                  <a:cubicBezTo>
                    <a:pt x="11796" y="7445"/>
                    <a:pt x="11796" y="7460"/>
                    <a:pt x="11811" y="7475"/>
                  </a:cubicBezTo>
                  <a:cubicBezTo>
                    <a:pt x="12196" y="6824"/>
                    <a:pt x="12417" y="6084"/>
                    <a:pt x="12417" y="5210"/>
                  </a:cubicBezTo>
                  <a:cubicBezTo>
                    <a:pt x="12417" y="2339"/>
                    <a:pt x="9635" y="0"/>
                    <a:pt x="6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5608038" y="1551625"/>
              <a:ext cx="167675" cy="130625"/>
            </a:xfrm>
            <a:custGeom>
              <a:avLst/>
              <a:gdLst/>
              <a:ahLst/>
              <a:cxnLst/>
              <a:rect l="l" t="t" r="r" b="b"/>
              <a:pathLst>
                <a:path w="6707" h="5225" extrusionOk="0">
                  <a:moveTo>
                    <a:pt x="3361" y="0"/>
                  </a:moveTo>
                  <a:cubicBezTo>
                    <a:pt x="2385" y="0"/>
                    <a:pt x="1481" y="296"/>
                    <a:pt x="830" y="859"/>
                  </a:cubicBezTo>
                  <a:cubicBezTo>
                    <a:pt x="297" y="1303"/>
                    <a:pt x="1" y="1850"/>
                    <a:pt x="1" y="2412"/>
                  </a:cubicBezTo>
                  <a:cubicBezTo>
                    <a:pt x="1" y="2915"/>
                    <a:pt x="194" y="3345"/>
                    <a:pt x="638" y="3803"/>
                  </a:cubicBezTo>
                  <a:cubicBezTo>
                    <a:pt x="1052" y="4247"/>
                    <a:pt x="1688" y="4677"/>
                    <a:pt x="2473" y="5047"/>
                  </a:cubicBezTo>
                  <a:lnTo>
                    <a:pt x="2858" y="5224"/>
                  </a:lnTo>
                  <a:cubicBezTo>
                    <a:pt x="2991" y="4987"/>
                    <a:pt x="3139" y="4780"/>
                    <a:pt x="3273" y="4632"/>
                  </a:cubicBezTo>
                  <a:cubicBezTo>
                    <a:pt x="3332" y="4559"/>
                    <a:pt x="3391" y="4470"/>
                    <a:pt x="3421" y="4425"/>
                  </a:cubicBezTo>
                  <a:cubicBezTo>
                    <a:pt x="3450" y="4381"/>
                    <a:pt x="3494" y="4277"/>
                    <a:pt x="3524" y="4174"/>
                  </a:cubicBezTo>
                  <a:cubicBezTo>
                    <a:pt x="3672" y="3819"/>
                    <a:pt x="3879" y="3300"/>
                    <a:pt x="4427" y="2975"/>
                  </a:cubicBezTo>
                  <a:cubicBezTo>
                    <a:pt x="4678" y="2827"/>
                    <a:pt x="4974" y="2753"/>
                    <a:pt x="5315" y="2753"/>
                  </a:cubicBezTo>
                  <a:cubicBezTo>
                    <a:pt x="5522" y="2753"/>
                    <a:pt x="5714" y="2783"/>
                    <a:pt x="5878" y="2812"/>
                  </a:cubicBezTo>
                  <a:cubicBezTo>
                    <a:pt x="5996" y="2827"/>
                    <a:pt x="6099" y="2842"/>
                    <a:pt x="6174" y="2842"/>
                  </a:cubicBezTo>
                  <a:cubicBezTo>
                    <a:pt x="6247" y="2842"/>
                    <a:pt x="6365" y="2827"/>
                    <a:pt x="6470" y="2812"/>
                  </a:cubicBezTo>
                  <a:cubicBezTo>
                    <a:pt x="6529" y="2797"/>
                    <a:pt x="6602" y="2783"/>
                    <a:pt x="6661" y="2783"/>
                  </a:cubicBezTo>
                  <a:cubicBezTo>
                    <a:pt x="6691" y="2664"/>
                    <a:pt x="6706" y="2530"/>
                    <a:pt x="6706" y="2412"/>
                  </a:cubicBezTo>
                  <a:cubicBezTo>
                    <a:pt x="6706" y="1850"/>
                    <a:pt x="6410" y="1303"/>
                    <a:pt x="5878" y="859"/>
                  </a:cubicBezTo>
                  <a:cubicBezTo>
                    <a:pt x="5226" y="296"/>
                    <a:pt x="4323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5699813" y="1645600"/>
              <a:ext cx="125475" cy="113250"/>
            </a:xfrm>
            <a:custGeom>
              <a:avLst/>
              <a:gdLst/>
              <a:ahLst/>
              <a:cxnLst/>
              <a:rect l="l" t="t" r="r" b="b"/>
              <a:pathLst>
                <a:path w="5019" h="4530" extrusionOk="0">
                  <a:moveTo>
                    <a:pt x="1644" y="1"/>
                  </a:moveTo>
                  <a:cubicBezTo>
                    <a:pt x="1496" y="1"/>
                    <a:pt x="1362" y="15"/>
                    <a:pt x="1244" y="89"/>
                  </a:cubicBezTo>
                  <a:cubicBezTo>
                    <a:pt x="889" y="297"/>
                    <a:pt x="815" y="814"/>
                    <a:pt x="622" y="1169"/>
                  </a:cubicBezTo>
                  <a:cubicBezTo>
                    <a:pt x="415" y="1510"/>
                    <a:pt x="1" y="1836"/>
                    <a:pt x="1" y="2264"/>
                  </a:cubicBezTo>
                  <a:cubicBezTo>
                    <a:pt x="1" y="2694"/>
                    <a:pt x="415" y="3005"/>
                    <a:pt x="622" y="3346"/>
                  </a:cubicBezTo>
                  <a:cubicBezTo>
                    <a:pt x="815" y="3701"/>
                    <a:pt x="889" y="4234"/>
                    <a:pt x="1244" y="4441"/>
                  </a:cubicBezTo>
                  <a:cubicBezTo>
                    <a:pt x="1362" y="4500"/>
                    <a:pt x="1496" y="4530"/>
                    <a:pt x="1644" y="4530"/>
                  </a:cubicBezTo>
                  <a:cubicBezTo>
                    <a:pt x="1911" y="4530"/>
                    <a:pt x="2221" y="4441"/>
                    <a:pt x="2503" y="4441"/>
                  </a:cubicBezTo>
                  <a:cubicBezTo>
                    <a:pt x="2783" y="4441"/>
                    <a:pt x="3095" y="4530"/>
                    <a:pt x="3361" y="4530"/>
                  </a:cubicBezTo>
                  <a:cubicBezTo>
                    <a:pt x="3509" y="4530"/>
                    <a:pt x="3642" y="4500"/>
                    <a:pt x="3760" y="4441"/>
                  </a:cubicBezTo>
                  <a:cubicBezTo>
                    <a:pt x="4115" y="4234"/>
                    <a:pt x="4190" y="3701"/>
                    <a:pt x="4397" y="3346"/>
                  </a:cubicBezTo>
                  <a:cubicBezTo>
                    <a:pt x="4589" y="3005"/>
                    <a:pt x="5019" y="2694"/>
                    <a:pt x="5019" y="2264"/>
                  </a:cubicBezTo>
                  <a:cubicBezTo>
                    <a:pt x="5019" y="1836"/>
                    <a:pt x="4589" y="1510"/>
                    <a:pt x="4397" y="1169"/>
                  </a:cubicBezTo>
                  <a:cubicBezTo>
                    <a:pt x="4190" y="814"/>
                    <a:pt x="4115" y="297"/>
                    <a:pt x="3760" y="89"/>
                  </a:cubicBezTo>
                  <a:cubicBezTo>
                    <a:pt x="3642" y="15"/>
                    <a:pt x="3509" y="1"/>
                    <a:pt x="3361" y="1"/>
                  </a:cubicBezTo>
                  <a:cubicBezTo>
                    <a:pt x="3095" y="1"/>
                    <a:pt x="2783" y="74"/>
                    <a:pt x="2503" y="74"/>
                  </a:cubicBezTo>
                  <a:cubicBezTo>
                    <a:pt x="2221" y="74"/>
                    <a:pt x="1911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37"/>
          <p:cNvGrpSpPr/>
          <p:nvPr/>
        </p:nvGrpSpPr>
        <p:grpSpPr>
          <a:xfrm>
            <a:off x="6184300" y="1716237"/>
            <a:ext cx="408550" cy="426650"/>
            <a:chOff x="6233763" y="1476500"/>
            <a:chExt cx="408550" cy="426650"/>
          </a:xfrm>
        </p:grpSpPr>
        <p:sp>
          <p:nvSpPr>
            <p:cNvPr id="249" name="Google Shape;249;p37"/>
            <p:cNvSpPr/>
            <p:nvPr/>
          </p:nvSpPr>
          <p:spPr>
            <a:xfrm>
              <a:off x="6379913" y="1594150"/>
              <a:ext cx="262400" cy="260175"/>
            </a:xfrm>
            <a:custGeom>
              <a:avLst/>
              <a:gdLst/>
              <a:ahLst/>
              <a:cxnLst/>
              <a:rect l="l" t="t" r="r" b="b"/>
              <a:pathLst>
                <a:path w="10496" h="10407" extrusionOk="0">
                  <a:moveTo>
                    <a:pt x="2369" y="1"/>
                  </a:moveTo>
                  <a:cubicBezTo>
                    <a:pt x="2014" y="253"/>
                    <a:pt x="1599" y="401"/>
                    <a:pt x="1141" y="401"/>
                  </a:cubicBezTo>
                  <a:cubicBezTo>
                    <a:pt x="711" y="401"/>
                    <a:pt x="326" y="282"/>
                    <a:pt x="1" y="75"/>
                  </a:cubicBezTo>
                  <a:lnTo>
                    <a:pt x="1" y="1066"/>
                  </a:lnTo>
                  <a:cubicBezTo>
                    <a:pt x="297" y="1244"/>
                    <a:pt x="563" y="1451"/>
                    <a:pt x="815" y="1703"/>
                  </a:cubicBezTo>
                  <a:cubicBezTo>
                    <a:pt x="1570" y="2473"/>
                    <a:pt x="1999" y="3479"/>
                    <a:pt x="1999" y="4559"/>
                  </a:cubicBezTo>
                  <a:cubicBezTo>
                    <a:pt x="1999" y="5507"/>
                    <a:pt x="1688" y="6247"/>
                    <a:pt x="1467" y="6720"/>
                  </a:cubicBezTo>
                  <a:cubicBezTo>
                    <a:pt x="1407" y="6854"/>
                    <a:pt x="1274" y="7120"/>
                    <a:pt x="756" y="7860"/>
                  </a:cubicBezTo>
                  <a:cubicBezTo>
                    <a:pt x="1703" y="9015"/>
                    <a:pt x="2902" y="10406"/>
                    <a:pt x="2902" y="10406"/>
                  </a:cubicBezTo>
                  <a:lnTo>
                    <a:pt x="8644" y="10406"/>
                  </a:lnTo>
                  <a:lnTo>
                    <a:pt x="8644" y="6913"/>
                  </a:lnTo>
                  <a:lnTo>
                    <a:pt x="6913" y="6913"/>
                  </a:lnTo>
                  <a:lnTo>
                    <a:pt x="6913" y="5907"/>
                  </a:lnTo>
                  <a:lnTo>
                    <a:pt x="8364" y="5907"/>
                  </a:lnTo>
                  <a:cubicBezTo>
                    <a:pt x="9532" y="5907"/>
                    <a:pt x="10495" y="4960"/>
                    <a:pt x="10495" y="3775"/>
                  </a:cubicBezTo>
                  <a:lnTo>
                    <a:pt x="10495" y="3035"/>
                  </a:lnTo>
                  <a:cubicBezTo>
                    <a:pt x="10495" y="1851"/>
                    <a:pt x="9532" y="889"/>
                    <a:pt x="8364" y="889"/>
                  </a:cubicBezTo>
                  <a:lnTo>
                    <a:pt x="6232" y="889"/>
                  </a:lnTo>
                  <a:cubicBezTo>
                    <a:pt x="5700" y="889"/>
                    <a:pt x="5256" y="1333"/>
                    <a:pt x="5256" y="1866"/>
                  </a:cubicBezTo>
                  <a:cubicBezTo>
                    <a:pt x="5256" y="2118"/>
                    <a:pt x="5359" y="2369"/>
                    <a:pt x="5536" y="2546"/>
                  </a:cubicBezTo>
                  <a:cubicBezTo>
                    <a:pt x="5729" y="2739"/>
                    <a:pt x="5966" y="2828"/>
                    <a:pt x="6232" y="2828"/>
                  </a:cubicBezTo>
                  <a:lnTo>
                    <a:pt x="7535" y="2828"/>
                  </a:lnTo>
                  <a:lnTo>
                    <a:pt x="7535" y="3835"/>
                  </a:lnTo>
                  <a:lnTo>
                    <a:pt x="6232" y="3835"/>
                  </a:lnTo>
                  <a:cubicBezTo>
                    <a:pt x="5700" y="3835"/>
                    <a:pt x="5211" y="3627"/>
                    <a:pt x="4841" y="3257"/>
                  </a:cubicBezTo>
                  <a:cubicBezTo>
                    <a:pt x="4471" y="2887"/>
                    <a:pt x="4263" y="2384"/>
                    <a:pt x="4263" y="1866"/>
                  </a:cubicBezTo>
                  <a:cubicBezTo>
                    <a:pt x="4263" y="1733"/>
                    <a:pt x="4279" y="1615"/>
                    <a:pt x="4293" y="1481"/>
                  </a:cubicBezTo>
                  <a:cubicBezTo>
                    <a:pt x="3391" y="1437"/>
                    <a:pt x="2635" y="829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6461713" y="1476500"/>
              <a:ext cx="56275" cy="129900"/>
            </a:xfrm>
            <a:custGeom>
              <a:avLst/>
              <a:gdLst/>
              <a:ahLst/>
              <a:cxnLst/>
              <a:rect l="l" t="t" r="r" b="b"/>
              <a:pathLst>
                <a:path w="2251" h="5196" extrusionOk="0">
                  <a:moveTo>
                    <a:pt x="1125" y="0"/>
                  </a:moveTo>
                  <a:cubicBezTo>
                    <a:pt x="504" y="0"/>
                    <a:pt x="0" y="519"/>
                    <a:pt x="0" y="1140"/>
                  </a:cubicBezTo>
                  <a:lnTo>
                    <a:pt x="0" y="4055"/>
                  </a:lnTo>
                  <a:cubicBezTo>
                    <a:pt x="0" y="4692"/>
                    <a:pt x="504" y="5196"/>
                    <a:pt x="1125" y="5196"/>
                  </a:cubicBezTo>
                  <a:cubicBezTo>
                    <a:pt x="1747" y="5196"/>
                    <a:pt x="2250" y="4692"/>
                    <a:pt x="2250" y="4055"/>
                  </a:cubicBezTo>
                  <a:lnTo>
                    <a:pt x="2250" y="1140"/>
                  </a:lnTo>
                  <a:cubicBezTo>
                    <a:pt x="2250" y="519"/>
                    <a:pt x="1747" y="0"/>
                    <a:pt x="1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6543113" y="1484625"/>
              <a:ext cx="56625" cy="104375"/>
            </a:xfrm>
            <a:custGeom>
              <a:avLst/>
              <a:gdLst/>
              <a:ahLst/>
              <a:cxnLst/>
              <a:rect l="l" t="t" r="r" b="b"/>
              <a:pathLst>
                <a:path w="2265" h="4175" extrusionOk="0">
                  <a:moveTo>
                    <a:pt x="1125" y="1"/>
                  </a:moveTo>
                  <a:cubicBezTo>
                    <a:pt x="504" y="1"/>
                    <a:pt x="0" y="504"/>
                    <a:pt x="0" y="1141"/>
                  </a:cubicBezTo>
                  <a:lnTo>
                    <a:pt x="0" y="3035"/>
                  </a:lnTo>
                  <a:cubicBezTo>
                    <a:pt x="0" y="3671"/>
                    <a:pt x="504" y="4174"/>
                    <a:pt x="1125" y="4174"/>
                  </a:cubicBezTo>
                  <a:cubicBezTo>
                    <a:pt x="1747" y="4174"/>
                    <a:pt x="2264" y="3671"/>
                    <a:pt x="2264" y="3035"/>
                  </a:cubicBezTo>
                  <a:lnTo>
                    <a:pt x="2264" y="1141"/>
                  </a:lnTo>
                  <a:cubicBezTo>
                    <a:pt x="2264" y="504"/>
                    <a:pt x="1747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6379913" y="1495000"/>
              <a:ext cx="56650" cy="84025"/>
            </a:xfrm>
            <a:custGeom>
              <a:avLst/>
              <a:gdLst/>
              <a:ahLst/>
              <a:cxnLst/>
              <a:rect l="l" t="t" r="r" b="b"/>
              <a:pathLst>
                <a:path w="2266" h="3361" extrusionOk="0">
                  <a:moveTo>
                    <a:pt x="1141" y="0"/>
                  </a:moveTo>
                  <a:cubicBezTo>
                    <a:pt x="504" y="0"/>
                    <a:pt x="1" y="519"/>
                    <a:pt x="1" y="1140"/>
                  </a:cubicBezTo>
                  <a:lnTo>
                    <a:pt x="1" y="2236"/>
                  </a:lnTo>
                  <a:cubicBezTo>
                    <a:pt x="1" y="2857"/>
                    <a:pt x="504" y="3360"/>
                    <a:pt x="1141" y="3360"/>
                  </a:cubicBezTo>
                  <a:cubicBezTo>
                    <a:pt x="1763" y="3360"/>
                    <a:pt x="2266" y="2857"/>
                    <a:pt x="2266" y="2236"/>
                  </a:cubicBezTo>
                  <a:lnTo>
                    <a:pt x="2266" y="1140"/>
                  </a:lnTo>
                  <a:cubicBezTo>
                    <a:pt x="2266" y="519"/>
                    <a:pt x="176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6316663" y="1657050"/>
              <a:ext cx="24050" cy="43700"/>
            </a:xfrm>
            <a:custGeom>
              <a:avLst/>
              <a:gdLst/>
              <a:ahLst/>
              <a:cxnLst/>
              <a:rect l="l" t="t" r="r" b="b"/>
              <a:pathLst>
                <a:path w="962" h="1748" extrusionOk="0">
                  <a:moveTo>
                    <a:pt x="488" y="1"/>
                  </a:moveTo>
                  <a:cubicBezTo>
                    <a:pt x="399" y="1"/>
                    <a:pt x="281" y="16"/>
                    <a:pt x="163" y="164"/>
                  </a:cubicBezTo>
                  <a:cubicBezTo>
                    <a:pt x="60" y="283"/>
                    <a:pt x="0" y="445"/>
                    <a:pt x="0" y="593"/>
                  </a:cubicBezTo>
                  <a:cubicBezTo>
                    <a:pt x="0" y="963"/>
                    <a:pt x="267" y="1422"/>
                    <a:pt x="488" y="1747"/>
                  </a:cubicBezTo>
                  <a:cubicBezTo>
                    <a:pt x="695" y="1422"/>
                    <a:pt x="962" y="963"/>
                    <a:pt x="962" y="593"/>
                  </a:cubicBezTo>
                  <a:cubicBezTo>
                    <a:pt x="962" y="445"/>
                    <a:pt x="903" y="283"/>
                    <a:pt x="800" y="164"/>
                  </a:cubicBezTo>
                  <a:cubicBezTo>
                    <a:pt x="681" y="16"/>
                    <a:pt x="563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6252638" y="1632275"/>
              <a:ext cx="76250" cy="138425"/>
            </a:xfrm>
            <a:custGeom>
              <a:avLst/>
              <a:gdLst/>
              <a:ahLst/>
              <a:cxnLst/>
              <a:rect l="l" t="t" r="r" b="b"/>
              <a:pathLst>
                <a:path w="3050" h="5537" extrusionOk="0">
                  <a:moveTo>
                    <a:pt x="3049" y="1"/>
                  </a:moveTo>
                  <a:cubicBezTo>
                    <a:pt x="1362" y="1"/>
                    <a:pt x="0" y="1362"/>
                    <a:pt x="0" y="3034"/>
                  </a:cubicBezTo>
                  <a:cubicBezTo>
                    <a:pt x="0" y="3715"/>
                    <a:pt x="193" y="4278"/>
                    <a:pt x="430" y="4767"/>
                  </a:cubicBezTo>
                  <a:cubicBezTo>
                    <a:pt x="519" y="4944"/>
                    <a:pt x="681" y="5211"/>
                    <a:pt x="904" y="5536"/>
                  </a:cubicBezTo>
                  <a:cubicBezTo>
                    <a:pt x="1436" y="4870"/>
                    <a:pt x="1984" y="4175"/>
                    <a:pt x="2428" y="3597"/>
                  </a:cubicBezTo>
                  <a:cubicBezTo>
                    <a:pt x="2013" y="3050"/>
                    <a:pt x="1569" y="2310"/>
                    <a:pt x="1569" y="1584"/>
                  </a:cubicBezTo>
                  <a:cubicBezTo>
                    <a:pt x="1569" y="859"/>
                    <a:pt x="2102" y="1"/>
                    <a:pt x="3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6344788" y="1811725"/>
              <a:ext cx="79200" cy="91425"/>
            </a:xfrm>
            <a:custGeom>
              <a:avLst/>
              <a:gdLst/>
              <a:ahLst/>
              <a:cxnLst/>
              <a:rect l="l" t="t" r="r" b="b"/>
              <a:pathLst>
                <a:path w="3168" h="3657" extrusionOk="0">
                  <a:moveTo>
                    <a:pt x="1554" y="1"/>
                  </a:moveTo>
                  <a:cubicBezTo>
                    <a:pt x="1228" y="460"/>
                    <a:pt x="89" y="1940"/>
                    <a:pt x="0" y="2058"/>
                  </a:cubicBezTo>
                  <a:cubicBezTo>
                    <a:pt x="725" y="2976"/>
                    <a:pt x="1287" y="3657"/>
                    <a:pt x="1287" y="3657"/>
                  </a:cubicBezTo>
                  <a:lnTo>
                    <a:pt x="3168" y="1910"/>
                  </a:lnTo>
                  <a:cubicBezTo>
                    <a:pt x="3168" y="1910"/>
                    <a:pt x="2442" y="1082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6233763" y="1632275"/>
              <a:ext cx="170975" cy="270875"/>
            </a:xfrm>
            <a:custGeom>
              <a:avLst/>
              <a:gdLst/>
              <a:ahLst/>
              <a:cxnLst/>
              <a:rect l="l" t="t" r="r" b="b"/>
              <a:pathLst>
                <a:path w="6839" h="10835" extrusionOk="0">
                  <a:moveTo>
                    <a:pt x="3804" y="1"/>
                  </a:moveTo>
                  <a:cubicBezTo>
                    <a:pt x="4737" y="1"/>
                    <a:pt x="5284" y="859"/>
                    <a:pt x="5284" y="1584"/>
                  </a:cubicBezTo>
                  <a:cubicBezTo>
                    <a:pt x="5284" y="2310"/>
                    <a:pt x="4826" y="3005"/>
                    <a:pt x="4485" y="3494"/>
                  </a:cubicBezTo>
                  <a:cubicBezTo>
                    <a:pt x="3242" y="5299"/>
                    <a:pt x="1" y="9088"/>
                    <a:pt x="1" y="9088"/>
                  </a:cubicBezTo>
                  <a:lnTo>
                    <a:pt x="1866" y="10835"/>
                  </a:lnTo>
                  <a:cubicBezTo>
                    <a:pt x="1866" y="10835"/>
                    <a:pt x="5803" y="6024"/>
                    <a:pt x="6409" y="4767"/>
                  </a:cubicBezTo>
                  <a:cubicBezTo>
                    <a:pt x="6646" y="4278"/>
                    <a:pt x="6839" y="3715"/>
                    <a:pt x="6839" y="3034"/>
                  </a:cubicBezTo>
                  <a:cubicBezTo>
                    <a:pt x="6839" y="1362"/>
                    <a:pt x="5477" y="1"/>
                    <a:pt x="3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37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82;p34">
            <a:extLst>
              <a:ext uri="{FF2B5EF4-FFF2-40B4-BE49-F238E27FC236}">
                <a16:creationId xmlns:a16="http://schemas.microsoft.com/office/drawing/2014/main" id="{47DD124D-1045-4F59-B794-E9404E4E7535}"/>
              </a:ext>
            </a:extLst>
          </p:cNvPr>
          <p:cNvSpPr txBox="1">
            <a:spLocks/>
          </p:cNvSpPr>
          <p:nvPr/>
        </p:nvSpPr>
        <p:spPr>
          <a:xfrm>
            <a:off x="8596134" y="-78542"/>
            <a:ext cx="547866" cy="52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18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" dirty="0"/>
              <a:t>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5421975" y="1259079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CAR-T Cells</a:t>
            </a:r>
            <a:endParaRPr dirty="0"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5483447" y="1959360"/>
            <a:ext cx="3322200" cy="16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Adoptive Cell Therapy</a:t>
            </a:r>
          </a:p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Chimeric Antigen Receptor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" dirty="0"/>
              <a:t>Antigen Binding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" dirty="0"/>
              <a:t>Activate T-Cells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216" name="Google Shape;216;p35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17E3695-7FF7-4700-819B-A996A90A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8" y="1312868"/>
            <a:ext cx="4837780" cy="2721250"/>
          </a:xfrm>
          <a:prstGeom prst="rect">
            <a:avLst/>
          </a:prstGeom>
        </p:spPr>
      </p:pic>
      <p:sp>
        <p:nvSpPr>
          <p:cNvPr id="13" name="Google Shape;185;p34">
            <a:extLst>
              <a:ext uri="{FF2B5EF4-FFF2-40B4-BE49-F238E27FC236}">
                <a16:creationId xmlns:a16="http://schemas.microsoft.com/office/drawing/2014/main" id="{E1793FA6-AEA0-4617-88D7-FD170B935729}"/>
              </a:ext>
            </a:extLst>
          </p:cNvPr>
          <p:cNvSpPr txBox="1">
            <a:spLocks/>
          </p:cNvSpPr>
          <p:nvPr/>
        </p:nvSpPr>
        <p:spPr>
          <a:xfrm>
            <a:off x="8523678" y="0"/>
            <a:ext cx="68789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>
                <a:solidFill>
                  <a:schemeClr val="bg1"/>
                </a:solidFill>
                <a:latin typeface="Montserrat Black" panose="00000A00000000000000" pitchFamily="2" charset="0"/>
              </a:rPr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5421975" y="1259079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CAR-T Cells</a:t>
            </a:r>
            <a:endParaRPr dirty="0"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5483447" y="1959360"/>
            <a:ext cx="3322200" cy="16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Emily Whitehead</a:t>
            </a:r>
            <a:endParaRPr lang="en" dirty="0"/>
          </a:p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Not for all cancers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dirty="0"/>
              <a:t>Not effective in treating solid tumors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endParaRPr lang="en-US" dirty="0"/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216" name="Google Shape;216;p35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85;p34">
            <a:extLst>
              <a:ext uri="{FF2B5EF4-FFF2-40B4-BE49-F238E27FC236}">
                <a16:creationId xmlns:a16="http://schemas.microsoft.com/office/drawing/2014/main" id="{E1793FA6-AEA0-4617-88D7-FD170B935729}"/>
              </a:ext>
            </a:extLst>
          </p:cNvPr>
          <p:cNvSpPr txBox="1">
            <a:spLocks/>
          </p:cNvSpPr>
          <p:nvPr/>
        </p:nvSpPr>
        <p:spPr>
          <a:xfrm>
            <a:off x="8523678" y="0"/>
            <a:ext cx="68789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>
                <a:solidFill>
                  <a:schemeClr val="bg1"/>
                </a:solidFill>
                <a:latin typeface="Montserrat Black" panose="00000A00000000000000" pitchFamily="2" charset="0"/>
              </a:rPr>
              <a:t>02</a:t>
            </a:r>
          </a:p>
        </p:txBody>
      </p:sp>
      <p:pic>
        <p:nvPicPr>
          <p:cNvPr id="1026" name="Picture 2" descr="Emily Whitehead Celebrates 8 Years Cancer-Free - The ASCO Post">
            <a:extLst>
              <a:ext uri="{FF2B5EF4-FFF2-40B4-BE49-F238E27FC236}">
                <a16:creationId xmlns:a16="http://schemas.microsoft.com/office/drawing/2014/main" id="{D1F55062-DE08-43C3-BECE-DEABAC32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" y="1343602"/>
            <a:ext cx="4168242" cy="28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6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Side effects</a:t>
            </a:r>
            <a:endParaRPr dirty="0"/>
          </a:p>
        </p:txBody>
      </p:sp>
      <p:sp>
        <p:nvSpPr>
          <p:cNvPr id="279" name="Google Shape;279;p39"/>
          <p:cNvSpPr txBox="1">
            <a:spLocks noGrp="1"/>
          </p:cNvSpPr>
          <p:nvPr>
            <p:ph type="title" idx="2"/>
          </p:nvPr>
        </p:nvSpPr>
        <p:spPr>
          <a:xfrm>
            <a:off x="453288" y="3380308"/>
            <a:ext cx="2398873" cy="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Cytokine Release Syndrome </a:t>
            </a:r>
            <a:endParaRPr dirty="0"/>
          </a:p>
        </p:txBody>
      </p:sp>
      <p:sp>
        <p:nvSpPr>
          <p:cNvPr id="281" name="Google Shape;281;p39"/>
          <p:cNvSpPr txBox="1">
            <a:spLocks noGrp="1"/>
          </p:cNvSpPr>
          <p:nvPr>
            <p:ph type="title" idx="3"/>
          </p:nvPr>
        </p:nvSpPr>
        <p:spPr>
          <a:xfrm>
            <a:off x="3415650" y="3373108"/>
            <a:ext cx="23127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Nervous System problems</a:t>
            </a:r>
            <a:endParaRPr dirty="0"/>
          </a:p>
        </p:txBody>
      </p:sp>
      <p:sp>
        <p:nvSpPr>
          <p:cNvPr id="283" name="Google Shape;283;p39"/>
          <p:cNvSpPr txBox="1">
            <a:spLocks noGrp="1"/>
          </p:cNvSpPr>
          <p:nvPr>
            <p:ph type="title" idx="5"/>
          </p:nvPr>
        </p:nvSpPr>
        <p:spPr>
          <a:xfrm>
            <a:off x="6230297" y="3189091"/>
            <a:ext cx="2339700" cy="656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 Complications</a:t>
            </a:r>
            <a:endParaRPr dirty="0"/>
          </a:p>
        </p:txBody>
      </p:sp>
      <p:sp>
        <p:nvSpPr>
          <p:cNvPr id="285" name="Google Shape;285;p39"/>
          <p:cNvSpPr/>
          <p:nvPr/>
        </p:nvSpPr>
        <p:spPr>
          <a:xfrm>
            <a:off x="1189325" y="1877075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39"/>
          <p:cNvSpPr/>
          <p:nvPr/>
        </p:nvSpPr>
        <p:spPr>
          <a:xfrm>
            <a:off x="4080000" y="1877075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6970675" y="1788955"/>
            <a:ext cx="984000" cy="98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raphic 6" descr="Brain in head outline">
            <a:extLst>
              <a:ext uri="{FF2B5EF4-FFF2-40B4-BE49-F238E27FC236}">
                <a16:creationId xmlns:a16="http://schemas.microsoft.com/office/drawing/2014/main" id="{22327D85-D4DB-47A1-A787-1F4BF8713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893" y="1927968"/>
            <a:ext cx="882214" cy="882214"/>
          </a:xfrm>
          <a:prstGeom prst="rect">
            <a:avLst/>
          </a:prstGeom>
        </p:spPr>
      </p:pic>
      <p:pic>
        <p:nvPicPr>
          <p:cNvPr id="9" name="Graphic 8" descr="Anger Symbol outline">
            <a:extLst>
              <a:ext uri="{FF2B5EF4-FFF2-40B4-BE49-F238E27FC236}">
                <a16:creationId xmlns:a16="http://schemas.microsoft.com/office/drawing/2014/main" id="{74EEC687-94BA-413D-AC9B-BE644D9EE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4125" y="1895782"/>
            <a:ext cx="914400" cy="914400"/>
          </a:xfrm>
          <a:prstGeom prst="rect">
            <a:avLst/>
          </a:prstGeom>
        </p:spPr>
      </p:pic>
      <p:pic>
        <p:nvPicPr>
          <p:cNvPr id="11" name="Graphic 10" descr="First aid kit with solid fill">
            <a:extLst>
              <a:ext uri="{FF2B5EF4-FFF2-40B4-BE49-F238E27FC236}">
                <a16:creationId xmlns:a16="http://schemas.microsoft.com/office/drawing/2014/main" id="{B5C2DE21-E553-450E-826F-7B76A93A87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0275" y="1823755"/>
            <a:ext cx="879600" cy="87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D816CE-2ECE-46BE-8818-90C5A7DF7C11}"/>
              </a:ext>
            </a:extLst>
          </p:cNvPr>
          <p:cNvSpPr txBox="1"/>
          <p:nvPr/>
        </p:nvSpPr>
        <p:spPr>
          <a:xfrm>
            <a:off x="1322253" y="4364357"/>
            <a:ext cx="71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Black" panose="00000A00000000000000" pitchFamily="2" charset="0"/>
              </a:rPr>
              <a:t>** 30-40% Success Rate in Lasting Remission **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0428" y="780850"/>
            <a:ext cx="3479921" cy="35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276373" y="922898"/>
            <a:ext cx="7253979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Exosomes Secreted by CAR-T Cells?</a:t>
            </a:r>
            <a:endParaRPr dirty="0"/>
          </a:p>
        </p:txBody>
      </p:sp>
      <p:sp>
        <p:nvSpPr>
          <p:cNvPr id="401" name="Google Shape;401;p43"/>
          <p:cNvSpPr/>
          <p:nvPr/>
        </p:nvSpPr>
        <p:spPr>
          <a:xfrm>
            <a:off x="276374" y="160012"/>
            <a:ext cx="176914" cy="270876"/>
          </a:xfrm>
          <a:custGeom>
            <a:avLst/>
            <a:gdLst/>
            <a:ahLst/>
            <a:cxnLst/>
            <a:rect l="l" t="t" r="r" b="b"/>
            <a:pathLst>
              <a:path w="136613" h="208768" extrusionOk="0">
                <a:moveTo>
                  <a:pt x="68307" y="6524"/>
                </a:moveTo>
                <a:cubicBezTo>
                  <a:pt x="79854" y="6524"/>
                  <a:pt x="90716" y="11547"/>
                  <a:pt x="98186" y="20322"/>
                </a:cubicBezTo>
                <a:cubicBezTo>
                  <a:pt x="99850" y="24791"/>
                  <a:pt x="99230" y="32979"/>
                  <a:pt x="91793" y="47951"/>
                </a:cubicBezTo>
                <a:cubicBezTo>
                  <a:pt x="84682" y="43711"/>
                  <a:pt x="76625" y="41492"/>
                  <a:pt x="68307" y="41492"/>
                </a:cubicBezTo>
                <a:cubicBezTo>
                  <a:pt x="59303" y="41492"/>
                  <a:pt x="50431" y="44200"/>
                  <a:pt x="42961" y="49158"/>
                </a:cubicBezTo>
                <a:cubicBezTo>
                  <a:pt x="37089" y="36730"/>
                  <a:pt x="35621" y="27368"/>
                  <a:pt x="38427" y="20322"/>
                </a:cubicBezTo>
                <a:cubicBezTo>
                  <a:pt x="45897" y="11547"/>
                  <a:pt x="56759" y="6524"/>
                  <a:pt x="68307" y="6524"/>
                </a:cubicBezTo>
                <a:close/>
                <a:moveTo>
                  <a:pt x="68307" y="48016"/>
                </a:moveTo>
                <a:cubicBezTo>
                  <a:pt x="75581" y="48016"/>
                  <a:pt x="82594" y="49974"/>
                  <a:pt x="88759" y="53758"/>
                </a:cubicBezTo>
                <a:cubicBezTo>
                  <a:pt x="83866" y="62630"/>
                  <a:pt x="76853" y="73590"/>
                  <a:pt x="67067" y="86997"/>
                </a:cubicBezTo>
                <a:cubicBezTo>
                  <a:pt x="61032" y="78973"/>
                  <a:pt x="55976" y="71698"/>
                  <a:pt x="51834" y="65044"/>
                </a:cubicBezTo>
                <a:cubicBezTo>
                  <a:pt x="49615" y="61521"/>
                  <a:pt x="47658" y="58194"/>
                  <a:pt x="45929" y="54997"/>
                </a:cubicBezTo>
                <a:cubicBezTo>
                  <a:pt x="52486" y="50496"/>
                  <a:pt x="60347" y="48016"/>
                  <a:pt x="68307" y="48016"/>
                </a:cubicBezTo>
                <a:close/>
                <a:moveTo>
                  <a:pt x="104971" y="30402"/>
                </a:moveTo>
                <a:cubicBezTo>
                  <a:pt x="112767" y="43776"/>
                  <a:pt x="117073" y="58846"/>
                  <a:pt x="117497" y="74536"/>
                </a:cubicBezTo>
                <a:cubicBezTo>
                  <a:pt x="117660" y="79919"/>
                  <a:pt x="113518" y="92086"/>
                  <a:pt x="93326" y="119715"/>
                </a:cubicBezTo>
                <a:cubicBezTo>
                  <a:pt x="84910" y="109766"/>
                  <a:pt x="77571" y="100730"/>
                  <a:pt x="71177" y="92445"/>
                </a:cubicBezTo>
                <a:cubicBezTo>
                  <a:pt x="84519" y="74275"/>
                  <a:pt x="94076" y="58911"/>
                  <a:pt x="99556" y="46810"/>
                </a:cubicBezTo>
                <a:cubicBezTo>
                  <a:pt x="102362" y="40579"/>
                  <a:pt x="104188" y="35132"/>
                  <a:pt x="104971" y="30402"/>
                </a:cubicBezTo>
                <a:close/>
                <a:moveTo>
                  <a:pt x="42243" y="129240"/>
                </a:moveTo>
                <a:cubicBezTo>
                  <a:pt x="48865" y="138015"/>
                  <a:pt x="56270" y="147279"/>
                  <a:pt x="64099" y="156771"/>
                </a:cubicBezTo>
                <a:cubicBezTo>
                  <a:pt x="56335" y="166133"/>
                  <a:pt x="48865" y="174908"/>
                  <a:pt x="42243" y="182639"/>
                </a:cubicBezTo>
                <a:cubicBezTo>
                  <a:pt x="36274" y="189652"/>
                  <a:pt x="31283" y="195523"/>
                  <a:pt x="27662" y="199960"/>
                </a:cubicBezTo>
                <a:lnTo>
                  <a:pt x="7699" y="169689"/>
                </a:lnTo>
                <a:cubicBezTo>
                  <a:pt x="21432" y="154586"/>
                  <a:pt x="27597" y="147083"/>
                  <a:pt x="38427" y="133872"/>
                </a:cubicBezTo>
                <a:cubicBezTo>
                  <a:pt x="39634" y="132404"/>
                  <a:pt x="40906" y="130871"/>
                  <a:pt x="42243" y="129240"/>
                </a:cubicBezTo>
                <a:close/>
                <a:moveTo>
                  <a:pt x="30728" y="32000"/>
                </a:moveTo>
                <a:cubicBezTo>
                  <a:pt x="31838" y="41753"/>
                  <a:pt x="36926" y="53594"/>
                  <a:pt x="46288" y="68534"/>
                </a:cubicBezTo>
                <a:cubicBezTo>
                  <a:pt x="61326" y="92445"/>
                  <a:pt x="87618" y="124641"/>
                  <a:pt x="128914" y="169689"/>
                </a:cubicBezTo>
                <a:lnTo>
                  <a:pt x="108951" y="199960"/>
                </a:lnTo>
                <a:cubicBezTo>
                  <a:pt x="105363" y="195523"/>
                  <a:pt x="100339" y="189652"/>
                  <a:pt x="94370" y="182639"/>
                </a:cubicBezTo>
                <a:cubicBezTo>
                  <a:pt x="80311" y="166166"/>
                  <a:pt x="61032" y="143560"/>
                  <a:pt x="45571" y="122814"/>
                </a:cubicBezTo>
                <a:cubicBezTo>
                  <a:pt x="23422" y="93032"/>
                  <a:pt x="18953" y="80147"/>
                  <a:pt x="19116" y="74536"/>
                </a:cubicBezTo>
                <a:cubicBezTo>
                  <a:pt x="19507" y="59466"/>
                  <a:pt x="23487" y="44983"/>
                  <a:pt x="30728" y="32000"/>
                </a:cubicBezTo>
                <a:close/>
                <a:moveTo>
                  <a:pt x="68307" y="0"/>
                </a:moveTo>
                <a:cubicBezTo>
                  <a:pt x="54671" y="0"/>
                  <a:pt x="41852" y="6002"/>
                  <a:pt x="33142" y="16473"/>
                </a:cubicBezTo>
                <a:cubicBezTo>
                  <a:pt x="33077" y="16538"/>
                  <a:pt x="33012" y="16636"/>
                  <a:pt x="32947" y="16701"/>
                </a:cubicBezTo>
                <a:cubicBezTo>
                  <a:pt x="20192" y="33403"/>
                  <a:pt x="13179" y="53366"/>
                  <a:pt x="12592" y="74373"/>
                </a:cubicBezTo>
                <a:cubicBezTo>
                  <a:pt x="12298" y="84877"/>
                  <a:pt x="22671" y="102687"/>
                  <a:pt x="38231" y="123858"/>
                </a:cubicBezTo>
                <a:cubicBezTo>
                  <a:pt x="36502" y="125945"/>
                  <a:pt x="34904" y="127902"/>
                  <a:pt x="33371" y="129762"/>
                </a:cubicBezTo>
                <a:cubicBezTo>
                  <a:pt x="22182" y="143397"/>
                  <a:pt x="16017" y="150932"/>
                  <a:pt x="1142" y="167144"/>
                </a:cubicBezTo>
                <a:cubicBezTo>
                  <a:pt x="131" y="168253"/>
                  <a:pt x="1" y="169884"/>
                  <a:pt x="849" y="171156"/>
                </a:cubicBezTo>
                <a:lnTo>
                  <a:pt x="24661" y="207299"/>
                </a:lnTo>
                <a:cubicBezTo>
                  <a:pt x="25248" y="208180"/>
                  <a:pt x="26227" y="208735"/>
                  <a:pt x="27271" y="208767"/>
                </a:cubicBezTo>
                <a:lnTo>
                  <a:pt x="27401" y="208767"/>
                </a:lnTo>
                <a:cubicBezTo>
                  <a:pt x="28412" y="208767"/>
                  <a:pt x="29358" y="208310"/>
                  <a:pt x="29978" y="207495"/>
                </a:cubicBezTo>
                <a:cubicBezTo>
                  <a:pt x="33469" y="203026"/>
                  <a:pt x="39536" y="195915"/>
                  <a:pt x="47202" y="186879"/>
                </a:cubicBezTo>
                <a:cubicBezTo>
                  <a:pt x="53628" y="179377"/>
                  <a:pt x="60837" y="170928"/>
                  <a:pt x="68339" y="161892"/>
                </a:cubicBezTo>
                <a:cubicBezTo>
                  <a:pt x="75157" y="170145"/>
                  <a:pt x="82268" y="178529"/>
                  <a:pt x="89412" y="186879"/>
                </a:cubicBezTo>
                <a:cubicBezTo>
                  <a:pt x="97077" y="195915"/>
                  <a:pt x="103177" y="203026"/>
                  <a:pt x="106635" y="207495"/>
                </a:cubicBezTo>
                <a:cubicBezTo>
                  <a:pt x="107255" y="208310"/>
                  <a:pt x="108201" y="208767"/>
                  <a:pt x="109212" y="208767"/>
                </a:cubicBezTo>
                <a:lnTo>
                  <a:pt x="109342" y="208767"/>
                </a:lnTo>
                <a:cubicBezTo>
                  <a:pt x="110386" y="208735"/>
                  <a:pt x="111365" y="208180"/>
                  <a:pt x="111952" y="207299"/>
                </a:cubicBezTo>
                <a:lnTo>
                  <a:pt x="135764" y="171156"/>
                </a:lnTo>
                <a:cubicBezTo>
                  <a:pt x="136613" y="169884"/>
                  <a:pt x="136482" y="168253"/>
                  <a:pt x="135438" y="167144"/>
                </a:cubicBezTo>
                <a:cubicBezTo>
                  <a:pt x="121118" y="151552"/>
                  <a:pt x="108559" y="137493"/>
                  <a:pt x="97664" y="124804"/>
                </a:cubicBezTo>
                <a:cubicBezTo>
                  <a:pt x="115932" y="100078"/>
                  <a:pt x="124282" y="84029"/>
                  <a:pt x="124021" y="74373"/>
                </a:cubicBezTo>
                <a:cubicBezTo>
                  <a:pt x="123467" y="53366"/>
                  <a:pt x="116421" y="33403"/>
                  <a:pt x="103667" y="16701"/>
                </a:cubicBezTo>
                <a:cubicBezTo>
                  <a:pt x="103601" y="16636"/>
                  <a:pt x="103536" y="16538"/>
                  <a:pt x="103471" y="16473"/>
                </a:cubicBezTo>
                <a:cubicBezTo>
                  <a:pt x="94761" y="6002"/>
                  <a:pt x="81942" y="0"/>
                  <a:pt x="68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7BBCA-D0F2-44CF-8433-8A68D8B98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24" y="3464149"/>
            <a:ext cx="2253264" cy="1512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7E736-0A83-4D4E-9298-55EA197BE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036" y="3452198"/>
            <a:ext cx="2256352" cy="15149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state Cancer Disease by Slidesgo">
  <a:themeElements>
    <a:clrScheme name="Simple Light">
      <a:dk1>
        <a:srgbClr val="0845FF"/>
      </a:dk1>
      <a:lt1>
        <a:srgbClr val="FFFFFF"/>
      </a:lt1>
      <a:dk2>
        <a:srgbClr val="06FFFD"/>
      </a:dk2>
      <a:lt2>
        <a:srgbClr val="1383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FF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570</Words>
  <Application>Microsoft Office PowerPoint</Application>
  <PresentationFormat>On-screen Show (16:9)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Montserrat Black</vt:lpstr>
      <vt:lpstr>Spartan Medium</vt:lpstr>
      <vt:lpstr>Arial</vt:lpstr>
      <vt:lpstr>Spartan SemiBold</vt:lpstr>
      <vt:lpstr>Spartan</vt:lpstr>
      <vt:lpstr>Notable</vt:lpstr>
      <vt:lpstr>Montserrat Medium</vt:lpstr>
      <vt:lpstr>Prostate Cancer Disease by Slidesgo</vt:lpstr>
      <vt:lpstr>Do CAR-T-Derived Exosomes Contribute to Cancer Therapy?</vt:lpstr>
      <vt:lpstr>Background</vt:lpstr>
      <vt:lpstr>~600,000</vt:lpstr>
      <vt:lpstr>Current Cancer Treatments</vt:lpstr>
      <vt:lpstr>Cancer Treatments</vt:lpstr>
      <vt:lpstr>CAR-T Cells</vt:lpstr>
      <vt:lpstr>CAR-T Cells</vt:lpstr>
      <vt:lpstr>Side effects</vt:lpstr>
      <vt:lpstr>Are Exosomes Secreted by CAR-T Cells?</vt:lpstr>
      <vt:lpstr>Isolation Processes</vt:lpstr>
      <vt:lpstr>Nanosight: Characterization of  Exosomes</vt:lpstr>
      <vt:lpstr>CAR-T Exosomes transfer RNA to Cancer Cells</vt:lpstr>
      <vt:lpstr>RNA Content of CAR-T cells</vt:lpstr>
      <vt:lpstr>qRT-PCR</vt:lpstr>
      <vt:lpstr>Current and Future Research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Car-T Cell-Derived Exosomes</dc:title>
  <cp:lastModifiedBy>Diaz, Frankie</cp:lastModifiedBy>
  <cp:revision>1</cp:revision>
  <dcterms:modified xsi:type="dcterms:W3CDTF">2022-04-08T21:43:25Z</dcterms:modified>
</cp:coreProperties>
</file>