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embeddedFontLst>
    <p:embeddedFont>
      <p:font typeface="Roboto" panose="02000000000000000000" pitchFamily="2"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2" d="100"/>
          <a:sy n="142" d="100"/>
        </p:scale>
        <p:origin x="71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c6f73a04f_0_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c6f73a04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c6f73a04f_0_46: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c6f73a04f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c6f73a04f_0_9: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c6f73a04f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c6f73a04f_0_5: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c6f73a04f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123da3db072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123da3db072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c6f73a04f_0_14: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c6f73a04f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c6f73a04f_0_2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c6f73a04f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123da3db072_0_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123da3db072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c6f73a04f_0_30:notes"/>
          <p:cNvSpPr>
            <a:spLocks noGrp="1" noRot="1" noChangeAspect="1"/>
          </p:cNvSpPr>
          <p:nvPr>
            <p:ph type="sldImg" idx="2"/>
          </p:nvPr>
        </p:nvSpPr>
        <p:spPr>
          <a:xfrm>
            <a:off x="381188"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c6f73a04f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123da3db072_0_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123da3db072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flipH="1">
            <a:off x="8246400" y="4245925"/>
            <a:ext cx="897600" cy="897600"/>
          </a:xfrm>
          <a:prstGeom prst="rtTriangle">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flipH="1">
            <a:off x="8246400" y="4245875"/>
            <a:ext cx="897600" cy="897600"/>
          </a:xfrm>
          <a:prstGeom prst="round1Rect">
            <a:avLst>
              <a:gd name="adj" fmla="val 16667"/>
            </a:avLst>
          </a:prstGeom>
          <a:solidFill>
            <a:schemeClr val="lt1">
              <a:alpha val="6808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txBox="1">
            <a:spLocks noGrp="1"/>
          </p:cNvSpPr>
          <p:nvPr>
            <p:ph type="ctrTitle"/>
          </p:nvPr>
        </p:nvSpPr>
        <p:spPr>
          <a:xfrm>
            <a:off x="390525" y="1819275"/>
            <a:ext cx="8222100" cy="933600"/>
          </a:xfrm>
          <a:prstGeom prst="rect">
            <a:avLst/>
          </a:prstGeom>
        </p:spPr>
        <p:txBody>
          <a:bodyPr spcFirstLastPara="1" wrap="square" lIns="91425" tIns="91425" rIns="91425" bIns="91425" anchor="b"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13" name="Google Shape;13;p2"/>
          <p:cNvSpPr txBox="1">
            <a:spLocks noGrp="1"/>
          </p:cNvSpPr>
          <p:nvPr>
            <p:ph type="subTitle" idx="1"/>
          </p:nvPr>
        </p:nvSpPr>
        <p:spPr>
          <a:xfrm>
            <a:off x="390525" y="2789130"/>
            <a:ext cx="8222100" cy="4329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4" name="Google Shape;14;p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accent4"/>
        </a:solidFill>
        <a:effectLst/>
      </p:bgPr>
    </p:bg>
    <p:spTree>
      <p:nvGrpSpPr>
        <p:cNvPr id="1" name="Shape 57"/>
        <p:cNvGrpSpPr/>
        <p:nvPr/>
      </p:nvGrpSpPr>
      <p:grpSpPr>
        <a:xfrm>
          <a:off x="0" y="0"/>
          <a:ext cx="0" cy="0"/>
          <a:chOff x="0" y="0"/>
          <a:chExt cx="0" cy="0"/>
        </a:xfrm>
      </p:grpSpPr>
      <p:sp>
        <p:nvSpPr>
          <p:cNvPr id="58" name="Google Shape;58;p11"/>
          <p:cNvSpPr txBox="1">
            <a:spLocks noGrp="1"/>
          </p:cNvSpPr>
          <p:nvPr>
            <p:ph type="title" hasCustomPrompt="1"/>
          </p:nvPr>
        </p:nvSpPr>
        <p:spPr>
          <a:xfrm>
            <a:off x="475500" y="1258525"/>
            <a:ext cx="8222100" cy="19635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12000"/>
              <a:buNone/>
              <a:defRPr sz="12000">
                <a:solidFill>
                  <a:schemeClr val="dk2"/>
                </a:solidFill>
              </a:defRPr>
            </a:lvl1pPr>
            <a:lvl2pPr lvl="1" algn="ctr">
              <a:spcBef>
                <a:spcPts val="0"/>
              </a:spcBef>
              <a:spcAft>
                <a:spcPts val="0"/>
              </a:spcAft>
              <a:buClr>
                <a:schemeClr val="dk2"/>
              </a:buClr>
              <a:buSzPts val="12000"/>
              <a:buNone/>
              <a:defRPr sz="12000">
                <a:solidFill>
                  <a:schemeClr val="dk2"/>
                </a:solidFill>
              </a:defRPr>
            </a:lvl2pPr>
            <a:lvl3pPr lvl="2" algn="ctr">
              <a:spcBef>
                <a:spcPts val="0"/>
              </a:spcBef>
              <a:spcAft>
                <a:spcPts val="0"/>
              </a:spcAft>
              <a:buClr>
                <a:schemeClr val="dk2"/>
              </a:buClr>
              <a:buSzPts val="12000"/>
              <a:buNone/>
              <a:defRPr sz="12000">
                <a:solidFill>
                  <a:schemeClr val="dk2"/>
                </a:solidFill>
              </a:defRPr>
            </a:lvl3pPr>
            <a:lvl4pPr lvl="3" algn="ctr">
              <a:spcBef>
                <a:spcPts val="0"/>
              </a:spcBef>
              <a:spcAft>
                <a:spcPts val="0"/>
              </a:spcAft>
              <a:buClr>
                <a:schemeClr val="dk2"/>
              </a:buClr>
              <a:buSzPts val="12000"/>
              <a:buNone/>
              <a:defRPr sz="12000">
                <a:solidFill>
                  <a:schemeClr val="dk2"/>
                </a:solidFill>
              </a:defRPr>
            </a:lvl4pPr>
            <a:lvl5pPr lvl="4" algn="ctr">
              <a:spcBef>
                <a:spcPts val="0"/>
              </a:spcBef>
              <a:spcAft>
                <a:spcPts val="0"/>
              </a:spcAft>
              <a:buClr>
                <a:schemeClr val="dk2"/>
              </a:buClr>
              <a:buSzPts val="12000"/>
              <a:buNone/>
              <a:defRPr sz="12000">
                <a:solidFill>
                  <a:schemeClr val="dk2"/>
                </a:solidFill>
              </a:defRPr>
            </a:lvl5pPr>
            <a:lvl6pPr lvl="5" algn="ctr">
              <a:spcBef>
                <a:spcPts val="0"/>
              </a:spcBef>
              <a:spcAft>
                <a:spcPts val="0"/>
              </a:spcAft>
              <a:buClr>
                <a:schemeClr val="dk2"/>
              </a:buClr>
              <a:buSzPts val="12000"/>
              <a:buNone/>
              <a:defRPr sz="12000">
                <a:solidFill>
                  <a:schemeClr val="dk2"/>
                </a:solidFill>
              </a:defRPr>
            </a:lvl6pPr>
            <a:lvl7pPr lvl="6" algn="ctr">
              <a:spcBef>
                <a:spcPts val="0"/>
              </a:spcBef>
              <a:spcAft>
                <a:spcPts val="0"/>
              </a:spcAft>
              <a:buClr>
                <a:schemeClr val="dk2"/>
              </a:buClr>
              <a:buSzPts val="12000"/>
              <a:buNone/>
              <a:defRPr sz="12000">
                <a:solidFill>
                  <a:schemeClr val="dk2"/>
                </a:solidFill>
              </a:defRPr>
            </a:lvl7pPr>
            <a:lvl8pPr lvl="7" algn="ctr">
              <a:spcBef>
                <a:spcPts val="0"/>
              </a:spcBef>
              <a:spcAft>
                <a:spcPts val="0"/>
              </a:spcAft>
              <a:buClr>
                <a:schemeClr val="dk2"/>
              </a:buClr>
              <a:buSzPts val="12000"/>
              <a:buNone/>
              <a:defRPr sz="12000">
                <a:solidFill>
                  <a:schemeClr val="dk2"/>
                </a:solidFill>
              </a:defRPr>
            </a:lvl8pPr>
            <a:lvl9pPr lvl="8" algn="ctr">
              <a:spcBef>
                <a:spcPts val="0"/>
              </a:spcBef>
              <a:spcAft>
                <a:spcPts val="0"/>
              </a:spcAft>
              <a:buClr>
                <a:schemeClr val="dk2"/>
              </a:buClr>
              <a:buSzPts val="12000"/>
              <a:buNone/>
              <a:defRPr sz="12000">
                <a:solidFill>
                  <a:schemeClr val="dk2"/>
                </a:solidFill>
              </a:defRPr>
            </a:lvl9pPr>
          </a:lstStyle>
          <a:p>
            <a:r>
              <a:t>xx%</a:t>
            </a:r>
          </a:p>
        </p:txBody>
      </p:sp>
      <p:sp>
        <p:nvSpPr>
          <p:cNvPr id="59" name="Google Shape;59;p11"/>
          <p:cNvSpPr txBox="1">
            <a:spLocks noGrp="1"/>
          </p:cNvSpPr>
          <p:nvPr>
            <p:ph type="body" idx="1"/>
          </p:nvPr>
        </p:nvSpPr>
        <p:spPr>
          <a:xfrm>
            <a:off x="475500" y="3304625"/>
            <a:ext cx="82221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0" name="Google Shape;60;p11"/>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Google Shape;62;p12"/>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460950" y="2065350"/>
            <a:ext cx="8222100" cy="1012800"/>
          </a:xfrm>
          <a:prstGeom prst="rect">
            <a:avLst/>
          </a:prstGeom>
        </p:spPr>
        <p:txBody>
          <a:bodyPr spcFirstLastPara="1" wrap="square" lIns="91425" tIns="91425" rIns="91425" bIns="91425" anchor="ctr" anchorCtr="0">
            <a:no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7" name="Google Shape;17;p3"/>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8"/>
        <p:cNvGrpSpPr/>
        <p:nvPr/>
      </p:nvGrpSpPr>
      <p:grpSpPr>
        <a:xfrm>
          <a:off x="0" y="0"/>
          <a:ext cx="0" cy="0"/>
          <a:chOff x="0" y="0"/>
          <a:chExt cx="0" cy="0"/>
        </a:xfrm>
      </p:grpSpPr>
      <p:sp>
        <p:nvSpPr>
          <p:cNvPr id="19" name="Google Shape;19;p4"/>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4"/>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2" name="Google Shape;22;p4"/>
          <p:cNvSpPr txBox="1">
            <a:spLocks noGrp="1"/>
          </p:cNvSpPr>
          <p:nvPr>
            <p:ph type="body" idx="1"/>
          </p:nvPr>
        </p:nvSpPr>
        <p:spPr>
          <a:xfrm>
            <a:off x="471900" y="1919075"/>
            <a:ext cx="8222100" cy="27102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p:nvPr/>
        </p:nvSpPr>
        <p:spPr>
          <a:xfrm rot="10800000" flipH="1">
            <a:off x="0" y="1686000"/>
            <a:ext cx="9144000" cy="3457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5"/>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5"/>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a:endParaRPr/>
          </a:p>
        </p:txBody>
      </p:sp>
      <p:sp>
        <p:nvSpPr>
          <p:cNvPr id="28" name="Google Shape;28;p5"/>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9" name="Google Shape;29;p5"/>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0" name="Google Shape;30;p5"/>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6"/>
          <p:cNvSpPr/>
          <p:nvPr/>
        </p:nvSpPr>
        <p:spPr>
          <a:xfrm rot="10800000" flipH="1">
            <a:off x="0" y="656400"/>
            <a:ext cx="9144000" cy="44871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98250" y="16350"/>
            <a:ext cx="8826600" cy="602700"/>
          </a:xfrm>
          <a:prstGeom prst="rect">
            <a:avLst/>
          </a:prstGeom>
        </p:spPr>
        <p:txBody>
          <a:bodyPr spcFirstLastPara="1" wrap="square" lIns="91425" tIns="91425" rIns="91425" bIns="91425" anchor="ctr" anchorCtr="0">
            <a:noAutofit/>
          </a:bodyPr>
          <a:lstStyle>
            <a:lvl1pPr lvl="0">
              <a:spcBef>
                <a:spcPts val="0"/>
              </a:spcBef>
              <a:spcAft>
                <a:spcPts val="0"/>
              </a:spcAft>
              <a:buSzPts val="1800"/>
              <a:buNone/>
              <a:defRPr sz="1800"/>
            </a:lvl1pPr>
            <a:lvl2pPr lvl="1">
              <a:spcBef>
                <a:spcPts val="0"/>
              </a:spcBef>
              <a:spcAft>
                <a:spcPts val="0"/>
              </a:spcAft>
              <a:buSzPts val="1800"/>
              <a:buNone/>
              <a:defRPr sz="1800"/>
            </a:lvl2pPr>
            <a:lvl3pPr lvl="2">
              <a:spcBef>
                <a:spcPts val="0"/>
              </a:spcBef>
              <a:spcAft>
                <a:spcPts val="0"/>
              </a:spcAft>
              <a:buSzPts val="1800"/>
              <a:buNone/>
              <a:defRPr sz="1800"/>
            </a:lvl3pPr>
            <a:lvl4pPr lvl="3">
              <a:spcBef>
                <a:spcPts val="0"/>
              </a:spcBef>
              <a:spcAft>
                <a:spcPts val="0"/>
              </a:spcAft>
              <a:buSzPts val="1800"/>
              <a:buNone/>
              <a:defRPr sz="1800"/>
            </a:lvl4pPr>
            <a:lvl5pPr lvl="4">
              <a:spcBef>
                <a:spcPts val="0"/>
              </a:spcBef>
              <a:spcAft>
                <a:spcPts val="0"/>
              </a:spcAft>
              <a:buSzPts val="1800"/>
              <a:buNone/>
              <a:defRPr sz="1800"/>
            </a:lvl5pPr>
            <a:lvl6pPr lvl="5">
              <a:spcBef>
                <a:spcPts val="0"/>
              </a:spcBef>
              <a:spcAft>
                <a:spcPts val="0"/>
              </a:spcAft>
              <a:buSzPts val="1800"/>
              <a:buNone/>
              <a:defRPr sz="1800"/>
            </a:lvl6pPr>
            <a:lvl7pPr lvl="6">
              <a:spcBef>
                <a:spcPts val="0"/>
              </a:spcBef>
              <a:spcAft>
                <a:spcPts val="0"/>
              </a:spcAft>
              <a:buSzPts val="1800"/>
              <a:buNone/>
              <a:defRPr sz="1800"/>
            </a:lvl7pPr>
            <a:lvl8pPr lvl="7">
              <a:spcBef>
                <a:spcPts val="0"/>
              </a:spcBef>
              <a:spcAft>
                <a:spcPts val="0"/>
              </a:spcAft>
              <a:buSzPts val="1800"/>
              <a:buNone/>
              <a:defRPr sz="1800"/>
            </a:lvl8pPr>
            <a:lvl9pPr lvl="8">
              <a:spcBef>
                <a:spcPts val="0"/>
              </a:spcBef>
              <a:spcAft>
                <a:spcPts val="0"/>
              </a:spcAft>
              <a:buSzPts val="1800"/>
              <a:buNone/>
              <a:defRPr sz="1800"/>
            </a:lvl9pPr>
          </a:lstStyle>
          <a:p>
            <a:endParaRPr/>
          </a:p>
        </p:txBody>
      </p:sp>
      <p:sp>
        <p:nvSpPr>
          <p:cNvPr id="35" name="Google Shape;35;p6"/>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6"/>
        <p:cNvGrpSpPr/>
        <p:nvPr/>
      </p:nvGrpSpPr>
      <p:grpSpPr>
        <a:xfrm>
          <a:off x="0" y="0"/>
          <a:ext cx="0" cy="0"/>
          <a:chOff x="0" y="0"/>
          <a:chExt cx="0" cy="0"/>
        </a:xfrm>
      </p:grpSpPr>
      <p:sp>
        <p:nvSpPr>
          <p:cNvPr id="37" name="Google Shape;37;p7"/>
          <p:cNvSpPr txBox="1"/>
          <p:nvPr/>
        </p:nvSpPr>
        <p:spPr>
          <a:xfrm rot="10800000" flipH="1">
            <a:off x="3276600" y="25"/>
            <a:ext cx="58674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7"/>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7"/>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lt1"/>
              </a:buClr>
              <a:buSzPts val="1200"/>
              <a:buChar char="●"/>
              <a:defRPr sz="1200">
                <a:solidFill>
                  <a:schemeClr val="lt1"/>
                </a:solidFill>
              </a:defRPr>
            </a:lvl1pPr>
            <a:lvl2pPr marL="914400" lvl="1" indent="-304800">
              <a:spcBef>
                <a:spcPts val="1600"/>
              </a:spcBef>
              <a:spcAft>
                <a:spcPts val="0"/>
              </a:spcAft>
              <a:buClr>
                <a:schemeClr val="lt1"/>
              </a:buClr>
              <a:buSzPts val="1200"/>
              <a:buChar char="○"/>
              <a:defRPr sz="1200">
                <a:solidFill>
                  <a:schemeClr val="lt1"/>
                </a:solidFill>
              </a:defRPr>
            </a:lvl2pPr>
            <a:lvl3pPr marL="1371600" lvl="2" indent="-304800">
              <a:spcBef>
                <a:spcPts val="1600"/>
              </a:spcBef>
              <a:spcAft>
                <a:spcPts val="0"/>
              </a:spcAft>
              <a:buClr>
                <a:schemeClr val="lt1"/>
              </a:buClr>
              <a:buSzPts val="1200"/>
              <a:buChar char="■"/>
              <a:defRPr sz="1200">
                <a:solidFill>
                  <a:schemeClr val="lt1"/>
                </a:solidFill>
              </a:defRPr>
            </a:lvl3pPr>
            <a:lvl4pPr marL="1828800" lvl="3" indent="-304800">
              <a:spcBef>
                <a:spcPts val="1600"/>
              </a:spcBef>
              <a:spcAft>
                <a:spcPts val="0"/>
              </a:spcAft>
              <a:buClr>
                <a:schemeClr val="lt1"/>
              </a:buClr>
              <a:buSzPts val="1200"/>
              <a:buChar char="●"/>
              <a:defRPr sz="1200">
                <a:solidFill>
                  <a:schemeClr val="lt1"/>
                </a:solidFill>
              </a:defRPr>
            </a:lvl4pPr>
            <a:lvl5pPr marL="2286000" lvl="4" indent="-304800">
              <a:spcBef>
                <a:spcPts val="1600"/>
              </a:spcBef>
              <a:spcAft>
                <a:spcPts val="0"/>
              </a:spcAft>
              <a:buClr>
                <a:schemeClr val="lt1"/>
              </a:buClr>
              <a:buSzPts val="1200"/>
              <a:buChar char="○"/>
              <a:defRPr sz="1200">
                <a:solidFill>
                  <a:schemeClr val="lt1"/>
                </a:solidFill>
              </a:defRPr>
            </a:lvl5pPr>
            <a:lvl6pPr marL="2743200" lvl="5" indent="-304800">
              <a:spcBef>
                <a:spcPts val="1600"/>
              </a:spcBef>
              <a:spcAft>
                <a:spcPts val="0"/>
              </a:spcAft>
              <a:buClr>
                <a:schemeClr val="lt1"/>
              </a:buClr>
              <a:buSzPts val="1200"/>
              <a:buChar char="■"/>
              <a:defRPr sz="1200">
                <a:solidFill>
                  <a:schemeClr val="lt1"/>
                </a:solidFill>
              </a:defRPr>
            </a:lvl6pPr>
            <a:lvl7pPr marL="3200400" lvl="6" indent="-304800">
              <a:spcBef>
                <a:spcPts val="1600"/>
              </a:spcBef>
              <a:spcAft>
                <a:spcPts val="0"/>
              </a:spcAft>
              <a:buClr>
                <a:schemeClr val="lt1"/>
              </a:buClr>
              <a:buSzPts val="1200"/>
              <a:buChar char="●"/>
              <a:defRPr sz="1200">
                <a:solidFill>
                  <a:schemeClr val="lt1"/>
                </a:solidFill>
              </a:defRPr>
            </a:lvl7pPr>
            <a:lvl8pPr marL="3657600" lvl="7" indent="-304800">
              <a:spcBef>
                <a:spcPts val="1600"/>
              </a:spcBef>
              <a:spcAft>
                <a:spcPts val="0"/>
              </a:spcAft>
              <a:buClr>
                <a:schemeClr val="lt1"/>
              </a:buClr>
              <a:buSzPts val="1200"/>
              <a:buChar char="○"/>
              <a:defRPr sz="1200">
                <a:solidFill>
                  <a:schemeClr val="lt1"/>
                </a:solidFill>
              </a:defRPr>
            </a:lvl8pPr>
            <a:lvl9pPr marL="4114800" lvl="8" indent="-304800">
              <a:spcBef>
                <a:spcPts val="1600"/>
              </a:spcBef>
              <a:spcAft>
                <a:spcPts val="1600"/>
              </a:spcAft>
              <a:buClr>
                <a:schemeClr val="lt1"/>
              </a:buClr>
              <a:buSzPts val="1200"/>
              <a:buChar char="■"/>
              <a:defRPr sz="1200">
                <a:solidFill>
                  <a:schemeClr val="lt1"/>
                </a:solidFill>
              </a:defRPr>
            </a:lvl9pPr>
          </a:lstStyle>
          <a:p>
            <a:endParaRPr/>
          </a:p>
        </p:txBody>
      </p:sp>
      <p:sp>
        <p:nvSpPr>
          <p:cNvPr id="41" name="Google Shape;41;p7"/>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4882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6000"/>
              <a:buNone/>
              <a:defRPr sz="6000"/>
            </a:lvl1pPr>
            <a:lvl2pPr lvl="1">
              <a:spcBef>
                <a:spcPts val="0"/>
              </a:spcBef>
              <a:spcAft>
                <a:spcPts val="0"/>
              </a:spcAft>
              <a:buSzPts val="6000"/>
              <a:buNone/>
              <a:defRPr sz="6000"/>
            </a:lvl2pPr>
            <a:lvl3pPr lvl="2">
              <a:spcBef>
                <a:spcPts val="0"/>
              </a:spcBef>
              <a:spcAft>
                <a:spcPts val="0"/>
              </a:spcAft>
              <a:buSzPts val="6000"/>
              <a:buNone/>
              <a:defRPr sz="6000"/>
            </a:lvl3pPr>
            <a:lvl4pPr lvl="3">
              <a:spcBef>
                <a:spcPts val="0"/>
              </a:spcBef>
              <a:spcAft>
                <a:spcPts val="0"/>
              </a:spcAft>
              <a:buSzPts val="6000"/>
              <a:buNone/>
              <a:defRPr sz="6000"/>
            </a:lvl4pPr>
            <a:lvl5pPr lvl="4">
              <a:spcBef>
                <a:spcPts val="0"/>
              </a:spcBef>
              <a:spcAft>
                <a:spcPts val="0"/>
              </a:spcAft>
              <a:buSzPts val="6000"/>
              <a:buNone/>
              <a:defRPr sz="6000"/>
            </a:lvl5pPr>
            <a:lvl6pPr lvl="5">
              <a:spcBef>
                <a:spcPts val="0"/>
              </a:spcBef>
              <a:spcAft>
                <a:spcPts val="0"/>
              </a:spcAft>
              <a:buSzPts val="6000"/>
              <a:buNone/>
              <a:defRPr sz="6000"/>
            </a:lvl6pPr>
            <a:lvl7pPr lvl="6">
              <a:spcBef>
                <a:spcPts val="0"/>
              </a:spcBef>
              <a:spcAft>
                <a:spcPts val="0"/>
              </a:spcAft>
              <a:buSzPts val="6000"/>
              <a:buNone/>
              <a:defRPr sz="6000"/>
            </a:lvl7pPr>
            <a:lvl8pPr lvl="7">
              <a:spcBef>
                <a:spcPts val="0"/>
              </a:spcBef>
              <a:spcAft>
                <a:spcPts val="0"/>
              </a:spcAft>
              <a:buSzPts val="6000"/>
              <a:buNone/>
              <a:defRPr sz="6000"/>
            </a:lvl8pPr>
            <a:lvl9pPr lvl="8">
              <a:spcBef>
                <a:spcPts val="0"/>
              </a:spcBef>
              <a:spcAft>
                <a:spcPts val="0"/>
              </a:spcAft>
              <a:buSzPts val="6000"/>
              <a:buNone/>
              <a:defRPr sz="6000"/>
            </a:lvl9pPr>
          </a:lstStyle>
          <a:p>
            <a:endParaRPr/>
          </a:p>
        </p:txBody>
      </p:sp>
      <p:sp>
        <p:nvSpPr>
          <p:cNvPr id="44" name="Google Shape;44;p8"/>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flipH="1">
            <a:off x="0" y="0"/>
            <a:ext cx="4572000" cy="51435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9"/>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2"/>
              </a:buClr>
              <a:buSzPts val="4200"/>
              <a:buNone/>
              <a:defRPr sz="4200">
                <a:solidFill>
                  <a:schemeClr val="dk2"/>
                </a:solidFill>
              </a:defRPr>
            </a:lvl1pPr>
            <a:lvl2pPr lvl="1" algn="ctr">
              <a:spcBef>
                <a:spcPts val="0"/>
              </a:spcBef>
              <a:spcAft>
                <a:spcPts val="0"/>
              </a:spcAft>
              <a:buClr>
                <a:schemeClr val="dk2"/>
              </a:buClr>
              <a:buSzPts val="4200"/>
              <a:buNone/>
              <a:defRPr sz="4200">
                <a:solidFill>
                  <a:schemeClr val="dk2"/>
                </a:solidFill>
              </a:defRPr>
            </a:lvl2pPr>
            <a:lvl3pPr lvl="2" algn="ctr">
              <a:spcBef>
                <a:spcPts val="0"/>
              </a:spcBef>
              <a:spcAft>
                <a:spcPts val="0"/>
              </a:spcAft>
              <a:buClr>
                <a:schemeClr val="dk2"/>
              </a:buClr>
              <a:buSzPts val="4200"/>
              <a:buNone/>
              <a:defRPr sz="4200">
                <a:solidFill>
                  <a:schemeClr val="dk2"/>
                </a:solidFill>
              </a:defRPr>
            </a:lvl3pPr>
            <a:lvl4pPr lvl="3" algn="ctr">
              <a:spcBef>
                <a:spcPts val="0"/>
              </a:spcBef>
              <a:spcAft>
                <a:spcPts val="0"/>
              </a:spcAft>
              <a:buClr>
                <a:schemeClr val="dk2"/>
              </a:buClr>
              <a:buSzPts val="4200"/>
              <a:buNone/>
              <a:defRPr sz="4200">
                <a:solidFill>
                  <a:schemeClr val="dk2"/>
                </a:solidFill>
              </a:defRPr>
            </a:lvl4pPr>
            <a:lvl5pPr lvl="4" algn="ctr">
              <a:spcBef>
                <a:spcPts val="0"/>
              </a:spcBef>
              <a:spcAft>
                <a:spcPts val="0"/>
              </a:spcAft>
              <a:buClr>
                <a:schemeClr val="dk2"/>
              </a:buClr>
              <a:buSzPts val="4200"/>
              <a:buNone/>
              <a:defRPr sz="4200">
                <a:solidFill>
                  <a:schemeClr val="dk2"/>
                </a:solidFill>
              </a:defRPr>
            </a:lvl5pPr>
            <a:lvl6pPr lvl="5" algn="ctr">
              <a:spcBef>
                <a:spcPts val="0"/>
              </a:spcBef>
              <a:spcAft>
                <a:spcPts val="0"/>
              </a:spcAft>
              <a:buClr>
                <a:schemeClr val="dk2"/>
              </a:buClr>
              <a:buSzPts val="4200"/>
              <a:buNone/>
              <a:defRPr sz="4200">
                <a:solidFill>
                  <a:schemeClr val="dk2"/>
                </a:solidFill>
              </a:defRPr>
            </a:lvl6pPr>
            <a:lvl7pPr lvl="6" algn="ctr">
              <a:spcBef>
                <a:spcPts val="0"/>
              </a:spcBef>
              <a:spcAft>
                <a:spcPts val="0"/>
              </a:spcAft>
              <a:buClr>
                <a:schemeClr val="dk2"/>
              </a:buClr>
              <a:buSzPts val="4200"/>
              <a:buNone/>
              <a:defRPr sz="4200">
                <a:solidFill>
                  <a:schemeClr val="dk2"/>
                </a:solidFill>
              </a:defRPr>
            </a:lvl7pPr>
            <a:lvl8pPr lvl="7" algn="ctr">
              <a:spcBef>
                <a:spcPts val="0"/>
              </a:spcBef>
              <a:spcAft>
                <a:spcPts val="0"/>
              </a:spcAft>
              <a:buClr>
                <a:schemeClr val="dk2"/>
              </a:buClr>
              <a:buSzPts val="4200"/>
              <a:buNone/>
              <a:defRPr sz="4200">
                <a:solidFill>
                  <a:schemeClr val="dk2"/>
                </a:solidFill>
              </a:defRPr>
            </a:lvl8pPr>
            <a:lvl9pPr lvl="8" algn="ctr">
              <a:spcBef>
                <a:spcPts val="0"/>
              </a:spcBef>
              <a:spcAft>
                <a:spcPts val="0"/>
              </a:spcAft>
              <a:buClr>
                <a:schemeClr val="dk2"/>
              </a:buClr>
              <a:buSzPts val="4200"/>
              <a:buNone/>
              <a:defRPr sz="4200">
                <a:solidFill>
                  <a:schemeClr val="dk2"/>
                </a:solidFill>
              </a:defRPr>
            </a:lvl9pPr>
          </a:lstStyle>
          <a:p>
            <a:endParaRPr/>
          </a:p>
        </p:txBody>
      </p:sp>
      <p:sp>
        <p:nvSpPr>
          <p:cNvPr id="49" name="Google Shape;49;p9"/>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p:nvPr/>
        </p:nvSpPr>
        <p:spPr>
          <a:xfrm rot="10800000" flipH="1">
            <a:off x="0" y="0"/>
            <a:ext cx="9144000" cy="4695900"/>
          </a:xfrm>
          <a:prstGeom prst="rect">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10"/>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10"/>
          <p:cNvSpPr txBox="1">
            <a:spLocks noGrp="1"/>
          </p:cNvSpPr>
          <p:nvPr>
            <p:ph type="body" idx="1"/>
          </p:nvPr>
        </p:nvSpPr>
        <p:spPr>
          <a:xfrm>
            <a:off x="57150" y="4696825"/>
            <a:ext cx="8382000" cy="4467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lt1"/>
              </a:buClr>
              <a:buSzPts val="1200"/>
              <a:buNone/>
              <a:defRPr sz="1200">
                <a:solidFill>
                  <a:schemeClr val="lt1"/>
                </a:solidFill>
              </a:defRPr>
            </a:lvl1pPr>
          </a:lstStyle>
          <a:p>
            <a:endParaRPr/>
          </a:p>
        </p:txBody>
      </p:sp>
      <p:sp>
        <p:nvSpPr>
          <p:cNvPr id="56" name="Google Shape;56;p10"/>
          <p:cNvSpPr txBox="1">
            <a:spLocks noGrp="1"/>
          </p:cNvSpPr>
          <p:nvPr>
            <p:ph type="sldNum" idx="12"/>
          </p:nvPr>
        </p:nvSpPr>
        <p:spPr>
          <a:xfrm>
            <a:off x="8523541" y="4695623"/>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aterial">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71900" y="738725"/>
            <a:ext cx="8222100" cy="7677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1pPr>
            <a:lvl2pPr lvl="1">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2pPr>
            <a:lvl3pPr lvl="2">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3pPr>
            <a:lvl4pPr lvl="3">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4pPr>
            <a:lvl5pPr lvl="4">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5pPr>
            <a:lvl6pPr lvl="5">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6pPr>
            <a:lvl7pPr lvl="6">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7pPr>
            <a:lvl8pPr lvl="7">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8pPr>
            <a:lvl9pPr lvl="8">
              <a:spcBef>
                <a:spcPts val="0"/>
              </a:spcBef>
              <a:spcAft>
                <a:spcPts val="0"/>
              </a:spcAft>
              <a:buClr>
                <a:schemeClr val="lt1"/>
              </a:buClr>
              <a:buSzPts val="3200"/>
              <a:buFont typeface="Roboto"/>
              <a:buNone/>
              <a:defRPr sz="3200">
                <a:solidFill>
                  <a:schemeClr val="lt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471900" y="1919075"/>
            <a:ext cx="8222100" cy="2710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lt2"/>
              </a:buClr>
              <a:buSzPts val="1800"/>
              <a:buFont typeface="Roboto"/>
              <a:buChar char="●"/>
              <a:defRPr sz="1800">
                <a:solidFill>
                  <a:schemeClr val="lt2"/>
                </a:solidFill>
                <a:latin typeface="Roboto"/>
                <a:ea typeface="Roboto"/>
                <a:cs typeface="Roboto"/>
                <a:sym typeface="Roboto"/>
              </a:defRPr>
            </a:lvl1pPr>
            <a:lvl2pPr marL="914400" lvl="1"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2pPr>
            <a:lvl3pPr marL="1371600" lvl="2"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3pPr>
            <a:lvl4pPr marL="1828800" lvl="3"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4pPr>
            <a:lvl5pPr marL="2286000" lvl="4"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5pPr>
            <a:lvl6pPr marL="2743200" lvl="5"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6pPr>
            <a:lvl7pPr marL="3200400" lvl="6"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7pPr>
            <a:lvl8pPr marL="3657600" lvl="7" indent="-317500">
              <a:lnSpc>
                <a:spcPct val="115000"/>
              </a:lnSpc>
              <a:spcBef>
                <a:spcPts val="1600"/>
              </a:spcBef>
              <a:spcAft>
                <a:spcPts val="0"/>
              </a:spcAft>
              <a:buClr>
                <a:schemeClr val="lt2"/>
              </a:buClr>
              <a:buSzPts val="1400"/>
              <a:buFont typeface="Roboto"/>
              <a:buChar char="○"/>
              <a:defRPr>
                <a:solidFill>
                  <a:schemeClr val="lt2"/>
                </a:solidFill>
                <a:latin typeface="Roboto"/>
                <a:ea typeface="Roboto"/>
                <a:cs typeface="Roboto"/>
                <a:sym typeface="Roboto"/>
              </a:defRPr>
            </a:lvl8pPr>
            <a:lvl9pPr marL="4114800" lvl="8" indent="-317500">
              <a:lnSpc>
                <a:spcPct val="115000"/>
              </a:lnSpc>
              <a:spcBef>
                <a:spcPts val="1600"/>
              </a:spcBef>
              <a:spcAft>
                <a:spcPts val="1600"/>
              </a:spcAft>
              <a:buClr>
                <a:schemeClr val="lt2"/>
              </a:buClr>
              <a:buSzPts val="1400"/>
              <a:buFont typeface="Roboto"/>
              <a:buChar char="■"/>
              <a:defRPr>
                <a:solidFill>
                  <a:schemeClr val="lt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523541" y="4695623"/>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lt2"/>
                </a:solidFill>
                <a:latin typeface="Roboto"/>
                <a:ea typeface="Roboto"/>
                <a:cs typeface="Roboto"/>
                <a:sym typeface="Roboto"/>
              </a:defRPr>
            </a:lvl1pPr>
            <a:lvl2pPr lvl="1" algn="r">
              <a:buNone/>
              <a:defRPr sz="1000">
                <a:solidFill>
                  <a:schemeClr val="lt2"/>
                </a:solidFill>
                <a:latin typeface="Roboto"/>
                <a:ea typeface="Roboto"/>
                <a:cs typeface="Roboto"/>
                <a:sym typeface="Roboto"/>
              </a:defRPr>
            </a:lvl2pPr>
            <a:lvl3pPr lvl="2" algn="r">
              <a:buNone/>
              <a:defRPr sz="1000">
                <a:solidFill>
                  <a:schemeClr val="lt2"/>
                </a:solidFill>
                <a:latin typeface="Roboto"/>
                <a:ea typeface="Roboto"/>
                <a:cs typeface="Roboto"/>
                <a:sym typeface="Roboto"/>
              </a:defRPr>
            </a:lvl3pPr>
            <a:lvl4pPr lvl="3" algn="r">
              <a:buNone/>
              <a:defRPr sz="1000">
                <a:solidFill>
                  <a:schemeClr val="lt2"/>
                </a:solidFill>
                <a:latin typeface="Roboto"/>
                <a:ea typeface="Roboto"/>
                <a:cs typeface="Roboto"/>
                <a:sym typeface="Roboto"/>
              </a:defRPr>
            </a:lvl4pPr>
            <a:lvl5pPr lvl="4" algn="r">
              <a:buNone/>
              <a:defRPr sz="1000">
                <a:solidFill>
                  <a:schemeClr val="lt2"/>
                </a:solidFill>
                <a:latin typeface="Roboto"/>
                <a:ea typeface="Roboto"/>
                <a:cs typeface="Roboto"/>
                <a:sym typeface="Roboto"/>
              </a:defRPr>
            </a:lvl5pPr>
            <a:lvl6pPr lvl="5" algn="r">
              <a:buNone/>
              <a:defRPr sz="1000">
                <a:solidFill>
                  <a:schemeClr val="lt2"/>
                </a:solidFill>
                <a:latin typeface="Roboto"/>
                <a:ea typeface="Roboto"/>
                <a:cs typeface="Roboto"/>
                <a:sym typeface="Roboto"/>
              </a:defRPr>
            </a:lvl6pPr>
            <a:lvl7pPr lvl="6" algn="r">
              <a:buNone/>
              <a:defRPr sz="1000">
                <a:solidFill>
                  <a:schemeClr val="lt2"/>
                </a:solidFill>
                <a:latin typeface="Roboto"/>
                <a:ea typeface="Roboto"/>
                <a:cs typeface="Roboto"/>
                <a:sym typeface="Roboto"/>
              </a:defRPr>
            </a:lvl7pPr>
            <a:lvl8pPr lvl="7" algn="r">
              <a:buNone/>
              <a:defRPr sz="1000">
                <a:solidFill>
                  <a:schemeClr val="lt2"/>
                </a:solidFill>
                <a:latin typeface="Roboto"/>
                <a:ea typeface="Roboto"/>
                <a:cs typeface="Roboto"/>
                <a:sym typeface="Roboto"/>
              </a:defRPr>
            </a:lvl8pPr>
            <a:lvl9pPr lvl="8" algn="r">
              <a:buNone/>
              <a:defRPr sz="1000">
                <a:solidFill>
                  <a:schemeClr val="lt2"/>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mgomez19@luc.edu"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docs.google.com/document/d/1xBCebRBUw0sP-Fn3uQwl9Gymbk8jR13MiF4djsdYujA/edit?usp=sharing"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docs.google.com/document/d/1X6LJcC-FCwVuZsNzWc_RsTzgVlJ3Asqp-vV-9GkCZSQ/edit?usp=sharing"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hyperlink" Target="https://www.canva.com/design/DAE9h_LQUXE/VvEXhEDxtKaZYsaRLQq_Yg/view?utm_content=DAE9h_LQUXE&amp;utm_campaign=designshare&amp;utm_medium=link2&amp;utm_source=sharebutton"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3"/>
          <p:cNvSpPr txBox="1">
            <a:spLocks noGrp="1"/>
          </p:cNvSpPr>
          <p:nvPr>
            <p:ph type="ctrTitle"/>
          </p:nvPr>
        </p:nvSpPr>
        <p:spPr>
          <a:xfrm>
            <a:off x="486450" y="719550"/>
            <a:ext cx="8171100" cy="7389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Rainbows for All Children</a:t>
            </a:r>
            <a:endParaRPr/>
          </a:p>
        </p:txBody>
      </p:sp>
      <p:sp>
        <p:nvSpPr>
          <p:cNvPr id="68" name="Google Shape;68;p13"/>
          <p:cNvSpPr txBox="1">
            <a:spLocks noGrp="1"/>
          </p:cNvSpPr>
          <p:nvPr>
            <p:ph type="subTitle" idx="1"/>
          </p:nvPr>
        </p:nvSpPr>
        <p:spPr>
          <a:xfrm>
            <a:off x="597600" y="3562250"/>
            <a:ext cx="7948800" cy="915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400"/>
              <a:t>Maya Gomez</a:t>
            </a:r>
            <a:endParaRPr sz="2400"/>
          </a:p>
          <a:p>
            <a:pPr marL="0" lvl="0" indent="0" algn="ctr" rtl="0">
              <a:spcBef>
                <a:spcPts val="0"/>
              </a:spcBef>
              <a:spcAft>
                <a:spcPts val="0"/>
              </a:spcAft>
              <a:buNone/>
            </a:pPr>
            <a:r>
              <a:rPr lang="en" sz="2400"/>
              <a:t>Fundraising and Event Planning Intern</a:t>
            </a:r>
            <a:endParaRPr sz="2400"/>
          </a:p>
        </p:txBody>
      </p:sp>
      <p:pic>
        <p:nvPicPr>
          <p:cNvPr id="69" name="Google Shape;69;p13"/>
          <p:cNvPicPr preferRelativeResize="0"/>
          <p:nvPr/>
        </p:nvPicPr>
        <p:blipFill>
          <a:blip r:embed="rId3">
            <a:alphaModFix/>
          </a:blip>
          <a:stretch>
            <a:fillRect/>
          </a:stretch>
        </p:blipFill>
        <p:spPr>
          <a:xfrm>
            <a:off x="2902900" y="1609450"/>
            <a:ext cx="3338200" cy="1719175"/>
          </a:xfrm>
          <a:prstGeom prst="rect">
            <a:avLst/>
          </a:prstGeom>
          <a:noFill/>
          <a:ln w="9525" cap="flat" cmpd="sng">
            <a:solidFill>
              <a:schemeClr val="lt2"/>
            </a:solidFill>
            <a:prstDash val="solid"/>
            <a:round/>
            <a:headEnd type="none" w="sm" len="sm"/>
            <a:tailEnd type="none" w="sm" len="sm"/>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2"/>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sz="3000"/>
              <a:t>Thank You!</a:t>
            </a:r>
            <a:endParaRPr sz="3000"/>
          </a:p>
        </p:txBody>
      </p:sp>
      <p:sp>
        <p:nvSpPr>
          <p:cNvPr id="127" name="Google Shape;127;p22"/>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a:t>Maya Gomez</a:t>
            </a:r>
            <a:endParaRPr sz="1400"/>
          </a:p>
          <a:p>
            <a:pPr marL="0" lvl="0" indent="0" algn="l" rtl="0">
              <a:spcBef>
                <a:spcPts val="0"/>
              </a:spcBef>
              <a:spcAft>
                <a:spcPts val="0"/>
              </a:spcAft>
              <a:buNone/>
            </a:pPr>
            <a:r>
              <a:rPr lang="en" sz="1400"/>
              <a:t>Class of 2022</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 sz="1400"/>
              <a:t>Rainbows for All Children Fundraising and Event Planning Intern</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 sz="1400"/>
              <a:t>Contact: </a:t>
            </a:r>
            <a:endParaRPr sz="1400"/>
          </a:p>
          <a:p>
            <a:pPr marL="0" lvl="0" indent="0" algn="l" rtl="0">
              <a:spcBef>
                <a:spcPts val="0"/>
              </a:spcBef>
              <a:spcAft>
                <a:spcPts val="0"/>
              </a:spcAft>
              <a:buNone/>
            </a:pPr>
            <a:r>
              <a:rPr lang="en" sz="1400" u="sng">
                <a:solidFill>
                  <a:schemeClr val="hlink"/>
                </a:solidFill>
                <a:hlinkClick r:id="rId3"/>
              </a:rPr>
              <a:t>mgomez19@luc.edu</a:t>
            </a:r>
            <a:endParaRPr sz="1400"/>
          </a:p>
          <a:p>
            <a:pPr marL="0" lvl="0" indent="0" algn="l" rtl="0">
              <a:spcBef>
                <a:spcPts val="0"/>
              </a:spcBef>
              <a:spcAft>
                <a:spcPts val="0"/>
              </a:spcAft>
              <a:buNone/>
            </a:pPr>
            <a:endParaRPr sz="1400"/>
          </a:p>
          <a:p>
            <a:pPr marL="0" lvl="0" indent="0" algn="l" rtl="0">
              <a:spcBef>
                <a:spcPts val="0"/>
              </a:spcBef>
              <a:spcAft>
                <a:spcPts val="0"/>
              </a:spcAft>
              <a:buNone/>
            </a:pPr>
            <a:r>
              <a:rPr lang="en" sz="1400"/>
              <a:t>Connect with me on LinkedIn: </a:t>
            </a:r>
            <a:endParaRPr sz="1400"/>
          </a:p>
          <a:p>
            <a:pPr marL="0" lvl="0" indent="0" algn="l" rtl="0">
              <a:spcBef>
                <a:spcPts val="0"/>
              </a:spcBef>
              <a:spcAft>
                <a:spcPts val="0"/>
              </a:spcAft>
              <a:buNone/>
            </a:pPr>
            <a:r>
              <a:rPr lang="en" sz="1400"/>
              <a:t>Maya Gomez</a:t>
            </a:r>
            <a:endParaRPr sz="1400"/>
          </a:p>
          <a:p>
            <a:pPr marL="0" lvl="0" indent="0" algn="l" rtl="0">
              <a:spcBef>
                <a:spcPts val="0"/>
              </a:spcBef>
              <a:spcAft>
                <a:spcPts val="0"/>
              </a:spcAft>
              <a:buNone/>
            </a:pPr>
            <a:endParaRPr sz="1400"/>
          </a:p>
          <a:p>
            <a:pPr marL="0" lvl="0" indent="0" algn="l" rtl="0">
              <a:spcBef>
                <a:spcPts val="0"/>
              </a:spcBef>
              <a:spcAft>
                <a:spcPts val="0"/>
              </a:spcAft>
              <a:buNone/>
            </a:pPr>
            <a:endParaRPr sz="1400"/>
          </a:p>
          <a:p>
            <a:pPr marL="0" lvl="0" indent="0" algn="l" rtl="0">
              <a:spcBef>
                <a:spcPts val="0"/>
              </a:spcBef>
              <a:spcAft>
                <a:spcPts val="0"/>
              </a:spcAft>
              <a:buNone/>
            </a:pPr>
            <a:endParaRPr sz="1400"/>
          </a:p>
          <a:p>
            <a:pPr marL="0" lvl="0" indent="0" algn="l" rtl="0">
              <a:spcBef>
                <a:spcPts val="0"/>
              </a:spcBef>
              <a:spcAft>
                <a:spcPts val="0"/>
              </a:spcAft>
              <a:buNone/>
            </a:pPr>
            <a:r>
              <a:rPr lang="en" sz="1400"/>
              <a:t> </a:t>
            </a:r>
            <a:endParaRPr sz="1400"/>
          </a:p>
        </p:txBody>
      </p:sp>
      <p:pic>
        <p:nvPicPr>
          <p:cNvPr id="128" name="Google Shape;128;p22"/>
          <p:cNvPicPr preferRelativeResize="0"/>
          <p:nvPr/>
        </p:nvPicPr>
        <p:blipFill>
          <a:blip r:embed="rId4">
            <a:alphaModFix/>
          </a:blip>
          <a:stretch>
            <a:fillRect/>
          </a:stretch>
        </p:blipFill>
        <p:spPr>
          <a:xfrm>
            <a:off x="4805951" y="899625"/>
            <a:ext cx="2624475" cy="3344250"/>
          </a:xfrm>
          <a:prstGeom prst="rect">
            <a:avLst/>
          </a:prstGeom>
          <a:noFill/>
          <a:ln w="9525" cap="flat" cmpd="sng">
            <a:solidFill>
              <a:schemeClr val="lt2"/>
            </a:solidFill>
            <a:prstDash val="solid"/>
            <a:round/>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Rainbows for All Children Introduction</a:t>
            </a:r>
            <a:endParaRPr/>
          </a:p>
        </p:txBody>
      </p:sp>
      <p:sp>
        <p:nvSpPr>
          <p:cNvPr id="75" name="Google Shape;75;p14"/>
          <p:cNvSpPr txBox="1">
            <a:spLocks noGrp="1"/>
          </p:cNvSpPr>
          <p:nvPr>
            <p:ph type="body" idx="1"/>
          </p:nvPr>
        </p:nvSpPr>
        <p:spPr>
          <a:xfrm>
            <a:off x="471900" y="1848025"/>
            <a:ext cx="82221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300"/>
              <a:t>Mission Statement: Rainbows for All Children is dedicated to providing support for all youth as they navigate grief and heal from loss, whether from death, divorce/separation, deployment, deportation, incarceration or other trauma. Rainbows for All Children fosters awareness that youth require support to heal. We nurture a community of effective Rainbows-trained Facilitators, supported with a repository of resources designed to guide youth in their grieving process.</a:t>
            </a:r>
            <a:endParaRPr sz="1300"/>
          </a:p>
          <a:p>
            <a:pPr marL="0" lvl="0" indent="0" algn="l" rtl="0">
              <a:spcBef>
                <a:spcPts val="1600"/>
              </a:spcBef>
              <a:spcAft>
                <a:spcPts val="0"/>
              </a:spcAft>
              <a:buNone/>
            </a:pPr>
            <a:r>
              <a:rPr lang="en" sz="1300"/>
              <a:t>History: Rainbows was founded by a woman experiencing divorce, who could not find a support group for her sons who were also struggling.</a:t>
            </a:r>
            <a:r>
              <a:rPr lang="en" sz="1300">
                <a:latin typeface="Arial"/>
                <a:ea typeface="Arial"/>
                <a:cs typeface="Arial"/>
                <a:sym typeface="Arial"/>
              </a:rPr>
              <a:t> This lack of support led this mother to work with other single parents to plan retreats for children dealing with divorce. From here a curriculum was drafted and in 1983, Rainbows became an approved 501(c)(3) organization. Three Chicago area private schools piloted the Rainbows curriculum and  over the next 30 years, this grass roots program expanded throughout the United States and into 16 countries, serving nearly three million youth.</a:t>
            </a:r>
            <a:endParaRPr sz="1500"/>
          </a:p>
          <a:p>
            <a:pPr marL="0" lvl="0" indent="0" algn="l" rtl="0">
              <a:spcBef>
                <a:spcPts val="1600"/>
              </a:spcBef>
              <a:spcAft>
                <a:spcPts val="1600"/>
              </a:spcAft>
              <a:buNone/>
            </a:pPr>
            <a:r>
              <a:rPr lang="en" sz="1300"/>
              <a:t> </a:t>
            </a:r>
            <a:endParaRPr sz="13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5"/>
          <p:cNvSpPr txBox="1">
            <a:spLocks noGrp="1"/>
          </p:cNvSpPr>
          <p:nvPr>
            <p:ph type="title"/>
          </p:nvPr>
        </p:nvSpPr>
        <p:spPr>
          <a:xfrm>
            <a:off x="460950" y="457450"/>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700"/>
              <a:t>My Role Description</a:t>
            </a:r>
            <a:endParaRPr sz="3700"/>
          </a:p>
        </p:txBody>
      </p:sp>
      <p:sp>
        <p:nvSpPr>
          <p:cNvPr id="81" name="Google Shape;81;p15"/>
          <p:cNvSpPr txBox="1"/>
          <p:nvPr/>
        </p:nvSpPr>
        <p:spPr>
          <a:xfrm>
            <a:off x="488600" y="1581250"/>
            <a:ext cx="8217300" cy="2385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300">
                <a:solidFill>
                  <a:schemeClr val="lt1"/>
                </a:solidFill>
                <a:latin typeface="Roboto"/>
                <a:ea typeface="Roboto"/>
                <a:cs typeface="Roboto"/>
                <a:sym typeface="Roboto"/>
              </a:rPr>
              <a:t>The primary objective for this position is, with limited supervision, to perform</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300">
                <a:solidFill>
                  <a:schemeClr val="lt1"/>
                </a:solidFill>
                <a:latin typeface="Roboto"/>
                <a:ea typeface="Roboto"/>
                <a:cs typeface="Roboto"/>
                <a:sym typeface="Roboto"/>
              </a:rPr>
              <a:t>varied and complex duties that assist Rainbows’ fundraising and event planning needs. Develops</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300">
                <a:solidFill>
                  <a:schemeClr val="lt1"/>
                </a:solidFill>
                <a:latin typeface="Roboto"/>
                <a:ea typeface="Roboto"/>
                <a:cs typeface="Roboto"/>
                <a:sym typeface="Roboto"/>
              </a:rPr>
              <a:t>and documents procedures for all activities. This position reports to the Executive Director.</a:t>
            </a:r>
            <a:endParaRPr sz="1300">
              <a:solidFill>
                <a:schemeClr val="lt1"/>
              </a:solidFill>
              <a:latin typeface="Roboto"/>
              <a:ea typeface="Roboto"/>
              <a:cs typeface="Roboto"/>
              <a:sym typeface="Roboto"/>
            </a:endParaRPr>
          </a:p>
          <a:p>
            <a:pPr marL="0" lvl="0" indent="0" algn="l" rtl="0">
              <a:spcBef>
                <a:spcPts val="0"/>
              </a:spcBef>
              <a:spcAft>
                <a:spcPts val="0"/>
              </a:spcAft>
              <a:buNone/>
            </a:pP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300">
                <a:solidFill>
                  <a:schemeClr val="lt1"/>
                </a:solidFill>
                <a:latin typeface="Roboto"/>
                <a:ea typeface="Roboto"/>
                <a:cs typeface="Roboto"/>
                <a:sym typeface="Roboto"/>
              </a:rPr>
              <a:t>Job Responsibilities: </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Research potential grant funding;</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Assist with strategic planning for fundraising and organizational development;</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Research relevant events and tabling opportunities;</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Assist with hosting information tables at community events;</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Help plan and execute fundraising events;</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Other relevant tasks as needed.</a:t>
            </a:r>
            <a:endParaRPr sz="1300">
              <a:solidFill>
                <a:schemeClr val="lt1"/>
              </a:solidFill>
              <a:latin typeface="Roboto"/>
              <a:ea typeface="Roboto"/>
              <a:cs typeface="Roboto"/>
              <a:sym typeface="Robo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6"/>
          <p:cNvSpPr txBox="1">
            <a:spLocks noGrp="1"/>
          </p:cNvSpPr>
          <p:nvPr>
            <p:ph type="title"/>
          </p:nvPr>
        </p:nvSpPr>
        <p:spPr>
          <a:xfrm>
            <a:off x="460950" y="484125"/>
            <a:ext cx="8222100" cy="1012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700"/>
              <a:t>My Role Description (cont.)</a:t>
            </a:r>
            <a:endParaRPr sz="3700"/>
          </a:p>
        </p:txBody>
      </p:sp>
      <p:sp>
        <p:nvSpPr>
          <p:cNvPr id="87" name="Google Shape;87;p16"/>
          <p:cNvSpPr txBox="1"/>
          <p:nvPr/>
        </p:nvSpPr>
        <p:spPr>
          <a:xfrm>
            <a:off x="595200" y="1465775"/>
            <a:ext cx="8012700" cy="3555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300">
                <a:solidFill>
                  <a:schemeClr val="lt1"/>
                </a:solidFill>
                <a:latin typeface="Roboto"/>
                <a:ea typeface="Roboto"/>
                <a:cs typeface="Roboto"/>
                <a:sym typeface="Roboto"/>
              </a:rPr>
              <a:t>Experience/Skills Required</a:t>
            </a:r>
            <a:endParaRPr sz="1300">
              <a:solidFill>
                <a:schemeClr val="lt1"/>
              </a:solidFill>
              <a:latin typeface="Roboto"/>
              <a:ea typeface="Roboto"/>
              <a:cs typeface="Roboto"/>
              <a:sym typeface="Roboto"/>
            </a:endParaRPr>
          </a:p>
          <a:p>
            <a:pPr marL="0" lvl="0" indent="0" algn="l" rtl="0">
              <a:spcBef>
                <a:spcPts val="0"/>
              </a:spcBef>
              <a:spcAft>
                <a:spcPts val="0"/>
              </a:spcAft>
              <a:buNone/>
            </a:pPr>
            <a:endParaRPr sz="1100">
              <a:solidFill>
                <a:schemeClr val="lt1"/>
              </a:solidFill>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Familiarity with researching grants;</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Knowledge of Chicagoland area;</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Excellent written and oral communication, interpersonal, and organizational skills;</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Ability to keep accurate records in a database and update them regularly;</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Ability to work in a fast-paced environment where role and/or tasks are frequently</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300">
                <a:solidFill>
                  <a:schemeClr val="lt1"/>
                </a:solidFill>
                <a:latin typeface="Roboto"/>
                <a:ea typeface="Roboto"/>
                <a:cs typeface="Roboto"/>
                <a:sym typeface="Roboto"/>
              </a:rPr>
              <a:t>changing;</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Outgoing customer-focused attitude;</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High-level knowledge of Microsoft Word, Outlook, Excel, Office 365, required;</a:t>
            </a: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100">
                <a:solidFill>
                  <a:schemeClr val="lt1"/>
                </a:solidFill>
                <a:latin typeface="Roboto"/>
                <a:ea typeface="Roboto"/>
                <a:cs typeface="Roboto"/>
                <a:sym typeface="Roboto"/>
              </a:rPr>
              <a:t>• </a:t>
            </a:r>
            <a:r>
              <a:rPr lang="en" sz="1300">
                <a:solidFill>
                  <a:schemeClr val="lt1"/>
                </a:solidFill>
                <a:latin typeface="Roboto"/>
                <a:ea typeface="Roboto"/>
                <a:cs typeface="Roboto"/>
                <a:sym typeface="Roboto"/>
              </a:rPr>
              <a:t>Related experience in grant writing a plus.</a:t>
            </a:r>
            <a:endParaRPr sz="1300">
              <a:solidFill>
                <a:schemeClr val="lt1"/>
              </a:solidFill>
              <a:latin typeface="Roboto"/>
              <a:ea typeface="Roboto"/>
              <a:cs typeface="Roboto"/>
              <a:sym typeface="Roboto"/>
            </a:endParaRPr>
          </a:p>
          <a:p>
            <a:pPr marL="0" lvl="0" indent="0" algn="l" rtl="0">
              <a:spcBef>
                <a:spcPts val="0"/>
              </a:spcBef>
              <a:spcAft>
                <a:spcPts val="0"/>
              </a:spcAft>
              <a:buNone/>
            </a:pPr>
            <a:endParaRPr sz="1300">
              <a:solidFill>
                <a:schemeClr val="lt1"/>
              </a:solidFill>
              <a:latin typeface="Roboto"/>
              <a:ea typeface="Roboto"/>
              <a:cs typeface="Roboto"/>
              <a:sym typeface="Roboto"/>
            </a:endParaRPr>
          </a:p>
          <a:p>
            <a:pPr marL="0" lvl="0" indent="0" algn="l" rtl="0">
              <a:spcBef>
                <a:spcPts val="0"/>
              </a:spcBef>
              <a:spcAft>
                <a:spcPts val="0"/>
              </a:spcAft>
              <a:buNone/>
            </a:pPr>
            <a:r>
              <a:rPr lang="en" sz="1300">
                <a:solidFill>
                  <a:schemeClr val="lt1"/>
                </a:solidFill>
                <a:latin typeface="Roboto"/>
                <a:ea typeface="Roboto"/>
                <a:cs typeface="Roboto"/>
                <a:sym typeface="Roboto"/>
              </a:rPr>
              <a:t>I did not contain all of these skills, however my supervisor were very transparent with me and assured me that it would not be a problem. As long as I was willing to learn and have an open mind they said I would be a great fit for the role. </a:t>
            </a:r>
            <a:endParaRPr sz="1300">
              <a:solidFill>
                <a:schemeClr val="lt1"/>
              </a:solidFill>
              <a:latin typeface="Roboto"/>
              <a:ea typeface="Roboto"/>
              <a:cs typeface="Roboto"/>
              <a:sym typeface="Roboto"/>
            </a:endParaRPr>
          </a:p>
          <a:p>
            <a:pPr marL="0" lvl="0" indent="0" algn="l" rtl="0">
              <a:spcBef>
                <a:spcPts val="0"/>
              </a:spcBef>
              <a:spcAft>
                <a:spcPts val="0"/>
              </a:spcAft>
              <a:buNone/>
            </a:pPr>
            <a:endParaRPr sz="1300">
              <a:solidFill>
                <a:schemeClr val="lt1"/>
              </a:solidFill>
              <a:latin typeface="Roboto"/>
              <a:ea typeface="Roboto"/>
              <a:cs typeface="Roboto"/>
              <a:sym typeface="Roboto"/>
            </a:endParaRPr>
          </a:p>
          <a:p>
            <a:pPr marL="0" lvl="0" indent="0" algn="l" rtl="0">
              <a:spcBef>
                <a:spcPts val="0"/>
              </a:spcBef>
              <a:spcAft>
                <a:spcPts val="0"/>
              </a:spcAft>
              <a:buNone/>
            </a:pPr>
            <a:endParaRPr sz="1300">
              <a:solidFill>
                <a:schemeClr val="lt1"/>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7"/>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Grant Research </a:t>
            </a:r>
            <a:endParaRPr/>
          </a:p>
        </p:txBody>
      </p:sp>
      <p:sp>
        <p:nvSpPr>
          <p:cNvPr id="93" name="Google Shape;93;p17"/>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A lot of my work at Rainbows consisted of researching for grants. I was completely new to fundraising when I began my internship, and did not understand how grants worked, what they were, or how to apply. After some time researching I began to understand to process and how to sort out wish grants seemed like a good fit for the Rainbow’s mission and the various programs that the organization has to offer. </a:t>
            </a:r>
            <a:endParaRPr/>
          </a:p>
        </p:txBody>
      </p:sp>
      <p:sp>
        <p:nvSpPr>
          <p:cNvPr id="94" name="Google Shape;94;p17"/>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 also learned the difference between large scale and small scale, local community foundations. Some of the grants that I researched for Rainbows for All Children: </a:t>
            </a:r>
            <a:endParaRPr/>
          </a:p>
          <a:p>
            <a:pPr marL="457200" lvl="0" indent="-317500" algn="l" rtl="0">
              <a:spcBef>
                <a:spcPts val="1600"/>
              </a:spcBef>
              <a:spcAft>
                <a:spcPts val="0"/>
              </a:spcAft>
              <a:buSzPts val="1400"/>
              <a:buChar char="●"/>
            </a:pPr>
            <a:r>
              <a:rPr lang="en"/>
              <a:t>Bank of America Foundation</a:t>
            </a:r>
            <a:endParaRPr/>
          </a:p>
          <a:p>
            <a:pPr marL="457200" lvl="0" indent="-317500" algn="l" rtl="0">
              <a:spcBef>
                <a:spcPts val="0"/>
              </a:spcBef>
              <a:spcAft>
                <a:spcPts val="0"/>
              </a:spcAft>
              <a:buSzPts val="1400"/>
              <a:buChar char="●"/>
            </a:pPr>
            <a:r>
              <a:rPr lang="en"/>
              <a:t>MacArthur Foundation</a:t>
            </a:r>
            <a:endParaRPr/>
          </a:p>
          <a:p>
            <a:pPr marL="457200" lvl="0" indent="-317500" algn="l" rtl="0">
              <a:spcBef>
                <a:spcPts val="0"/>
              </a:spcBef>
              <a:spcAft>
                <a:spcPts val="0"/>
              </a:spcAft>
              <a:buSzPts val="1400"/>
              <a:buChar char="●"/>
            </a:pPr>
            <a:r>
              <a:rPr lang="en"/>
              <a:t>Motorola Solutions Foundation</a:t>
            </a:r>
            <a:endParaRPr/>
          </a:p>
          <a:p>
            <a:pPr marL="457200" lvl="0" indent="-317500" algn="l" rtl="0">
              <a:spcBef>
                <a:spcPts val="0"/>
              </a:spcBef>
              <a:spcAft>
                <a:spcPts val="0"/>
              </a:spcAft>
              <a:buSzPts val="1400"/>
              <a:buChar char="●"/>
            </a:pPr>
            <a:r>
              <a:rPr lang="en"/>
              <a:t>Home Depot Foundation</a:t>
            </a:r>
            <a:endParaRPr/>
          </a:p>
          <a:p>
            <a:pPr marL="457200" lvl="0" indent="-317500" algn="l" rtl="0">
              <a:spcBef>
                <a:spcPts val="0"/>
              </a:spcBef>
              <a:spcAft>
                <a:spcPts val="0"/>
              </a:spcAft>
              <a:buSzPts val="1400"/>
              <a:buChar char="●"/>
            </a:pPr>
            <a:r>
              <a:rPr lang="en"/>
              <a:t>The MacArthur Foundation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8"/>
          <p:cNvSpPr txBox="1">
            <a:spLocks noGrp="1"/>
          </p:cNvSpPr>
          <p:nvPr>
            <p:ph type="title"/>
          </p:nvPr>
        </p:nvSpPr>
        <p:spPr>
          <a:xfrm>
            <a:off x="226078" y="357800"/>
            <a:ext cx="2808000" cy="953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Grant Writing</a:t>
            </a:r>
            <a:endParaRPr/>
          </a:p>
        </p:txBody>
      </p:sp>
      <p:sp>
        <p:nvSpPr>
          <p:cNvPr id="100" name="Google Shape;100;p18"/>
          <p:cNvSpPr txBox="1">
            <a:spLocks noGrp="1"/>
          </p:cNvSpPr>
          <p:nvPr>
            <p:ph type="body" idx="1"/>
          </p:nvPr>
        </p:nvSpPr>
        <p:spPr>
          <a:xfrm>
            <a:off x="226075" y="1465800"/>
            <a:ext cx="2808000" cy="31635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a:t>As an intern at Rainbows for All Children, I also had some exposure to grant writing and the process. I learned about the different requirements that each grant asked for, such as a letter of inquiry and a project proposal. I also learned about the various details that needed to be included in these pieces of the application process, such as population served, grant amount requested, the date that Rainbows became a 501(c)(3) non-profit organization, and more. </a:t>
            </a:r>
            <a:endParaRPr/>
          </a:p>
        </p:txBody>
      </p:sp>
      <p:sp>
        <p:nvSpPr>
          <p:cNvPr id="101" name="Google Shape;101;p18"/>
          <p:cNvSpPr txBox="1"/>
          <p:nvPr/>
        </p:nvSpPr>
        <p:spPr>
          <a:xfrm>
            <a:off x="3793225" y="1833000"/>
            <a:ext cx="4788300" cy="14775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a:latin typeface="Roboto"/>
                <a:ea typeface="Roboto"/>
                <a:cs typeface="Roboto"/>
                <a:sym typeface="Roboto"/>
              </a:rPr>
              <a:t>I was even fortunate enough to practice writing a letter of inquiry, specifically to the Creag Foundation. Here is a link to my first practice letter of intent for the application process for grant funding from the Creag foundation: </a:t>
            </a:r>
            <a:r>
              <a:rPr lang="en" u="sng">
                <a:solidFill>
                  <a:schemeClr val="hlink"/>
                </a:solidFill>
                <a:latin typeface="Roboto"/>
                <a:ea typeface="Roboto"/>
                <a:cs typeface="Roboto"/>
                <a:sym typeface="Roboto"/>
                <a:hlinkClick r:id="rId3"/>
              </a:rPr>
              <a:t>https://docs.google.com/document/d/1xBCebRBUw0sP-Fn3uQwl9Gymbk8jR13MiF4djsdYujA/edit?usp=sharing</a:t>
            </a:r>
            <a:r>
              <a:rPr lang="en">
                <a:latin typeface="Roboto"/>
                <a:ea typeface="Roboto"/>
                <a:cs typeface="Roboto"/>
                <a:sym typeface="Roboto"/>
              </a:rPr>
              <a:t> </a:t>
            </a:r>
            <a:endParaRPr>
              <a:latin typeface="Roboto"/>
              <a:ea typeface="Roboto"/>
              <a:cs typeface="Roboto"/>
              <a:sym typeface="Robot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9"/>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Other Tasks </a:t>
            </a:r>
            <a:endParaRPr/>
          </a:p>
        </p:txBody>
      </p:sp>
      <p:sp>
        <p:nvSpPr>
          <p:cNvPr id="107" name="Google Shape;107;p19"/>
          <p:cNvSpPr txBox="1">
            <a:spLocks noGrp="1"/>
          </p:cNvSpPr>
          <p:nvPr>
            <p:ph type="body" idx="1"/>
          </p:nvPr>
        </p:nvSpPr>
        <p:spPr>
          <a:xfrm>
            <a:off x="471900" y="1919075"/>
            <a:ext cx="3999900" cy="27102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n" sz="1300"/>
              <a:t>One thing that I really enjoyed interning for Rainbows was the flexibility of my role as a fundraising and event planning intern. I definitely learned a lot of skills related to my internship title, however I also completed other tasks along the way related to social media, research on grief and loss, designing marketing materials, and donor relations. The flexibility of my role helped me learn a lot and gave me an accurate idea of what non-profit work is like as there so many needs in small grassroots organizations like this one. </a:t>
            </a:r>
            <a:endParaRPr sz="1300"/>
          </a:p>
        </p:txBody>
      </p:sp>
      <p:sp>
        <p:nvSpPr>
          <p:cNvPr id="108" name="Google Shape;108;p19"/>
          <p:cNvSpPr txBox="1">
            <a:spLocks noGrp="1"/>
          </p:cNvSpPr>
          <p:nvPr>
            <p:ph type="body" idx="2"/>
          </p:nvPr>
        </p:nvSpPr>
        <p:spPr>
          <a:xfrm>
            <a:off x="4694250" y="1919075"/>
            <a:ext cx="3999900" cy="27102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a:t>Links to other tasks that I completed for Rainbows for all Children:</a:t>
            </a:r>
            <a:endParaRPr/>
          </a:p>
          <a:p>
            <a:pPr marL="0" lvl="0" indent="0" algn="l" rtl="0">
              <a:lnSpc>
                <a:spcPct val="100000"/>
              </a:lnSpc>
              <a:spcBef>
                <a:spcPts val="1600"/>
              </a:spcBef>
              <a:spcAft>
                <a:spcPts val="0"/>
              </a:spcAft>
              <a:buNone/>
            </a:pPr>
            <a:r>
              <a:rPr lang="en"/>
              <a:t>Research on Grief: </a:t>
            </a:r>
            <a:r>
              <a:rPr lang="en" u="sng">
                <a:solidFill>
                  <a:schemeClr val="hlink"/>
                </a:solidFill>
                <a:hlinkClick r:id="rId3"/>
              </a:rPr>
              <a:t>https://docs.google.com/document/d/1X6LJcC-FCwVuZsNzWc_RsTzgVlJ3Asqp-vV-9GkCZSQ/edit?usp=sharing</a:t>
            </a:r>
            <a:r>
              <a:rPr lang="en"/>
              <a:t> </a:t>
            </a:r>
            <a:endParaRPr/>
          </a:p>
          <a:p>
            <a:pPr marL="0" lvl="0" indent="0" algn="l" rtl="0">
              <a:lnSpc>
                <a:spcPct val="100000"/>
              </a:lnSpc>
              <a:spcBef>
                <a:spcPts val="1600"/>
              </a:spcBef>
              <a:spcAft>
                <a:spcPts val="1600"/>
              </a:spcAft>
              <a:buNone/>
            </a:pPr>
            <a:r>
              <a:rPr lang="en"/>
              <a:t>Flyer for Marketing: </a:t>
            </a:r>
            <a:r>
              <a:rPr lang="en" u="sng">
                <a:solidFill>
                  <a:schemeClr val="hlink"/>
                </a:solidFill>
                <a:hlinkClick r:id="rId4"/>
              </a:rPr>
              <a:t>https://www.canva.com/design/DAE9h_LQUXE/VvEXhEDxtKaZYsaRLQq_Yg/view?utm_content=DAE9h_LQUXE&amp;utm_campaign=designshare&amp;utm_medium=link2&amp;utm_source=sharebutton</a:t>
            </a:r>
            <a:r>
              <a:rPr lang="en"/>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0"/>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Takeaways</a:t>
            </a:r>
            <a:endParaRPr/>
          </a:p>
        </p:txBody>
      </p:sp>
      <p:sp>
        <p:nvSpPr>
          <p:cNvPr id="114" name="Google Shape;114;p20"/>
          <p:cNvSpPr txBox="1">
            <a:spLocks noGrp="1"/>
          </p:cNvSpPr>
          <p:nvPr>
            <p:ph type="subTitle" idx="1"/>
          </p:nvPr>
        </p:nvSpPr>
        <p:spPr>
          <a:xfrm>
            <a:off x="265500" y="2779467"/>
            <a:ext cx="4045200" cy="1235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Some of the most valuable things I learned while interning for Rainbows</a:t>
            </a:r>
            <a:endParaRPr/>
          </a:p>
        </p:txBody>
      </p:sp>
      <p:sp>
        <p:nvSpPr>
          <p:cNvPr id="115" name="Google Shape;115;p20"/>
          <p:cNvSpPr txBox="1"/>
          <p:nvPr/>
        </p:nvSpPr>
        <p:spPr>
          <a:xfrm>
            <a:off x="5125725" y="879450"/>
            <a:ext cx="3491100" cy="3201600"/>
          </a:xfrm>
          <a:prstGeom prst="rect">
            <a:avLst/>
          </a:prstGeom>
          <a:noFill/>
          <a:ln>
            <a:noFill/>
          </a:ln>
        </p:spPr>
        <p:txBody>
          <a:bodyPr spcFirstLastPara="1" wrap="square" lIns="91425" tIns="91425" rIns="91425" bIns="91425" anchor="t" anchorCtr="0">
            <a:spAutoFit/>
          </a:bodyPr>
          <a:lstStyle/>
          <a:p>
            <a:pPr marL="457200" lvl="0" indent="-317500" algn="l" rtl="0">
              <a:spcBef>
                <a:spcPts val="0"/>
              </a:spcBef>
              <a:spcAft>
                <a:spcPts val="0"/>
              </a:spcAft>
              <a:buClr>
                <a:schemeClr val="lt1"/>
              </a:buClr>
              <a:buSzPts val="1400"/>
              <a:buFont typeface="Roboto"/>
              <a:buChar char="-"/>
            </a:pPr>
            <a:r>
              <a:rPr lang="en">
                <a:solidFill>
                  <a:schemeClr val="lt1"/>
                </a:solidFill>
                <a:latin typeface="Roboto"/>
                <a:ea typeface="Roboto"/>
                <a:cs typeface="Roboto"/>
                <a:sym typeface="Roboto"/>
              </a:rPr>
              <a:t>Grant research and writing</a:t>
            </a:r>
            <a:endParaRPr>
              <a:solidFill>
                <a:schemeClr val="lt1"/>
              </a:solidFill>
              <a:latin typeface="Roboto"/>
              <a:ea typeface="Roboto"/>
              <a:cs typeface="Roboto"/>
              <a:sym typeface="Roboto"/>
            </a:endParaRPr>
          </a:p>
          <a:p>
            <a:pPr marL="457200" lvl="0" indent="-317500" algn="l" rtl="0">
              <a:spcBef>
                <a:spcPts val="0"/>
              </a:spcBef>
              <a:spcAft>
                <a:spcPts val="0"/>
              </a:spcAft>
              <a:buClr>
                <a:schemeClr val="lt1"/>
              </a:buClr>
              <a:buSzPts val="1400"/>
              <a:buFont typeface="Roboto"/>
              <a:buChar char="-"/>
            </a:pPr>
            <a:r>
              <a:rPr lang="en">
                <a:solidFill>
                  <a:schemeClr val="lt1"/>
                </a:solidFill>
                <a:latin typeface="Roboto"/>
                <a:ea typeface="Roboto"/>
                <a:cs typeface="Roboto"/>
                <a:sym typeface="Roboto"/>
              </a:rPr>
              <a:t>The importance of raising funds for non-profits in general, but especially for a non-profit like Rainbows for all children</a:t>
            </a:r>
            <a:endParaRPr>
              <a:solidFill>
                <a:schemeClr val="lt1"/>
              </a:solidFill>
              <a:latin typeface="Roboto"/>
              <a:ea typeface="Roboto"/>
              <a:cs typeface="Roboto"/>
              <a:sym typeface="Roboto"/>
            </a:endParaRPr>
          </a:p>
          <a:p>
            <a:pPr marL="457200" lvl="0" indent="-317500" algn="l" rtl="0">
              <a:spcBef>
                <a:spcPts val="0"/>
              </a:spcBef>
              <a:spcAft>
                <a:spcPts val="0"/>
              </a:spcAft>
              <a:buClr>
                <a:schemeClr val="lt1"/>
              </a:buClr>
              <a:buSzPts val="1400"/>
              <a:buFont typeface="Roboto"/>
              <a:buChar char="-"/>
            </a:pPr>
            <a:r>
              <a:rPr lang="en">
                <a:solidFill>
                  <a:schemeClr val="lt1"/>
                </a:solidFill>
                <a:latin typeface="Roboto"/>
                <a:ea typeface="Roboto"/>
                <a:cs typeface="Roboto"/>
                <a:sym typeface="Roboto"/>
              </a:rPr>
              <a:t>Professional skills related to communication, donor relations, time management in a hybrid setting</a:t>
            </a:r>
            <a:endParaRPr>
              <a:solidFill>
                <a:schemeClr val="lt1"/>
              </a:solidFill>
              <a:latin typeface="Roboto"/>
              <a:ea typeface="Roboto"/>
              <a:cs typeface="Roboto"/>
              <a:sym typeface="Roboto"/>
            </a:endParaRPr>
          </a:p>
          <a:p>
            <a:pPr marL="457200" lvl="0" indent="-317500" algn="l" rtl="0">
              <a:spcBef>
                <a:spcPts val="0"/>
              </a:spcBef>
              <a:spcAft>
                <a:spcPts val="0"/>
              </a:spcAft>
              <a:buClr>
                <a:schemeClr val="lt1"/>
              </a:buClr>
              <a:buSzPts val="1400"/>
              <a:buFont typeface="Roboto"/>
              <a:buChar char="-"/>
            </a:pPr>
            <a:r>
              <a:rPr lang="en">
                <a:solidFill>
                  <a:schemeClr val="lt1"/>
                </a:solidFill>
                <a:latin typeface="Roboto"/>
                <a:ea typeface="Roboto"/>
                <a:cs typeface="Roboto"/>
                <a:sym typeface="Roboto"/>
              </a:rPr>
              <a:t>What working at a small non-profit is like, especially when it comes to the need and demands while operating with little funding and revenue</a:t>
            </a:r>
            <a:endParaRPr>
              <a:solidFill>
                <a:schemeClr val="lt1"/>
              </a:solidFill>
              <a:latin typeface="Roboto"/>
              <a:ea typeface="Roboto"/>
              <a:cs typeface="Roboto"/>
              <a:sym typeface="Roboto"/>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1"/>
          <p:cNvSpPr txBox="1">
            <a:spLocks noGrp="1"/>
          </p:cNvSpPr>
          <p:nvPr>
            <p:ph type="title"/>
          </p:nvPr>
        </p:nvSpPr>
        <p:spPr>
          <a:xfrm>
            <a:off x="471900" y="738725"/>
            <a:ext cx="8222100" cy="767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Future Projects and Final Thoughts</a:t>
            </a:r>
            <a:endParaRPr/>
          </a:p>
        </p:txBody>
      </p:sp>
      <p:sp>
        <p:nvSpPr>
          <p:cNvPr id="121" name="Google Shape;121;p21"/>
          <p:cNvSpPr txBox="1">
            <a:spLocks noGrp="1"/>
          </p:cNvSpPr>
          <p:nvPr>
            <p:ph type="body" idx="1"/>
          </p:nvPr>
        </p:nvSpPr>
        <p:spPr>
          <a:xfrm>
            <a:off x="471900" y="2149800"/>
            <a:ext cx="8222100" cy="2479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There are a few future project that I hope to help out with during the remainder of my time at Rainbows. Throughout the next month I will helping with a fundraising event called run for rainbows. For this event I will be helping with the management of a peer to peer fundraising site, a social media calendar, designing social media content, and hopefully more. I am looking forward to learning about fundraising events and the planning that will go into run for Rainbows. </a:t>
            </a:r>
            <a:endParaRPr/>
          </a:p>
          <a:p>
            <a:pPr marL="0" lvl="0" indent="0" algn="l" rtl="0">
              <a:spcBef>
                <a:spcPts val="1600"/>
              </a:spcBef>
              <a:spcAft>
                <a:spcPts val="1600"/>
              </a:spcAft>
              <a:buNone/>
            </a:pPr>
            <a:r>
              <a:rPr lang="en"/>
              <a:t>I truly enjoyed my experience at this wonderful organization. I am grateful to the Rainbows staff for teaching me about the non-profit world and the mission driven work that is so important at Rainbows for All Children in Evanston. If you are searching for an internship and Rainbows sounds right for you, I would be happy to meet and talk more about my experience at this non-profit!</a:t>
            </a:r>
            <a:endParaRPr/>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1194</Words>
  <Application>Microsoft Office PowerPoint</Application>
  <PresentationFormat>On-screen Show (16:9)</PresentationFormat>
  <Paragraphs>73</Paragraphs>
  <Slides>10</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Roboto</vt:lpstr>
      <vt:lpstr>Material</vt:lpstr>
      <vt:lpstr>Rainbows for All Children</vt:lpstr>
      <vt:lpstr>Rainbows for All Children Introduction</vt:lpstr>
      <vt:lpstr>My Role Description</vt:lpstr>
      <vt:lpstr>My Role Description (cont.)</vt:lpstr>
      <vt:lpstr>Grant Research </vt:lpstr>
      <vt:lpstr>Grant Writing</vt:lpstr>
      <vt:lpstr>Other Tasks </vt:lpstr>
      <vt:lpstr>Takeaways</vt:lpstr>
      <vt:lpstr>Future Projects and Final Thoughts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Rainbows for All Children</dc:title>
  <cp:lastModifiedBy>Gomez, Maya</cp:lastModifiedBy>
  <cp:revision>1</cp:revision>
  <dcterms:modified xsi:type="dcterms:W3CDTF">2022-04-11T00:12:23Z</dcterms:modified>
</cp:coreProperties>
</file>