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8404800" cy="384048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1pPr>
    <a:lvl2pPr marL="0" marR="0" indent="240030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2pPr>
    <a:lvl3pPr marL="0" marR="0" indent="480060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3pPr>
    <a:lvl4pPr marL="0" marR="0" indent="720090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4pPr>
    <a:lvl5pPr marL="0" marR="0" indent="960120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5pPr>
    <a:lvl6pPr marL="0" marR="0" indent="1200150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6pPr>
    <a:lvl7pPr marL="0" marR="0" indent="1440180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7pPr>
    <a:lvl8pPr marL="0" marR="0" indent="1680210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8pPr>
    <a:lvl9pPr marL="0" marR="0" indent="1920240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F940E09-BFDB-0834-1AAC-54CE097DE5F6}" name="Rea, Liz" initials="RL" userId="S::ehartwig2@luc.edu::5fa1ea3f-a8f4-487c-8859-c3c87306c5b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08"/>
    <p:restoredTop sz="94620"/>
  </p:normalViewPr>
  <p:slideViewPr>
    <p:cSldViewPr snapToGrid="0" snapToObjects="1">
      <p:cViewPr varScale="1">
        <p:scale>
          <a:sx n="18" d="100"/>
          <a:sy n="18" d="100"/>
        </p:scale>
        <p:origin x="2736" y="3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14500" y="685800"/>
            <a:ext cx="3429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91440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2880360" y="11930385"/>
            <a:ext cx="32644079" cy="8232143"/>
          </a:xfrm>
          <a:prstGeom prst="rect">
            <a:avLst/>
          </a:prstGeom>
        </p:spPr>
        <p:txBody>
          <a:bodyPr/>
          <a:lstStyle/>
          <a:p>
            <a:r>
              <a:t>Title Text</a:t>
            </a:r>
          </a:p>
        </p:txBody>
      </p:sp>
      <p:sp>
        <p:nvSpPr>
          <p:cNvPr id="12" name="Body Level One…"/>
          <p:cNvSpPr txBox="1">
            <a:spLocks noGrp="1"/>
          </p:cNvSpPr>
          <p:nvPr>
            <p:ph type="body" sz="quarter" idx="1"/>
          </p:nvPr>
        </p:nvSpPr>
        <p:spPr>
          <a:xfrm>
            <a:off x="5760720" y="21762719"/>
            <a:ext cx="26883361" cy="9814561"/>
          </a:xfrm>
          <a:prstGeom prst="rect">
            <a:avLst/>
          </a:prstGeom>
        </p:spPr>
        <p:txBody>
          <a:bodyPr/>
          <a:lstStyle>
            <a:lvl1pPr marL="0" indent="0" algn="ctr">
              <a:buSzTx/>
              <a:buFontTx/>
              <a:buNone/>
              <a:defRPr>
                <a:solidFill>
                  <a:srgbClr val="888888"/>
                </a:solidFill>
              </a:defRPr>
            </a:lvl1pPr>
            <a:lvl2pPr marL="0" indent="2400300" algn="ctr">
              <a:buSzTx/>
              <a:buFontTx/>
              <a:buNone/>
              <a:defRPr>
                <a:solidFill>
                  <a:srgbClr val="888888"/>
                </a:solidFill>
              </a:defRPr>
            </a:lvl2pPr>
            <a:lvl3pPr marL="0" indent="4800600" algn="ctr">
              <a:buSzTx/>
              <a:buFontTx/>
              <a:buNone/>
              <a:defRPr>
                <a:solidFill>
                  <a:srgbClr val="888888"/>
                </a:solidFill>
              </a:defRPr>
            </a:lvl3pPr>
            <a:lvl4pPr marL="0" indent="7200900" algn="ctr">
              <a:buSzTx/>
              <a:buFontTx/>
              <a:buNone/>
              <a:defRPr>
                <a:solidFill>
                  <a:srgbClr val="888888"/>
                </a:solidFill>
              </a:defRPr>
            </a:lvl4pPr>
            <a:lvl5pPr marL="0" indent="96012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3033713" y="24678644"/>
            <a:ext cx="32644079" cy="7627620"/>
          </a:xfrm>
          <a:prstGeom prst="rect">
            <a:avLst/>
          </a:prstGeom>
        </p:spPr>
        <p:txBody>
          <a:bodyPr anchor="t"/>
          <a:lstStyle>
            <a:lvl1pPr algn="l">
              <a:defRPr sz="21000" b="1" cap="all"/>
            </a:lvl1pPr>
          </a:lstStyle>
          <a:p>
            <a:r>
              <a:t>Title Text</a:t>
            </a:r>
          </a:p>
        </p:txBody>
      </p:sp>
      <p:sp>
        <p:nvSpPr>
          <p:cNvPr id="30" name="Body Level One…"/>
          <p:cNvSpPr txBox="1">
            <a:spLocks noGrp="1"/>
          </p:cNvSpPr>
          <p:nvPr>
            <p:ph type="body" sz="quarter" idx="1"/>
          </p:nvPr>
        </p:nvSpPr>
        <p:spPr>
          <a:xfrm>
            <a:off x="3033713" y="16277600"/>
            <a:ext cx="32644079" cy="8401046"/>
          </a:xfrm>
          <a:prstGeom prst="rect">
            <a:avLst/>
          </a:prstGeom>
        </p:spPr>
        <p:txBody>
          <a:bodyPr anchor="b"/>
          <a:lstStyle>
            <a:lvl1pPr marL="0" indent="0">
              <a:spcBef>
                <a:spcPts val="2500"/>
              </a:spcBef>
              <a:buSzTx/>
              <a:buFontTx/>
              <a:buNone/>
              <a:defRPr sz="10500">
                <a:solidFill>
                  <a:srgbClr val="888888"/>
                </a:solidFill>
              </a:defRPr>
            </a:lvl1pPr>
            <a:lvl2pPr marL="0" indent="2400300">
              <a:spcBef>
                <a:spcPts val="2500"/>
              </a:spcBef>
              <a:buSzTx/>
              <a:buFontTx/>
              <a:buNone/>
              <a:defRPr sz="10500">
                <a:solidFill>
                  <a:srgbClr val="888888"/>
                </a:solidFill>
              </a:defRPr>
            </a:lvl2pPr>
            <a:lvl3pPr marL="0" indent="4800600">
              <a:spcBef>
                <a:spcPts val="2500"/>
              </a:spcBef>
              <a:buSzTx/>
              <a:buFontTx/>
              <a:buNone/>
              <a:defRPr sz="10500">
                <a:solidFill>
                  <a:srgbClr val="888888"/>
                </a:solidFill>
              </a:defRPr>
            </a:lvl3pPr>
            <a:lvl4pPr marL="0" indent="7200900">
              <a:spcBef>
                <a:spcPts val="2500"/>
              </a:spcBef>
              <a:buSzTx/>
              <a:buFontTx/>
              <a:buNone/>
              <a:defRPr sz="10500">
                <a:solidFill>
                  <a:srgbClr val="888888"/>
                </a:solidFill>
              </a:defRPr>
            </a:lvl4pPr>
            <a:lvl5pPr marL="0" indent="9601200">
              <a:spcBef>
                <a:spcPts val="2500"/>
              </a:spcBef>
              <a:buSzTx/>
              <a:buFontTx/>
              <a:buNone/>
              <a:defRPr sz="105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1533525" y="9556753"/>
            <a:ext cx="13508356" cy="27034487"/>
          </a:xfrm>
          <a:prstGeom prst="rect">
            <a:avLst/>
          </a:prstGeom>
        </p:spPr>
        <p:txBody>
          <a:bodyPr/>
          <a:lstStyle>
            <a:lvl1pPr>
              <a:spcBef>
                <a:spcPts val="3500"/>
              </a:spcBef>
              <a:defRPr sz="14700"/>
            </a:lvl1pPr>
            <a:lvl2pPr marL="4150519" indent="-1750219">
              <a:spcBef>
                <a:spcPts val="3500"/>
              </a:spcBef>
              <a:defRPr sz="14700"/>
            </a:lvl2pPr>
            <a:lvl3pPr marL="6480809" indent="-1680209">
              <a:spcBef>
                <a:spcPts val="3500"/>
              </a:spcBef>
              <a:defRPr sz="14700"/>
            </a:lvl3pPr>
            <a:lvl4pPr marL="9057974" indent="-1857074">
              <a:spcBef>
                <a:spcPts val="3500"/>
              </a:spcBef>
              <a:defRPr sz="14700"/>
            </a:lvl4pPr>
            <a:lvl5pPr marL="11458274" indent="-1857074">
              <a:spcBef>
                <a:spcPts val="3500"/>
              </a:spcBef>
              <a:defRPr sz="147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1920239" y="8596635"/>
            <a:ext cx="16968789" cy="3582669"/>
          </a:xfrm>
          <a:prstGeom prst="rect">
            <a:avLst/>
          </a:prstGeom>
        </p:spPr>
        <p:txBody>
          <a:bodyPr anchor="b"/>
          <a:lstStyle>
            <a:lvl1pPr marL="0" indent="0">
              <a:spcBef>
                <a:spcPts val="3000"/>
              </a:spcBef>
              <a:buSzTx/>
              <a:buFontTx/>
              <a:buNone/>
              <a:defRPr sz="12600" b="1"/>
            </a:lvl1pPr>
            <a:lvl2pPr marL="0" indent="2400300">
              <a:spcBef>
                <a:spcPts val="3000"/>
              </a:spcBef>
              <a:buSzTx/>
              <a:buFontTx/>
              <a:buNone/>
              <a:defRPr sz="12600" b="1"/>
            </a:lvl2pPr>
            <a:lvl3pPr marL="0" indent="4800600">
              <a:spcBef>
                <a:spcPts val="3000"/>
              </a:spcBef>
              <a:buSzTx/>
              <a:buFontTx/>
              <a:buNone/>
              <a:defRPr sz="12600" b="1"/>
            </a:lvl3pPr>
            <a:lvl4pPr marL="0" indent="7200900">
              <a:spcBef>
                <a:spcPts val="3000"/>
              </a:spcBef>
              <a:buSzTx/>
              <a:buFontTx/>
              <a:buNone/>
              <a:defRPr sz="12600" b="1"/>
            </a:lvl4pPr>
            <a:lvl5pPr marL="0" indent="9601200">
              <a:spcBef>
                <a:spcPts val="3000"/>
              </a:spcBef>
              <a:buSzTx/>
              <a:buFontTx/>
              <a:buNone/>
              <a:defRPr sz="126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19509105" y="8596635"/>
            <a:ext cx="16975456" cy="3582669"/>
          </a:xfrm>
          <a:prstGeom prst="rect">
            <a:avLst/>
          </a:prstGeom>
        </p:spPr>
        <p:txBody>
          <a:bodyPr anchor="b"/>
          <a:lstStyle/>
          <a:p>
            <a:pPr marL="0" indent="0">
              <a:spcBef>
                <a:spcPts val="3000"/>
              </a:spcBef>
              <a:buSzTx/>
              <a:buFontTx/>
              <a:buNone/>
              <a:defRPr sz="126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1920244" y="1529077"/>
            <a:ext cx="12634915" cy="6507482"/>
          </a:xfrm>
          <a:prstGeom prst="rect">
            <a:avLst/>
          </a:prstGeom>
        </p:spPr>
        <p:txBody>
          <a:bodyPr anchor="b"/>
          <a:lstStyle>
            <a:lvl1pPr algn="l">
              <a:defRPr sz="10500" b="1"/>
            </a:lvl1pPr>
          </a:lstStyle>
          <a:p>
            <a:r>
              <a:t>Title Text</a:t>
            </a:r>
          </a:p>
        </p:txBody>
      </p:sp>
      <p:sp>
        <p:nvSpPr>
          <p:cNvPr id="73" name="Body Level One…"/>
          <p:cNvSpPr txBox="1">
            <a:spLocks noGrp="1"/>
          </p:cNvSpPr>
          <p:nvPr>
            <p:ph type="body" idx="1"/>
          </p:nvPr>
        </p:nvSpPr>
        <p:spPr>
          <a:xfrm>
            <a:off x="15015210" y="1529086"/>
            <a:ext cx="21469351" cy="32777435"/>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half" idx="21"/>
          </p:nvPr>
        </p:nvSpPr>
        <p:spPr>
          <a:xfrm>
            <a:off x="1920244" y="8036566"/>
            <a:ext cx="12634915" cy="26269957"/>
          </a:xfrm>
          <a:prstGeom prst="rect">
            <a:avLst/>
          </a:prstGeom>
        </p:spPr>
        <p:txBody>
          <a:bodyPr/>
          <a:lstStyle/>
          <a:p>
            <a:pPr marL="0" indent="0">
              <a:spcBef>
                <a:spcPts val="1700"/>
              </a:spcBef>
              <a:buSzTx/>
              <a:buFontTx/>
              <a:buNone/>
              <a:defRPr sz="7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7527607" y="26883363"/>
            <a:ext cx="23042882" cy="3173736"/>
          </a:xfrm>
          <a:prstGeom prst="rect">
            <a:avLst/>
          </a:prstGeom>
        </p:spPr>
        <p:txBody>
          <a:bodyPr anchor="b"/>
          <a:lstStyle>
            <a:lvl1pPr algn="l">
              <a:defRPr sz="10500" b="1"/>
            </a:lvl1pPr>
          </a:lstStyle>
          <a:p>
            <a:r>
              <a:t>Title Text</a:t>
            </a:r>
          </a:p>
        </p:txBody>
      </p:sp>
      <p:sp>
        <p:nvSpPr>
          <p:cNvPr id="83" name="Picture Placeholder 2"/>
          <p:cNvSpPr>
            <a:spLocks noGrp="1"/>
          </p:cNvSpPr>
          <p:nvPr>
            <p:ph type="pic" sz="half" idx="21"/>
          </p:nvPr>
        </p:nvSpPr>
        <p:spPr>
          <a:xfrm>
            <a:off x="7527607" y="3431542"/>
            <a:ext cx="23042882" cy="23042881"/>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7527607" y="30057098"/>
            <a:ext cx="23042882" cy="4507226"/>
          </a:xfrm>
          <a:prstGeom prst="rect">
            <a:avLst/>
          </a:prstGeom>
        </p:spPr>
        <p:txBody>
          <a:bodyPr/>
          <a:lstStyle>
            <a:lvl1pPr marL="0" indent="0">
              <a:spcBef>
                <a:spcPts val="1700"/>
              </a:spcBef>
              <a:buSzTx/>
              <a:buFontTx/>
              <a:buNone/>
              <a:defRPr sz="7400"/>
            </a:lvl1pPr>
            <a:lvl2pPr marL="0" indent="2400300">
              <a:spcBef>
                <a:spcPts val="1700"/>
              </a:spcBef>
              <a:buSzTx/>
              <a:buFontTx/>
              <a:buNone/>
              <a:defRPr sz="7400"/>
            </a:lvl2pPr>
            <a:lvl3pPr marL="0" indent="4800600">
              <a:spcBef>
                <a:spcPts val="1700"/>
              </a:spcBef>
              <a:buSzTx/>
              <a:buFontTx/>
              <a:buNone/>
              <a:defRPr sz="7400"/>
            </a:lvl3pPr>
            <a:lvl4pPr marL="0" indent="7200900">
              <a:spcBef>
                <a:spcPts val="1700"/>
              </a:spcBef>
              <a:buSzTx/>
              <a:buFontTx/>
              <a:buNone/>
              <a:defRPr sz="7400"/>
            </a:lvl4pPr>
            <a:lvl5pPr marL="0" indent="9601200">
              <a:spcBef>
                <a:spcPts val="1700"/>
              </a:spcBef>
              <a:buSzTx/>
              <a:buFontTx/>
              <a:buNone/>
              <a:defRPr sz="7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920239" y="1537972"/>
            <a:ext cx="34564323" cy="6400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40029" tIns="240029" rIns="240029" bIns="240029" anchor="ctr">
            <a:normAutofit/>
          </a:bodyPr>
          <a:lstStyle/>
          <a:p>
            <a:r>
              <a:t>Title Text</a:t>
            </a:r>
          </a:p>
        </p:txBody>
      </p:sp>
      <p:sp>
        <p:nvSpPr>
          <p:cNvPr id="3" name="Body Level One…"/>
          <p:cNvSpPr txBox="1">
            <a:spLocks noGrp="1"/>
          </p:cNvSpPr>
          <p:nvPr>
            <p:ph type="body" idx="1"/>
          </p:nvPr>
        </p:nvSpPr>
        <p:spPr>
          <a:xfrm>
            <a:off x="1920239" y="8961119"/>
            <a:ext cx="34564323" cy="253453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40029" tIns="240029" rIns="240029" bIns="24002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35180758" y="35977226"/>
            <a:ext cx="1303800" cy="1281376"/>
          </a:xfrm>
          <a:prstGeom prst="rect">
            <a:avLst/>
          </a:prstGeom>
          <a:ln w="12700">
            <a:miter lim="400000"/>
          </a:ln>
        </p:spPr>
        <p:txBody>
          <a:bodyPr wrap="none" lIns="240029" tIns="240029" rIns="240029" bIns="240029" anchor="ctr">
            <a:spAutoFit/>
          </a:bodyPr>
          <a:lstStyle>
            <a:lvl1pPr algn="r">
              <a:defRPr sz="63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1pPr>
      <a:lvl2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2pPr>
      <a:lvl3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3pPr>
      <a:lvl4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4pPr>
      <a:lvl5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5pPr>
      <a:lvl6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6pPr>
      <a:lvl7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7pPr>
      <a:lvl8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8pPr>
      <a:lvl9pPr marL="0" marR="0" indent="0" algn="ctr" defTabSz="4800600" rtl="0" latinLnBrk="0">
        <a:lnSpc>
          <a:spcPct val="100000"/>
        </a:lnSpc>
        <a:spcBef>
          <a:spcPts val="0"/>
        </a:spcBef>
        <a:spcAft>
          <a:spcPts val="0"/>
        </a:spcAft>
        <a:buClrTx/>
        <a:buSzTx/>
        <a:buFontTx/>
        <a:buNone/>
        <a:tabLst/>
        <a:defRPr sz="23100" b="0" i="0" u="none" strike="noStrike" cap="none" spc="0" baseline="0">
          <a:solidFill>
            <a:srgbClr val="000000"/>
          </a:solidFill>
          <a:uFillTx/>
          <a:latin typeface="+mn-lt"/>
          <a:ea typeface="+mn-ea"/>
          <a:cs typeface="+mn-cs"/>
          <a:sym typeface="Calibri"/>
        </a:defRPr>
      </a:lvl9pPr>
    </p:titleStyle>
    <p:bodyStyle>
      <a:lvl1pPr marL="1800225" marR="0" indent="-1800225"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1pPr>
      <a:lvl2pPr marL="4114800" marR="0" indent="-1714500"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2pPr>
      <a:lvl3pPr marL="6400800" marR="0" indent="-1600200"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3pPr>
      <a:lvl4pPr marL="9121140" marR="0" indent="-1920240"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4pPr>
      <a:lvl5pPr marL="11521440" marR="0" indent="-1920240"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5pPr>
      <a:lvl6pPr marL="13921739" marR="0" indent="-1920239"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6pPr>
      <a:lvl7pPr marL="16322039" marR="0" indent="-1920239"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7pPr>
      <a:lvl8pPr marL="18722339" marR="0" indent="-1920239"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8pPr>
      <a:lvl9pPr marL="21122639" marR="0" indent="-1920239" algn="l" defTabSz="4800600" rtl="0" latinLnBrk="0">
        <a:lnSpc>
          <a:spcPct val="100000"/>
        </a:lnSpc>
        <a:spcBef>
          <a:spcPts val="4000"/>
        </a:spcBef>
        <a:spcAft>
          <a:spcPts val="0"/>
        </a:spcAft>
        <a:buClrTx/>
        <a:buSzPct val="100000"/>
        <a:buFont typeface="Arial"/>
        <a:buChar char="•"/>
        <a:tabLst/>
        <a:defRPr sz="16800" b="0" i="0" u="none" strike="noStrike" cap="none" spc="0" baseline="0">
          <a:solidFill>
            <a:srgbClr val="000000"/>
          </a:solidFill>
          <a:uFillTx/>
          <a:latin typeface="+mn-lt"/>
          <a:ea typeface="+mn-ea"/>
          <a:cs typeface="+mn-cs"/>
          <a:sym typeface="Calibri"/>
        </a:defRPr>
      </a:lvl9pPr>
    </p:bodyStyle>
    <p:otherStyle>
      <a:lvl1pPr marL="0" marR="0" indent="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1pPr>
      <a:lvl2pPr marL="0" marR="0" indent="240030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2pPr>
      <a:lvl3pPr marL="0" marR="0" indent="480060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3pPr>
      <a:lvl4pPr marL="0" marR="0" indent="720090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4pPr>
      <a:lvl5pPr marL="0" marR="0" indent="960120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5pPr>
      <a:lvl6pPr marL="0" marR="0" indent="1200150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6pPr>
      <a:lvl7pPr marL="0" marR="0" indent="1440180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7pPr>
      <a:lvl8pPr marL="0" marR="0" indent="1680210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8pPr>
      <a:lvl9pPr marL="0" marR="0" indent="19202400" algn="r" defTabSz="4800600" rtl="0" latinLnBrk="0">
        <a:lnSpc>
          <a:spcPct val="100000"/>
        </a:lnSpc>
        <a:spcBef>
          <a:spcPts val="0"/>
        </a:spcBef>
        <a:spcAft>
          <a:spcPts val="0"/>
        </a:spcAft>
        <a:buClrTx/>
        <a:buSzTx/>
        <a:buFontTx/>
        <a:buNone/>
        <a:tabLst/>
        <a:defRPr sz="63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6"/>
          <p:cNvSpPr/>
          <p:nvPr/>
        </p:nvSpPr>
        <p:spPr>
          <a:xfrm>
            <a:off x="0" y="-6351"/>
            <a:ext cx="38404800" cy="7200901"/>
          </a:xfrm>
          <a:prstGeom prst="rect">
            <a:avLst/>
          </a:prstGeom>
          <a:solidFill>
            <a:srgbClr val="730000"/>
          </a:solidFill>
          <a:ln w="38100">
            <a:solidFill>
              <a:srgbClr val="000000"/>
            </a:solidFill>
            <a:miter/>
          </a:ln>
          <a:effectLst>
            <a:outerShdw blurRad="38100" dist="20000" dir="5400000" rotWithShape="0">
              <a:srgbClr val="000000">
                <a:alpha val="37999"/>
              </a:srgbClr>
            </a:outerShdw>
          </a:effectLst>
        </p:spPr>
        <p:txBody>
          <a:bodyPr lIns="45719" rIns="45719" anchor="ctr"/>
          <a:lstStyle/>
          <a:p>
            <a:pPr algn="ctr" defTabSz="12343211">
              <a:defRPr>
                <a:solidFill>
                  <a:srgbClr val="FFFFFF"/>
                </a:solidFill>
              </a:defRPr>
            </a:pPr>
            <a:endParaRPr/>
          </a:p>
        </p:txBody>
      </p:sp>
      <p:sp>
        <p:nvSpPr>
          <p:cNvPr id="95" name="TextBox 7"/>
          <p:cNvSpPr txBox="1"/>
          <p:nvPr/>
        </p:nvSpPr>
        <p:spPr>
          <a:xfrm>
            <a:off x="4728559" y="454798"/>
            <a:ext cx="33436212" cy="5286060"/>
          </a:xfrm>
          <a:prstGeom prst="rect">
            <a:avLst/>
          </a:prstGeom>
          <a:solidFill>
            <a:schemeClr val="accent2">
              <a:lumOff val="11813"/>
            </a:scheme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40029" tIns="240029" rIns="240029" bIns="240029">
            <a:spAutoFit/>
          </a:bodyPr>
          <a:lstStyle/>
          <a:p>
            <a:pPr algn="ctr">
              <a:defRPr sz="10500">
                <a:solidFill>
                  <a:srgbClr val="FFFFFF"/>
                </a:solidFill>
              </a:defRPr>
            </a:pPr>
            <a:r>
              <a:rPr dirty="0"/>
              <a:t>Depressive and Anxiety Symptoms and their Association with Sleep </a:t>
            </a:r>
            <a:r>
              <a:rPr lang="en-US" dirty="0"/>
              <a:t>Consistency</a:t>
            </a:r>
            <a:r>
              <a:rPr dirty="0"/>
              <a:t> in Female College Students</a:t>
            </a:r>
          </a:p>
          <a:p>
            <a:pPr algn="ctr">
              <a:defRPr sz="5100">
                <a:solidFill>
                  <a:srgbClr val="FFFFFF"/>
                </a:solidFill>
              </a:defRPr>
            </a:pPr>
            <a:r>
              <a:rPr dirty="0"/>
              <a:t>Lora </a:t>
            </a:r>
            <a:r>
              <a:rPr dirty="0" err="1"/>
              <a:t>Djambov</a:t>
            </a:r>
            <a:r>
              <a:rPr dirty="0"/>
              <a:t>, Elizabeth Rea, MA, Laura Nicholson, MA, Amy Egbert, PhD, &amp; Amy</a:t>
            </a:r>
            <a:r>
              <a:rPr lang="en-US" dirty="0"/>
              <a:t> M</a:t>
            </a:r>
            <a:r>
              <a:rPr dirty="0"/>
              <a:t> </a:t>
            </a:r>
            <a:r>
              <a:rPr dirty="0" err="1"/>
              <a:t>Bohnert</a:t>
            </a:r>
            <a:r>
              <a:rPr dirty="0"/>
              <a:t>, PhD</a:t>
            </a:r>
          </a:p>
          <a:p>
            <a:pPr algn="ctr">
              <a:defRPr sz="5100">
                <a:solidFill>
                  <a:srgbClr val="FFFFFF"/>
                </a:solidFill>
              </a:defRPr>
            </a:pPr>
            <a:r>
              <a:rPr dirty="0"/>
              <a:t>Loyola University Chicago</a:t>
            </a:r>
          </a:p>
        </p:txBody>
      </p:sp>
      <p:sp>
        <p:nvSpPr>
          <p:cNvPr id="96" name="TextBox 8"/>
          <p:cNvSpPr txBox="1"/>
          <p:nvPr/>
        </p:nvSpPr>
        <p:spPr>
          <a:xfrm>
            <a:off x="349144" y="7462732"/>
            <a:ext cx="12385488" cy="9317933"/>
          </a:xfrm>
          <a:prstGeom prst="rect">
            <a:avLst/>
          </a:prstGeom>
          <a:ln w="19050">
            <a:solidFill>
              <a:srgbClr val="00000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0029" tIns="240029" rIns="240029" bIns="240029">
            <a:spAutoFit/>
          </a:bodyPr>
          <a:lstStyle/>
          <a:p>
            <a:pPr algn="ctr">
              <a:defRPr sz="4800" b="1" u="sng"/>
            </a:pPr>
            <a:r>
              <a:rPr sz="4000" dirty="0"/>
              <a:t>Introduction</a:t>
            </a:r>
          </a:p>
          <a:p>
            <a:pPr>
              <a:buSzPct val="100000"/>
              <a:defRPr sz="3800"/>
            </a:pPr>
            <a:endParaRPr lang="en-US" sz="4000" dirty="0"/>
          </a:p>
          <a:p>
            <a:pPr marL="481012" indent="-481012">
              <a:buSzPct val="100000"/>
              <a:buFont typeface="Arial"/>
              <a:buChar char="•"/>
              <a:defRPr sz="3800"/>
            </a:pPr>
            <a:r>
              <a:rPr lang="en-US" sz="3800" dirty="0"/>
              <a:t>Inconsistent sleep, or the lack of a consistent sleep schedule, (e.g., duration and timing), is associated with poorer cognitive outcomes in students.</a:t>
            </a:r>
            <a:r>
              <a:rPr lang="en-US" sz="3800" baseline="30000" dirty="0"/>
              <a:t>(1)</a:t>
            </a:r>
            <a:r>
              <a:rPr lang="en-US" sz="3800" dirty="0"/>
              <a:t> </a:t>
            </a:r>
          </a:p>
          <a:p>
            <a:pPr marL="481012" indent="-481012">
              <a:buSzPct val="100000"/>
              <a:buFont typeface="Arial"/>
              <a:buChar char="•"/>
              <a:defRPr sz="3800"/>
            </a:pPr>
            <a:endParaRPr lang="en-US" sz="3800" dirty="0"/>
          </a:p>
          <a:p>
            <a:pPr marL="481012" indent="-481012">
              <a:buSzPct val="100000"/>
              <a:buFont typeface="Arial"/>
              <a:buChar char="•"/>
              <a:defRPr sz="3800"/>
            </a:pPr>
            <a:r>
              <a:rPr lang="en-US" sz="3800" dirty="0"/>
              <a:t>Research thus far has not examined the relationship between sleep consistency in college students, demographic factors (age, race, living arrangement) and mental health outcomes. </a:t>
            </a:r>
          </a:p>
          <a:p>
            <a:pPr marL="481012" indent="-481012">
              <a:buSzPct val="100000"/>
              <a:buFont typeface="Arial"/>
              <a:buChar char="•"/>
              <a:defRPr sz="3800"/>
            </a:pPr>
            <a:endParaRPr lang="en-US" sz="3800" dirty="0"/>
          </a:p>
          <a:p>
            <a:pPr marL="481012" indent="-481012">
              <a:buSzPct val="100000"/>
              <a:buFont typeface="Arial"/>
              <a:buChar char="•"/>
              <a:defRPr sz="3800"/>
            </a:pPr>
            <a:r>
              <a:rPr lang="en-US" sz="3800" dirty="0"/>
              <a:t>The sleep regularity index (SRI), which is a novel metric, captures daily sleep consistency by using daily reports of sleep timing to calculate how consistent an individual’s sleep is over a given period of time.</a:t>
            </a:r>
          </a:p>
        </p:txBody>
      </p:sp>
      <p:sp>
        <p:nvSpPr>
          <p:cNvPr id="97" name="TextBox 10"/>
          <p:cNvSpPr txBox="1"/>
          <p:nvPr/>
        </p:nvSpPr>
        <p:spPr>
          <a:xfrm>
            <a:off x="349144" y="17138652"/>
            <a:ext cx="12351536" cy="4608952"/>
          </a:xfrm>
          <a:prstGeom prst="rect">
            <a:avLst/>
          </a:prstGeom>
          <a:ln w="19050">
            <a:solidFill>
              <a:srgbClr val="00000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0029" tIns="240029" rIns="240029" bIns="240029">
            <a:spAutoFit/>
          </a:bodyPr>
          <a:lstStyle/>
          <a:p>
            <a:pPr algn="ctr">
              <a:defRPr sz="4800" b="1" u="sng"/>
            </a:pPr>
            <a:r>
              <a:rPr sz="4000" dirty="0"/>
              <a:t>Aims</a:t>
            </a:r>
          </a:p>
          <a:p>
            <a:pPr marL="914400" indent="-914400">
              <a:buSzPct val="100000"/>
              <a:buAutoNum type="arabicPeriod"/>
              <a:defRPr sz="4000" i="1"/>
            </a:pPr>
            <a:r>
              <a:rPr lang="en-US" sz="3800" dirty="0"/>
              <a:t>Examine relations between </a:t>
            </a:r>
            <a:r>
              <a:rPr sz="3800" dirty="0"/>
              <a:t>sleep consistency </a:t>
            </a:r>
            <a:r>
              <a:rPr lang="en-US" sz="3800" dirty="0"/>
              <a:t>and</a:t>
            </a:r>
            <a:r>
              <a:rPr sz="3800" dirty="0"/>
              <a:t> college students’ mental health outcomes</a:t>
            </a:r>
            <a:r>
              <a:rPr lang="en-US" sz="3800" dirty="0"/>
              <a:t>.</a:t>
            </a:r>
            <a:endParaRPr sz="3800" dirty="0"/>
          </a:p>
          <a:p>
            <a:pPr marL="914400" indent="-914400">
              <a:buSzPct val="100000"/>
              <a:buAutoNum type="arabicPeriod"/>
              <a:defRPr sz="4000" i="1"/>
            </a:pPr>
            <a:r>
              <a:rPr lang="en-US" sz="3800" dirty="0"/>
              <a:t>Understand h</a:t>
            </a:r>
            <a:r>
              <a:rPr sz="3800" dirty="0"/>
              <a:t>ow sleep consistency is influenced by demographic factors.</a:t>
            </a:r>
          </a:p>
          <a:p>
            <a:pPr marL="914400" indent="-914400">
              <a:buSzPct val="100000"/>
              <a:buAutoNum type="arabicPeriod"/>
              <a:defRPr sz="4000" i="1"/>
            </a:pPr>
            <a:r>
              <a:rPr lang="en-US" sz="3800" dirty="0"/>
              <a:t>Examine potential moderators (e.g., race) of the relations between SRI and mental health outcomes.</a:t>
            </a:r>
            <a:endParaRPr sz="3800" dirty="0"/>
          </a:p>
        </p:txBody>
      </p:sp>
      <p:grpSp>
        <p:nvGrpSpPr>
          <p:cNvPr id="100" name="TextBox 11"/>
          <p:cNvGrpSpPr/>
          <p:nvPr/>
        </p:nvGrpSpPr>
        <p:grpSpPr>
          <a:xfrm>
            <a:off x="283634" y="22105592"/>
            <a:ext cx="12450998" cy="16214050"/>
            <a:chOff x="-48304" y="349949"/>
            <a:chExt cx="12450996" cy="16214049"/>
          </a:xfrm>
        </p:grpSpPr>
        <p:sp>
          <p:nvSpPr>
            <p:cNvPr id="98" name="Rectangle"/>
            <p:cNvSpPr/>
            <p:nvPr/>
          </p:nvSpPr>
          <p:spPr>
            <a:xfrm>
              <a:off x="-48304" y="349949"/>
              <a:ext cx="12450996" cy="15429175"/>
            </a:xfrm>
            <a:prstGeom prst="rect">
              <a:avLst/>
            </a:prstGeom>
            <a:noFill/>
            <a:ln w="19050" cap="flat">
              <a:solidFill>
                <a:srgbClr val="000000"/>
              </a:solidFill>
              <a:prstDash val="solid"/>
              <a:round/>
            </a:ln>
            <a:effectLst/>
          </p:spPr>
          <p:txBody>
            <a:bodyPr wrap="square" lIns="45719" tIns="45719" rIns="45719" bIns="45719" numCol="1" anchor="t">
              <a:noAutofit/>
            </a:bodyPr>
            <a:lstStyle/>
            <a:p>
              <a:pPr>
                <a:defRPr sz="1200"/>
              </a:pPr>
              <a:endParaRPr/>
            </a:p>
          </p:txBody>
        </p:sp>
        <p:sp>
          <p:nvSpPr>
            <p:cNvPr id="99" name="Method…"/>
            <p:cNvSpPr/>
            <p:nvPr/>
          </p:nvSpPr>
          <p:spPr>
            <a:xfrm>
              <a:off x="594797" y="628869"/>
              <a:ext cx="11282567" cy="1593512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0029" tIns="240029" rIns="240029" bIns="240029" numCol="1" anchor="t">
              <a:spAutoFit/>
            </a:bodyPr>
            <a:lstStyle/>
            <a:p>
              <a:pPr algn="ctr">
                <a:defRPr sz="4800" b="1" u="sng"/>
              </a:pPr>
              <a:r>
                <a:rPr sz="4000" dirty="0"/>
                <a:t>Method</a:t>
              </a:r>
            </a:p>
            <a:p>
              <a:pPr>
                <a:defRPr sz="3800" b="1" i="1"/>
              </a:pPr>
              <a:r>
                <a:rPr sz="3800" dirty="0"/>
                <a:t>Participants</a:t>
              </a:r>
            </a:p>
            <a:p>
              <a:pPr marL="481013" indent="-481013">
                <a:buSzPct val="100000"/>
                <a:buFont typeface="Arial"/>
                <a:buChar char="•"/>
                <a:defRPr sz="4800"/>
              </a:pPr>
              <a:r>
                <a:rPr sz="3800" dirty="0"/>
                <a:t>Undergraduate Students (</a:t>
              </a:r>
              <a:r>
                <a:rPr sz="3800" i="1" dirty="0"/>
                <a:t>n</a:t>
              </a:r>
              <a:r>
                <a:rPr sz="3800" dirty="0"/>
                <a:t> = 39) </a:t>
              </a:r>
              <a:r>
                <a:rPr lang="en-US" sz="3800" dirty="0"/>
                <a:t>, 100% female,M</a:t>
              </a:r>
              <a:r>
                <a:rPr lang="en-US" sz="3800" baseline="-25000" dirty="0"/>
                <a:t>age</a:t>
              </a:r>
              <a:r>
                <a:rPr lang="en-US" sz="3800" dirty="0"/>
                <a:t>=19.27, </a:t>
              </a:r>
              <a:r>
                <a:rPr sz="3800" dirty="0"/>
                <a:t>enrolled in a psychology course</a:t>
              </a:r>
              <a:r>
                <a:rPr lang="en-US" sz="3800" dirty="0"/>
                <a:t>. </a:t>
              </a:r>
            </a:p>
            <a:p>
              <a:pPr marL="481013" indent="-481013">
                <a:buSzPct val="100000"/>
                <a:buFont typeface="Arial"/>
                <a:buChar char="•"/>
                <a:defRPr sz="4800"/>
              </a:pPr>
              <a:r>
                <a:rPr lang="en-US" sz="4000" dirty="0"/>
                <a:t>Participants were 51% White, 33% Asian, 10% Multi-Racial, 3% Black/African and 3% other. </a:t>
              </a:r>
            </a:p>
            <a:p>
              <a:pPr marL="481013" indent="-481013">
                <a:buSzPct val="100000"/>
                <a:buFont typeface="Arial"/>
                <a:buChar char="•"/>
                <a:defRPr sz="4800"/>
              </a:pPr>
              <a:endParaRPr lang="en-US" sz="3800" dirty="0">
                <a:highlight>
                  <a:srgbClr val="FFFF00"/>
                </a:highlight>
              </a:endParaRPr>
            </a:p>
            <a:p>
              <a:pPr>
                <a:defRPr sz="4800" b="1" i="1"/>
              </a:pPr>
              <a:r>
                <a:rPr lang="en-US" sz="3800" dirty="0"/>
                <a:t>Procedure</a:t>
              </a:r>
            </a:p>
            <a:p>
              <a:pPr marL="481013" indent="-481013">
                <a:buSzPct val="100000"/>
                <a:buFont typeface="Arial"/>
                <a:buChar char="•"/>
                <a:defRPr sz="4800"/>
              </a:pPr>
              <a:r>
                <a:rPr lang="en-US" sz="3800" dirty="0"/>
                <a:t>Participants completed an initial survey with baseline measures followed by 7 days of daily diary</a:t>
              </a:r>
              <a:r>
                <a:rPr sz="3800" dirty="0"/>
                <a:t>.</a:t>
              </a:r>
            </a:p>
            <a:p>
              <a:pPr marL="481013" indent="-481013">
                <a:buSzPct val="100000"/>
                <a:buFont typeface="Arial"/>
                <a:buChar char="•"/>
                <a:defRPr sz="4800"/>
              </a:pPr>
              <a:r>
                <a:rPr lang="en-US" sz="3800" dirty="0"/>
                <a:t>Participants were emailed daily diaries at 8pm on Mondays and had until 12pm the following day to complete them.</a:t>
              </a:r>
            </a:p>
            <a:p>
              <a:pPr>
                <a:buSzPct val="100000"/>
                <a:defRPr sz="4800"/>
              </a:pPr>
              <a:endParaRPr lang="en-US" sz="3800" dirty="0"/>
            </a:p>
            <a:p>
              <a:r>
                <a:rPr lang="en-US" sz="3800" b="1" dirty="0"/>
                <a:t>Measures</a:t>
              </a:r>
            </a:p>
            <a:p>
              <a:r>
                <a:rPr lang="en-US" sz="3800" b="1" i="1" dirty="0"/>
                <a:t>Baseline</a:t>
              </a:r>
            </a:p>
            <a:p>
              <a:pPr marL="571500" indent="-571500">
                <a:buFont typeface="Arial" panose="020B0604020202020204" pitchFamily="34" charset="0"/>
                <a:buChar char="•"/>
              </a:pPr>
              <a:r>
                <a:rPr lang="en-US" sz="3800" b="1" dirty="0"/>
                <a:t>Demographics: </a:t>
              </a:r>
              <a:r>
                <a:rPr lang="en-US" sz="3800" dirty="0"/>
                <a:t>Age, race, ethnicity, gender, residential status</a:t>
              </a:r>
            </a:p>
            <a:p>
              <a:pPr marL="571500" indent="-571500">
                <a:buFont typeface="Arial" panose="020B0604020202020204" pitchFamily="34" charset="0"/>
                <a:buChar char="•"/>
              </a:pPr>
              <a:r>
                <a:rPr lang="en-US" sz="3800" b="1" dirty="0"/>
                <a:t>Depressive Symptoms: </a:t>
              </a:r>
              <a:r>
                <a:rPr lang="en-US" sz="3800" dirty="0"/>
                <a:t>Center for Epidemiological studies Depression Scale (CES-D10). </a:t>
              </a:r>
            </a:p>
            <a:p>
              <a:pPr marL="571500" indent="-571500">
                <a:buFont typeface="Arial" panose="020B0604020202020204" pitchFamily="34" charset="0"/>
                <a:buChar char="•"/>
              </a:pPr>
              <a:r>
                <a:rPr lang="en-US" sz="3800" b="1" dirty="0"/>
                <a:t>Anxiety Symptoms: </a:t>
              </a:r>
              <a:r>
                <a:rPr lang="en-US" sz="3800" dirty="0"/>
                <a:t>Depression, Anxiety, and Stress scale (DASS-21)</a:t>
              </a:r>
            </a:p>
            <a:p>
              <a:r>
                <a:rPr lang="en-US" sz="3800" b="1" i="1" dirty="0"/>
                <a:t>Daily Diary</a:t>
              </a:r>
            </a:p>
            <a:p>
              <a:pPr marL="571500" indent="-571500">
                <a:buFont typeface="Arial" panose="020B0604020202020204" pitchFamily="34" charset="0"/>
                <a:buChar char="•"/>
              </a:pPr>
              <a:r>
                <a:rPr lang="en-US" sz="3800" b="1" dirty="0"/>
                <a:t>Sleep Duration + Timing : </a:t>
              </a:r>
              <a:r>
                <a:rPr lang="en-US" sz="3800" dirty="0"/>
                <a:t>Daily</a:t>
              </a:r>
              <a:r>
                <a:rPr lang="en-US" sz="3800" b="1" dirty="0"/>
                <a:t> </a:t>
              </a:r>
              <a:r>
                <a:rPr lang="en-US" sz="3800" dirty="0"/>
                <a:t>Self-Report</a:t>
              </a:r>
            </a:p>
            <a:p>
              <a:pPr marL="571500" indent="-571500">
                <a:buFont typeface="Arial" panose="020B0604020202020204" pitchFamily="34" charset="0"/>
                <a:buChar char="•"/>
              </a:pPr>
              <a:r>
                <a:rPr lang="en-US" sz="3800" b="1" dirty="0"/>
                <a:t>Sleep Consistency: </a:t>
              </a:r>
              <a:r>
                <a:rPr lang="en-US" sz="3800" dirty="0"/>
                <a:t>Sleep Regularity Index (SRI)</a:t>
              </a:r>
              <a:endParaRPr lang="en-US" sz="3800" b="1" dirty="0"/>
            </a:p>
            <a:p>
              <a:pPr>
                <a:buSzPct val="100000"/>
                <a:defRPr sz="4800"/>
              </a:pPr>
              <a:endParaRPr lang="en-US" dirty="0"/>
            </a:p>
          </p:txBody>
        </p:sp>
      </p:grpSp>
      <p:grpSp>
        <p:nvGrpSpPr>
          <p:cNvPr id="103" name="TextBox 15"/>
          <p:cNvGrpSpPr/>
          <p:nvPr/>
        </p:nvGrpSpPr>
        <p:grpSpPr>
          <a:xfrm>
            <a:off x="27702133" y="7462732"/>
            <a:ext cx="10370727" cy="27042785"/>
            <a:chOff x="0" y="0"/>
            <a:chExt cx="10370725" cy="16751951"/>
          </a:xfrm>
        </p:grpSpPr>
        <p:sp>
          <p:nvSpPr>
            <p:cNvPr id="101" name="Rectangle"/>
            <p:cNvSpPr/>
            <p:nvPr/>
          </p:nvSpPr>
          <p:spPr>
            <a:xfrm>
              <a:off x="-1" y="0"/>
              <a:ext cx="10370727" cy="16751952"/>
            </a:xfrm>
            <a:prstGeom prst="rect">
              <a:avLst/>
            </a:prstGeom>
            <a:noFill/>
            <a:ln w="19050" cap="flat">
              <a:solidFill>
                <a:srgbClr val="000000"/>
              </a:solidFill>
              <a:prstDash val="solid"/>
              <a:round/>
            </a:ln>
            <a:effectLst/>
          </p:spPr>
          <p:txBody>
            <a:bodyPr wrap="square" lIns="45719" tIns="45719" rIns="45719" bIns="45719" numCol="1" anchor="t">
              <a:noAutofit/>
            </a:bodyPr>
            <a:lstStyle/>
            <a:p>
              <a:endParaRPr/>
            </a:p>
          </p:txBody>
        </p:sp>
        <p:sp>
          <p:nvSpPr>
            <p:cNvPr id="102" name="Discussion…"/>
            <p:cNvSpPr txBox="1"/>
            <p:nvPr/>
          </p:nvSpPr>
          <p:spPr>
            <a:xfrm>
              <a:off x="248388" y="9480"/>
              <a:ext cx="9873950" cy="1659677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40029" tIns="240029" rIns="240029" bIns="240029" numCol="1" anchor="t">
              <a:noAutofit/>
            </a:bodyPr>
            <a:lstStyle/>
            <a:p>
              <a:pPr algn="ctr">
                <a:defRPr sz="4800" b="1" u="sng"/>
              </a:pPr>
              <a:r>
                <a:rPr lang="en-US" sz="4000" dirty="0"/>
                <a:t>Discussion</a:t>
              </a:r>
            </a:p>
            <a:p>
              <a:pPr algn="ctr">
                <a:defRPr sz="4800" b="1" u="sng"/>
              </a:pPr>
              <a:endParaRPr sz="4000" dirty="0"/>
            </a:p>
            <a:p>
              <a:pPr marL="571500" indent="-571500">
                <a:buSzPct val="100000"/>
                <a:buFont typeface="Arial"/>
                <a:buChar char="•"/>
                <a:defRPr sz="4000"/>
              </a:pPr>
              <a:r>
                <a:rPr dirty="0"/>
                <a:t>SRI was negatively associated with depressive symptoms. Participants with a higher SRI score </a:t>
              </a:r>
              <a:r>
                <a:rPr lang="en-US" dirty="0"/>
                <a:t>demonstrated</a:t>
              </a:r>
              <a:r>
                <a:rPr dirty="0"/>
                <a:t> fewer depressive symptoms</a:t>
              </a:r>
              <a:r>
                <a:rPr lang="en-US" dirty="0"/>
                <a:t>. </a:t>
              </a:r>
            </a:p>
            <a:p>
              <a:pPr marL="571500" indent="-571500">
                <a:buSzPct val="100000"/>
                <a:buFont typeface="Arial"/>
                <a:buChar char="•"/>
                <a:defRPr sz="4000"/>
              </a:pPr>
              <a:endParaRPr lang="en-US" dirty="0"/>
            </a:p>
            <a:p>
              <a:pPr marL="571500" indent="-571500">
                <a:buSzPct val="100000"/>
                <a:buFont typeface="Arial"/>
                <a:buChar char="•"/>
                <a:defRPr sz="4000"/>
              </a:pPr>
              <a:r>
                <a:rPr lang="en-US" dirty="0"/>
                <a:t>Race moderated relations between sleep consistency and depressive symptom such that sleep consistency and depressive symptoms were significantly associated for minority students, but not white students. </a:t>
              </a:r>
            </a:p>
            <a:p>
              <a:pPr marL="571500" indent="-571500">
                <a:buSzPct val="100000"/>
                <a:buFont typeface="Arial"/>
                <a:buChar char="•"/>
                <a:defRPr sz="4000"/>
              </a:pPr>
              <a:endParaRPr lang="en-US" dirty="0"/>
            </a:p>
            <a:p>
              <a:pPr marL="571500" indent="-571500">
                <a:buSzPct val="100000"/>
                <a:buFont typeface="Arial"/>
                <a:buChar char="•"/>
                <a:defRPr sz="4000"/>
              </a:pPr>
              <a:r>
                <a:rPr lang="en-US" dirty="0"/>
                <a:t>Findings indicate a need to establish practices in which students of minority status are given better mental health support.</a:t>
              </a:r>
            </a:p>
            <a:p>
              <a:pPr>
                <a:buSzPct val="100000"/>
                <a:defRPr sz="4000"/>
              </a:pPr>
              <a:endParaRPr dirty="0"/>
            </a:p>
            <a:p>
              <a:pPr marL="571500" indent="-571500">
                <a:buSzPct val="100000"/>
                <a:buFont typeface="Arial"/>
                <a:buChar char="•"/>
                <a:defRPr sz="4000"/>
              </a:pPr>
              <a:r>
                <a:rPr dirty="0"/>
                <a:t>Previous studies </a:t>
              </a:r>
              <a:r>
                <a:rPr lang="en-US" dirty="0"/>
                <a:t>have concluded that minority race status has been associated with more variable sleep duration and quality. Additionally, it was found that reduced sleep time and increased variability in total sleep time was associated with increased depressive and anxiety symptoms in minority individuals</a:t>
              </a:r>
              <a:r>
                <a:rPr lang="en-US" sz="4000" baseline="30000" dirty="0"/>
                <a:t>(2)</a:t>
              </a:r>
              <a:r>
                <a:rPr dirty="0"/>
                <a:t> </a:t>
              </a:r>
              <a:endParaRPr lang="en-US" dirty="0"/>
            </a:p>
            <a:p>
              <a:pPr>
                <a:buSzPct val="100000"/>
                <a:defRPr sz="4000"/>
              </a:pPr>
              <a:endParaRPr dirty="0"/>
            </a:p>
            <a:p>
              <a:pPr>
                <a:defRPr sz="4000" b="1" i="1"/>
              </a:pPr>
              <a:r>
                <a:rPr dirty="0"/>
                <a:t>Future Directions</a:t>
              </a:r>
              <a:r>
                <a:rPr lang="en-US" dirty="0"/>
                <a:t> &amp; Limitations</a:t>
              </a:r>
              <a:endParaRPr dirty="0"/>
            </a:p>
            <a:p>
              <a:pPr marL="481012" indent="-481012">
                <a:buSzPct val="100000"/>
                <a:buFont typeface="Arial"/>
                <a:buChar char="•"/>
                <a:defRPr sz="4000"/>
              </a:pPr>
              <a:r>
                <a:rPr lang="en-US" dirty="0"/>
                <a:t>Emphasize importance of consistent sleep schedules when implementing sleep hygiene interventions.</a:t>
              </a:r>
            </a:p>
            <a:p>
              <a:pPr>
                <a:buSzPct val="100000"/>
                <a:defRPr sz="4000"/>
              </a:pPr>
              <a:endParaRPr dirty="0"/>
            </a:p>
            <a:p>
              <a:pPr marL="481012" indent="-481012">
                <a:buSzPct val="100000"/>
                <a:buFont typeface="Arial"/>
                <a:buChar char="•"/>
                <a:defRPr sz="4000"/>
              </a:pPr>
              <a:r>
                <a:rPr lang="en-US" dirty="0"/>
                <a:t>Further explore sleep consistency in a larger, more diverse sample of college students. </a:t>
              </a:r>
            </a:p>
            <a:p>
              <a:pPr>
                <a:buSzPct val="100000"/>
                <a:defRPr sz="4000"/>
              </a:pPr>
              <a:endParaRPr lang="en-US" dirty="0"/>
            </a:p>
            <a:p>
              <a:pPr marL="481012" indent="-481012">
                <a:buSzPct val="100000"/>
                <a:buFont typeface="Arial"/>
                <a:buChar char="•"/>
                <a:defRPr sz="4000"/>
              </a:pPr>
              <a:r>
                <a:rPr lang="en-US" dirty="0"/>
                <a:t>Limitations of this study include a small study sample, and an exclusively female participant population. In the future, a more objective measure alongside self-report may be used such as Polysomnography (PSG).</a:t>
              </a:r>
            </a:p>
            <a:p>
              <a:pPr>
                <a:buSzPct val="100000"/>
                <a:defRPr sz="4000"/>
              </a:pPr>
              <a:endParaRPr dirty="0"/>
            </a:p>
          </p:txBody>
        </p:sp>
      </p:grpSp>
      <p:sp>
        <p:nvSpPr>
          <p:cNvPr id="104" name="Rectangle 21"/>
          <p:cNvSpPr/>
          <p:nvPr/>
        </p:nvSpPr>
        <p:spPr>
          <a:xfrm>
            <a:off x="0" y="6450805"/>
            <a:ext cx="38404800" cy="750095"/>
          </a:xfrm>
          <a:prstGeom prst="rect">
            <a:avLst/>
          </a:prstGeom>
          <a:solidFill>
            <a:srgbClr val="FFC000"/>
          </a:solidFill>
          <a:ln w="25400">
            <a:solidFill>
              <a:srgbClr val="000000"/>
            </a:solidFill>
          </a:ln>
        </p:spPr>
        <p:txBody>
          <a:bodyPr lIns="45719" rIns="45719" anchor="ctr"/>
          <a:lstStyle/>
          <a:p>
            <a:pPr algn="ctr">
              <a:defRPr>
                <a:solidFill>
                  <a:srgbClr val="FFFFFF"/>
                </a:solidFill>
              </a:defRPr>
            </a:pPr>
            <a:endParaRPr/>
          </a:p>
        </p:txBody>
      </p:sp>
      <p:pic>
        <p:nvPicPr>
          <p:cNvPr id="105" name="Picture 1" descr="Picture 1"/>
          <p:cNvPicPr>
            <a:picLocks noChangeAspect="1"/>
          </p:cNvPicPr>
          <p:nvPr/>
        </p:nvPicPr>
        <p:blipFill>
          <a:blip r:embed="rId3"/>
          <a:stretch>
            <a:fillRect/>
          </a:stretch>
        </p:blipFill>
        <p:spPr>
          <a:xfrm>
            <a:off x="283634" y="473028"/>
            <a:ext cx="4259281" cy="5126652"/>
          </a:xfrm>
          <a:prstGeom prst="rect">
            <a:avLst/>
          </a:prstGeom>
          <a:ln>
            <a:solidFill>
              <a:srgbClr val="000000"/>
            </a:solidFill>
          </a:ln>
        </p:spPr>
      </p:pic>
      <p:sp>
        <p:nvSpPr>
          <p:cNvPr id="109" name="TextBox 51"/>
          <p:cNvSpPr txBox="1"/>
          <p:nvPr/>
        </p:nvSpPr>
        <p:spPr>
          <a:xfrm>
            <a:off x="13339474" y="30932539"/>
            <a:ext cx="13760054" cy="11081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3600"/>
            </a:pPr>
            <a:endParaRPr/>
          </a:p>
        </p:txBody>
      </p:sp>
      <p:sp>
        <p:nvSpPr>
          <p:cNvPr id="110" name="TextBox 17"/>
          <p:cNvSpPr txBox="1"/>
          <p:nvPr/>
        </p:nvSpPr>
        <p:spPr>
          <a:xfrm>
            <a:off x="-1517921" y="33010915"/>
            <a:ext cx="14300857" cy="992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3200" b="1"/>
            </a:pPr>
            <a:endParaRPr/>
          </a:p>
        </p:txBody>
      </p:sp>
      <p:sp>
        <p:nvSpPr>
          <p:cNvPr id="111" name="TextBox 4"/>
          <p:cNvSpPr txBox="1"/>
          <p:nvPr/>
        </p:nvSpPr>
        <p:spPr>
          <a:xfrm>
            <a:off x="16977672" y="20801091"/>
            <a:ext cx="1127761" cy="6539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4400">
                <a:solidFill>
                  <a:srgbClr val="FFFFFF"/>
                </a:solidFill>
              </a:defRPr>
            </a:lvl1pPr>
          </a:lstStyle>
          <a:p>
            <a:r>
              <a:t>57%</a:t>
            </a:r>
          </a:p>
        </p:txBody>
      </p:sp>
      <p:sp>
        <p:nvSpPr>
          <p:cNvPr id="112" name="TextBox 13"/>
          <p:cNvSpPr txBox="1"/>
          <p:nvPr/>
        </p:nvSpPr>
        <p:spPr>
          <a:xfrm>
            <a:off x="15508417" y="20416370"/>
            <a:ext cx="1127761" cy="6539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4400">
                <a:solidFill>
                  <a:srgbClr val="FFFFFF"/>
                </a:solidFill>
              </a:defRPr>
            </a:lvl1pPr>
          </a:lstStyle>
          <a:p>
            <a:r>
              <a:rPr dirty="0"/>
              <a:t>43%</a:t>
            </a:r>
          </a:p>
        </p:txBody>
      </p:sp>
      <p:pic>
        <p:nvPicPr>
          <p:cNvPr id="3" name="Picture 2" descr="Chart, line chart&#10;&#10;Description automatically generated">
            <a:extLst>
              <a:ext uri="{FF2B5EF4-FFF2-40B4-BE49-F238E27FC236}">
                <a16:creationId xmlns:a16="http://schemas.microsoft.com/office/drawing/2014/main" id="{E191C2E5-D17F-8F45-A76D-EE7FA3F37A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20358" y="24733232"/>
            <a:ext cx="13479169" cy="8618425"/>
          </a:xfrm>
          <a:prstGeom prst="rect">
            <a:avLst/>
          </a:prstGeom>
          <a:solidFill>
            <a:schemeClr val="accent1"/>
          </a:solidFill>
          <a:ln>
            <a:solidFill>
              <a:schemeClr val="tx1"/>
            </a:solidFill>
          </a:ln>
        </p:spPr>
      </p:pic>
      <p:sp>
        <p:nvSpPr>
          <p:cNvPr id="4" name="TextBox 3">
            <a:extLst>
              <a:ext uri="{FF2B5EF4-FFF2-40B4-BE49-F238E27FC236}">
                <a16:creationId xmlns:a16="http://schemas.microsoft.com/office/drawing/2014/main" id="{4F659F77-BA9E-C04F-BA55-5B3E30B50E46}"/>
              </a:ext>
            </a:extLst>
          </p:cNvPr>
          <p:cNvSpPr txBox="1"/>
          <p:nvPr/>
        </p:nvSpPr>
        <p:spPr>
          <a:xfrm>
            <a:off x="15142464" y="22384512"/>
            <a:ext cx="92396" cy="70788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800600" rtl="0" fontAlgn="auto" latinLnBrk="0" hangingPunct="0">
              <a:lnSpc>
                <a:spcPct val="100000"/>
              </a:lnSpc>
              <a:spcBef>
                <a:spcPts val="0"/>
              </a:spcBef>
              <a:spcAft>
                <a:spcPts val="0"/>
              </a:spcAft>
              <a:buClrTx/>
              <a:buSzTx/>
              <a:buFontTx/>
              <a:buNone/>
              <a:tabLst/>
            </a:pPr>
            <a:endParaRPr kumimoji="0" lang="en-US" sz="4000" b="0" i="0" u="none" strike="noStrike" cap="none" spc="0" normalizeH="0" baseline="0" dirty="0">
              <a:ln>
                <a:noFill/>
              </a:ln>
              <a:solidFill>
                <a:srgbClr val="000000"/>
              </a:solidFill>
              <a:effectLst/>
              <a:uFillTx/>
              <a:latin typeface="+mn-lt"/>
              <a:ea typeface="+mn-ea"/>
              <a:cs typeface="+mn-cs"/>
              <a:sym typeface="Calibri"/>
            </a:endParaRPr>
          </a:p>
        </p:txBody>
      </p:sp>
      <p:sp>
        <p:nvSpPr>
          <p:cNvPr id="5" name="TextBox 4">
            <a:extLst>
              <a:ext uri="{FF2B5EF4-FFF2-40B4-BE49-F238E27FC236}">
                <a16:creationId xmlns:a16="http://schemas.microsoft.com/office/drawing/2014/main" id="{8D8132A3-C474-CC42-A867-CFF6EDC0AE54}"/>
              </a:ext>
            </a:extLst>
          </p:cNvPr>
          <p:cNvSpPr txBox="1"/>
          <p:nvPr/>
        </p:nvSpPr>
        <p:spPr>
          <a:xfrm>
            <a:off x="13514473" y="33809392"/>
            <a:ext cx="13585054" cy="317009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571500" marR="0" indent="-571500" algn="l" defTabSz="48006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4000" b="0" i="0" u="none" strike="noStrike" cap="none" spc="0" normalizeH="0" baseline="0" dirty="0">
                <a:ln>
                  <a:noFill/>
                </a:ln>
                <a:solidFill>
                  <a:srgbClr val="000000"/>
                </a:solidFill>
                <a:effectLst/>
                <a:uFillTx/>
                <a:latin typeface="+mn-lt"/>
                <a:ea typeface="+mn-ea"/>
                <a:cs typeface="+mn-cs"/>
                <a:sym typeface="Calibri"/>
              </a:rPr>
              <a:t>Significant interaction between depressive symptoms and race </a:t>
            </a:r>
            <a:r>
              <a:rPr lang="en-US" sz="4000" dirty="0"/>
              <a:t>(</a:t>
            </a:r>
            <a:r>
              <a:rPr lang="en-US" sz="4000" dirty="0" err="1"/>
              <a:t>ß</a:t>
            </a:r>
            <a:r>
              <a:rPr lang="en-US" sz="4000" dirty="0"/>
              <a:t>=-.28, </a:t>
            </a:r>
            <a:r>
              <a:rPr lang="en-US" sz="4000" i="1" dirty="0"/>
              <a:t>se</a:t>
            </a:r>
            <a:r>
              <a:rPr lang="en-US" sz="4000" dirty="0"/>
              <a:t>=.49,</a:t>
            </a:r>
            <a:r>
              <a:rPr lang="en-US" sz="4000" i="1" dirty="0"/>
              <a:t> p</a:t>
            </a:r>
            <a:r>
              <a:rPr lang="en-US" sz="4000" dirty="0"/>
              <a:t>&gt;.05) </a:t>
            </a:r>
          </a:p>
          <a:p>
            <a:pPr marL="571500" indent="-571500">
              <a:buFont typeface="Arial" panose="020B0604020202020204" pitchFamily="34" charset="0"/>
              <a:buChar char="•"/>
            </a:pPr>
            <a:r>
              <a:rPr lang="en-US" sz="4000" dirty="0"/>
              <a:t>Depressive symptoms were significantly </a:t>
            </a:r>
            <a:r>
              <a:rPr kumimoji="0" lang="en-US" sz="4000" b="0" i="0" u="none" strike="noStrike" cap="none" spc="0" normalizeH="0" baseline="0" dirty="0">
                <a:ln>
                  <a:noFill/>
                </a:ln>
                <a:solidFill>
                  <a:srgbClr val="000000"/>
                </a:solidFill>
                <a:effectLst/>
                <a:uFillTx/>
                <a:latin typeface="+mn-lt"/>
                <a:ea typeface="+mn-ea"/>
                <a:cs typeface="+mn-cs"/>
                <a:sym typeface="Calibri"/>
              </a:rPr>
              <a:t>associated with SRI for historically marginalized </a:t>
            </a:r>
            <a:r>
              <a:rPr lang="en-US" sz="4000" dirty="0"/>
              <a:t>students (</a:t>
            </a:r>
            <a:r>
              <a:rPr lang="en-US" sz="4000" dirty="0" err="1"/>
              <a:t>ß</a:t>
            </a:r>
            <a:r>
              <a:rPr lang="en-US" sz="4000" dirty="0"/>
              <a:t>=-1.91, </a:t>
            </a:r>
            <a:r>
              <a:rPr lang="en-US" sz="4000" i="1" dirty="0"/>
              <a:t>se</a:t>
            </a:r>
            <a:r>
              <a:rPr lang="en-US" sz="4000" dirty="0"/>
              <a:t>=.52, </a:t>
            </a:r>
            <a:r>
              <a:rPr lang="en-US" sz="4000" i="1" dirty="0"/>
              <a:t>p</a:t>
            </a:r>
            <a:r>
              <a:rPr lang="en-US" sz="4000" dirty="0"/>
              <a:t>&lt;.01), but not white students (</a:t>
            </a:r>
            <a:r>
              <a:rPr lang="en-US" sz="4000" dirty="0" err="1"/>
              <a:t>ß</a:t>
            </a:r>
            <a:r>
              <a:rPr lang="en-US" sz="4000" dirty="0"/>
              <a:t>=-.28, </a:t>
            </a:r>
            <a:r>
              <a:rPr lang="en-US" sz="4000" i="1" dirty="0"/>
              <a:t>se</a:t>
            </a:r>
            <a:r>
              <a:rPr lang="en-US" sz="4000" dirty="0"/>
              <a:t>=.49,</a:t>
            </a:r>
            <a:r>
              <a:rPr lang="en-US" sz="4000" i="1" dirty="0"/>
              <a:t> p</a:t>
            </a:r>
            <a:r>
              <a:rPr lang="en-US" sz="4000" dirty="0"/>
              <a:t>&gt;.05).</a:t>
            </a:r>
            <a:endParaRPr kumimoji="0" lang="en-US" sz="4000" b="0" i="0" u="none" strike="noStrike" cap="none" spc="0" normalizeH="0" baseline="0" dirty="0">
              <a:ln>
                <a:noFill/>
              </a:ln>
              <a:solidFill>
                <a:srgbClr val="000000"/>
              </a:solidFill>
              <a:effectLst/>
              <a:uFillTx/>
              <a:latin typeface="+mn-lt"/>
              <a:ea typeface="+mn-ea"/>
              <a:cs typeface="+mn-cs"/>
              <a:sym typeface="Calibri"/>
            </a:endParaRPr>
          </a:p>
        </p:txBody>
      </p:sp>
      <p:sp>
        <p:nvSpPr>
          <p:cNvPr id="7" name="TextBox 6">
            <a:extLst>
              <a:ext uri="{FF2B5EF4-FFF2-40B4-BE49-F238E27FC236}">
                <a16:creationId xmlns:a16="http://schemas.microsoft.com/office/drawing/2014/main" id="{55D83550-180E-0B46-A394-841751EAC7DB}"/>
              </a:ext>
            </a:extLst>
          </p:cNvPr>
          <p:cNvSpPr txBox="1"/>
          <p:nvPr/>
        </p:nvSpPr>
        <p:spPr>
          <a:xfrm>
            <a:off x="13590281" y="24004569"/>
            <a:ext cx="356307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800600" rtl="0" fontAlgn="auto" latinLnBrk="0" hangingPunct="0">
              <a:lnSpc>
                <a:spcPct val="100000"/>
              </a:lnSpc>
              <a:spcBef>
                <a:spcPts val="0"/>
              </a:spcBef>
              <a:spcAft>
                <a:spcPts val="0"/>
              </a:spcAft>
              <a:buClrTx/>
              <a:buSzTx/>
              <a:buFontTx/>
              <a:buNone/>
              <a:tabLst/>
            </a:pPr>
            <a:r>
              <a:rPr lang="en-US" sz="3600" b="1" dirty="0"/>
              <a:t>AIM 3:</a:t>
            </a:r>
            <a:endParaRPr kumimoji="0" lang="en-US" sz="3600" b="1" i="0" u="none" strike="noStrike" cap="none" spc="0" normalizeH="0" baseline="0" dirty="0">
              <a:ln>
                <a:noFill/>
              </a:ln>
              <a:solidFill>
                <a:srgbClr val="000000"/>
              </a:solidFill>
              <a:effectLst/>
              <a:uFillTx/>
              <a:latin typeface="+mn-lt"/>
              <a:ea typeface="+mn-ea"/>
              <a:cs typeface="+mn-cs"/>
              <a:sym typeface="Calibri"/>
            </a:endParaRPr>
          </a:p>
        </p:txBody>
      </p:sp>
      <p:sp>
        <p:nvSpPr>
          <p:cNvPr id="18" name="TextBox 17">
            <a:extLst>
              <a:ext uri="{FF2B5EF4-FFF2-40B4-BE49-F238E27FC236}">
                <a16:creationId xmlns:a16="http://schemas.microsoft.com/office/drawing/2014/main" id="{7A439F3F-9E63-464F-AE31-90384B36E033}"/>
              </a:ext>
            </a:extLst>
          </p:cNvPr>
          <p:cNvSpPr txBox="1"/>
          <p:nvPr/>
        </p:nvSpPr>
        <p:spPr>
          <a:xfrm>
            <a:off x="27535314" y="34769719"/>
            <a:ext cx="10533559" cy="2331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rtlCol="0">
            <a:spAutoFit/>
          </a:bodyPr>
          <a:lstStyle/>
          <a:p>
            <a:pPr algn="l"/>
            <a:endParaRPr lang="en-US" sz="3000" b="1" dirty="0"/>
          </a:p>
        </p:txBody>
      </p:sp>
      <p:sp>
        <p:nvSpPr>
          <p:cNvPr id="117" name="References…"/>
          <p:cNvSpPr txBox="1"/>
          <p:nvPr/>
        </p:nvSpPr>
        <p:spPr>
          <a:xfrm>
            <a:off x="27698144" y="35054643"/>
            <a:ext cx="10370729" cy="2496924"/>
          </a:xfrm>
          <a:prstGeom prst="rect">
            <a:avLst/>
          </a:prstGeom>
          <a:solidFill>
            <a:srgbClr val="FFFFFF"/>
          </a:solidFill>
          <a:ln w="12700">
            <a:solidFill>
              <a:schemeClr val="tx1"/>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a:defRPr sz="3000" b="1"/>
            </a:pPr>
            <a:r>
              <a:rPr dirty="0"/>
              <a:t>References</a:t>
            </a:r>
            <a:endParaRPr lang="en-US" dirty="0"/>
          </a:p>
          <a:p>
            <a:pPr marL="360045" indent="-360045" defTabSz="457200">
              <a:lnSpc>
                <a:spcPct val="115000"/>
              </a:lnSpc>
              <a:spcBef>
                <a:spcPts val="500"/>
              </a:spcBef>
              <a:buAutoNum type="arabicPeriod"/>
              <a:defRPr sz="1400">
                <a:uFill>
                  <a:solidFill>
                    <a:srgbClr val="000000"/>
                  </a:solidFill>
                </a:uFill>
                <a:latin typeface="Times New Roman"/>
                <a:ea typeface="Times New Roman"/>
                <a:cs typeface="Times New Roman"/>
                <a:sym typeface="Times New Roman"/>
              </a:defRPr>
            </a:pPr>
            <a:r>
              <a:rPr lang="en-US" dirty="0"/>
              <a:t>Phillips, A. J. K., Clerx, W. M., O’Brien, C. S., Sano, A., Barger, L. K., Picard, R. W., Lockley, S. W., Klerman, E. B., &amp; Czeisler, C. A. (2017, June 12). </a:t>
            </a:r>
            <a:r>
              <a:rPr lang="en-US" i="1" dirty="0"/>
              <a:t>Irregular sleep/wake patterns are associated with poorer academic performance and delayed circadian and sleep/wake timing</a:t>
            </a:r>
            <a:r>
              <a:rPr lang="en-US" dirty="0"/>
              <a:t>. Nature News. Retrieved December 16, 2021, from https://www.nature.com/articles/s41598-017-03171-4 </a:t>
            </a:r>
          </a:p>
          <a:p>
            <a:pPr marL="360045" indent="-360045" defTabSz="457200">
              <a:lnSpc>
                <a:spcPct val="115000"/>
              </a:lnSpc>
              <a:spcBef>
                <a:spcPts val="500"/>
              </a:spcBef>
              <a:buFontTx/>
              <a:buAutoNum type="arabicPeriod"/>
              <a:defRPr sz="1400">
                <a:uFill>
                  <a:solidFill>
                    <a:srgbClr val="000000"/>
                  </a:solidFill>
                </a:uFill>
                <a:latin typeface="Times New Roman"/>
                <a:ea typeface="Times New Roman"/>
                <a:cs typeface="Times New Roman"/>
                <a:sym typeface="Times New Roman"/>
              </a:defRPr>
            </a:pPr>
            <a:r>
              <a:rPr lang="en-US" sz="1400" dirty="0">
                <a:sym typeface="Times New Roman"/>
              </a:rPr>
              <a:t>Johnson, D. A., Jackson, C. L., Williams, N. J., &amp; Alcántara, C. (2019, July 23). </a:t>
            </a:r>
            <a:r>
              <a:rPr lang="en-US" sz="1400" i="1" dirty="0">
                <a:sym typeface="Times New Roman"/>
              </a:rPr>
              <a:t>Are sleep patterns influenced by race/ethnicity - A marker of relative advantage or disadvantage? evidence to date</a:t>
            </a:r>
            <a:r>
              <a:rPr lang="en-US" sz="1400" dirty="0">
                <a:sym typeface="Times New Roman"/>
              </a:rPr>
              <a:t>. Nature and science of sleep. Retrieved December 16, 2021, from https://www.ncbi.nlm.nih.gov/</a:t>
            </a:r>
            <a:r>
              <a:rPr lang="en-US" sz="1400" dirty="0" err="1">
                <a:sym typeface="Times New Roman"/>
              </a:rPr>
              <a:t>pmc</a:t>
            </a:r>
            <a:r>
              <a:rPr lang="en-US" sz="1400" dirty="0">
                <a:sym typeface="Times New Roman"/>
              </a:rPr>
              <a:t>/articles/PMC6664254/ </a:t>
            </a:r>
          </a:p>
          <a:p>
            <a:pPr marL="360045" indent="-360045" defTabSz="457200">
              <a:lnSpc>
                <a:spcPct val="115000"/>
              </a:lnSpc>
              <a:spcBef>
                <a:spcPts val="500"/>
              </a:spcBef>
              <a:buAutoNum type="arabicPeriod"/>
              <a:defRPr sz="1400">
                <a:uFill>
                  <a:solidFill>
                    <a:srgbClr val="000000"/>
                  </a:solidFill>
                </a:uFill>
                <a:latin typeface="Times New Roman"/>
                <a:ea typeface="Times New Roman"/>
                <a:cs typeface="Times New Roman"/>
                <a:sym typeface="Times New Roman"/>
              </a:defRPr>
            </a:pPr>
            <a:endParaRPr lang="en-US" dirty="0"/>
          </a:p>
        </p:txBody>
      </p:sp>
      <p:pic>
        <p:nvPicPr>
          <p:cNvPr id="26" name="Picture 25">
            <a:extLst>
              <a:ext uri="{FF2B5EF4-FFF2-40B4-BE49-F238E27FC236}">
                <a16:creationId xmlns:a16="http://schemas.microsoft.com/office/drawing/2014/main" id="{52FE25A2-D46C-D94C-BB9B-3AE3AA32DA6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112191" y="8226696"/>
            <a:ext cx="13732199" cy="7148354"/>
          </a:xfrm>
          <a:prstGeom prst="rect">
            <a:avLst/>
          </a:prstGeom>
          <a:noFill/>
        </p:spPr>
      </p:pic>
      <p:sp>
        <p:nvSpPr>
          <p:cNvPr id="6" name="TextBox 5">
            <a:extLst>
              <a:ext uri="{FF2B5EF4-FFF2-40B4-BE49-F238E27FC236}">
                <a16:creationId xmlns:a16="http://schemas.microsoft.com/office/drawing/2014/main" id="{898E04EA-D7DC-F046-B998-26ECC856EF37}"/>
              </a:ext>
            </a:extLst>
          </p:cNvPr>
          <p:cNvSpPr txBox="1"/>
          <p:nvPr/>
        </p:nvSpPr>
        <p:spPr>
          <a:xfrm>
            <a:off x="14175339" y="7476371"/>
            <a:ext cx="12200555" cy="6771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rtlCol="0">
            <a:spAutoFit/>
          </a:bodyPr>
          <a:lstStyle/>
          <a:p>
            <a:pPr algn="ctr"/>
            <a:r>
              <a:rPr lang="en-US" sz="3800" b="1" u="sng" dirty="0"/>
              <a:t>Calculating the Sleep Regularity Index </a:t>
            </a:r>
          </a:p>
        </p:txBody>
      </p:sp>
      <p:sp>
        <p:nvSpPr>
          <p:cNvPr id="28" name="Rectangle">
            <a:extLst>
              <a:ext uri="{FF2B5EF4-FFF2-40B4-BE49-F238E27FC236}">
                <a16:creationId xmlns:a16="http://schemas.microsoft.com/office/drawing/2014/main" id="{5370BA22-6D10-0141-BEBC-6C77C9FFE298}"/>
              </a:ext>
            </a:extLst>
          </p:cNvPr>
          <p:cNvSpPr/>
          <p:nvPr/>
        </p:nvSpPr>
        <p:spPr>
          <a:xfrm>
            <a:off x="13053340" y="7485487"/>
            <a:ext cx="14400404" cy="8377595"/>
          </a:xfrm>
          <a:prstGeom prst="rect">
            <a:avLst/>
          </a:prstGeom>
          <a:noFill/>
          <a:ln w="19050" cap="flat">
            <a:solidFill>
              <a:srgbClr val="000000"/>
            </a:solidFill>
            <a:prstDash val="solid"/>
            <a:round/>
          </a:ln>
          <a:effectLst/>
        </p:spPr>
        <p:txBody>
          <a:bodyPr wrap="square" lIns="45719" tIns="45719" rIns="45719" bIns="45719" numCol="1" anchor="t">
            <a:noAutofit/>
          </a:bodyPr>
          <a:lstStyle/>
          <a:p>
            <a:pPr>
              <a:defRPr sz="1200"/>
            </a:pPr>
            <a:endParaRPr/>
          </a:p>
        </p:txBody>
      </p:sp>
      <p:sp>
        <p:nvSpPr>
          <p:cNvPr id="29" name="Rectangle">
            <a:extLst>
              <a:ext uri="{FF2B5EF4-FFF2-40B4-BE49-F238E27FC236}">
                <a16:creationId xmlns:a16="http://schemas.microsoft.com/office/drawing/2014/main" id="{E726FBA9-9376-D641-8FD5-234ED1B884C1}"/>
              </a:ext>
            </a:extLst>
          </p:cNvPr>
          <p:cNvSpPr/>
          <p:nvPr/>
        </p:nvSpPr>
        <p:spPr>
          <a:xfrm>
            <a:off x="13115173" y="16185748"/>
            <a:ext cx="14400404" cy="21349020"/>
          </a:xfrm>
          <a:prstGeom prst="rect">
            <a:avLst/>
          </a:prstGeom>
          <a:noFill/>
          <a:ln w="19050" cap="flat">
            <a:solidFill>
              <a:srgbClr val="000000"/>
            </a:solidFill>
            <a:prstDash val="solid"/>
            <a:round/>
          </a:ln>
          <a:effectLst/>
        </p:spPr>
        <p:txBody>
          <a:bodyPr wrap="square" lIns="45719" tIns="45719" rIns="45719" bIns="45719" numCol="1" anchor="t">
            <a:noAutofit/>
          </a:bodyPr>
          <a:lstStyle/>
          <a:p>
            <a:pPr>
              <a:defRPr sz="1200"/>
            </a:pPr>
            <a:endParaRPr/>
          </a:p>
        </p:txBody>
      </p:sp>
      <p:sp>
        <p:nvSpPr>
          <p:cNvPr id="8" name="TextBox 7">
            <a:extLst>
              <a:ext uri="{FF2B5EF4-FFF2-40B4-BE49-F238E27FC236}">
                <a16:creationId xmlns:a16="http://schemas.microsoft.com/office/drawing/2014/main" id="{E5B43449-C6B1-6741-B76C-2F541D9BE18A}"/>
              </a:ext>
            </a:extLst>
          </p:cNvPr>
          <p:cNvSpPr txBox="1"/>
          <p:nvPr/>
        </p:nvSpPr>
        <p:spPr>
          <a:xfrm>
            <a:off x="13735332" y="16320817"/>
            <a:ext cx="1303642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rtlCol="0">
            <a:spAutoFit/>
          </a:bodyPr>
          <a:lstStyle/>
          <a:p>
            <a:pPr algn="ctr"/>
            <a:r>
              <a:rPr lang="en-US" sz="4000" b="1" u="sng" dirty="0"/>
              <a:t>Results</a:t>
            </a:r>
          </a:p>
        </p:txBody>
      </p:sp>
      <p:sp>
        <p:nvSpPr>
          <p:cNvPr id="31" name="TextBox 30">
            <a:extLst>
              <a:ext uri="{FF2B5EF4-FFF2-40B4-BE49-F238E27FC236}">
                <a16:creationId xmlns:a16="http://schemas.microsoft.com/office/drawing/2014/main" id="{D76F6064-F00F-C543-B28A-BD46CA45E9F6}"/>
              </a:ext>
            </a:extLst>
          </p:cNvPr>
          <p:cNvSpPr txBox="1"/>
          <p:nvPr/>
        </p:nvSpPr>
        <p:spPr>
          <a:xfrm>
            <a:off x="13407122" y="17144986"/>
            <a:ext cx="356307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800600" rtl="0" fontAlgn="auto" latinLnBrk="0" hangingPunct="0">
              <a:lnSpc>
                <a:spcPct val="100000"/>
              </a:lnSpc>
              <a:spcBef>
                <a:spcPts val="0"/>
              </a:spcBef>
              <a:spcAft>
                <a:spcPts val="0"/>
              </a:spcAft>
              <a:buClrTx/>
              <a:buSzTx/>
              <a:buFontTx/>
              <a:buNone/>
              <a:tabLst/>
            </a:pPr>
            <a:r>
              <a:rPr lang="en-US" sz="3600" b="1" dirty="0"/>
              <a:t>AIM 1:</a:t>
            </a:r>
            <a:endParaRPr kumimoji="0" lang="en-US" sz="3600" b="1" i="0" u="none" strike="noStrike" cap="none" spc="0" normalizeH="0" baseline="0" dirty="0">
              <a:ln>
                <a:noFill/>
              </a:ln>
              <a:solidFill>
                <a:srgbClr val="000000"/>
              </a:solidFill>
              <a:effectLst/>
              <a:uFillTx/>
              <a:latin typeface="+mn-lt"/>
              <a:ea typeface="+mn-ea"/>
              <a:cs typeface="+mn-cs"/>
              <a:sym typeface="Calibri"/>
            </a:endParaRPr>
          </a:p>
        </p:txBody>
      </p:sp>
      <p:sp>
        <p:nvSpPr>
          <p:cNvPr id="2" name="Rectangle 1">
            <a:extLst>
              <a:ext uri="{FF2B5EF4-FFF2-40B4-BE49-F238E27FC236}">
                <a16:creationId xmlns:a16="http://schemas.microsoft.com/office/drawing/2014/main" id="{A07A8356-D4CD-B84E-BFD4-1254DAE9D5F2}"/>
              </a:ext>
            </a:extLst>
          </p:cNvPr>
          <p:cNvSpPr/>
          <p:nvPr/>
        </p:nvSpPr>
        <p:spPr>
          <a:xfrm>
            <a:off x="14519696" y="18804428"/>
            <a:ext cx="4915952" cy="1554270"/>
          </a:xfrm>
          <a:prstGeom prst="rect">
            <a:avLst/>
          </a:prstGeom>
          <a:solidFill>
            <a:srgbClr val="0070C0"/>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800600" rtl="0" fontAlgn="auto" latinLnBrk="0" hangingPunct="0">
              <a:lnSpc>
                <a:spcPct val="100000"/>
              </a:lnSpc>
              <a:spcBef>
                <a:spcPts val="0"/>
              </a:spcBef>
              <a:spcAft>
                <a:spcPts val="0"/>
              </a:spcAft>
              <a:buClrTx/>
              <a:buSzTx/>
              <a:buFontTx/>
              <a:buNone/>
              <a:tabLst/>
            </a:pPr>
            <a:r>
              <a:rPr kumimoji="0" lang="en-US" b="0" i="0" u="none" strike="noStrike" cap="none" spc="0" normalizeH="0" baseline="0" dirty="0">
                <a:ln>
                  <a:noFill/>
                </a:ln>
                <a:solidFill>
                  <a:srgbClr val="000000"/>
                </a:solidFill>
                <a:effectLst/>
                <a:uFillTx/>
                <a:latin typeface="+mn-lt"/>
                <a:ea typeface="+mn-ea"/>
                <a:cs typeface="+mn-cs"/>
                <a:sym typeface="Calibri"/>
              </a:rPr>
              <a:t>SRI</a:t>
            </a:r>
          </a:p>
        </p:txBody>
      </p:sp>
      <p:sp>
        <p:nvSpPr>
          <p:cNvPr id="37" name="Rectangle 36">
            <a:extLst>
              <a:ext uri="{FF2B5EF4-FFF2-40B4-BE49-F238E27FC236}">
                <a16:creationId xmlns:a16="http://schemas.microsoft.com/office/drawing/2014/main" id="{67E24C26-D4AC-5646-A66A-D9E9466DF038}"/>
              </a:ext>
            </a:extLst>
          </p:cNvPr>
          <p:cNvSpPr/>
          <p:nvPr/>
        </p:nvSpPr>
        <p:spPr>
          <a:xfrm>
            <a:off x="20232247" y="18774291"/>
            <a:ext cx="5768137" cy="1631214"/>
          </a:xfrm>
          <a:prstGeom prst="rect">
            <a:avLst/>
          </a:prstGeom>
          <a:solidFill>
            <a:srgbClr val="0070C0"/>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800600" rtl="0" fontAlgn="auto" latinLnBrk="0" hangingPunct="0">
              <a:lnSpc>
                <a:spcPct val="100000"/>
              </a:lnSpc>
              <a:spcBef>
                <a:spcPts val="0"/>
              </a:spcBef>
              <a:spcAft>
                <a:spcPts val="0"/>
              </a:spcAft>
              <a:buClrTx/>
              <a:buSzTx/>
              <a:buFontTx/>
              <a:buNone/>
              <a:tabLst/>
            </a:pPr>
            <a:r>
              <a:rPr lang="en-US" sz="5000" u="sng" dirty="0"/>
              <a:t>Depressive Symptoms</a:t>
            </a:r>
            <a:endParaRPr kumimoji="0" lang="en-US" sz="5000" b="0" i="0" u="sng" strike="noStrike" cap="none" spc="0" normalizeH="0" baseline="0" dirty="0">
              <a:ln>
                <a:noFill/>
              </a:ln>
              <a:solidFill>
                <a:srgbClr val="000000"/>
              </a:solidFill>
              <a:effectLst/>
              <a:uFillTx/>
              <a:latin typeface="+mn-lt"/>
              <a:ea typeface="+mn-ea"/>
              <a:cs typeface="+mn-cs"/>
              <a:sym typeface="Calibri"/>
            </a:endParaRPr>
          </a:p>
        </p:txBody>
      </p:sp>
      <p:pic>
        <p:nvPicPr>
          <p:cNvPr id="11" name="Graphic 10" descr="Arrow Up with solid fill">
            <a:extLst>
              <a:ext uri="{FF2B5EF4-FFF2-40B4-BE49-F238E27FC236}">
                <a16:creationId xmlns:a16="http://schemas.microsoft.com/office/drawing/2014/main" id="{19421FD8-629C-B648-BAE8-EE854F2B19E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622345" y="18173476"/>
            <a:ext cx="2666141" cy="2666141"/>
          </a:xfrm>
          <a:prstGeom prst="rect">
            <a:avLst/>
          </a:prstGeom>
        </p:spPr>
      </p:pic>
      <p:pic>
        <p:nvPicPr>
          <p:cNvPr id="13" name="Graphic 12" descr="Arrow Up with solid fill">
            <a:extLst>
              <a:ext uri="{FF2B5EF4-FFF2-40B4-BE49-F238E27FC236}">
                <a16:creationId xmlns:a16="http://schemas.microsoft.com/office/drawing/2014/main" id="{87196BC4-847E-B541-B37C-151856BA941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0800000">
            <a:off x="25424910" y="18225872"/>
            <a:ext cx="2666142" cy="2666142"/>
          </a:xfrm>
          <a:prstGeom prst="rect">
            <a:avLst/>
          </a:prstGeom>
        </p:spPr>
      </p:pic>
      <p:sp>
        <p:nvSpPr>
          <p:cNvPr id="14" name="TextBox 13">
            <a:extLst>
              <a:ext uri="{FF2B5EF4-FFF2-40B4-BE49-F238E27FC236}">
                <a16:creationId xmlns:a16="http://schemas.microsoft.com/office/drawing/2014/main" id="{37F0FC62-2FF1-5D40-BD90-F7FA73D17681}"/>
              </a:ext>
            </a:extLst>
          </p:cNvPr>
          <p:cNvSpPr txBox="1"/>
          <p:nvPr/>
        </p:nvSpPr>
        <p:spPr>
          <a:xfrm>
            <a:off x="13402941" y="21270871"/>
            <a:ext cx="1469311"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rtlCol="0">
            <a:spAutoFit/>
          </a:bodyPr>
          <a:lstStyle/>
          <a:p>
            <a:pPr algn="l"/>
            <a:r>
              <a:rPr lang="en-US" sz="3600" b="1" dirty="0"/>
              <a:t>AIM 2: </a:t>
            </a:r>
          </a:p>
        </p:txBody>
      </p:sp>
      <p:sp>
        <p:nvSpPr>
          <p:cNvPr id="9" name="Right Arrow 8">
            <a:extLst>
              <a:ext uri="{FF2B5EF4-FFF2-40B4-BE49-F238E27FC236}">
                <a16:creationId xmlns:a16="http://schemas.microsoft.com/office/drawing/2014/main" id="{71EE1036-86B6-8347-9080-FC33C0E903C8}"/>
              </a:ext>
            </a:extLst>
          </p:cNvPr>
          <p:cNvSpPr/>
          <p:nvPr/>
        </p:nvSpPr>
        <p:spPr>
          <a:xfrm>
            <a:off x="18835538" y="22326552"/>
            <a:ext cx="1524404" cy="1166670"/>
          </a:xfrm>
          <a:prstGeom prst="rightArrow">
            <a:avLst/>
          </a:prstGeom>
          <a:solidFill>
            <a:srgbClr val="0070C0"/>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800600" rtl="0" fontAlgn="auto" latinLnBrk="0" hangingPunct="0">
              <a:lnSpc>
                <a:spcPct val="100000"/>
              </a:lnSpc>
              <a:spcBef>
                <a:spcPts val="0"/>
              </a:spcBef>
              <a:spcAft>
                <a:spcPts val="0"/>
              </a:spcAft>
              <a:buClrTx/>
              <a:buSzTx/>
              <a:buFontTx/>
              <a:buNone/>
              <a:tabLst/>
            </a:pPr>
            <a:endParaRPr kumimoji="0" lang="en-US" sz="9500" b="0" i="0" u="none" strike="noStrike" cap="none" spc="0" normalizeH="0" baseline="0">
              <a:ln>
                <a:noFill/>
              </a:ln>
              <a:solidFill>
                <a:srgbClr val="000000"/>
              </a:solidFill>
              <a:effectLst/>
              <a:uFillTx/>
              <a:latin typeface="+mn-lt"/>
              <a:ea typeface="+mn-ea"/>
              <a:cs typeface="+mn-cs"/>
              <a:sym typeface="Calibri"/>
            </a:endParaRPr>
          </a:p>
        </p:txBody>
      </p:sp>
      <p:sp>
        <p:nvSpPr>
          <p:cNvPr id="16" name="Minus 15">
            <a:extLst>
              <a:ext uri="{FF2B5EF4-FFF2-40B4-BE49-F238E27FC236}">
                <a16:creationId xmlns:a16="http://schemas.microsoft.com/office/drawing/2014/main" id="{4509DF13-001F-E949-8D8F-3BA5FC12C3C2}"/>
              </a:ext>
            </a:extLst>
          </p:cNvPr>
          <p:cNvSpPr/>
          <p:nvPr/>
        </p:nvSpPr>
        <p:spPr>
          <a:xfrm rot="3365585">
            <a:off x="18741378" y="22144303"/>
            <a:ext cx="1593641" cy="1464539"/>
          </a:xfrm>
          <a:prstGeom prst="mathMinus">
            <a:avLst/>
          </a:prstGeom>
          <a:solidFill>
            <a:srgbClr val="FF0000"/>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800600" rtl="0" fontAlgn="auto" latinLnBrk="0" hangingPunct="0">
              <a:lnSpc>
                <a:spcPct val="100000"/>
              </a:lnSpc>
              <a:spcBef>
                <a:spcPts val="0"/>
              </a:spcBef>
              <a:spcAft>
                <a:spcPts val="0"/>
              </a:spcAft>
              <a:buClrTx/>
              <a:buSzTx/>
              <a:buFontTx/>
              <a:buNone/>
              <a:tabLst/>
            </a:pPr>
            <a:endParaRPr kumimoji="0" lang="en-US" sz="9500" b="0" i="0" u="none" strike="noStrike" cap="none" spc="0" normalizeH="0" baseline="0">
              <a:ln>
                <a:noFill/>
              </a:ln>
              <a:solidFill>
                <a:srgbClr val="000000"/>
              </a:solidFill>
              <a:effectLst/>
              <a:uFillTx/>
              <a:latin typeface="+mn-lt"/>
              <a:ea typeface="+mn-ea"/>
              <a:cs typeface="+mn-cs"/>
              <a:sym typeface="Calibri"/>
            </a:endParaRPr>
          </a:p>
        </p:txBody>
      </p:sp>
      <p:sp>
        <p:nvSpPr>
          <p:cNvPr id="17" name="Rectangle 16">
            <a:extLst>
              <a:ext uri="{FF2B5EF4-FFF2-40B4-BE49-F238E27FC236}">
                <a16:creationId xmlns:a16="http://schemas.microsoft.com/office/drawing/2014/main" id="{65854F3A-D24C-B247-B2BF-6BD064B66E9F}"/>
              </a:ext>
            </a:extLst>
          </p:cNvPr>
          <p:cNvSpPr/>
          <p:nvPr/>
        </p:nvSpPr>
        <p:spPr>
          <a:xfrm>
            <a:off x="14554714" y="22127415"/>
            <a:ext cx="3560694" cy="1204559"/>
          </a:xfrm>
          <a:prstGeom prst="rect">
            <a:avLst/>
          </a:prstGeom>
          <a:solidFill>
            <a:srgbClr val="0070C0"/>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800600" rtl="0" fontAlgn="auto" latinLnBrk="0" hangingPunct="0">
              <a:lnSpc>
                <a:spcPct val="100000"/>
              </a:lnSpc>
              <a:spcBef>
                <a:spcPts val="0"/>
              </a:spcBef>
              <a:spcAft>
                <a:spcPts val="0"/>
              </a:spcAft>
              <a:buClrTx/>
              <a:buSzTx/>
              <a:buFontTx/>
              <a:buNone/>
              <a:tabLst/>
            </a:pPr>
            <a:r>
              <a:rPr lang="en-US" sz="7200" dirty="0"/>
              <a:t>SRI</a:t>
            </a:r>
            <a:endParaRPr kumimoji="0" lang="en-US" sz="7200" b="0" i="0" u="none" strike="noStrike" cap="none" spc="0" normalizeH="0" baseline="0" dirty="0">
              <a:ln>
                <a:noFill/>
              </a:ln>
              <a:solidFill>
                <a:srgbClr val="000000"/>
              </a:solidFill>
              <a:effectLst/>
              <a:uFillTx/>
              <a:latin typeface="+mn-lt"/>
              <a:ea typeface="+mn-ea"/>
              <a:cs typeface="+mn-cs"/>
              <a:sym typeface="Calibri"/>
            </a:endParaRPr>
          </a:p>
        </p:txBody>
      </p:sp>
      <p:sp>
        <p:nvSpPr>
          <p:cNvPr id="41" name="Rectangle 40">
            <a:extLst>
              <a:ext uri="{FF2B5EF4-FFF2-40B4-BE49-F238E27FC236}">
                <a16:creationId xmlns:a16="http://schemas.microsoft.com/office/drawing/2014/main" id="{5DBCB9E1-0DD2-1641-8F11-1FE665E11EFF}"/>
              </a:ext>
            </a:extLst>
          </p:cNvPr>
          <p:cNvSpPr/>
          <p:nvPr/>
        </p:nvSpPr>
        <p:spPr>
          <a:xfrm>
            <a:off x="20960987" y="22092202"/>
            <a:ext cx="4945570" cy="1384993"/>
          </a:xfrm>
          <a:prstGeom prst="rect">
            <a:avLst/>
          </a:prstGeom>
          <a:solidFill>
            <a:srgbClr val="0070C0"/>
          </a:solid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800600" rtl="0" fontAlgn="auto" latinLnBrk="0" hangingPunct="0">
              <a:lnSpc>
                <a:spcPct val="100000"/>
              </a:lnSpc>
              <a:spcBef>
                <a:spcPts val="0"/>
              </a:spcBef>
              <a:spcAft>
                <a:spcPts val="0"/>
              </a:spcAft>
              <a:buClrTx/>
              <a:buSzTx/>
              <a:buFontTx/>
              <a:buNone/>
              <a:tabLst/>
            </a:pPr>
            <a:r>
              <a:rPr kumimoji="0" lang="en-US" sz="4200" b="0" i="0" u="none" strike="noStrike" cap="none" spc="0" normalizeH="0" baseline="0" dirty="0">
                <a:ln>
                  <a:noFill/>
                </a:ln>
                <a:solidFill>
                  <a:srgbClr val="000000"/>
                </a:solidFill>
                <a:effectLst/>
                <a:uFillTx/>
                <a:latin typeface="+mn-lt"/>
                <a:ea typeface="+mn-ea"/>
                <a:cs typeface="+mn-cs"/>
                <a:sym typeface="Calibri"/>
              </a:rPr>
              <a:t>Demographic Variables</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xmlns:p="http://schemas.openxmlformats.org/presentationml/2006/main" xmlns:r="http://schemas.openxmlformats.org/officeDocument/2006/relationships" val="1"/>
          </a:ext>
        </a:extLst>
      </a:spPr>
      <a:bodyPr lIns="45719" rIns="45719">
        <a:spAutoFit/>
      </a:bodyPr>
      <a:lstStyle>
        <a:defPPr algn="l">
          <a:defRPr sz="3000" b="1" dirty="0"/>
        </a:defPPr>
      </a:lst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800600" rtl="0" fontAlgn="auto" latinLnBrk="0" hangingPunct="0">
          <a:lnSpc>
            <a:spcPct val="100000"/>
          </a:lnSpc>
          <a:spcBef>
            <a:spcPts val="0"/>
          </a:spcBef>
          <a:spcAft>
            <a:spcPts val="0"/>
          </a:spcAft>
          <a:buClrTx/>
          <a:buSzTx/>
          <a:buFontTx/>
          <a:buNone/>
          <a:tabLst/>
          <a:defRPr kumimoji="0" sz="95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5460</TotalTime>
  <Words>784</Words>
  <Application>Microsoft Macintosh PowerPoint</Application>
  <PresentationFormat>Custom</PresentationFormat>
  <Paragraphs>63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Djambov, Lora</cp:lastModifiedBy>
  <cp:revision>28</cp:revision>
  <dcterms:modified xsi:type="dcterms:W3CDTF">2022-04-06T14:45:02Z</dcterms:modified>
</cp:coreProperties>
</file>