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17"/>
  </p:notesMasterIdLst>
  <p:handoutMasterIdLst>
    <p:handoutMasterId r:id="rId18"/>
  </p:handoutMasterIdLst>
  <p:sldIdLst>
    <p:sldId id="261" r:id="rId5"/>
    <p:sldId id="273" r:id="rId6"/>
    <p:sldId id="318" r:id="rId7"/>
    <p:sldId id="286" r:id="rId8"/>
    <p:sldId id="300" r:id="rId9"/>
    <p:sldId id="314" r:id="rId10"/>
    <p:sldId id="315" r:id="rId11"/>
    <p:sldId id="306" r:id="rId12"/>
    <p:sldId id="308" r:id="rId13"/>
    <p:sldId id="316" r:id="rId14"/>
    <p:sldId id="319" r:id="rId15"/>
    <p:sldId id="32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87175F"/>
    <a:srgbClr val="EEC621"/>
    <a:srgbClr val="E58C09"/>
    <a:srgbClr val="43467B"/>
    <a:srgbClr val="AEA422"/>
    <a:srgbClr val="F69E1D"/>
    <a:srgbClr val="E19E6B"/>
    <a:srgbClr val="75503A"/>
    <a:srgbClr val="DD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946"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4/13/2022</a:t>
            </a:fld>
            <a:endParaRPr lang="en-US">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4/13/2022</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a:p>
        </p:txBody>
      </p:sp>
    </p:spTree>
    <p:extLst>
      <p:ext uri="{BB962C8B-B14F-4D97-AF65-F5344CB8AC3E}">
        <p14:creationId xmlns:p14="http://schemas.microsoft.com/office/powerpoint/2010/main" val="314798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a:t>
            </a:fld>
            <a:endParaRPr lang="en-US" noProof="0"/>
          </a:p>
        </p:txBody>
      </p:sp>
    </p:spTree>
    <p:extLst>
      <p:ext uri="{BB962C8B-B14F-4D97-AF65-F5344CB8AC3E}">
        <p14:creationId xmlns:p14="http://schemas.microsoft.com/office/powerpoint/2010/main" val="74491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a:t>
            </a:fld>
            <a:endParaRPr lang="en-US" noProof="0"/>
          </a:p>
        </p:txBody>
      </p:sp>
    </p:spTree>
    <p:extLst>
      <p:ext uri="{BB962C8B-B14F-4D97-AF65-F5344CB8AC3E}">
        <p14:creationId xmlns:p14="http://schemas.microsoft.com/office/powerpoint/2010/main" val="193529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a:p>
        </p:txBody>
      </p:sp>
    </p:spTree>
    <p:extLst>
      <p:ext uri="{BB962C8B-B14F-4D97-AF65-F5344CB8AC3E}">
        <p14:creationId xmlns:p14="http://schemas.microsoft.com/office/powerpoint/2010/main" val="290059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8</a:t>
            </a:fld>
            <a:endParaRPr lang="en-US" noProof="0"/>
          </a:p>
        </p:txBody>
      </p:sp>
    </p:spTree>
    <p:extLst>
      <p:ext uri="{BB962C8B-B14F-4D97-AF65-F5344CB8AC3E}">
        <p14:creationId xmlns:p14="http://schemas.microsoft.com/office/powerpoint/2010/main" val="378223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9</a:t>
            </a:fld>
            <a:endParaRPr lang="en-US" noProof="0"/>
          </a:p>
        </p:txBody>
      </p:sp>
    </p:spTree>
    <p:extLst>
      <p:ext uri="{BB962C8B-B14F-4D97-AF65-F5344CB8AC3E}">
        <p14:creationId xmlns:p14="http://schemas.microsoft.com/office/powerpoint/2010/main" val="2318251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a:t>Insert Image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a:t>Insert Image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a:t>Insert Image</a:t>
            </a:r>
            <a:endParaRPr lang="en-GB"/>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a:t>Insert Image</a:t>
            </a:r>
            <a:endParaRPr lang="en-GB"/>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a:t>I</a:t>
            </a:r>
            <a:endParaRPr lang="en-GB"/>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a:t>Important Content</a:t>
            </a:r>
            <a:endParaRPr lang="en-GB"/>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a:t>Insert Image</a:t>
            </a:r>
            <a:endParaRPr lang="en-GB"/>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a:t>Icon</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a:t>Insert Image</a:t>
            </a:r>
            <a:endParaRPr lang="en-GB"/>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a:t>I</a:t>
            </a:r>
            <a:endParaRPr lang="en-GB"/>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a:t>Insert Image</a:t>
            </a:r>
            <a:endParaRPr lang="en-GB"/>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a:t>Insert Image</a:t>
            </a:r>
            <a:endParaRPr lang="en-GB"/>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a:t>Insert Image</a:t>
            </a:r>
            <a:endParaRPr lang="en-GB"/>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a:t>I</a:t>
            </a:r>
            <a:endParaRPr lang="en-GB"/>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a:t>Insert Image</a:t>
            </a:r>
            <a:endParaRPr lang="en-GB"/>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a:t>Insert Image</a:t>
            </a:r>
            <a:endParaRPr lang="en-GB"/>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a:t>Insert Image</a:t>
            </a:r>
            <a:endParaRPr lang="en-GB"/>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a:t>I</a:t>
            </a:r>
            <a:endParaRPr lang="en-GB"/>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a:t>Insert Image</a:t>
            </a:r>
            <a:endParaRPr lang="en-GB"/>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a:t>Insert Image</a:t>
            </a:r>
            <a:endParaRPr lang="en-GB"/>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a:t>Insert Image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a:t>Insert Image</a:t>
            </a:r>
            <a:endParaRPr lang="en-GB"/>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a:t>I</a:t>
            </a:r>
            <a:endParaRPr lang="en-GB"/>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a:t>THANK </a:t>
            </a:r>
            <a:r>
              <a:rPr lang="en-US" err="1"/>
              <a:t>yOU</a:t>
            </a:r>
            <a:endParaRPr lang="en-US"/>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a:t>Insert Image</a:t>
            </a:r>
            <a:endParaRPr lang="en-GB"/>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a:t>I</a:t>
            </a:r>
            <a:endParaRPr lang="en-GB"/>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a:t>THANK </a:t>
            </a:r>
            <a:r>
              <a:rPr lang="en-US" err="1"/>
              <a:t>yOU</a:t>
            </a:r>
            <a:endParaRPr lang="en-US"/>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a:t>I</a:t>
            </a:r>
            <a:endParaRPr lang="en-GB"/>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a:t>Insert Image</a:t>
            </a:r>
            <a:endParaRPr lang="en-GB"/>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a:t>THANK </a:t>
            </a:r>
            <a:r>
              <a:rPr lang="en-US" err="1"/>
              <a:t>yOU</a:t>
            </a:r>
            <a:endParaRPr lang="en-US"/>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a:t>Insert Image</a:t>
            </a:r>
            <a:endParaRPr lang="en-GB"/>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a:t>THANK </a:t>
            </a:r>
            <a:r>
              <a:rPr lang="en-US" err="1"/>
              <a:t>yOU</a:t>
            </a:r>
            <a:endParaRPr lang="en-US"/>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132553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a:t>I</a:t>
            </a:r>
            <a:endParaRPr lang="en-GB"/>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a:t>Insert Image</a:t>
            </a:r>
            <a:endParaRPr lang="en-GB"/>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a:t>Insert Image</a:t>
            </a:r>
            <a:endParaRPr lang="en-GB"/>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3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3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a:srcRect l="30448" r="8979"/>
          <a:stretch/>
        </p:blipFill>
        <p:spPr>
          <a:xfrm>
            <a:off x="0" y="0"/>
            <a:ext cx="12191999" cy="6858000"/>
          </a:xfrm>
        </p:spPr>
      </p:pic>
      <p:sp>
        <p:nvSpPr>
          <p:cNvPr id="285" name="Text Placeholder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286" name="Text Placeholder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US"/>
          </a:p>
        </p:txBody>
      </p:sp>
      <p:sp>
        <p:nvSpPr>
          <p:cNvPr id="6" name="Title 5">
            <a:extLst>
              <a:ext uri="{FF2B5EF4-FFF2-40B4-BE49-F238E27FC236}">
                <a16:creationId xmlns:a16="http://schemas.microsoft.com/office/drawing/2014/main" id="{3933031D-018B-489E-B613-2113C1CD2360}"/>
              </a:ext>
            </a:extLst>
          </p:cNvPr>
          <p:cNvSpPr>
            <a:spLocks noGrp="1"/>
          </p:cNvSpPr>
          <p:nvPr>
            <p:ph type="ctrTitle"/>
          </p:nvPr>
        </p:nvSpPr>
        <p:spPr>
          <a:xfrm>
            <a:off x="2362200" y="1894929"/>
            <a:ext cx="7521769" cy="2275238"/>
          </a:xfrm>
        </p:spPr>
        <p:txBody>
          <a:bodyPr>
            <a:normAutofit fontScale="90000"/>
          </a:bodyPr>
          <a:lstStyle/>
          <a:p>
            <a:r>
              <a:rPr lang="en-US" sz="4400"/>
              <a:t>The 49</a:t>
            </a:r>
            <a:r>
              <a:rPr lang="en-US" sz="4400" baseline="30000"/>
              <a:t>th</a:t>
            </a:r>
            <a:r>
              <a:rPr lang="en-US" sz="4400"/>
              <a:t> Ward of Chicago</a:t>
            </a:r>
            <a:br>
              <a:rPr lang="en-US" sz="4400"/>
            </a:br>
            <a:r>
              <a:rPr lang="en-US" sz="4400"/>
              <a:t>Office of Alderwoman Maria Hadden</a:t>
            </a:r>
            <a:br>
              <a:rPr lang="en-US"/>
            </a:br>
            <a:br>
              <a:rPr lang="en-US"/>
            </a:br>
            <a:r>
              <a:rPr lang="en-US" sz="3100"/>
              <a:t>An Intern’s Perspective</a:t>
            </a:r>
            <a:br>
              <a:rPr lang="en-US"/>
            </a:br>
            <a:endParaRPr lang="en-US"/>
          </a:p>
        </p:txBody>
      </p:sp>
      <p:sp>
        <p:nvSpPr>
          <p:cNvPr id="7" name="Subtitle 6">
            <a:extLst>
              <a:ext uri="{FF2B5EF4-FFF2-40B4-BE49-F238E27FC236}">
                <a16:creationId xmlns:a16="http://schemas.microsoft.com/office/drawing/2014/main" id="{606F8B2E-A7F5-4413-BEED-BFF7C3D9FF78}"/>
              </a:ext>
            </a:extLst>
          </p:cNvPr>
          <p:cNvSpPr>
            <a:spLocks noGrp="1"/>
          </p:cNvSpPr>
          <p:nvPr>
            <p:ph type="subTitle" idx="1"/>
          </p:nvPr>
        </p:nvSpPr>
        <p:spPr>
          <a:xfrm>
            <a:off x="3939557" y="4759548"/>
            <a:ext cx="4072586" cy="1463040"/>
          </a:xfrm>
        </p:spPr>
        <p:txBody>
          <a:bodyPr/>
          <a:lstStyle/>
          <a:p>
            <a:r>
              <a:rPr lang="en-US"/>
              <a:t>Ellery Jenkins Therriault</a:t>
            </a:r>
          </a:p>
          <a:p>
            <a:r>
              <a:rPr lang="en-US"/>
              <a:t>April 11</a:t>
            </a:r>
            <a:r>
              <a:rPr lang="en-US" baseline="30000"/>
              <a:t>th</a:t>
            </a:r>
            <a:r>
              <a:rPr lang="en-US"/>
              <a:t>, 2022</a:t>
            </a:r>
          </a:p>
          <a:p>
            <a:r>
              <a:rPr lang="en-US"/>
              <a:t>PLSC 370 – Dr. Meghan Condon</a:t>
            </a:r>
          </a:p>
          <a:p>
            <a:endParaRPr lang="en-US"/>
          </a:p>
        </p:txBody>
      </p:sp>
      <p:pic>
        <p:nvPicPr>
          <p:cNvPr id="8" name="Google Shape;64;p13">
            <a:extLst>
              <a:ext uri="{FF2B5EF4-FFF2-40B4-BE49-F238E27FC236}">
                <a16:creationId xmlns:a16="http://schemas.microsoft.com/office/drawing/2014/main" id="{DC15CBF6-A757-4599-B32A-19C3D599EA5B}"/>
              </a:ext>
            </a:extLst>
          </p:cNvPr>
          <p:cNvPicPr preferRelativeResize="0"/>
          <p:nvPr/>
        </p:nvPicPr>
        <p:blipFill>
          <a:blip r:embed="rId4">
            <a:alphaModFix/>
          </a:blip>
          <a:stretch>
            <a:fillRect/>
          </a:stretch>
        </p:blipFill>
        <p:spPr>
          <a:xfrm>
            <a:off x="10224606" y="6019801"/>
            <a:ext cx="1905000" cy="720250"/>
          </a:xfrm>
          <a:prstGeom prst="rect">
            <a:avLst/>
          </a:prstGeom>
          <a:noFill/>
          <a:ln>
            <a:noFill/>
          </a:ln>
        </p:spPr>
      </p:pic>
    </p:spTree>
    <p:extLst>
      <p:ext uri="{BB962C8B-B14F-4D97-AF65-F5344CB8AC3E}">
        <p14:creationId xmlns:p14="http://schemas.microsoft.com/office/powerpoint/2010/main" val="31352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17E7F7A-BE3A-420F-A523-334A33F128B8}"/>
              </a:ext>
            </a:extLst>
          </p:cNvPr>
          <p:cNvSpPr>
            <a:spLocks noGrp="1"/>
          </p:cNvSpPr>
          <p:nvPr>
            <p:ph type="pic" sz="quarter" idx="17"/>
          </p:nvPr>
        </p:nvSpPr>
        <p:spPr/>
      </p:sp>
      <p:sp>
        <p:nvSpPr>
          <p:cNvPr id="16" name="Text Placeholder 15">
            <a:extLst>
              <a:ext uri="{FF2B5EF4-FFF2-40B4-BE49-F238E27FC236}">
                <a16:creationId xmlns:a16="http://schemas.microsoft.com/office/drawing/2014/main" id="{273394C6-E4D3-45C4-865B-477D3A4C4D1E}"/>
              </a:ext>
            </a:extLst>
          </p:cNvPr>
          <p:cNvSpPr>
            <a:spLocks noGrp="1"/>
          </p:cNvSpPr>
          <p:nvPr>
            <p:ph type="body" sz="quarter" idx="18"/>
          </p:nvPr>
        </p:nvSpPr>
        <p:spPr>
          <a:xfrm>
            <a:off x="-2" y="0"/>
            <a:ext cx="12192000" cy="5723182"/>
          </a:xfrm>
        </p:spPr>
        <p:txBody>
          <a:bodyPr/>
          <a:lstStyle/>
          <a:p>
            <a:endParaRPr lang="en-US"/>
          </a:p>
        </p:txBody>
      </p:sp>
      <p:sp>
        <p:nvSpPr>
          <p:cNvPr id="14" name="Text Placeholder 13">
            <a:extLst>
              <a:ext uri="{FF2B5EF4-FFF2-40B4-BE49-F238E27FC236}">
                <a16:creationId xmlns:a16="http://schemas.microsoft.com/office/drawing/2014/main" id="{74E75B06-DFE4-42AF-911C-C7FA6C49B260}"/>
              </a:ext>
            </a:extLst>
          </p:cNvPr>
          <p:cNvSpPr>
            <a:spLocks noGrp="1"/>
          </p:cNvSpPr>
          <p:nvPr>
            <p:ph type="body" sz="quarter" idx="12"/>
          </p:nvPr>
        </p:nvSpPr>
        <p:spPr>
          <a:xfrm>
            <a:off x="533400" y="0"/>
            <a:ext cx="11125200" cy="6324600"/>
          </a:xfrm>
        </p:spPr>
        <p:txBody>
          <a:bodyPr/>
          <a:lstStyle/>
          <a:p>
            <a:endParaRPr lang="en-US"/>
          </a:p>
        </p:txBody>
      </p:sp>
      <p:sp>
        <p:nvSpPr>
          <p:cNvPr id="13" name="Title 12">
            <a:extLst>
              <a:ext uri="{FF2B5EF4-FFF2-40B4-BE49-F238E27FC236}">
                <a16:creationId xmlns:a16="http://schemas.microsoft.com/office/drawing/2014/main" id="{F03799BD-9BB4-4EBF-8E29-27C86EA60BB0}"/>
              </a:ext>
            </a:extLst>
          </p:cNvPr>
          <p:cNvSpPr>
            <a:spLocks noGrp="1"/>
          </p:cNvSpPr>
          <p:nvPr>
            <p:ph type="title"/>
          </p:nvPr>
        </p:nvSpPr>
        <p:spPr>
          <a:xfrm>
            <a:off x="726521" y="1765238"/>
            <a:ext cx="10239376" cy="3957944"/>
          </a:xfrm>
        </p:spPr>
        <p:txBody>
          <a:bodyPr anchor="t">
            <a:normAutofit/>
          </a:bodyPr>
          <a:lstStyle/>
          <a:p>
            <a:pPr algn="l"/>
            <a:r>
              <a:rPr kumimoji="0" lang="en-US" sz="2000" b="0" i="0" u="none" strike="noStrike" kern="1200" cap="none" spc="0" normalizeH="0" baseline="0" noProof="0">
                <a:ln>
                  <a:noFill/>
                </a:ln>
                <a:effectLst/>
                <a:uLnTx/>
                <a:uFillTx/>
                <a:latin typeface="Tw Cen MT"/>
                <a:ea typeface="+mn-ea"/>
                <a:cs typeface="+mn-cs"/>
              </a:rPr>
              <a:t>Overall, the one thing that I’m learning in my time at the 49</a:t>
            </a:r>
            <a:r>
              <a:rPr kumimoji="0" lang="en-US" sz="2000" b="0" i="0" u="none" strike="noStrike" kern="1200" cap="none" spc="0" normalizeH="0" baseline="30000" noProof="0">
                <a:ln>
                  <a:noFill/>
                </a:ln>
                <a:effectLst/>
                <a:uLnTx/>
                <a:uFillTx/>
                <a:latin typeface="Tw Cen MT"/>
                <a:ea typeface="+mn-ea"/>
                <a:cs typeface="+mn-cs"/>
              </a:rPr>
              <a:t>th</a:t>
            </a:r>
            <a:r>
              <a:rPr kumimoji="0" lang="en-US" sz="2000" b="0" i="0" u="none" strike="noStrike" kern="1200" cap="none" spc="0" normalizeH="0" baseline="0" noProof="0">
                <a:ln>
                  <a:noFill/>
                </a:ln>
                <a:effectLst/>
                <a:uLnTx/>
                <a:uFillTx/>
                <a:latin typeface="Tw Cen MT"/>
                <a:ea typeface="+mn-ea"/>
                <a:cs typeface="+mn-cs"/>
              </a:rPr>
              <a:t> ward office is that collaboration is key to large scale success.</a:t>
            </a:r>
            <a:br>
              <a:rPr kumimoji="0" lang="en-US" sz="2000" b="0" i="0" u="none" strike="noStrike" kern="1200" cap="none" spc="0" normalizeH="0" baseline="0" noProof="0">
                <a:ln>
                  <a:noFill/>
                </a:ln>
                <a:effectLst/>
                <a:uLnTx/>
                <a:uFillTx/>
                <a:latin typeface="Tw Cen MT"/>
                <a:ea typeface="+mn-ea"/>
                <a:cs typeface="+mn-cs"/>
              </a:rPr>
            </a:br>
            <a:br>
              <a:rPr kumimoji="0" lang="en-US" sz="2000" b="0" i="0" u="none" strike="noStrike" kern="1200" cap="none" spc="0" normalizeH="0" baseline="0" noProof="0">
                <a:ln>
                  <a:noFill/>
                </a:ln>
                <a:effectLst/>
                <a:uLnTx/>
                <a:uFillTx/>
                <a:latin typeface="Tw Cen MT"/>
                <a:ea typeface="+mn-ea"/>
                <a:cs typeface="+mn-cs"/>
              </a:rPr>
            </a:br>
            <a:r>
              <a:rPr kumimoji="0" lang="en-US" sz="2000" b="0" i="0" u="none" strike="noStrike" kern="1200" cap="none" spc="0" normalizeH="0" baseline="0" noProof="0">
                <a:ln>
                  <a:noFill/>
                </a:ln>
                <a:effectLst/>
                <a:uLnTx/>
                <a:uFillTx/>
                <a:latin typeface="Tw Cen MT"/>
                <a:ea typeface="+mn-ea"/>
                <a:cs typeface="+mn-cs"/>
              </a:rPr>
              <a:t>Local politics and office holders often have negative stereotypes of being inefficient and unprofessional.</a:t>
            </a:r>
            <a:br>
              <a:rPr kumimoji="0" lang="en-US" sz="2000" b="0" i="0" u="none" strike="noStrike" kern="1200" cap="none" spc="0" normalizeH="0" baseline="0" noProof="0">
                <a:ln>
                  <a:noFill/>
                </a:ln>
                <a:effectLst/>
                <a:uLnTx/>
                <a:uFillTx/>
                <a:latin typeface="Tw Cen MT"/>
                <a:ea typeface="+mn-ea"/>
                <a:cs typeface="+mn-cs"/>
              </a:rPr>
            </a:br>
            <a:br>
              <a:rPr kumimoji="0" lang="en-US" sz="2000" b="0" i="0" u="none" strike="noStrike" kern="1200" cap="none" spc="0" normalizeH="0" baseline="0" noProof="0">
                <a:ln>
                  <a:noFill/>
                </a:ln>
                <a:effectLst/>
                <a:uLnTx/>
                <a:uFillTx/>
                <a:latin typeface="Tw Cen MT"/>
                <a:ea typeface="+mn-ea"/>
                <a:cs typeface="+mn-cs"/>
              </a:rPr>
            </a:br>
            <a:r>
              <a:rPr kumimoji="0" lang="en-US" sz="2000" b="0" i="0" u="none" strike="noStrike" kern="1200" cap="none" spc="0" normalizeH="0" baseline="0" noProof="0">
                <a:ln>
                  <a:noFill/>
                </a:ln>
                <a:effectLst/>
                <a:uLnTx/>
                <a:uFillTx/>
                <a:latin typeface="Tw Cen MT"/>
                <a:ea typeface="+mn-ea"/>
                <a:cs typeface="+mn-cs"/>
              </a:rPr>
              <a:t>However, this is just simply not true – Ald. Hadden and her outstanding staff deal with barebone issues on the daily and maintain the highest levels of professionalism and respect for their fellow Rogers Park residents.</a:t>
            </a:r>
            <a:endParaRPr lang="en-US" sz="2000">
              <a:latin typeface="+mn-lt"/>
            </a:endParaRPr>
          </a:p>
        </p:txBody>
      </p:sp>
      <p:sp>
        <p:nvSpPr>
          <p:cNvPr id="18" name="Rectangle 17">
            <a:extLst>
              <a:ext uri="{FF2B5EF4-FFF2-40B4-BE49-F238E27FC236}">
                <a16:creationId xmlns:a16="http://schemas.microsoft.com/office/drawing/2014/main" id="{52517B86-7149-12AD-45AD-E5501B628C37}"/>
              </a:ext>
            </a:extLst>
          </p:cNvPr>
          <p:cNvSpPr/>
          <p:nvPr/>
        </p:nvSpPr>
        <p:spPr>
          <a:xfrm>
            <a:off x="-1" y="554290"/>
            <a:ext cx="7162801" cy="717630"/>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sz="4400">
                <a:latin typeface="+mj-lt"/>
              </a:rPr>
              <a:t>         </a:t>
            </a:r>
            <a:r>
              <a:rPr lang="en-US" sz="4000">
                <a:latin typeface="+mj-lt"/>
              </a:rPr>
              <a:t>REFLECTIONS</a:t>
            </a:r>
            <a:endParaRPr lang="en-US" sz="4400">
              <a:latin typeface="+mj-lt"/>
            </a:endParaRPr>
          </a:p>
        </p:txBody>
      </p:sp>
    </p:spTree>
    <p:extLst>
      <p:ext uri="{BB962C8B-B14F-4D97-AF65-F5344CB8AC3E}">
        <p14:creationId xmlns:p14="http://schemas.microsoft.com/office/powerpoint/2010/main" val="37343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18705E-5106-4A9A-A3FB-178D0412FD48}"/>
              </a:ext>
            </a:extLst>
          </p:cNvPr>
          <p:cNvSpPr>
            <a:spLocks noGrp="1"/>
          </p:cNvSpPr>
          <p:nvPr>
            <p:ph type="pic" sz="quarter" idx="17"/>
          </p:nvPr>
        </p:nvSpPr>
        <p:spPr/>
      </p:sp>
      <p:sp>
        <p:nvSpPr>
          <p:cNvPr id="4" name="Text Placeholder 3">
            <a:extLst>
              <a:ext uri="{FF2B5EF4-FFF2-40B4-BE49-F238E27FC236}">
                <a16:creationId xmlns:a16="http://schemas.microsoft.com/office/drawing/2014/main" id="{2B90F267-3D00-4F22-BD6C-E28C15F9D0BC}"/>
              </a:ext>
            </a:extLst>
          </p:cNvPr>
          <p:cNvSpPr>
            <a:spLocks noGrp="1"/>
          </p:cNvSpPr>
          <p:nvPr>
            <p:ph type="body" sz="quarter" idx="18"/>
          </p:nvPr>
        </p:nvSpPr>
        <p:spPr/>
        <p:txBody>
          <a:bodyPr/>
          <a:lstStyle/>
          <a:p>
            <a:endParaRPr lang="en-US"/>
          </a:p>
        </p:txBody>
      </p:sp>
      <p:sp>
        <p:nvSpPr>
          <p:cNvPr id="2" name="Text Placeholder 1">
            <a:extLst>
              <a:ext uri="{FF2B5EF4-FFF2-40B4-BE49-F238E27FC236}">
                <a16:creationId xmlns:a16="http://schemas.microsoft.com/office/drawing/2014/main" id="{950148EE-77F0-445F-974F-464004676139}"/>
              </a:ext>
            </a:extLst>
          </p:cNvPr>
          <p:cNvSpPr>
            <a:spLocks noGrp="1"/>
          </p:cNvSpPr>
          <p:nvPr>
            <p:ph type="body" sz="quarter" idx="12"/>
          </p:nvPr>
        </p:nvSpPr>
        <p:spPr>
          <a:xfrm>
            <a:off x="533400" y="0"/>
            <a:ext cx="5638800" cy="6477000"/>
          </a:xfrm>
        </p:spPr>
        <p:txBody>
          <a:bodyPr/>
          <a:lstStyle/>
          <a:p>
            <a:endParaRPr lang="en-US"/>
          </a:p>
        </p:txBody>
      </p:sp>
      <p:sp>
        <p:nvSpPr>
          <p:cNvPr id="13" name="Title 12">
            <a:extLst>
              <a:ext uri="{FF2B5EF4-FFF2-40B4-BE49-F238E27FC236}">
                <a16:creationId xmlns:a16="http://schemas.microsoft.com/office/drawing/2014/main" id="{F03799BD-9BB4-4EBF-8E29-27C86EA60BB0}"/>
              </a:ext>
            </a:extLst>
          </p:cNvPr>
          <p:cNvSpPr>
            <a:spLocks noGrp="1"/>
          </p:cNvSpPr>
          <p:nvPr>
            <p:ph type="title"/>
          </p:nvPr>
        </p:nvSpPr>
        <p:spPr>
          <a:xfrm>
            <a:off x="645077" y="1610221"/>
            <a:ext cx="5257800" cy="4303461"/>
          </a:xfrm>
        </p:spPr>
        <p:txBody>
          <a:bodyPr anchor="t">
            <a:normAutofit/>
          </a:bodyPr>
          <a:lstStyle/>
          <a:p>
            <a:pPr algn="l"/>
            <a:r>
              <a:rPr kumimoji="0" lang="en-US" sz="2000" b="0" i="0" u="none" strike="noStrike" kern="1200" cap="none" spc="0" normalizeH="0" baseline="0" noProof="0">
                <a:ln>
                  <a:noFill/>
                </a:ln>
                <a:effectLst/>
                <a:uLnTx/>
                <a:uFillTx/>
                <a:latin typeface="Tw Cen MT"/>
                <a:ea typeface="+mn-ea"/>
                <a:cs typeface="+mn-cs"/>
              </a:rPr>
              <a:t>I am overwhelmingly thankful to the staff at the 49</a:t>
            </a:r>
            <a:r>
              <a:rPr kumimoji="0" lang="en-US" sz="2000" b="0" i="0" u="none" strike="noStrike" kern="1200" cap="none" spc="0" normalizeH="0" baseline="30000" noProof="0">
                <a:ln>
                  <a:noFill/>
                </a:ln>
                <a:effectLst/>
                <a:uLnTx/>
                <a:uFillTx/>
                <a:latin typeface="Tw Cen MT"/>
                <a:ea typeface="+mn-ea"/>
                <a:cs typeface="+mn-cs"/>
              </a:rPr>
              <a:t>th</a:t>
            </a:r>
            <a:r>
              <a:rPr kumimoji="0" lang="en-US" sz="2000" b="0" i="0" u="none" strike="noStrike" kern="1200" cap="none" spc="0" normalizeH="0" baseline="0" noProof="0">
                <a:ln>
                  <a:noFill/>
                </a:ln>
                <a:effectLst/>
                <a:uLnTx/>
                <a:uFillTx/>
                <a:latin typeface="Tw Cen MT"/>
                <a:ea typeface="+mn-ea"/>
                <a:cs typeface="+mn-cs"/>
              </a:rPr>
              <a:t> Ward Office for hosting me as an intern this semester.</a:t>
            </a:r>
            <a:br>
              <a:rPr lang="en-US" sz="2000" cap="none" spc="0">
                <a:latin typeface="Tw Cen MT"/>
                <a:ea typeface="+mn-ea"/>
                <a:cs typeface="+mn-cs"/>
              </a:rPr>
            </a:br>
            <a:br>
              <a:rPr lang="en-US" sz="2000" cap="none" spc="0">
                <a:latin typeface="Tw Cen MT"/>
                <a:ea typeface="+mn-ea"/>
                <a:cs typeface="+mn-cs"/>
              </a:rPr>
            </a:br>
            <a:r>
              <a:rPr kumimoji="0" lang="en-US" sz="2000" b="0" i="0" u="none" strike="noStrike" kern="1200" cap="none" spc="0" normalizeH="0" baseline="0" noProof="0">
                <a:ln>
                  <a:noFill/>
                </a:ln>
                <a:effectLst/>
                <a:uLnTx/>
                <a:uFillTx/>
                <a:latin typeface="Tw Cen MT"/>
                <a:ea typeface="+mn-ea"/>
                <a:cs typeface="+mn-cs"/>
              </a:rPr>
              <a:t>I have a great deal of respect for their knowledge and dedication to my lifelong neighborhood.</a:t>
            </a:r>
            <a:br>
              <a:rPr kumimoji="0" lang="en-US" sz="2000" b="0" i="0" u="none" strike="noStrike" kern="1200" cap="none" spc="0" normalizeH="0" baseline="0" noProof="0">
                <a:ln>
                  <a:noFill/>
                </a:ln>
                <a:effectLst/>
                <a:uLnTx/>
                <a:uFillTx/>
                <a:latin typeface="Tw Cen MT"/>
                <a:ea typeface="+mn-ea"/>
                <a:cs typeface="+mn-cs"/>
              </a:rPr>
            </a:br>
            <a:br>
              <a:rPr kumimoji="0" lang="en-US" sz="2000" b="0" i="0" u="none" strike="noStrike" kern="1200" cap="none" spc="0" normalizeH="0" baseline="0" noProof="0">
                <a:ln>
                  <a:noFill/>
                </a:ln>
                <a:effectLst/>
                <a:uLnTx/>
                <a:uFillTx/>
                <a:latin typeface="Tw Cen MT"/>
                <a:ea typeface="+mn-ea"/>
                <a:cs typeface="+mn-cs"/>
              </a:rPr>
            </a:br>
            <a:r>
              <a:rPr kumimoji="0" lang="en-US" sz="2000" b="0" i="0" u="none" strike="noStrike" kern="1200" cap="none" spc="0" normalizeH="0" baseline="0" noProof="0">
                <a:ln>
                  <a:noFill/>
                </a:ln>
                <a:effectLst/>
                <a:uLnTx/>
                <a:uFillTx/>
                <a:latin typeface="Tw Cen MT"/>
                <a:ea typeface="+mn-ea"/>
                <a:cs typeface="+mn-cs"/>
              </a:rPr>
              <a:t>As a Rogers Park local, </a:t>
            </a:r>
            <a:r>
              <a:rPr kumimoji="0" lang="en-US" sz="2000" b="0" i="0" u="none" strike="noStrike" kern="1200" cap="none" spc="0" normalizeH="0" baseline="0" noProof="0" err="1">
                <a:ln>
                  <a:noFill/>
                </a:ln>
                <a:effectLst/>
                <a:uLnTx/>
                <a:uFillTx/>
                <a:latin typeface="Tw Cen MT"/>
                <a:ea typeface="+mn-ea"/>
                <a:cs typeface="+mn-cs"/>
              </a:rPr>
              <a:t>bor</a:t>
            </a:r>
            <a:r>
              <a:rPr lang="en-US" sz="2000" cap="none" spc="0">
                <a:latin typeface="Tw Cen MT"/>
                <a:ea typeface="+mn-ea"/>
                <a:cs typeface="+mn-cs"/>
              </a:rPr>
              <a:t>n and raised, I am happy to know that they represent us.</a:t>
            </a:r>
            <a:br>
              <a:rPr kumimoji="0" lang="en-US" sz="2000" b="0" i="0" u="none" strike="noStrike" kern="1200" cap="none" spc="0" normalizeH="0" baseline="0" noProof="0">
                <a:ln>
                  <a:noFill/>
                </a:ln>
                <a:effectLst/>
                <a:uLnTx/>
                <a:uFillTx/>
                <a:latin typeface="Tw Cen MT"/>
                <a:ea typeface="+mn-ea"/>
                <a:cs typeface="+mn-cs"/>
              </a:rPr>
            </a:br>
            <a:br>
              <a:rPr kumimoji="0" lang="en-US" sz="2800" b="0" i="0" u="none" strike="noStrike" kern="1200" cap="none" spc="0" normalizeH="0" baseline="0" noProof="0">
                <a:ln>
                  <a:noFill/>
                </a:ln>
                <a:effectLst/>
                <a:uLnTx/>
                <a:uFillTx/>
                <a:latin typeface="Tw Cen MT"/>
                <a:ea typeface="+mn-ea"/>
                <a:cs typeface="+mn-cs"/>
              </a:rPr>
            </a:br>
            <a:endParaRPr lang="en-US" sz="2800">
              <a:latin typeface="+mn-lt"/>
            </a:endParaRPr>
          </a:p>
        </p:txBody>
      </p:sp>
      <p:pic>
        <p:nvPicPr>
          <p:cNvPr id="6" name="Picture 5">
            <a:extLst>
              <a:ext uri="{FF2B5EF4-FFF2-40B4-BE49-F238E27FC236}">
                <a16:creationId xmlns:a16="http://schemas.microsoft.com/office/drawing/2014/main" id="{3CD2AAB5-6E4F-4D6D-A532-90DEC919E2AC}"/>
              </a:ext>
            </a:extLst>
          </p:cNvPr>
          <p:cNvPicPr>
            <a:picLocks noChangeAspect="1"/>
          </p:cNvPicPr>
          <p:nvPr/>
        </p:nvPicPr>
        <p:blipFill>
          <a:blip r:embed="rId2"/>
          <a:stretch>
            <a:fillRect/>
          </a:stretch>
        </p:blipFill>
        <p:spPr>
          <a:xfrm>
            <a:off x="6185338" y="152400"/>
            <a:ext cx="6006661" cy="5101061"/>
          </a:xfrm>
          <a:prstGeom prst="rect">
            <a:avLst/>
          </a:prstGeom>
        </p:spPr>
      </p:pic>
      <p:sp>
        <p:nvSpPr>
          <p:cNvPr id="8" name="Rectangle 7">
            <a:extLst>
              <a:ext uri="{FF2B5EF4-FFF2-40B4-BE49-F238E27FC236}">
                <a16:creationId xmlns:a16="http://schemas.microsoft.com/office/drawing/2014/main" id="{C867E434-DF07-E1E8-46DA-8E8272C1D2DA}"/>
              </a:ext>
            </a:extLst>
          </p:cNvPr>
          <p:cNvSpPr/>
          <p:nvPr/>
        </p:nvSpPr>
        <p:spPr>
          <a:xfrm>
            <a:off x="0" y="554290"/>
            <a:ext cx="5799552" cy="717630"/>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sz="4400">
                <a:latin typeface="+mj-lt"/>
              </a:rPr>
              <a:t>       FINAL REMARKS</a:t>
            </a:r>
          </a:p>
        </p:txBody>
      </p:sp>
    </p:spTree>
    <p:extLst>
      <p:ext uri="{BB962C8B-B14F-4D97-AF65-F5344CB8AC3E}">
        <p14:creationId xmlns:p14="http://schemas.microsoft.com/office/powerpoint/2010/main" val="3735509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9EF30365-EBFB-452A-9F32-CDD2242213F3}"/>
              </a:ext>
            </a:extLst>
          </p:cNvPr>
          <p:cNvSpPr>
            <a:spLocks noGrp="1"/>
          </p:cNvSpPr>
          <p:nvPr>
            <p:ph type="body" sz="quarter" idx="16"/>
          </p:nvPr>
        </p:nvSpPr>
        <p:spPr/>
        <p:txBody>
          <a:bodyPr/>
          <a:lstStyle/>
          <a:p>
            <a:endParaRPr lang="en-US"/>
          </a:p>
        </p:txBody>
      </p:sp>
      <p:sp>
        <p:nvSpPr>
          <p:cNvPr id="21" name="Text Placeholder 20">
            <a:extLst>
              <a:ext uri="{FF2B5EF4-FFF2-40B4-BE49-F238E27FC236}">
                <a16:creationId xmlns:a16="http://schemas.microsoft.com/office/drawing/2014/main" id="{D3F7BE80-DED8-4693-87FE-E71C04C4E6C5}"/>
              </a:ext>
            </a:extLst>
          </p:cNvPr>
          <p:cNvSpPr>
            <a:spLocks noGrp="1"/>
          </p:cNvSpPr>
          <p:nvPr>
            <p:ph type="body" sz="quarter" idx="13"/>
          </p:nvPr>
        </p:nvSpPr>
        <p:spPr/>
        <p:txBody>
          <a:bodyPr/>
          <a:lstStyle/>
          <a:p>
            <a:endParaRPr lang="en-US"/>
          </a:p>
        </p:txBody>
      </p:sp>
      <p:sp>
        <p:nvSpPr>
          <p:cNvPr id="22" name="Text Placeholder 21">
            <a:extLst>
              <a:ext uri="{FF2B5EF4-FFF2-40B4-BE49-F238E27FC236}">
                <a16:creationId xmlns:a16="http://schemas.microsoft.com/office/drawing/2014/main" id="{F6B50DF1-A737-4E24-B15B-EF1DB96253C0}"/>
              </a:ext>
            </a:extLst>
          </p:cNvPr>
          <p:cNvSpPr>
            <a:spLocks noGrp="1"/>
          </p:cNvSpPr>
          <p:nvPr>
            <p:ph type="body" sz="quarter" idx="15"/>
          </p:nvPr>
        </p:nvSpPr>
        <p:spPr/>
        <p:txBody>
          <a:bodyPr/>
          <a:lstStyle/>
          <a:p>
            <a:endParaRPr lang="en-US"/>
          </a:p>
        </p:txBody>
      </p:sp>
      <p:sp>
        <p:nvSpPr>
          <p:cNvPr id="7" name="Title 6">
            <a:extLst>
              <a:ext uri="{FF2B5EF4-FFF2-40B4-BE49-F238E27FC236}">
                <a16:creationId xmlns:a16="http://schemas.microsoft.com/office/drawing/2014/main" id="{D7F45DF8-758F-41B7-943B-A1E4AA1B8ADB}"/>
              </a:ext>
            </a:extLst>
          </p:cNvPr>
          <p:cNvSpPr>
            <a:spLocks noGrp="1"/>
          </p:cNvSpPr>
          <p:nvPr>
            <p:ph type="ctrTitle"/>
          </p:nvPr>
        </p:nvSpPr>
        <p:spPr>
          <a:xfrm>
            <a:off x="3163809" y="1295400"/>
            <a:ext cx="5864382" cy="2438400"/>
          </a:xfrm>
        </p:spPr>
        <p:txBody>
          <a:bodyPr/>
          <a:lstStyle/>
          <a:p>
            <a:r>
              <a:rPr lang="en-US" sz="7200"/>
              <a:t>Thank You!</a:t>
            </a:r>
            <a:br>
              <a:rPr lang="en-US"/>
            </a:br>
            <a:r>
              <a:rPr lang="en-US"/>
              <a:t>- </a:t>
            </a:r>
            <a:r>
              <a:rPr lang="en-US" sz="3200"/>
              <a:t>Ellery Jenkins </a:t>
            </a:r>
            <a:r>
              <a:rPr lang="en-US" sz="3200" err="1"/>
              <a:t>Therriault</a:t>
            </a:r>
            <a:endParaRPr lang="en-US" sz="3200"/>
          </a:p>
        </p:txBody>
      </p:sp>
      <p:pic>
        <p:nvPicPr>
          <p:cNvPr id="16" name="Picture 15">
            <a:extLst>
              <a:ext uri="{FF2B5EF4-FFF2-40B4-BE49-F238E27FC236}">
                <a16:creationId xmlns:a16="http://schemas.microsoft.com/office/drawing/2014/main" id="{5CC9A2AB-D58B-40E2-87D0-D20A9351EBAA}"/>
              </a:ext>
            </a:extLst>
          </p:cNvPr>
          <p:cNvPicPr>
            <a:picLocks noChangeAspect="1"/>
          </p:cNvPicPr>
          <p:nvPr/>
        </p:nvPicPr>
        <p:blipFill>
          <a:blip r:embed="rId2"/>
          <a:stretch>
            <a:fillRect/>
          </a:stretch>
        </p:blipFill>
        <p:spPr>
          <a:xfrm>
            <a:off x="3246851" y="4375177"/>
            <a:ext cx="2382424" cy="1231846"/>
          </a:xfrm>
          <a:prstGeom prst="rect">
            <a:avLst/>
          </a:prstGeom>
        </p:spPr>
      </p:pic>
      <p:pic>
        <p:nvPicPr>
          <p:cNvPr id="19" name="Google Shape;64;p13">
            <a:extLst>
              <a:ext uri="{FF2B5EF4-FFF2-40B4-BE49-F238E27FC236}">
                <a16:creationId xmlns:a16="http://schemas.microsoft.com/office/drawing/2014/main" id="{9A5CE4E8-60D1-42C8-8D4A-78D24091629E}"/>
              </a:ext>
            </a:extLst>
          </p:cNvPr>
          <p:cNvPicPr preferRelativeResize="0"/>
          <p:nvPr/>
        </p:nvPicPr>
        <p:blipFill>
          <a:blip r:embed="rId3">
            <a:alphaModFix/>
          </a:blip>
          <a:stretch>
            <a:fillRect/>
          </a:stretch>
        </p:blipFill>
        <p:spPr>
          <a:xfrm>
            <a:off x="6562727" y="4375177"/>
            <a:ext cx="3155229" cy="1231846"/>
          </a:xfrm>
          <a:prstGeom prst="rect">
            <a:avLst/>
          </a:prstGeom>
          <a:noFill/>
          <a:ln>
            <a:noFill/>
          </a:ln>
        </p:spPr>
      </p:pic>
    </p:spTree>
    <p:extLst>
      <p:ext uri="{BB962C8B-B14F-4D97-AF65-F5344CB8AC3E}">
        <p14:creationId xmlns:p14="http://schemas.microsoft.com/office/powerpoint/2010/main" val="65784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a:t>Background</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p:txBody>
          <a:bodyPr>
            <a:normAutofit/>
          </a:bodyPr>
          <a:lstStyle/>
          <a:p>
            <a:r>
              <a:rPr lang="en-US" b="1"/>
              <a:t>Aldermen and alderwomen </a:t>
            </a:r>
            <a:r>
              <a:rPr lang="en-US"/>
              <a:t>are elected members of City Council, the legislative branch of Chicago’s municipal government. </a:t>
            </a:r>
          </a:p>
          <a:p>
            <a:r>
              <a:rPr lang="en-US"/>
              <a:t>50 elected members represent one of 50 districts across the city of relatively equal sized populations. These districts are referred to as </a:t>
            </a:r>
            <a:r>
              <a:rPr lang="en-US" b="1"/>
              <a:t>wards</a:t>
            </a:r>
            <a:r>
              <a:rPr lang="en-US"/>
              <a:t> – they can vary dramatically by their social, economic, and racial makeups. </a:t>
            </a:r>
          </a:p>
          <a:p>
            <a:r>
              <a:rPr lang="en-US"/>
              <a:t>Each alderperson is elected to serve four-year terms where they </a:t>
            </a:r>
            <a:r>
              <a:rPr lang="en-US" b="1"/>
              <a:t>represent</a:t>
            </a:r>
            <a:r>
              <a:rPr lang="en-US"/>
              <a:t> their ward.</a:t>
            </a:r>
          </a:p>
          <a:p>
            <a:r>
              <a:rPr lang="en-US"/>
              <a:t>Alderpersons discuss ordinances and resolutions at </a:t>
            </a:r>
            <a:r>
              <a:rPr lang="en-US" b="1"/>
              <a:t>Council meetings</a:t>
            </a:r>
            <a:r>
              <a:rPr lang="en-US"/>
              <a:t>, covering topics ranging from infrastructure, taxes, education, social programs, etc.</a:t>
            </a:r>
          </a:p>
        </p:txBody>
      </p:sp>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p:txBody>
          <a:bodyPr/>
          <a:lstStyle/>
          <a:p>
            <a:r>
              <a:rPr lang="en-US"/>
              <a:t>Defining an Alderperson and a Ward</a:t>
            </a:r>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Tree>
    <p:extLst>
      <p:ext uri="{BB962C8B-B14F-4D97-AF65-F5344CB8AC3E}">
        <p14:creationId xmlns:p14="http://schemas.microsoft.com/office/powerpoint/2010/main" val="107472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041E421-0C2B-0D91-B83B-D3B1A73EFF2A}"/>
              </a:ext>
            </a:extLst>
          </p:cNvPr>
          <p:cNvSpPr>
            <a:spLocks noGrp="1"/>
          </p:cNvSpPr>
          <p:nvPr>
            <p:ph type="title"/>
          </p:nvPr>
        </p:nvSpPr>
        <p:spPr/>
        <p:txBody>
          <a:bodyPr/>
          <a:lstStyle/>
          <a:p>
            <a:r>
              <a:rPr lang="en-US"/>
              <a:t>Maria Hadden	</a:t>
            </a:r>
          </a:p>
        </p:txBody>
      </p:sp>
      <p:sp>
        <p:nvSpPr>
          <p:cNvPr id="13" name="Content Placeholder 12">
            <a:extLst>
              <a:ext uri="{FF2B5EF4-FFF2-40B4-BE49-F238E27FC236}">
                <a16:creationId xmlns:a16="http://schemas.microsoft.com/office/drawing/2014/main" id="{17F727F1-C394-E04E-8156-C2228B54367F}"/>
              </a:ext>
            </a:extLst>
          </p:cNvPr>
          <p:cNvSpPr>
            <a:spLocks noGrp="1"/>
          </p:cNvSpPr>
          <p:nvPr>
            <p:ph sz="quarter" idx="13"/>
          </p:nvPr>
        </p:nvSpPr>
        <p:spPr>
          <a:xfrm>
            <a:off x="628789" y="2456592"/>
            <a:ext cx="5238612" cy="3791807"/>
          </a:xfrm>
        </p:spPr>
        <p:txBody>
          <a:bodyPr>
            <a:normAutofit fontScale="77500" lnSpcReduction="20000"/>
          </a:bodyPr>
          <a:lstStyle/>
          <a:p>
            <a:pPr marL="342900" indent="-342900"/>
            <a:r>
              <a:rPr lang="en-US"/>
              <a:t>Born and raised in the Columbus, Ohio area and became a first-generation college grad at the Ohio State University.</a:t>
            </a:r>
          </a:p>
          <a:p>
            <a:pPr marL="342900" indent="-342900"/>
            <a:r>
              <a:rPr lang="en-US"/>
              <a:t>Moved to Rogers Park, Chicago after graduating. When the housing bubble burst in 2007, and the developer of her building fled, Ald. Hadden helped organize her neighbors to save their homes.</a:t>
            </a:r>
          </a:p>
          <a:p>
            <a:pPr marL="342900" indent="-342900"/>
            <a:r>
              <a:rPr lang="en-US"/>
              <a:t>Led screen-printing workshops for youth.</a:t>
            </a:r>
          </a:p>
          <a:p>
            <a:pPr marL="342900" indent="-342900"/>
            <a:r>
              <a:rPr lang="en-US"/>
              <a:t>Founded a nonprofit organization, Our City Our Voice, to enable communities and governments to empower equitable participation in democracy</a:t>
            </a:r>
          </a:p>
          <a:p>
            <a:pPr marL="342900" indent="-342900"/>
            <a:r>
              <a:rPr lang="en-US"/>
              <a:t>Founded The Participatory Budgeting Project, incorporating democracy into public budgeting across the U.S.</a:t>
            </a:r>
          </a:p>
          <a:p>
            <a:pPr marL="342900" indent="-342900"/>
            <a:r>
              <a:rPr lang="en-US"/>
              <a:t>Was on the Board of Directors of the Black Youth Project (BYP) 100, and </a:t>
            </a:r>
            <a:r>
              <a:rPr lang="en-US" err="1"/>
              <a:t>Voqal</a:t>
            </a:r>
            <a:endParaRPr lang="en-US"/>
          </a:p>
          <a:p>
            <a:pPr marL="342900" indent="-342900"/>
            <a:endParaRPr lang="en-US"/>
          </a:p>
          <a:p>
            <a:endParaRPr lang="en-US"/>
          </a:p>
        </p:txBody>
      </p:sp>
      <p:sp>
        <p:nvSpPr>
          <p:cNvPr id="14" name="Text Placeholder 13">
            <a:extLst>
              <a:ext uri="{FF2B5EF4-FFF2-40B4-BE49-F238E27FC236}">
                <a16:creationId xmlns:a16="http://schemas.microsoft.com/office/drawing/2014/main" id="{B1C8FE8A-561B-BAB5-390D-F30CD0C749FD}"/>
              </a:ext>
            </a:extLst>
          </p:cNvPr>
          <p:cNvSpPr>
            <a:spLocks noGrp="1"/>
          </p:cNvSpPr>
          <p:nvPr>
            <p:ph type="body" sz="quarter" idx="16"/>
          </p:nvPr>
        </p:nvSpPr>
        <p:spPr/>
        <p:txBody>
          <a:bodyPr/>
          <a:lstStyle/>
          <a:p>
            <a:r>
              <a:rPr lang="en-US"/>
              <a:t>49</a:t>
            </a:r>
            <a:r>
              <a:rPr lang="en-US" baseline="30000"/>
              <a:t>th</a:t>
            </a:r>
            <a:r>
              <a:rPr lang="en-US"/>
              <a:t> Ward Alderwoman </a:t>
            </a:r>
          </a:p>
        </p:txBody>
      </p:sp>
      <p:pic>
        <p:nvPicPr>
          <p:cNvPr id="1028" name="Picture 4" descr="Maria Hadden | City Clerk of Chicago">
            <a:extLst>
              <a:ext uri="{FF2B5EF4-FFF2-40B4-BE49-F238E27FC236}">
                <a16:creationId xmlns:a16="http://schemas.microsoft.com/office/drawing/2014/main" id="{57BA1D73-1A02-3159-5D25-FFDE0446CC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37" t="1" b="17086"/>
          <a:stretch/>
        </p:blipFill>
        <p:spPr bwMode="auto">
          <a:xfrm>
            <a:off x="6014872" y="1600200"/>
            <a:ext cx="3109745"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IU Healthcare Illinois endorses Maria Hadden for alderwoman, 49th Ward -  SEIU Healthcare">
            <a:extLst>
              <a:ext uri="{FF2B5EF4-FFF2-40B4-BE49-F238E27FC236}">
                <a16:creationId xmlns:a16="http://schemas.microsoft.com/office/drawing/2014/main" id="{67FFDC4B-DFAD-8FAB-164C-405283539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4617" y="1600200"/>
            <a:ext cx="2775705" cy="22128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njanette Young gathers support for ordinance fighting violent police raids  - Chicago Tribune">
            <a:extLst>
              <a:ext uri="{FF2B5EF4-FFF2-40B4-BE49-F238E27FC236}">
                <a16:creationId xmlns:a16="http://schemas.microsoft.com/office/drawing/2014/main" id="{AF120629-0313-D6B9-1BC6-FCA98CE697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440" y="3810000"/>
            <a:ext cx="2771882"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73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B25F00E9-66C8-41AB-AE64-DFF6DF9128B8}"/>
              </a:ext>
            </a:extLst>
          </p:cNvPr>
          <p:cNvPicPr>
            <a:picLocks noChangeAspect="1"/>
          </p:cNvPicPr>
          <p:nvPr/>
        </p:nvPicPr>
        <p:blipFill>
          <a:blip r:embed="rId3"/>
          <a:stretch>
            <a:fillRect/>
          </a:stretch>
        </p:blipFill>
        <p:spPr>
          <a:xfrm>
            <a:off x="4934611" y="3011388"/>
            <a:ext cx="2322777" cy="835224"/>
          </a:xfrm>
          <a:prstGeom prst="rect">
            <a:avLst/>
          </a:prstGeom>
        </p:spPr>
      </p:pic>
      <p:sp>
        <p:nvSpPr>
          <p:cNvPr id="15" name="Text Placeholder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US"/>
          </a:p>
        </p:txBody>
      </p:sp>
      <p:sp>
        <p:nvSpPr>
          <p:cNvPr id="13" name="Title 12">
            <a:extLst>
              <a:ext uri="{FF2B5EF4-FFF2-40B4-BE49-F238E27FC236}">
                <a16:creationId xmlns:a16="http://schemas.microsoft.com/office/drawing/2014/main" id="{D7199992-58FE-4335-A811-6AFA96B5595D}"/>
              </a:ext>
            </a:extLst>
          </p:cNvPr>
          <p:cNvSpPr>
            <a:spLocks noGrp="1"/>
          </p:cNvSpPr>
          <p:nvPr>
            <p:ph type="title"/>
          </p:nvPr>
        </p:nvSpPr>
        <p:spPr/>
        <p:txBody>
          <a:bodyPr/>
          <a:lstStyle/>
          <a:p>
            <a:r>
              <a:rPr lang="en-US"/>
              <a:t>The 49</a:t>
            </a:r>
            <a:r>
              <a:rPr lang="en-US" baseline="30000"/>
              <a:t>th</a:t>
            </a:r>
            <a:r>
              <a:rPr lang="en-US"/>
              <a:t> Ward</a:t>
            </a:r>
          </a:p>
        </p:txBody>
      </p:sp>
      <p:sp>
        <p:nvSpPr>
          <p:cNvPr id="16" name="Text Placeholder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US"/>
          </a:p>
        </p:txBody>
      </p:sp>
      <p:pic>
        <p:nvPicPr>
          <p:cNvPr id="3" name="Picture 2">
            <a:extLst>
              <a:ext uri="{FF2B5EF4-FFF2-40B4-BE49-F238E27FC236}">
                <a16:creationId xmlns:a16="http://schemas.microsoft.com/office/drawing/2014/main" id="{30396AE3-6283-4964-BC24-B329C3616E17}"/>
              </a:ext>
            </a:extLst>
          </p:cNvPr>
          <p:cNvPicPr>
            <a:picLocks noChangeAspect="1"/>
          </p:cNvPicPr>
          <p:nvPr/>
        </p:nvPicPr>
        <p:blipFill>
          <a:blip r:embed="rId4"/>
          <a:stretch>
            <a:fillRect/>
          </a:stretch>
        </p:blipFill>
        <p:spPr>
          <a:xfrm>
            <a:off x="5498457" y="752578"/>
            <a:ext cx="6076950" cy="5086143"/>
          </a:xfrm>
          <a:prstGeom prst="rect">
            <a:avLst/>
          </a:prstGeom>
        </p:spPr>
      </p:pic>
    </p:spTree>
    <p:extLst>
      <p:ext uri="{BB962C8B-B14F-4D97-AF65-F5344CB8AC3E}">
        <p14:creationId xmlns:p14="http://schemas.microsoft.com/office/powerpoint/2010/main" val="306905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a:t>What makes The 49</a:t>
            </a:r>
            <a:r>
              <a:rPr lang="en-US" baseline="30000"/>
              <a:t>th</a:t>
            </a:r>
            <a:r>
              <a:rPr lang="en-US"/>
              <a:t> Ward Staff special</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7151214" y="1935993"/>
            <a:ext cx="4312844" cy="1327027"/>
          </a:xfrm>
        </p:spPr>
        <p:txBody>
          <a:bodyPr/>
          <a:lstStyle/>
          <a:p>
            <a:r>
              <a:rPr lang="en-US" sz="1800"/>
              <a:t>Everyone working at the 49</a:t>
            </a:r>
            <a:r>
              <a:rPr lang="en-US" sz="1800" baseline="30000"/>
              <a:t>th</a:t>
            </a:r>
            <a:r>
              <a:rPr lang="en-US" sz="1800"/>
              <a:t> Ward Office is extremely approachable. The working environment is incredibly comfortable which encourages coworkers to ask each other questions and build off each others knowledge.</a:t>
            </a:r>
          </a:p>
        </p:txBody>
      </p:sp>
      <p:sp>
        <p:nvSpPr>
          <p:cNvPr id="24" name="Text Placeholder 23">
            <a:extLst>
              <a:ext uri="{FF2B5EF4-FFF2-40B4-BE49-F238E27FC236}">
                <a16:creationId xmlns:a16="http://schemas.microsoft.com/office/drawing/2014/main" id="{2BE63BA8-EAF4-4B88-8D23-BEF6AA60CC23}"/>
              </a:ext>
            </a:extLst>
          </p:cNvPr>
          <p:cNvSpPr>
            <a:spLocks noGrp="1"/>
          </p:cNvSpPr>
          <p:nvPr>
            <p:ph type="body" sz="quarter" idx="16"/>
          </p:nvPr>
        </p:nvSpPr>
        <p:spPr/>
        <p:txBody>
          <a:bodyPr/>
          <a:lstStyle/>
          <a:p>
            <a:r>
              <a:rPr lang="en-US"/>
              <a:t>Chemistry &amp; Teamwork</a:t>
            </a:r>
          </a:p>
        </p:txBody>
      </p:sp>
      <p:pic>
        <p:nvPicPr>
          <p:cNvPr id="85" name="Picture Placeholder 84">
            <a:extLst>
              <a:ext uri="{FF2B5EF4-FFF2-40B4-BE49-F238E27FC236}">
                <a16:creationId xmlns:a16="http://schemas.microsoft.com/office/drawing/2014/main" id="{F738FFEE-D221-419F-9925-DFE3C2A81E5D}"/>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3">
            <a:extLst>
              <a:ext uri="{96DAC541-7B7A-43D3-8B79-37D633B846F1}">
                <asvg:svgBlip xmlns:asvg="http://schemas.microsoft.com/office/drawing/2016/SVG/main" r:embed="rId4"/>
              </a:ext>
            </a:extLst>
          </a:blip>
          <a:srcRect l="-28275" t="-29639" r="-28275" b="-29639"/>
          <a:stretch/>
        </p:blipFill>
        <p:spPr>
          <a:xfrm>
            <a:off x="5756426" y="1935993"/>
            <a:ext cx="1094116" cy="1113108"/>
          </a:xfrm>
        </p:spPr>
      </p:pic>
      <p:sp>
        <p:nvSpPr>
          <p:cNvPr id="23" name="Content Placeholder 22">
            <a:extLst>
              <a:ext uri="{FF2B5EF4-FFF2-40B4-BE49-F238E27FC236}">
                <a16:creationId xmlns:a16="http://schemas.microsoft.com/office/drawing/2014/main" id="{2F8BDB9A-6E49-4052-924A-83FDD2B0A487}"/>
              </a:ext>
            </a:extLst>
          </p:cNvPr>
          <p:cNvSpPr>
            <a:spLocks noGrp="1"/>
          </p:cNvSpPr>
          <p:nvPr>
            <p:ph sz="quarter" idx="22"/>
          </p:nvPr>
        </p:nvSpPr>
        <p:spPr>
          <a:xfrm>
            <a:off x="6071132" y="3576255"/>
            <a:ext cx="5392925" cy="1227719"/>
          </a:xfrm>
        </p:spPr>
        <p:txBody>
          <a:bodyPr/>
          <a:lstStyle/>
          <a:p>
            <a:r>
              <a:rPr lang="en-US" sz="1800"/>
              <a:t>The staff acknowledge the challenges of serving an entire ward of 55,000 constituents, thus, 49</a:t>
            </a:r>
            <a:r>
              <a:rPr lang="en-US" sz="1800" baseline="30000"/>
              <a:t>th</a:t>
            </a:r>
            <a:r>
              <a:rPr lang="en-US" sz="1800"/>
              <a:t> ward staff delegate tasks so that each member works to their strengths or expertise.</a:t>
            </a:r>
          </a:p>
        </p:txBody>
      </p:sp>
      <p:sp>
        <p:nvSpPr>
          <p:cNvPr id="25" name="Text Placeholder 24">
            <a:extLst>
              <a:ext uri="{FF2B5EF4-FFF2-40B4-BE49-F238E27FC236}">
                <a16:creationId xmlns:a16="http://schemas.microsoft.com/office/drawing/2014/main" id="{34818BA8-E954-4497-B8B9-B67D92F6032D}"/>
              </a:ext>
            </a:extLst>
          </p:cNvPr>
          <p:cNvSpPr>
            <a:spLocks noGrp="1"/>
          </p:cNvSpPr>
          <p:nvPr>
            <p:ph type="body" sz="quarter" idx="23"/>
          </p:nvPr>
        </p:nvSpPr>
        <p:spPr/>
        <p:txBody>
          <a:bodyPr/>
          <a:lstStyle/>
          <a:p>
            <a:r>
              <a:rPr lang="en-US"/>
              <a:t>Efficiency</a:t>
            </a:r>
          </a:p>
        </p:txBody>
      </p:sp>
      <p:pic>
        <p:nvPicPr>
          <p:cNvPr id="87" name="Picture Placeholder 86">
            <a:extLst>
              <a:ext uri="{FF2B5EF4-FFF2-40B4-BE49-F238E27FC236}">
                <a16:creationId xmlns:a16="http://schemas.microsoft.com/office/drawing/2014/main" id="{BA712089-DDBF-4741-BA71-63A6F987EA72}"/>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5">
            <a:extLst>
              <a:ext uri="{96DAC541-7B7A-43D3-8B79-37D633B846F1}">
                <asvg:svgBlip xmlns:asvg="http://schemas.microsoft.com/office/drawing/2016/SVG/main" r:embed="rId6"/>
              </a:ext>
            </a:extLst>
          </a:blip>
          <a:srcRect l="-24968" t="-26383" r="-24968" b="-26383"/>
          <a:stretch/>
        </p:blipFill>
        <p:spPr>
          <a:xfrm>
            <a:off x="4774508" y="3502811"/>
            <a:ext cx="1094116" cy="1113108"/>
          </a:xfrm>
        </p:spPr>
      </p:pic>
      <p:sp>
        <p:nvSpPr>
          <p:cNvPr id="34" name="Content Placeholder 33">
            <a:extLst>
              <a:ext uri="{FF2B5EF4-FFF2-40B4-BE49-F238E27FC236}">
                <a16:creationId xmlns:a16="http://schemas.microsoft.com/office/drawing/2014/main" id="{38AA8C13-AFD3-4C46-AEA7-67BEBF73986D}"/>
              </a:ext>
            </a:extLst>
          </p:cNvPr>
          <p:cNvSpPr>
            <a:spLocks noGrp="1"/>
          </p:cNvSpPr>
          <p:nvPr>
            <p:ph sz="quarter" idx="25"/>
          </p:nvPr>
        </p:nvSpPr>
        <p:spPr>
          <a:xfrm>
            <a:off x="4949699" y="5117210"/>
            <a:ext cx="6514359" cy="1303034"/>
          </a:xfrm>
        </p:spPr>
        <p:txBody>
          <a:bodyPr/>
          <a:lstStyle/>
          <a:p>
            <a:r>
              <a:rPr lang="en-US" sz="1800"/>
              <a:t>All team members are dedicated to helping constituents in need and are not afraid of reaching out, personally, to third party organizations that are equipped to aid our residents. The staff go above and beyond to resolve individual and niche issues encountered daily.</a:t>
            </a:r>
          </a:p>
        </p:txBody>
      </p:sp>
      <p:sp>
        <p:nvSpPr>
          <p:cNvPr id="4" name="Text Placeholder 3">
            <a:extLst>
              <a:ext uri="{FF2B5EF4-FFF2-40B4-BE49-F238E27FC236}">
                <a16:creationId xmlns:a16="http://schemas.microsoft.com/office/drawing/2014/main" id="{B9105FAE-96F0-43A6-B386-AAE4E62C6E85}"/>
              </a:ext>
            </a:extLst>
          </p:cNvPr>
          <p:cNvSpPr>
            <a:spLocks noGrp="1"/>
          </p:cNvSpPr>
          <p:nvPr>
            <p:ph type="body" sz="quarter" idx="26"/>
          </p:nvPr>
        </p:nvSpPr>
        <p:spPr/>
        <p:txBody>
          <a:bodyPr/>
          <a:lstStyle/>
          <a:p>
            <a:r>
              <a:rPr lang="en-US"/>
              <a:t>Resourcefulness</a:t>
            </a:r>
          </a:p>
        </p:txBody>
      </p:sp>
      <p:pic>
        <p:nvPicPr>
          <p:cNvPr id="89" name="Picture Placeholder 88">
            <a:extLst>
              <a:ext uri="{FF2B5EF4-FFF2-40B4-BE49-F238E27FC236}">
                <a16:creationId xmlns:a16="http://schemas.microsoft.com/office/drawing/2014/main" id="{C8671B21-B5F4-4BFE-A90B-A16041BB7F3D}"/>
              </a:ext>
              <a:ext uri="{C183D7F6-B498-43B3-948B-1728B52AA6E4}">
                <adec:decorative xmlns:adec="http://schemas.microsoft.com/office/drawing/2017/decorative" val="1"/>
              </a:ext>
            </a:extLst>
          </p:cNvPr>
          <p:cNvPicPr>
            <a:picLocks noGrp="1" noChangeAspect="1"/>
          </p:cNvPicPr>
          <p:nvPr>
            <p:ph type="pic" sz="quarter" idx="27"/>
          </p:nvPr>
        </p:nvPicPr>
        <p:blipFill rotWithShape="1">
          <a:blip r:embed="rId7">
            <a:extLst>
              <a:ext uri="{96DAC541-7B7A-43D3-8B79-37D633B846F1}">
                <asvg:svgBlip xmlns:asvg="http://schemas.microsoft.com/office/drawing/2016/SVG/main" r:embed="rId8"/>
              </a:ext>
            </a:extLst>
          </a:blip>
          <a:srcRect l="-18093" t="-19179" r="-18093" b="-19179"/>
          <a:stretch/>
        </p:blipFill>
        <p:spPr>
          <a:xfrm>
            <a:off x="3680392" y="5017901"/>
            <a:ext cx="1094116" cy="1113108"/>
          </a:xfrm>
        </p:spPr>
      </p:pic>
      <p:cxnSp>
        <p:nvCxnSpPr>
          <p:cNvPr id="38" name="Straight Connector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48640" y="3263024"/>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548640" y="480397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17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DE7D32-F8A7-4072-A179-D9C08D1A1BD2}"/>
              </a:ext>
            </a:extLst>
          </p:cNvPr>
          <p:cNvSpPr>
            <a:spLocks noGrp="1"/>
          </p:cNvSpPr>
          <p:nvPr>
            <p:ph type="title"/>
          </p:nvPr>
        </p:nvSpPr>
        <p:spPr>
          <a:xfrm>
            <a:off x="548640" y="838200"/>
            <a:ext cx="10805160" cy="1676400"/>
          </a:xfrm>
        </p:spPr>
        <p:txBody>
          <a:bodyPr>
            <a:normAutofit/>
          </a:bodyPr>
          <a:lstStyle/>
          <a:p>
            <a:r>
              <a:rPr lang="en-US"/>
              <a:t>An Office Taking on the World</a:t>
            </a:r>
            <a:br>
              <a:rPr lang="en-US"/>
            </a:br>
            <a:r>
              <a:rPr lang="en-US" sz="2700">
                <a:latin typeface="Tw Cen MT Condensed" panose="020B0606020104020203" pitchFamily="34" charset="0"/>
              </a:rPr>
              <a:t>- The 49</a:t>
            </a:r>
            <a:r>
              <a:rPr lang="en-US" sz="2700" baseline="30000">
                <a:latin typeface="Tw Cen MT Condensed" panose="020B0606020104020203" pitchFamily="34" charset="0"/>
              </a:rPr>
              <a:t>th</a:t>
            </a:r>
            <a:r>
              <a:rPr lang="en-US" sz="2700">
                <a:latin typeface="Tw Cen MT Condensed" panose="020B0606020104020203" pitchFamily="34" charset="0"/>
              </a:rPr>
              <a:t> Ward Team take on a variety of Issues, but here are some broad categories</a:t>
            </a:r>
          </a:p>
        </p:txBody>
      </p:sp>
      <p:sp>
        <p:nvSpPr>
          <p:cNvPr id="8" name="Content Placeholder 7">
            <a:extLst>
              <a:ext uri="{FF2B5EF4-FFF2-40B4-BE49-F238E27FC236}">
                <a16:creationId xmlns:a16="http://schemas.microsoft.com/office/drawing/2014/main" id="{147C2E03-7AA1-4B4F-B861-64A1DFCCA178}"/>
              </a:ext>
            </a:extLst>
          </p:cNvPr>
          <p:cNvSpPr>
            <a:spLocks noGrp="1"/>
          </p:cNvSpPr>
          <p:nvPr>
            <p:ph sz="quarter" idx="13"/>
          </p:nvPr>
        </p:nvSpPr>
        <p:spPr>
          <a:xfrm>
            <a:off x="548640" y="4136127"/>
            <a:ext cx="3474720" cy="2264673"/>
          </a:xfrm>
        </p:spPr>
        <p:txBody>
          <a:bodyPr>
            <a:normAutofit lnSpcReduction="10000"/>
          </a:bodyPr>
          <a:lstStyle/>
          <a:p>
            <a:r>
              <a:rPr lang="en-US"/>
              <a:t>This can range from common instances of alley potholes or busted streetlights to major issues like sewer cave-ins. However, the 49</a:t>
            </a:r>
            <a:r>
              <a:rPr lang="en-US" baseline="30000"/>
              <a:t>th</a:t>
            </a:r>
            <a:r>
              <a:rPr lang="en-US"/>
              <a:t> ward staff also work to get community input on major infrastructure projects via surveys.</a:t>
            </a:r>
          </a:p>
        </p:txBody>
      </p:sp>
      <p:sp>
        <p:nvSpPr>
          <p:cNvPr id="9" name="Text Placeholder 8">
            <a:extLst>
              <a:ext uri="{FF2B5EF4-FFF2-40B4-BE49-F238E27FC236}">
                <a16:creationId xmlns:a16="http://schemas.microsoft.com/office/drawing/2014/main" id="{67F8F01B-B582-457A-9E99-965A87D42732}"/>
              </a:ext>
            </a:extLst>
          </p:cNvPr>
          <p:cNvSpPr>
            <a:spLocks noGrp="1"/>
          </p:cNvSpPr>
          <p:nvPr>
            <p:ph type="body" sz="quarter" idx="16"/>
          </p:nvPr>
        </p:nvSpPr>
        <p:spPr/>
        <p:txBody>
          <a:bodyPr/>
          <a:lstStyle/>
          <a:p>
            <a:pPr algn="ctr"/>
            <a:r>
              <a:rPr lang="en-US"/>
              <a:t>Infrastructure Issues</a:t>
            </a:r>
          </a:p>
        </p:txBody>
      </p:sp>
      <p:sp>
        <p:nvSpPr>
          <p:cNvPr id="10" name="Content Placeholder 9">
            <a:extLst>
              <a:ext uri="{FF2B5EF4-FFF2-40B4-BE49-F238E27FC236}">
                <a16:creationId xmlns:a16="http://schemas.microsoft.com/office/drawing/2014/main" id="{FCD9C322-34FE-49DA-AA4C-E27E6BECD303}"/>
              </a:ext>
            </a:extLst>
          </p:cNvPr>
          <p:cNvSpPr>
            <a:spLocks noGrp="1"/>
          </p:cNvSpPr>
          <p:nvPr>
            <p:ph sz="quarter" idx="19"/>
          </p:nvPr>
        </p:nvSpPr>
        <p:spPr>
          <a:xfrm>
            <a:off x="4358640" y="4136127"/>
            <a:ext cx="3474720" cy="2264673"/>
          </a:xfrm>
        </p:spPr>
        <p:txBody>
          <a:bodyPr/>
          <a:lstStyle/>
          <a:p>
            <a:r>
              <a:rPr lang="en-US"/>
              <a:t>Constituents may call in to ask Ald. Hadden’s office to advise landlord-tenant disputes or report blighted buildings towards the best course of action.</a:t>
            </a:r>
          </a:p>
        </p:txBody>
      </p:sp>
      <p:sp>
        <p:nvSpPr>
          <p:cNvPr id="11" name="Text Placeholder 10">
            <a:extLst>
              <a:ext uri="{FF2B5EF4-FFF2-40B4-BE49-F238E27FC236}">
                <a16:creationId xmlns:a16="http://schemas.microsoft.com/office/drawing/2014/main" id="{79582D15-0784-497F-8A63-F61FEE4B1F79}"/>
              </a:ext>
            </a:extLst>
          </p:cNvPr>
          <p:cNvSpPr>
            <a:spLocks noGrp="1"/>
          </p:cNvSpPr>
          <p:nvPr>
            <p:ph type="body" sz="quarter" idx="20"/>
          </p:nvPr>
        </p:nvSpPr>
        <p:spPr/>
        <p:txBody>
          <a:bodyPr/>
          <a:lstStyle/>
          <a:p>
            <a:pPr algn="ctr"/>
            <a:r>
              <a:rPr lang="en-US"/>
              <a:t>Building/Landlord Disputes</a:t>
            </a:r>
          </a:p>
        </p:txBody>
      </p:sp>
      <p:pic>
        <p:nvPicPr>
          <p:cNvPr id="22" name="Picture Placeholder 21" descr="House with solid fill">
            <a:extLst>
              <a:ext uri="{FF2B5EF4-FFF2-40B4-BE49-F238E27FC236}">
                <a16:creationId xmlns:a16="http://schemas.microsoft.com/office/drawing/2014/main" id="{C88928BF-9AAA-4416-905E-6A3EB83A51D6}"/>
              </a:ext>
            </a:extLst>
          </p:cNvPr>
          <p:cNvPicPr>
            <a:picLocks noGrp="1" noChangeAspect="1"/>
          </p:cNvPicPr>
          <p:nvPr>
            <p:ph type="pic" sz="quarter" idx="22"/>
          </p:nvPr>
        </p:nvPicPr>
        <p:blipFill>
          <a:blip r:embed="rId2">
            <a:extLst>
              <a:ext uri="{96DAC541-7B7A-43D3-8B79-37D633B846F1}">
                <asvg:svgBlip xmlns:asvg="http://schemas.microsoft.com/office/drawing/2016/SVG/main" r:embed="rId3"/>
              </a:ext>
            </a:extLst>
          </a:blip>
          <a:srcRect l="877" r="877"/>
          <a:stretch>
            <a:fillRect/>
          </a:stretch>
        </p:blipFill>
        <p:spPr>
          <a:xfrm>
            <a:off x="5740401" y="2327633"/>
            <a:ext cx="804997" cy="818972"/>
          </a:xfrm>
        </p:spPr>
      </p:pic>
      <p:sp>
        <p:nvSpPr>
          <p:cNvPr id="14" name="Content Placeholder 13">
            <a:extLst>
              <a:ext uri="{FF2B5EF4-FFF2-40B4-BE49-F238E27FC236}">
                <a16:creationId xmlns:a16="http://schemas.microsoft.com/office/drawing/2014/main" id="{A7E88679-F669-43F6-A78C-9EFFDCBD9761}"/>
              </a:ext>
            </a:extLst>
          </p:cNvPr>
          <p:cNvSpPr>
            <a:spLocks noGrp="1"/>
          </p:cNvSpPr>
          <p:nvPr>
            <p:ph sz="quarter" idx="23"/>
          </p:nvPr>
        </p:nvSpPr>
        <p:spPr>
          <a:xfrm>
            <a:off x="8168640" y="4136127"/>
            <a:ext cx="3474720" cy="2264673"/>
          </a:xfrm>
        </p:spPr>
        <p:txBody>
          <a:bodyPr>
            <a:normAutofit lnSpcReduction="10000"/>
          </a:bodyPr>
          <a:lstStyle/>
          <a:p>
            <a:r>
              <a:rPr lang="en-US"/>
              <a:t>The 49</a:t>
            </a:r>
            <a:r>
              <a:rPr lang="en-US" baseline="30000"/>
              <a:t>th</a:t>
            </a:r>
            <a:r>
              <a:rPr lang="en-US"/>
              <a:t> ward staff will often need to rapidly respond to logistical quagmires such as traffic jams caused by gasoline giveaways or erroneously installed permit parking signs catching residents off guard</a:t>
            </a:r>
          </a:p>
        </p:txBody>
      </p:sp>
      <p:sp>
        <p:nvSpPr>
          <p:cNvPr id="15" name="Text Placeholder 14">
            <a:extLst>
              <a:ext uri="{FF2B5EF4-FFF2-40B4-BE49-F238E27FC236}">
                <a16:creationId xmlns:a16="http://schemas.microsoft.com/office/drawing/2014/main" id="{20F32E4A-0F58-435C-A122-7C6FB9B938D9}"/>
              </a:ext>
            </a:extLst>
          </p:cNvPr>
          <p:cNvSpPr>
            <a:spLocks noGrp="1"/>
          </p:cNvSpPr>
          <p:nvPr>
            <p:ph type="body" sz="quarter" idx="24"/>
          </p:nvPr>
        </p:nvSpPr>
        <p:spPr/>
        <p:txBody>
          <a:bodyPr/>
          <a:lstStyle/>
          <a:p>
            <a:pPr algn="ctr"/>
            <a:r>
              <a:rPr lang="en-US"/>
              <a:t>Logistical Flukes</a:t>
            </a:r>
          </a:p>
        </p:txBody>
      </p:sp>
      <p:pic>
        <p:nvPicPr>
          <p:cNvPr id="24" name="Picture Placeholder 23" descr="Slippery Road with solid fill">
            <a:extLst>
              <a:ext uri="{FF2B5EF4-FFF2-40B4-BE49-F238E27FC236}">
                <a16:creationId xmlns:a16="http://schemas.microsoft.com/office/drawing/2014/main" id="{023B29BB-6D0E-470D-80FC-A7828CFB1002}"/>
              </a:ext>
            </a:extLst>
          </p:cNvPr>
          <p:cNvPicPr>
            <a:picLocks noGrp="1" noChangeAspect="1"/>
          </p:cNvPicPr>
          <p:nvPr>
            <p:ph type="pic" sz="quarter" idx="25"/>
          </p:nvPr>
        </p:nvPicPr>
        <p:blipFill>
          <a:blip r:embed="rId4">
            <a:extLst>
              <a:ext uri="{96DAC541-7B7A-43D3-8B79-37D633B846F1}">
                <asvg:svgBlip xmlns:asvg="http://schemas.microsoft.com/office/drawing/2016/SVG/main" r:embed="rId5"/>
              </a:ext>
            </a:extLst>
          </a:blip>
          <a:srcRect l="877" r="877"/>
          <a:stretch>
            <a:fillRect/>
          </a:stretch>
        </p:blipFill>
        <p:spPr>
          <a:xfrm>
            <a:off x="1930401" y="2327634"/>
            <a:ext cx="804997" cy="818972"/>
          </a:xfrm>
        </p:spPr>
      </p:pic>
      <p:pic>
        <p:nvPicPr>
          <p:cNvPr id="30" name="Picture Placeholder 29" descr="Spilt/Cracked Glass Of Milk with solid fill">
            <a:extLst>
              <a:ext uri="{FF2B5EF4-FFF2-40B4-BE49-F238E27FC236}">
                <a16:creationId xmlns:a16="http://schemas.microsoft.com/office/drawing/2014/main" id="{0D6FB7FD-485C-4323-8ED2-F481045BDA7D}"/>
              </a:ext>
            </a:extLst>
          </p:cNvPr>
          <p:cNvPicPr>
            <a:picLocks noGrp="1" noChangeAspect="1"/>
          </p:cNvPicPr>
          <p:nvPr>
            <p:ph type="pic" sz="quarter" idx="21"/>
          </p:nvPr>
        </p:nvPicPr>
        <p:blipFill>
          <a:blip r:embed="rId6">
            <a:extLst>
              <a:ext uri="{96DAC541-7B7A-43D3-8B79-37D633B846F1}">
                <asvg:svgBlip xmlns:asvg="http://schemas.microsoft.com/office/drawing/2016/SVG/main" r:embed="rId7"/>
              </a:ext>
            </a:extLst>
          </a:blip>
          <a:srcRect l="877" r="877"/>
          <a:stretch>
            <a:fillRect/>
          </a:stretch>
        </p:blipFill>
        <p:spPr>
          <a:xfrm>
            <a:off x="9734178" y="2423061"/>
            <a:ext cx="711197" cy="723544"/>
          </a:xfrm>
        </p:spPr>
      </p:pic>
    </p:spTree>
    <p:extLst>
      <p:ext uri="{BB962C8B-B14F-4D97-AF65-F5344CB8AC3E}">
        <p14:creationId xmlns:p14="http://schemas.microsoft.com/office/powerpoint/2010/main" val="291707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DE7D32-F8A7-4072-A179-D9C08D1A1BD2}"/>
              </a:ext>
            </a:extLst>
          </p:cNvPr>
          <p:cNvSpPr>
            <a:spLocks noGrp="1"/>
          </p:cNvSpPr>
          <p:nvPr>
            <p:ph type="title"/>
          </p:nvPr>
        </p:nvSpPr>
        <p:spPr>
          <a:xfrm>
            <a:off x="548640" y="838200"/>
            <a:ext cx="10805160" cy="1676400"/>
          </a:xfrm>
        </p:spPr>
        <p:txBody>
          <a:bodyPr>
            <a:normAutofit/>
          </a:bodyPr>
          <a:lstStyle/>
          <a:p>
            <a:r>
              <a:rPr lang="en-US"/>
              <a:t>An Office Taking on the World</a:t>
            </a:r>
            <a:br>
              <a:rPr lang="en-US"/>
            </a:br>
            <a:r>
              <a:rPr lang="en-US" sz="2700">
                <a:latin typeface="Tw Cen MT Condensed" panose="020B0606020104020203" pitchFamily="34" charset="0"/>
              </a:rPr>
              <a:t>- The 49</a:t>
            </a:r>
            <a:r>
              <a:rPr lang="en-US" sz="2700" baseline="30000">
                <a:latin typeface="Tw Cen MT Condensed" panose="020B0606020104020203" pitchFamily="34" charset="0"/>
              </a:rPr>
              <a:t>th</a:t>
            </a:r>
            <a:r>
              <a:rPr lang="en-US" sz="2700">
                <a:latin typeface="Tw Cen MT Condensed" panose="020B0606020104020203" pitchFamily="34" charset="0"/>
              </a:rPr>
              <a:t> Ward Team take on a variety of Issues, but here are some broad categories</a:t>
            </a:r>
          </a:p>
        </p:txBody>
      </p:sp>
      <p:sp>
        <p:nvSpPr>
          <p:cNvPr id="8" name="Content Placeholder 7">
            <a:extLst>
              <a:ext uri="{FF2B5EF4-FFF2-40B4-BE49-F238E27FC236}">
                <a16:creationId xmlns:a16="http://schemas.microsoft.com/office/drawing/2014/main" id="{147C2E03-7AA1-4B4F-B861-64A1DFCCA178}"/>
              </a:ext>
            </a:extLst>
          </p:cNvPr>
          <p:cNvSpPr>
            <a:spLocks noGrp="1"/>
          </p:cNvSpPr>
          <p:nvPr>
            <p:ph sz="quarter" idx="13"/>
          </p:nvPr>
        </p:nvSpPr>
        <p:spPr>
          <a:xfrm>
            <a:off x="548640" y="3711395"/>
            <a:ext cx="3474720" cy="2689406"/>
          </a:xfrm>
        </p:spPr>
        <p:txBody>
          <a:bodyPr>
            <a:normAutofit fontScale="92500" lnSpcReduction="10000"/>
          </a:bodyPr>
          <a:lstStyle/>
          <a:p>
            <a:r>
              <a:rPr lang="en-US"/>
              <a:t>Constituents will often call us with reports of suspicious activity or actual crime. They often like to have their concerns documented with our office as a formality or want advice on how to proceed with their concern. The office regularly works with CAPS and the 24</a:t>
            </a:r>
            <a:r>
              <a:rPr lang="en-US" baseline="30000"/>
              <a:t>th</a:t>
            </a:r>
            <a:r>
              <a:rPr lang="en-US"/>
              <a:t> precinct on these issues.</a:t>
            </a:r>
          </a:p>
        </p:txBody>
      </p:sp>
      <p:sp>
        <p:nvSpPr>
          <p:cNvPr id="9" name="Text Placeholder 8">
            <a:extLst>
              <a:ext uri="{FF2B5EF4-FFF2-40B4-BE49-F238E27FC236}">
                <a16:creationId xmlns:a16="http://schemas.microsoft.com/office/drawing/2014/main" id="{67F8F01B-B582-457A-9E99-965A87D42732}"/>
              </a:ext>
            </a:extLst>
          </p:cNvPr>
          <p:cNvSpPr>
            <a:spLocks noGrp="1"/>
          </p:cNvSpPr>
          <p:nvPr>
            <p:ph type="body" sz="quarter" idx="16"/>
          </p:nvPr>
        </p:nvSpPr>
        <p:spPr>
          <a:xfrm>
            <a:off x="548640" y="3110181"/>
            <a:ext cx="3474720" cy="424732"/>
          </a:xfrm>
        </p:spPr>
        <p:txBody>
          <a:bodyPr/>
          <a:lstStyle/>
          <a:p>
            <a:pPr algn="ctr"/>
            <a:r>
              <a:rPr lang="en-US"/>
              <a:t>Criminal Reports</a:t>
            </a:r>
          </a:p>
        </p:txBody>
      </p:sp>
      <p:sp>
        <p:nvSpPr>
          <p:cNvPr id="10" name="Content Placeholder 9">
            <a:extLst>
              <a:ext uri="{FF2B5EF4-FFF2-40B4-BE49-F238E27FC236}">
                <a16:creationId xmlns:a16="http://schemas.microsoft.com/office/drawing/2014/main" id="{FCD9C322-34FE-49DA-AA4C-E27E6BECD303}"/>
              </a:ext>
            </a:extLst>
          </p:cNvPr>
          <p:cNvSpPr>
            <a:spLocks noGrp="1"/>
          </p:cNvSpPr>
          <p:nvPr>
            <p:ph sz="quarter" idx="19"/>
          </p:nvPr>
        </p:nvSpPr>
        <p:spPr>
          <a:xfrm>
            <a:off x="4358640" y="3711395"/>
            <a:ext cx="3474720" cy="2689405"/>
          </a:xfrm>
        </p:spPr>
        <p:txBody>
          <a:bodyPr>
            <a:normAutofit/>
          </a:bodyPr>
          <a:lstStyle/>
          <a:p>
            <a:r>
              <a:rPr lang="en-US"/>
              <a:t>Common calls that the office receives are mere requests for information. This typically relates to bureaucratic information such as where they can get residential parking permits, state IDs, COVID-19 testing, etc.</a:t>
            </a:r>
          </a:p>
        </p:txBody>
      </p:sp>
      <p:sp>
        <p:nvSpPr>
          <p:cNvPr id="11" name="Text Placeholder 10">
            <a:extLst>
              <a:ext uri="{FF2B5EF4-FFF2-40B4-BE49-F238E27FC236}">
                <a16:creationId xmlns:a16="http://schemas.microsoft.com/office/drawing/2014/main" id="{79582D15-0784-497F-8A63-F61FEE4B1F79}"/>
              </a:ext>
            </a:extLst>
          </p:cNvPr>
          <p:cNvSpPr>
            <a:spLocks noGrp="1"/>
          </p:cNvSpPr>
          <p:nvPr>
            <p:ph type="body" sz="quarter" idx="20"/>
          </p:nvPr>
        </p:nvSpPr>
        <p:spPr>
          <a:xfrm>
            <a:off x="4358640" y="3112490"/>
            <a:ext cx="3474720" cy="424732"/>
          </a:xfrm>
        </p:spPr>
        <p:txBody>
          <a:bodyPr/>
          <a:lstStyle/>
          <a:p>
            <a:pPr algn="ctr"/>
            <a:r>
              <a:rPr lang="en-US"/>
              <a:t>Informational Questions</a:t>
            </a:r>
          </a:p>
        </p:txBody>
      </p:sp>
      <p:sp>
        <p:nvSpPr>
          <p:cNvPr id="14" name="Content Placeholder 13">
            <a:extLst>
              <a:ext uri="{FF2B5EF4-FFF2-40B4-BE49-F238E27FC236}">
                <a16:creationId xmlns:a16="http://schemas.microsoft.com/office/drawing/2014/main" id="{A7E88679-F669-43F6-A78C-9EFFDCBD9761}"/>
              </a:ext>
            </a:extLst>
          </p:cNvPr>
          <p:cNvSpPr>
            <a:spLocks noGrp="1"/>
          </p:cNvSpPr>
          <p:nvPr>
            <p:ph sz="quarter" idx="23"/>
          </p:nvPr>
        </p:nvSpPr>
        <p:spPr>
          <a:xfrm>
            <a:off x="8168640" y="3711395"/>
            <a:ext cx="3474720" cy="2689405"/>
          </a:xfrm>
        </p:spPr>
        <p:txBody>
          <a:bodyPr>
            <a:normAutofit/>
          </a:bodyPr>
          <a:lstStyle/>
          <a:p>
            <a:r>
              <a:rPr lang="en-US"/>
              <a:t>Ensuring that residents are up to speed on community events and opportunities is a large part of office efforts. Putting up flyers disclosing upcoming construction, publishing weekly newsletters, and making pamphlets available are just some examples.</a:t>
            </a:r>
          </a:p>
        </p:txBody>
      </p:sp>
      <p:sp>
        <p:nvSpPr>
          <p:cNvPr id="15" name="Text Placeholder 14">
            <a:extLst>
              <a:ext uri="{FF2B5EF4-FFF2-40B4-BE49-F238E27FC236}">
                <a16:creationId xmlns:a16="http://schemas.microsoft.com/office/drawing/2014/main" id="{20F32E4A-0F58-435C-A122-7C6FB9B938D9}"/>
              </a:ext>
            </a:extLst>
          </p:cNvPr>
          <p:cNvSpPr>
            <a:spLocks noGrp="1"/>
          </p:cNvSpPr>
          <p:nvPr>
            <p:ph type="body" sz="quarter" idx="24"/>
          </p:nvPr>
        </p:nvSpPr>
        <p:spPr>
          <a:xfrm>
            <a:off x="8168639" y="3114799"/>
            <a:ext cx="3474720" cy="424732"/>
          </a:xfrm>
        </p:spPr>
        <p:txBody>
          <a:bodyPr/>
          <a:lstStyle/>
          <a:p>
            <a:pPr algn="ctr"/>
            <a:r>
              <a:rPr lang="en-US"/>
              <a:t>Public Engagement</a:t>
            </a:r>
          </a:p>
        </p:txBody>
      </p:sp>
      <p:pic>
        <p:nvPicPr>
          <p:cNvPr id="3" name="Graphic 2" descr="Handcuffs with solid fill">
            <a:extLst>
              <a:ext uri="{FF2B5EF4-FFF2-40B4-BE49-F238E27FC236}">
                <a16:creationId xmlns:a16="http://schemas.microsoft.com/office/drawing/2014/main" id="{84C80337-72F3-4A0A-9F73-B530E7AA97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52600" y="2095500"/>
            <a:ext cx="838200" cy="838200"/>
          </a:xfrm>
          <a:prstGeom prst="rect">
            <a:avLst/>
          </a:prstGeom>
        </p:spPr>
      </p:pic>
      <p:pic>
        <p:nvPicPr>
          <p:cNvPr id="12" name="Picture Placeholder 11" descr="Questions with solid fill">
            <a:extLst>
              <a:ext uri="{FF2B5EF4-FFF2-40B4-BE49-F238E27FC236}">
                <a16:creationId xmlns:a16="http://schemas.microsoft.com/office/drawing/2014/main" id="{42A23E02-02D8-42D1-9AFC-E62BF5E15E2B}"/>
              </a:ext>
            </a:extLst>
          </p:cNvPr>
          <p:cNvPicPr>
            <a:picLocks noGrp="1" noChangeAspect="1"/>
          </p:cNvPicPr>
          <p:nvPr>
            <p:ph type="pic" sz="quarter" idx="25"/>
          </p:nvPr>
        </p:nvPicPr>
        <p:blipFill>
          <a:blip r:embed="rId4">
            <a:extLst>
              <a:ext uri="{96DAC541-7B7A-43D3-8B79-37D633B846F1}">
                <asvg:svgBlip xmlns:asvg="http://schemas.microsoft.com/office/drawing/2016/SVG/main" r:embed="rId5"/>
              </a:ext>
            </a:extLst>
          </a:blip>
          <a:srcRect l="877" r="877"/>
          <a:stretch>
            <a:fillRect/>
          </a:stretch>
        </p:blipFill>
        <p:spPr>
          <a:xfrm>
            <a:off x="5595621" y="2152828"/>
            <a:ext cx="767547" cy="780872"/>
          </a:xfrm>
        </p:spPr>
      </p:pic>
      <p:pic>
        <p:nvPicPr>
          <p:cNvPr id="23" name="Picture Placeholder 22" descr="Group of men with solid fill">
            <a:extLst>
              <a:ext uri="{FF2B5EF4-FFF2-40B4-BE49-F238E27FC236}">
                <a16:creationId xmlns:a16="http://schemas.microsoft.com/office/drawing/2014/main" id="{09EC9F3A-FE74-4AD6-A558-BA588360760D}"/>
              </a:ext>
            </a:extLst>
          </p:cNvPr>
          <p:cNvPicPr>
            <a:picLocks noGrp="1" noChangeAspect="1"/>
          </p:cNvPicPr>
          <p:nvPr>
            <p:ph type="pic" sz="quarter" idx="21"/>
          </p:nvPr>
        </p:nvPicPr>
        <p:blipFill>
          <a:blip r:embed="rId6">
            <a:extLst>
              <a:ext uri="{96DAC541-7B7A-43D3-8B79-37D633B846F1}">
                <asvg:svgBlip xmlns:asvg="http://schemas.microsoft.com/office/drawing/2016/SVG/main" r:embed="rId7"/>
              </a:ext>
            </a:extLst>
          </a:blip>
          <a:srcRect l="877" r="877"/>
          <a:stretch>
            <a:fillRect/>
          </a:stretch>
        </p:blipFill>
        <p:spPr>
          <a:xfrm>
            <a:off x="9550400" y="2152828"/>
            <a:ext cx="767547" cy="780872"/>
          </a:xfrm>
        </p:spPr>
      </p:pic>
    </p:spTree>
    <p:extLst>
      <p:ext uri="{BB962C8B-B14F-4D97-AF65-F5344CB8AC3E}">
        <p14:creationId xmlns:p14="http://schemas.microsoft.com/office/powerpoint/2010/main" val="257859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a:srcRect l="6956"/>
          <a:stretch/>
        </p:blipFill>
        <p:spPr>
          <a:xfrm>
            <a:off x="19823" y="-76200"/>
            <a:ext cx="8666977" cy="6934200"/>
          </a:xfrm>
        </p:spPr>
      </p:pic>
      <p:sp>
        <p:nvSpPr>
          <p:cNvPr id="74" name="Text Placeholder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43" name="Title 42">
            <a:extLst>
              <a:ext uri="{FF2B5EF4-FFF2-40B4-BE49-F238E27FC236}">
                <a16:creationId xmlns:a16="http://schemas.microsoft.com/office/drawing/2014/main" id="{CF39D3B5-ABDB-4DFF-8107-EF97569C9BBE}"/>
              </a:ext>
            </a:extLst>
          </p:cNvPr>
          <p:cNvSpPr>
            <a:spLocks noGrp="1"/>
          </p:cNvSpPr>
          <p:nvPr>
            <p:ph type="ctrTitle"/>
          </p:nvPr>
        </p:nvSpPr>
        <p:spPr>
          <a:xfrm>
            <a:off x="1257300" y="838200"/>
            <a:ext cx="4114800" cy="5715000"/>
          </a:xfrm>
        </p:spPr>
        <p:txBody>
          <a:bodyPr/>
          <a:lstStyle/>
          <a:p>
            <a:r>
              <a:rPr lang="en-US" sz="4800"/>
              <a:t>“You’re only as good as your team”</a:t>
            </a:r>
            <a:br>
              <a:rPr lang="en-US"/>
            </a:br>
            <a:r>
              <a:rPr lang="en-US"/>
              <a:t>- </a:t>
            </a:r>
            <a:r>
              <a:rPr lang="en-US" sz="2800"/>
              <a:t>Dominique Wilkins</a:t>
            </a:r>
          </a:p>
        </p:txBody>
      </p:sp>
      <p:sp>
        <p:nvSpPr>
          <p:cNvPr id="44" name="Subtitle 43">
            <a:extLst>
              <a:ext uri="{FF2B5EF4-FFF2-40B4-BE49-F238E27FC236}">
                <a16:creationId xmlns:a16="http://schemas.microsoft.com/office/drawing/2014/main" id="{F522C824-2C48-4465-AABE-F46286D9ECD5}"/>
              </a:ext>
            </a:extLst>
          </p:cNvPr>
          <p:cNvSpPr>
            <a:spLocks noGrp="1"/>
          </p:cNvSpPr>
          <p:nvPr>
            <p:ph type="subTitle" idx="1"/>
          </p:nvPr>
        </p:nvSpPr>
        <p:spPr>
          <a:xfrm>
            <a:off x="8001000" y="1066800"/>
            <a:ext cx="3886199" cy="914400"/>
          </a:xfrm>
        </p:spPr>
        <p:txBody>
          <a:bodyPr>
            <a:noAutofit/>
          </a:bodyPr>
          <a:lstStyle/>
          <a:p>
            <a:r>
              <a:rPr lang="en-US" sz="1800"/>
              <a:t>A leader, regardless of occupation, can only be as good as their team.</a:t>
            </a:r>
          </a:p>
        </p:txBody>
      </p:sp>
      <p:sp>
        <p:nvSpPr>
          <p:cNvPr id="75" name="Text Placeholder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a:normAutofit fontScale="55000" lnSpcReduction="20000"/>
          </a:bodyPr>
          <a:lstStyle/>
          <a:p>
            <a:endParaRPr lang="en-US"/>
          </a:p>
        </p:txBody>
      </p:sp>
      <p:sp>
        <p:nvSpPr>
          <p:cNvPr id="76" name="Text Placeholder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a:normAutofit fontScale="55000" lnSpcReduction="20000"/>
          </a:bodyPr>
          <a:lstStyle/>
          <a:p>
            <a:endParaRPr lang="en-US"/>
          </a:p>
        </p:txBody>
      </p:sp>
      <p:sp>
        <p:nvSpPr>
          <p:cNvPr id="8" name="Subtitle 43">
            <a:extLst>
              <a:ext uri="{FF2B5EF4-FFF2-40B4-BE49-F238E27FC236}">
                <a16:creationId xmlns:a16="http://schemas.microsoft.com/office/drawing/2014/main" id="{547081A7-5D9F-4EB0-8212-843C81A6DAE5}"/>
              </a:ext>
            </a:extLst>
          </p:cNvPr>
          <p:cNvSpPr txBox="1">
            <a:spLocks/>
          </p:cNvSpPr>
          <p:nvPr/>
        </p:nvSpPr>
        <p:spPr>
          <a:xfrm>
            <a:off x="6074064" y="4868917"/>
            <a:ext cx="6117936" cy="213360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0"/>
              </a:spcAft>
              <a:buClr>
                <a:schemeClr val="accent1"/>
              </a:buClr>
              <a:buSzPct val="100000"/>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sz="1800"/>
              <a:t>After my time at the 49</a:t>
            </a:r>
            <a:r>
              <a:rPr lang="en-US" sz="1800" baseline="30000"/>
              <a:t>th</a:t>
            </a:r>
            <a:r>
              <a:rPr lang="en-US" sz="1800"/>
              <a:t> Ward office, I can say without a doubt that the 49</a:t>
            </a:r>
            <a:r>
              <a:rPr lang="en-US" sz="1800" baseline="30000"/>
              <a:t>th</a:t>
            </a:r>
            <a:r>
              <a:rPr lang="en-US" sz="1800"/>
              <a:t> ward team is one of if not the best in the city.</a:t>
            </a:r>
          </a:p>
          <a:p>
            <a:endParaRPr lang="en-US" sz="1800"/>
          </a:p>
          <a:p>
            <a:r>
              <a:rPr lang="en-US" sz="1800"/>
              <a:t>The knowledge held in that office is second to none and the drive to help the community is clearly there.</a:t>
            </a:r>
          </a:p>
          <a:p>
            <a:endParaRPr lang="en-US" sz="1800"/>
          </a:p>
          <a:p>
            <a:endParaRPr lang="en-US"/>
          </a:p>
        </p:txBody>
      </p:sp>
      <p:sp>
        <p:nvSpPr>
          <p:cNvPr id="4" name="Rectangle 3">
            <a:extLst>
              <a:ext uri="{FF2B5EF4-FFF2-40B4-BE49-F238E27FC236}">
                <a16:creationId xmlns:a16="http://schemas.microsoft.com/office/drawing/2014/main" id="{C332CECB-49ED-056F-6C27-D62B4B68A99E}"/>
              </a:ext>
            </a:extLst>
          </p:cNvPr>
          <p:cNvSpPr/>
          <p:nvPr/>
        </p:nvSpPr>
        <p:spPr>
          <a:xfrm>
            <a:off x="6908727" y="2438400"/>
            <a:ext cx="5288528" cy="1981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t>Ald. Maria Hadden is clearly one of the most community driven and qualified legislators in City Council.</a:t>
            </a:r>
          </a:p>
          <a:p>
            <a:endParaRPr lang="en-US"/>
          </a:p>
          <a:p>
            <a:r>
              <a:rPr lang="en-US"/>
              <a:t>For Ald. Hadden to do her good work, she needs her team to be top tier.</a:t>
            </a:r>
          </a:p>
        </p:txBody>
      </p:sp>
    </p:spTree>
    <p:extLst>
      <p:ext uri="{BB962C8B-B14F-4D97-AF65-F5344CB8AC3E}">
        <p14:creationId xmlns:p14="http://schemas.microsoft.com/office/powerpoint/2010/main" val="3202840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a:t>What did I do?</a:t>
            </a:r>
          </a:p>
        </p:txBody>
      </p:sp>
      <p:sp>
        <p:nvSpPr>
          <p:cNvPr id="2" name="Content Placeholder 1">
            <a:extLst>
              <a:ext uri="{FF2B5EF4-FFF2-40B4-BE49-F238E27FC236}">
                <a16:creationId xmlns:a16="http://schemas.microsoft.com/office/drawing/2014/main" id="{87C3D3EB-04FE-4487-A5A1-ACB041090C42}"/>
              </a:ext>
            </a:extLst>
          </p:cNvPr>
          <p:cNvSpPr>
            <a:spLocks noGrp="1"/>
          </p:cNvSpPr>
          <p:nvPr>
            <p:ph sz="quarter" idx="13"/>
          </p:nvPr>
        </p:nvSpPr>
        <p:spPr>
          <a:xfrm>
            <a:off x="548642" y="2305196"/>
            <a:ext cx="5090158" cy="4092714"/>
          </a:xfrm>
        </p:spPr>
        <p:txBody>
          <a:bodyPr>
            <a:normAutofit/>
          </a:bodyPr>
          <a:lstStyle/>
          <a:p>
            <a:r>
              <a:rPr lang="en-US" sz="1700"/>
              <a:t>Manage and develop information on the 49</a:t>
            </a:r>
            <a:r>
              <a:rPr lang="en-US" sz="1700" baseline="30000"/>
              <a:t>th</a:t>
            </a:r>
            <a:r>
              <a:rPr lang="en-US" sz="1700"/>
              <a:t> Ward website</a:t>
            </a:r>
          </a:p>
          <a:p>
            <a:r>
              <a:rPr lang="en-US" sz="1700"/>
              <a:t>Research constituent resources for utility, housing, and COVID-19 relief</a:t>
            </a:r>
          </a:p>
          <a:p>
            <a:r>
              <a:rPr lang="en-US" sz="1700"/>
              <a:t>Track constituent call-ins via an archival spreadsheet</a:t>
            </a:r>
          </a:p>
          <a:p>
            <a:r>
              <a:rPr lang="en-US" sz="1700"/>
              <a:t>Answer constituent calls and respond to concerns and requests to the best of my abilities</a:t>
            </a:r>
          </a:p>
          <a:p>
            <a:pPr lvl="1"/>
            <a:r>
              <a:rPr lang="en-US" sz="1700"/>
              <a:t>Submit service requests to the city via 311</a:t>
            </a:r>
          </a:p>
          <a:p>
            <a:pPr lvl="1"/>
            <a:r>
              <a:rPr lang="en-US" sz="1700"/>
              <a:t>Direct constituents towards government or 3</a:t>
            </a:r>
            <a:r>
              <a:rPr lang="en-US" sz="1700" baseline="30000"/>
              <a:t>rd</a:t>
            </a:r>
            <a:r>
              <a:rPr lang="en-US" sz="1700"/>
              <a:t> party resources</a:t>
            </a:r>
          </a:p>
          <a:p>
            <a:pPr lvl="1"/>
            <a:r>
              <a:rPr lang="en-US" sz="1700"/>
              <a:t>Help constituents fill out logistical paperwork for aldermanic services such as garage sale documentation or disabled parking applications</a:t>
            </a:r>
          </a:p>
        </p:txBody>
      </p:sp>
      <p:sp>
        <p:nvSpPr>
          <p:cNvPr id="4" name="Text Placeholder 3">
            <a:extLst>
              <a:ext uri="{FF2B5EF4-FFF2-40B4-BE49-F238E27FC236}">
                <a16:creationId xmlns:a16="http://schemas.microsoft.com/office/drawing/2014/main" id="{24CA743F-DB5D-4201-945E-CEA989A7FE59}"/>
              </a:ext>
            </a:extLst>
          </p:cNvPr>
          <p:cNvSpPr>
            <a:spLocks noGrp="1"/>
          </p:cNvSpPr>
          <p:nvPr>
            <p:ph type="body" sz="quarter" idx="16"/>
          </p:nvPr>
        </p:nvSpPr>
        <p:spPr>
          <a:xfrm>
            <a:off x="548641" y="1676400"/>
            <a:ext cx="4785359" cy="424732"/>
          </a:xfrm>
        </p:spPr>
        <p:txBody>
          <a:bodyPr/>
          <a:lstStyle/>
          <a:p>
            <a:r>
              <a:rPr lang="en-US">
                <a:latin typeface="+mj-lt"/>
              </a:rPr>
              <a:t>Tasks and Contributions</a:t>
            </a:r>
          </a:p>
        </p:txBody>
      </p:sp>
      <p:sp>
        <p:nvSpPr>
          <p:cNvPr id="13" name="Text Placeholder 3">
            <a:extLst>
              <a:ext uri="{FF2B5EF4-FFF2-40B4-BE49-F238E27FC236}">
                <a16:creationId xmlns:a16="http://schemas.microsoft.com/office/drawing/2014/main" id="{08554BBF-54E9-41C2-9AF3-7ACBBC317EB4}"/>
              </a:ext>
            </a:extLst>
          </p:cNvPr>
          <p:cNvSpPr txBox="1">
            <a:spLocks/>
          </p:cNvSpPr>
          <p:nvPr/>
        </p:nvSpPr>
        <p:spPr>
          <a:xfrm>
            <a:off x="6522990" y="1686975"/>
            <a:ext cx="4785359" cy="424732"/>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0" kern="1200">
                <a:solidFill>
                  <a:schemeClr val="tx2"/>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latin typeface="+mj-lt"/>
              </a:rPr>
              <a:t>Learnings</a:t>
            </a:r>
          </a:p>
        </p:txBody>
      </p:sp>
      <p:sp>
        <p:nvSpPr>
          <p:cNvPr id="14" name="Content Placeholder 1">
            <a:extLst>
              <a:ext uri="{FF2B5EF4-FFF2-40B4-BE49-F238E27FC236}">
                <a16:creationId xmlns:a16="http://schemas.microsoft.com/office/drawing/2014/main" id="{778C78F8-C1CA-4AB8-9D3E-EA0559AAD462}"/>
              </a:ext>
            </a:extLst>
          </p:cNvPr>
          <p:cNvSpPr txBox="1">
            <a:spLocks/>
          </p:cNvSpPr>
          <p:nvPr/>
        </p:nvSpPr>
        <p:spPr>
          <a:xfrm>
            <a:off x="6482917" y="2305196"/>
            <a:ext cx="4785358" cy="3955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700"/>
              <a:t>Web design and management skills</a:t>
            </a:r>
          </a:p>
          <a:p>
            <a:r>
              <a:rPr lang="en-US" sz="1700"/>
              <a:t>COVID-19 information and programs available at the local, state, and federal levels</a:t>
            </a:r>
          </a:p>
          <a:p>
            <a:r>
              <a:rPr lang="en-US" sz="1700"/>
              <a:t>Applied my excel/spreadsheet capabilities toward projects in a real work environment.</a:t>
            </a:r>
          </a:p>
          <a:p>
            <a:r>
              <a:rPr lang="en-US" sz="1700"/>
              <a:t>Developed my communication skills for the sake of public service</a:t>
            </a:r>
          </a:p>
          <a:p>
            <a:endParaRPr lang="en-US"/>
          </a:p>
        </p:txBody>
      </p:sp>
      <p:sp>
        <p:nvSpPr>
          <p:cNvPr id="5" name="Parallelogram 4">
            <a:extLst>
              <a:ext uri="{FF2B5EF4-FFF2-40B4-BE49-F238E27FC236}">
                <a16:creationId xmlns:a16="http://schemas.microsoft.com/office/drawing/2014/main" id="{70684E0F-5AF7-70B9-6E31-059B50664353}"/>
              </a:ext>
            </a:extLst>
          </p:cNvPr>
          <p:cNvSpPr/>
          <p:nvPr/>
        </p:nvSpPr>
        <p:spPr>
          <a:xfrm>
            <a:off x="-152400" y="-7791"/>
            <a:ext cx="8229600" cy="42473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19D09CC-6358-DE3D-F939-5D8D7D1066C3}"/>
              </a:ext>
            </a:extLst>
          </p:cNvPr>
          <p:cNvCxnSpPr>
            <a:cxnSpLocks/>
          </p:cNvCxnSpPr>
          <p:nvPr/>
        </p:nvCxnSpPr>
        <p:spPr>
          <a:xfrm flipV="1">
            <a:off x="628788" y="2100195"/>
            <a:ext cx="4857612" cy="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251F3B1-5044-5AD9-1C90-49E789EF48D9}"/>
              </a:ext>
            </a:extLst>
          </p:cNvPr>
          <p:cNvCxnSpPr>
            <a:cxnSpLocks/>
          </p:cNvCxnSpPr>
          <p:nvPr/>
        </p:nvCxnSpPr>
        <p:spPr>
          <a:xfrm>
            <a:off x="6522990" y="2100195"/>
            <a:ext cx="470521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0897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LT_Template_ModernClassicBlockLT_v4" id="{30DDF308-B484-4DB0-8959-4BA762476498}" vid="{49FD44A8-5F40-4E6E-BC83-04BD3C4DB2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BFCA5F6-1A5A-4D78-BDE2-C793B61E0E12}">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06BD98-E608-40A1-98A8-93D5976215CA}">
  <ds:schemaRefs>
    <ds:schemaRef ds:uri="http://schemas.microsoft.com/sharepoint/v3/contenttype/forms"/>
  </ds:schemaRefs>
</ds:datastoreItem>
</file>

<file path=customXml/itemProps3.xml><?xml version="1.0" encoding="utf-8"?>
<ds:datastoreItem xmlns:ds="http://schemas.openxmlformats.org/officeDocument/2006/customXml" ds:itemID="{6A86D9CC-0D9D-4BFE-B3F3-26F480BF8C8A}">
  <ds:schemaRefs>
    <ds:schemaRef ds:uri="71af3243-3dd4-4a8d-8c0d-dd76da1f02a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Modern classic block presentation</Template>
  <TotalTime>0</TotalTime>
  <Words>1086</Words>
  <Application>Microsoft Office PowerPoint</Application>
  <PresentationFormat>Widescreen</PresentationFormat>
  <Paragraphs>73</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Tw Cen MT</vt:lpstr>
      <vt:lpstr>Tw Cen MT Condensed</vt:lpstr>
      <vt:lpstr>Wingdings 3</vt:lpstr>
      <vt:lpstr>ModernClassicBlock-3</vt:lpstr>
      <vt:lpstr>The 49th Ward of Chicago Office of Alderwoman Maria Hadden  An Intern’s Perspective </vt:lpstr>
      <vt:lpstr>Background</vt:lpstr>
      <vt:lpstr>Maria Hadden </vt:lpstr>
      <vt:lpstr>The 49th Ward</vt:lpstr>
      <vt:lpstr>What makes The 49th Ward Staff special</vt:lpstr>
      <vt:lpstr>An Office Taking on the World - The 49th Ward Team take on a variety of Issues, but here are some broad categories</vt:lpstr>
      <vt:lpstr>An Office Taking on the World - The 49th Ward Team take on a variety of Issues, but here are some broad categories</vt:lpstr>
      <vt:lpstr>“You’re only as good as your team” - Dominique Wilkins</vt:lpstr>
      <vt:lpstr>What did I do?</vt:lpstr>
      <vt:lpstr>Overall, the one thing that I’m learning in my time at the 49th ward office is that collaboration is key to large scale success.  Local politics and office holders often have negative stereotypes of being inefficient and unprofessional.  However, this is just simply not true – Ald. Hadden and her outstanding staff deal with barebone issues on the daily and maintain the highest levels of professionalism and respect for their fellow Rogers Park residents.</vt:lpstr>
      <vt:lpstr>I am overwhelmingly thankful to the staff at the 49th Ward Office for hosting me as an intern this semester.  I have a great deal of respect for their knowledge and dedication to my lifelong neighborhood.  As a Rogers Park local, born and raised, I am happy to know that they represent us.  </vt:lpstr>
      <vt:lpstr>Thank You! - Ellery Jenkins Therriault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49th Ward of Chicago – Office of Ald. Maria Hadden An Intern’s Perspective</dc:title>
  <dc:creator>Ellery Therriault</dc:creator>
  <cp:lastModifiedBy>Ellery Therriault</cp:lastModifiedBy>
  <cp:revision>1</cp:revision>
  <dcterms:created xsi:type="dcterms:W3CDTF">2022-04-13T22:09:09Z</dcterms:created>
  <dcterms:modified xsi:type="dcterms:W3CDTF">2022-04-14T03:55:20Z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