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7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8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98" r:id="rId2"/>
    <p:sldId id="296" r:id="rId3"/>
    <p:sldId id="302" r:id="rId4"/>
    <p:sldId id="305" r:id="rId5"/>
    <p:sldId id="304" r:id="rId6"/>
    <p:sldId id="303" r:id="rId7"/>
    <p:sldId id="301" r:id="rId8"/>
    <p:sldId id="309" r:id="rId9"/>
    <p:sldId id="308" r:id="rId10"/>
    <p:sldId id="307" r:id="rId11"/>
    <p:sldId id="306" r:id="rId12"/>
    <p:sldId id="311" r:id="rId13"/>
    <p:sldId id="310" r:id="rId14"/>
    <p:sldId id="300" r:id="rId15"/>
    <p:sldId id="299" r:id="rId16"/>
    <p:sldId id="312" r:id="rId17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6" d="100"/>
          <a:sy n="86" d="100"/>
        </p:scale>
        <p:origin x="105" y="4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kuet\OneDrive\Documents\IGT%20Financial%20Analysi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Revenue by Business Segment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5D7-410C-99A3-CA665C9FECCC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5D7-410C-99A3-CA665C9FECCC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5D7-410C-99A3-CA665C9FECCC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C5D7-410C-99A3-CA665C9FECCC}"/>
                </c:ext>
              </c:extLst>
            </c:dLbl>
            <c:dLbl>
              <c:idx val="1"/>
              <c:layout>
                <c:manualLayout>
                  <c:x val="-5.3777025590933961E-2"/>
                  <c:y val="0.2186670490662489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5D7-410C-99A3-CA665C9FECCC}"/>
                </c:ext>
              </c:extLst>
            </c:dLbl>
            <c:dLbl>
              <c:idx val="2"/>
              <c:layout>
                <c:manualLayout>
                  <c:x val="-0.24862639226167058"/>
                  <c:y val="0.1348486484479606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603144939923034"/>
                      <c:h val="0.2938974680901286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C5D7-410C-99A3-CA665C9FECCC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Sheet1!$A$3:$A$5</c:f>
              <c:strCache>
                <c:ptCount val="3"/>
                <c:pt idx="0">
                  <c:v>Global Lottery</c:v>
                </c:pt>
                <c:pt idx="1">
                  <c:v>Global Gaming</c:v>
                </c:pt>
                <c:pt idx="2">
                  <c:v>Digital and Betting</c:v>
                </c:pt>
              </c:strCache>
            </c:strRef>
          </c:cat>
          <c:val>
            <c:numRef>
              <c:f>Sheet1!$B$3:$B$5</c:f>
              <c:numCache>
                <c:formatCode>General</c:formatCode>
                <c:ptCount val="3"/>
                <c:pt idx="0">
                  <c:v>2164</c:v>
                </c:pt>
                <c:pt idx="1">
                  <c:v>837</c:v>
                </c:pt>
                <c:pt idx="2">
                  <c:v>115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5D7-410C-99A3-CA665C9FECCC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Debt to Equity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Sheet1!$O$1</c:f>
              <c:strCache>
                <c:ptCount val="1"/>
                <c:pt idx="0">
                  <c:v>IGT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Sheet1!$N$2:$N$6</c:f>
              <c:numCache>
                <c:formatCode>0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xVal>
          <c:yVal>
            <c:numRef>
              <c:f>Sheet1!$O$2:$O$6</c:f>
              <c:numCache>
                <c:formatCode>General</c:formatCode>
                <c:ptCount val="5"/>
                <c:pt idx="0">
                  <c:v>4.5899883843132923</c:v>
                </c:pt>
                <c:pt idx="1">
                  <c:v>3.9596101645027311</c:v>
                </c:pt>
                <c:pt idx="2">
                  <c:v>4.4908248758541323</c:v>
                </c:pt>
                <c:pt idx="3">
                  <c:v>7.3223308309205972</c:v>
                </c:pt>
                <c:pt idx="4">
                  <c:v>4.7442922374429219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7E2-4C6C-80F7-248F5836998C}"/>
            </c:ext>
          </c:extLst>
        </c:ser>
        <c:ser>
          <c:idx val="1"/>
          <c:order val="1"/>
          <c:tx>
            <c:strRef>
              <c:f>Sheet1!$P$1</c:f>
              <c:strCache>
                <c:ptCount val="1"/>
                <c:pt idx="0">
                  <c:v>CHDN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Sheet1!$N$2:$N$6</c:f>
              <c:numCache>
                <c:formatCode>0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xVal>
          <c:yVal>
            <c:numRef>
              <c:f>Sheet1!$P$2:$P$6</c:f>
              <c:numCache>
                <c:formatCode>General</c:formatCode>
                <c:ptCount val="5"/>
                <c:pt idx="0">
                  <c:v>2.6848352334843044</c:v>
                </c:pt>
                <c:pt idx="1">
                  <c:v>2.6450454257342066</c:v>
                </c:pt>
                <c:pt idx="2">
                  <c:v>3.9921722113502933</c:v>
                </c:pt>
                <c:pt idx="3">
                  <c:v>6.3178970307818032</c:v>
                </c:pt>
                <c:pt idx="4">
                  <c:v>8.7183833116036507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7E2-4C6C-80F7-248F583699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0262584"/>
        <c:axId val="680260984"/>
      </c:scatterChart>
      <c:valAx>
        <c:axId val="680262584"/>
        <c:scaling>
          <c:orientation val="minMax"/>
          <c:max val="2021"/>
          <c:min val="2017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0260984"/>
        <c:crosses val="autoZero"/>
        <c:crossBetween val="midCat"/>
        <c:majorUnit val="1"/>
      </c:valAx>
      <c:valAx>
        <c:axId val="680260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0262584"/>
        <c:crosses val="autoZero"/>
        <c:crossBetween val="midCat"/>
        <c:majorUnit val="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/>
              <a:t>Market</a:t>
            </a:r>
            <a:r>
              <a:rPr lang="en-US" sz="2400" b="1" baseline="0"/>
              <a:t> Cap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CAF-4E04-A42E-E7516FEF5784}"/>
              </c:ext>
            </c:extLst>
          </c:dPt>
          <c:dPt>
            <c:idx val="1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CAF-4E04-A42E-E7516FEF5784}"/>
              </c:ext>
            </c:extLst>
          </c:dPt>
          <c:dPt>
            <c:idx val="2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CAF-4E04-A42E-E7516FEF5784}"/>
              </c:ext>
            </c:extLst>
          </c:dPt>
          <c:dPt>
            <c:idx val="3"/>
            <c:bubble3D val="0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CAF-4E04-A42E-E7516FEF5784}"/>
              </c:ext>
            </c:extLst>
          </c:dPt>
          <c:dPt>
            <c:idx val="4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CAF-4E04-A42E-E7516FEF5784}"/>
              </c:ext>
            </c:extLst>
          </c:dPt>
          <c:dPt>
            <c:idx val="5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CAF-4E04-A42E-E7516FEF5784}"/>
              </c:ext>
            </c:extLst>
          </c:dPt>
          <c:dPt>
            <c:idx val="6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5CAF-4E04-A42E-E7516FEF5784}"/>
              </c:ext>
            </c:extLst>
          </c:dPt>
          <c:dPt>
            <c:idx val="7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5CAF-4E04-A42E-E7516FEF5784}"/>
              </c:ext>
            </c:extLst>
          </c:dPt>
          <c:dPt>
            <c:idx val="8"/>
            <c:bubble3D val="0"/>
            <c:spPr>
              <a:solidFill>
                <a:schemeClr val="bg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5CAF-4E04-A42E-E7516FEF5784}"/>
              </c:ext>
            </c:extLst>
          </c:dPt>
          <c:cat>
            <c:strRef>
              <c:f>Sheet4!$E$1:$E$9</c:f>
              <c:strCache>
                <c:ptCount val="9"/>
                <c:pt idx="0">
                  <c:v>CHDN</c:v>
                </c:pt>
                <c:pt idx="1">
                  <c:v>DKNG</c:v>
                </c:pt>
                <c:pt idx="2">
                  <c:v>LNW</c:v>
                </c:pt>
                <c:pt idx="3">
                  <c:v>IGT</c:v>
                </c:pt>
                <c:pt idx="4">
                  <c:v>SGHC</c:v>
                </c:pt>
                <c:pt idx="5">
                  <c:v>EVRI</c:v>
                </c:pt>
                <c:pt idx="6">
                  <c:v>RSI</c:v>
                </c:pt>
                <c:pt idx="7">
                  <c:v>ACEL</c:v>
                </c:pt>
                <c:pt idx="8">
                  <c:v>OTHER</c:v>
                </c:pt>
              </c:strCache>
            </c:strRef>
          </c:cat>
          <c:val>
            <c:numRef>
              <c:f>Sheet4!$F$1:$F$9</c:f>
              <c:numCache>
                <c:formatCode>General</c:formatCode>
                <c:ptCount val="9"/>
                <c:pt idx="0">
                  <c:v>7.33</c:v>
                </c:pt>
                <c:pt idx="1">
                  <c:v>5.86</c:v>
                </c:pt>
                <c:pt idx="2">
                  <c:v>4.3899999999999997</c:v>
                </c:pt>
                <c:pt idx="3">
                  <c:v>3.53</c:v>
                </c:pt>
                <c:pt idx="4">
                  <c:v>2</c:v>
                </c:pt>
                <c:pt idx="5">
                  <c:v>1.56</c:v>
                </c:pt>
                <c:pt idx="6">
                  <c:v>0.82403000000000004</c:v>
                </c:pt>
                <c:pt idx="7">
                  <c:v>0.75900000000000001</c:v>
                </c:pt>
                <c:pt idx="8">
                  <c:v>1.2799999999999996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5CAF-4E04-A42E-E7516FEF57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Revenue by Country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'Revenue by Country'!$B$1</c:f>
              <c:strCache>
                <c:ptCount val="1"/>
                <c:pt idx="0">
                  <c:v>Revenue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8D6-44B0-A86C-F6F2421F11C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8D6-44B0-A86C-F6F2421F11C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8D6-44B0-A86C-F6F2421F11C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B8D6-44B0-A86C-F6F2421F11C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B8D6-44B0-A86C-F6F2421F11C0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B8D6-44B0-A86C-F6F2421F11C0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B8D6-44B0-A86C-F6F2421F11C0}"/>
                </c:ext>
              </c:extLst>
            </c:dLbl>
            <c:dLbl>
              <c:idx val="2"/>
              <c:layout>
                <c:manualLayout>
                  <c:x val="-0.12765221162123336"/>
                  <c:y val="6.645138724817600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8D6-44B0-A86C-F6F2421F11C0}"/>
                </c:ext>
              </c:extLst>
            </c:dLbl>
            <c:dLbl>
              <c:idx val="3"/>
              <c:layout>
                <c:manualLayout>
                  <c:x val="-0.17932096394411351"/>
                  <c:y val="-2.555822586468307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8D6-44B0-A86C-F6F2421F11C0}"/>
                </c:ext>
              </c:extLst>
            </c:dLbl>
            <c:dLbl>
              <c:idx val="4"/>
              <c:layout>
                <c:manualLayout>
                  <c:x val="6.3826105810616679E-2"/>
                  <c:y val="-1.533493551880982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8D6-44B0-A86C-F6F2421F11C0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'Revenue by Country'!$A$2:$A$6</c:f>
              <c:strCache>
                <c:ptCount val="5"/>
                <c:pt idx="0">
                  <c:v>U.S.</c:v>
                </c:pt>
                <c:pt idx="1">
                  <c:v>Italy</c:v>
                </c:pt>
                <c:pt idx="2">
                  <c:v>U.K.</c:v>
                </c:pt>
                <c:pt idx="3">
                  <c:v>Rest of Europe</c:v>
                </c:pt>
                <c:pt idx="4">
                  <c:v>All other</c:v>
                </c:pt>
              </c:strCache>
            </c:strRef>
          </c:cat>
          <c:val>
            <c:numRef>
              <c:f>'Revenue by Country'!$B$2:$B$6</c:f>
              <c:numCache>
                <c:formatCode>General</c:formatCode>
                <c:ptCount val="5"/>
                <c:pt idx="0">
                  <c:v>2123</c:v>
                </c:pt>
                <c:pt idx="1">
                  <c:v>1303</c:v>
                </c:pt>
                <c:pt idx="2">
                  <c:v>72</c:v>
                </c:pt>
                <c:pt idx="3">
                  <c:v>215</c:v>
                </c:pt>
                <c:pt idx="4">
                  <c:v>368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8D6-44B0-A86C-F6F2421F11C0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Revenues from Business Activities (Billions)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Sheet2!$N$5</c:f>
              <c:strCache>
                <c:ptCount val="1"/>
                <c:pt idx="0">
                  <c:v>Revenues from Business Activities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Sheet2!$M$6:$M$10</c:f>
              <c:numCache>
                <c:formatCode>0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Sheet2!$N$6:$N$10</c:f>
              <c:numCache>
                <c:formatCode>General</c:formatCode>
                <c:ptCount val="5"/>
                <c:pt idx="0">
                  <c:v>4.9389599999999998</c:v>
                </c:pt>
                <c:pt idx="1">
                  <c:v>3.9808699999999999</c:v>
                </c:pt>
                <c:pt idx="2">
                  <c:v>4.0317600000000002</c:v>
                </c:pt>
                <c:pt idx="3">
                  <c:v>3.1154600000000001</c:v>
                </c:pt>
                <c:pt idx="4">
                  <c:v>4.0890000000000004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11-4ED6-A49F-47032200D4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8218000"/>
        <c:axId val="588217040"/>
      </c:barChart>
      <c:catAx>
        <c:axId val="588218000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8217040"/>
        <c:crosses val="autoZero"/>
        <c:auto val="1"/>
        <c:lblAlgn val="ctr"/>
        <c:lblOffset val="100"/>
        <c:noMultiLvlLbl val="0"/>
      </c:catAx>
      <c:valAx>
        <c:axId val="588217040"/>
        <c:scaling>
          <c:orientation val="minMax"/>
          <c:max val="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8218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Sheet1!$I$1</c:f>
              <c:strCache>
                <c:ptCount val="1"/>
                <c:pt idx="0">
                  <c:v>EBITDA (Billions)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Sheet1!$H$2:$H$6</c:f>
              <c:numCache>
                <c:formatCode>0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Sheet1!$I$2:$I$6</c:f>
              <c:numCache>
                <c:formatCode>0.00</c:formatCode>
                <c:ptCount val="5"/>
                <c:pt idx="0">
                  <c:v>1.4797</c:v>
                </c:pt>
                <c:pt idx="1">
                  <c:v>1.3118399999999999</c:v>
                </c:pt>
                <c:pt idx="2">
                  <c:v>1.2875300000000001</c:v>
                </c:pt>
                <c:pt idx="3">
                  <c:v>0.79976999999999998</c:v>
                </c:pt>
                <c:pt idx="4">
                  <c:v>1.4339999999999999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EC-4076-BEBD-0CF64F1732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04625552"/>
        <c:axId val="704625872"/>
      </c:barChart>
      <c:catAx>
        <c:axId val="704625552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4625872"/>
        <c:crosses val="autoZero"/>
        <c:auto val="1"/>
        <c:lblAlgn val="ctr"/>
        <c:lblOffset val="100"/>
        <c:noMultiLvlLbl val="0"/>
      </c:catAx>
      <c:valAx>
        <c:axId val="704625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462555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Sheet1!$K$1</c:f>
              <c:strCache>
                <c:ptCount val="1"/>
                <c:pt idx="0">
                  <c:v>FCF (Millions)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Sheet1!$J$2:$J$6</c:f>
              <c:numCache>
                <c:formatCode>0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Sheet1!$K$2:$K$6</c:f>
              <c:numCache>
                <c:formatCode>#,##0.0</c:formatCode>
                <c:ptCount val="5"/>
                <c:pt idx="0">
                  <c:v>-34.620000000000005</c:v>
                </c:pt>
                <c:pt idx="1">
                  <c:v>-503.41999999999996</c:v>
                </c:pt>
                <c:pt idx="2">
                  <c:v>651.06000000000017</c:v>
                </c:pt>
                <c:pt idx="3">
                  <c:v>340.10999999999996</c:v>
                </c:pt>
                <c:pt idx="4">
                  <c:v>771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A7-49D4-96D9-BDD164D3D5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82186512"/>
        <c:axId val="682181712"/>
      </c:barChart>
      <c:catAx>
        <c:axId val="682186512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2181712"/>
        <c:crosses val="autoZero"/>
        <c:auto val="1"/>
        <c:lblAlgn val="ctr"/>
        <c:lblOffset val="100"/>
        <c:noMultiLvlLbl val="0"/>
      </c:catAx>
      <c:valAx>
        <c:axId val="682181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2186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Sheet2!$N$12</c:f>
              <c:strCache>
                <c:ptCount val="1"/>
                <c:pt idx="0">
                  <c:v>Pre-tax ROE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Sheet2!$M$13:$M$17</c:f>
              <c:numCache>
                <c:formatCode>0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xVal>
          <c:yVal>
            <c:numRef>
              <c:f>Sheet2!$N$13:$N$17</c:f>
              <c:numCache>
                <c:formatCode>[&gt;=100]##,##0.0\%;[&lt;=-100]\-##,##0.0\%;##,##0.0\%</c:formatCode>
                <c:ptCount val="5"/>
                <c:pt idx="0">
                  <c:v>-30.72</c:v>
                </c:pt>
                <c:pt idx="1">
                  <c:v>4.9000000000000004</c:v>
                </c:pt>
                <c:pt idx="2">
                  <c:v>4.8899999999999997</c:v>
                </c:pt>
                <c:pt idx="3">
                  <c:v>-41.9</c:v>
                </c:pt>
                <c:pt idx="4">
                  <c:v>29.95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1FC-4C82-ADC4-99F14A2863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74742520"/>
        <c:axId val="774742840"/>
      </c:scatterChart>
      <c:valAx>
        <c:axId val="774742520"/>
        <c:scaling>
          <c:orientation val="minMax"/>
          <c:max val="2021"/>
          <c:min val="2017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4742840"/>
        <c:crosses val="autoZero"/>
        <c:crossBetween val="midCat"/>
        <c:majorUnit val="1"/>
      </c:valAx>
      <c:valAx>
        <c:axId val="774742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&gt;=100]##,##0.0\%;[&lt;=-100]\-##,##0.0\%;##,##0.0\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474252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Dividend Growth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Sheet2!$C$1</c:f>
              <c:strCache>
                <c:ptCount val="1"/>
                <c:pt idx="0">
                  <c:v>Dividends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Sheet2!$B$2:$B$15</c:f>
              <c:numCache>
                <c:formatCode>General</c:formatCode>
                <c:ptCount val="1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</c:numCache>
            </c:numRef>
          </c:xVal>
          <c:yVal>
            <c:numRef>
              <c:f>Sheet2!$C$2:$C$15</c:f>
              <c:numCache>
                <c:formatCode>General</c:formatCode>
                <c:ptCount val="14"/>
                <c:pt idx="0">
                  <c:v>0.24</c:v>
                </c:pt>
                <c:pt idx="1">
                  <c:v>0.24</c:v>
                </c:pt>
                <c:pt idx="2">
                  <c:v>0.24</c:v>
                </c:pt>
                <c:pt idx="3">
                  <c:v>0.25</c:v>
                </c:pt>
                <c:pt idx="4">
                  <c:v>0.38</c:v>
                </c:pt>
                <c:pt idx="5">
                  <c:v>0.44</c:v>
                </c:pt>
                <c:pt idx="6">
                  <c:v>0.51</c:v>
                </c:pt>
                <c:pt idx="7">
                  <c:v>0.8</c:v>
                </c:pt>
                <c:pt idx="8">
                  <c:v>0.8</c:v>
                </c:pt>
                <c:pt idx="9">
                  <c:v>0.8</c:v>
                </c:pt>
                <c:pt idx="10">
                  <c:v>0.8</c:v>
                </c:pt>
                <c:pt idx="11">
                  <c:v>0.2</c:v>
                </c:pt>
                <c:pt idx="12">
                  <c:v>0.8</c:v>
                </c:pt>
                <c:pt idx="13">
                  <c:v>0.8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261-476C-AAAA-E33BDC21B6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23426576"/>
        <c:axId val="723424976"/>
      </c:scatterChart>
      <c:valAx>
        <c:axId val="723426576"/>
        <c:scaling>
          <c:orientation val="minMax"/>
          <c:max val="2022"/>
          <c:min val="2009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3424976"/>
        <c:crosses val="autoZero"/>
        <c:crossBetween val="midCat"/>
        <c:minorUnit val="1"/>
      </c:valAx>
      <c:valAx>
        <c:axId val="723424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342657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Net Income (Millions)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Sheet3!$B$3</c:f>
              <c:strCache>
                <c:ptCount val="1"/>
                <c:pt idx="0">
                  <c:v>Net Income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Sheet3!$A$4:$A$8</c:f>
              <c:numCache>
                <c:formatCode>0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Sheet3!$B$4:$B$8</c:f>
              <c:numCache>
                <c:formatCode>#,##0.00</c:formatCode>
                <c:ptCount val="5"/>
                <c:pt idx="0" formatCode="#,##0.0">
                  <c:v>-1061.71</c:v>
                </c:pt>
                <c:pt idx="1">
                  <c:v>-21.15</c:v>
                </c:pt>
                <c:pt idx="2">
                  <c:v>-2.75</c:v>
                </c:pt>
                <c:pt idx="3" formatCode="#,##0.0">
                  <c:v>-875.4</c:v>
                </c:pt>
                <c:pt idx="4" formatCode="#,##0.0">
                  <c:v>255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7C-434F-B454-3D6964820A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74798840"/>
        <c:axId val="774795000"/>
      </c:barChart>
      <c:catAx>
        <c:axId val="774798840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4795000"/>
        <c:crosses val="autoZero"/>
        <c:auto val="1"/>
        <c:lblAlgn val="ctr"/>
        <c:lblOffset val="100"/>
        <c:noMultiLvlLbl val="0"/>
      </c:catAx>
      <c:valAx>
        <c:axId val="774795000"/>
        <c:scaling>
          <c:orientation val="minMax"/>
          <c:min val="-1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4798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Sheet1!$M$1</c:f>
              <c:strCache>
                <c:ptCount val="1"/>
                <c:pt idx="0">
                  <c:v>Current Ratio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Sheet1!$L$2:$L$6</c:f>
              <c:numCache>
                <c:formatCode>0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xVal>
          <c:yVal>
            <c:numRef>
              <c:f>Sheet1!$M$2:$M$6</c:f>
              <c:numCache>
                <c:formatCode>General</c:formatCode>
                <c:ptCount val="5"/>
                <c:pt idx="0">
                  <c:v>0.83350196372814611</c:v>
                </c:pt>
                <c:pt idx="1">
                  <c:v>1.1421393323077538</c:v>
                </c:pt>
                <c:pt idx="2">
                  <c:v>1.0671258127899204</c:v>
                </c:pt>
                <c:pt idx="3">
                  <c:v>1.3155018661282429</c:v>
                </c:pt>
                <c:pt idx="4">
                  <c:v>1.2993730407523512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201-4177-AC52-B59C7D0434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34756024"/>
        <c:axId val="549983736"/>
      </c:scatterChart>
      <c:valAx>
        <c:axId val="534756024"/>
        <c:scaling>
          <c:orientation val="minMax"/>
          <c:max val="2021"/>
          <c:min val="2017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9983736"/>
        <c:crosses val="autoZero"/>
        <c:crossBetween val="midCat"/>
        <c:majorUnit val="1"/>
      </c:valAx>
      <c:valAx>
        <c:axId val="549983736"/>
        <c:scaling>
          <c:orientation val="minMax"/>
          <c:min val="0.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475602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0.7776</cdr:x>
      <cdr:y>0.36806</cdr:y>
    </cdr:from>
    <cdr:to>
      <cdr:x>0.9776</cdr:x>
      <cdr:y>0.70139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CF0DDDED-9F6C-17C4-A34F-6CB5935ACD7C}"/>
            </a:ext>
          </a:extLst>
        </cdr:cNvPr>
        <cdr:cNvSpPr txBox="1"/>
      </cdr:nvSpPr>
      <cdr:spPr>
        <a:xfrm xmlns:a="http://schemas.openxmlformats.org/drawingml/2006/main">
          <a:off x="3555207" y="100965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0.0715</cdr:x>
      <cdr:y>0.61632</cdr:y>
    </cdr:from>
    <cdr:to>
      <cdr:x>0.38622</cdr:x>
      <cdr:y>0.94965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7BC64ECE-CCAD-D9CB-1F17-804252F9811E}"/>
            </a:ext>
          </a:extLst>
        </cdr:cNvPr>
        <cdr:cNvSpPr txBox="1"/>
      </cdr:nvSpPr>
      <cdr:spPr>
        <a:xfrm xmlns:a="http://schemas.openxmlformats.org/drawingml/2006/main">
          <a:off x="313990" y="2186022"/>
          <a:ext cx="1382060" cy="11822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b="1" dirty="0"/>
            <a:t>IGT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84BF72-7E51-4CED-8491-E3CE0379A2A3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B5DD9F-F384-4D06-B067-A4C938D6E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739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Important points to note: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Stock price has dropped almost 50% in the last year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High beta, thus the stock is extremely volatile compared to market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Very high Dividend yield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Price to Free Cash flow is well below average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B5DD9F-F384-4D06-B067-A4C938D6E7E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5826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Company stores lots of private and personal data about businesses and individuals. Constantly improving network security and internal controls.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None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Because of the B2B operations of the company, IGT has a unique tie with the gambling industry.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This hasn’t been a problem in the past, but there is a treasury team put in place to make sure that this doesn’t become a problem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B5DD9F-F384-4D06-B067-A4C938D6E7E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1549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Growth rate calculated from 2009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Rapid decrease in dividends resulting from Economic Crash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Only just surpassed previous 2007 numbers in 2015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B5DD9F-F384-4D06-B067-A4C938D6E7E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3960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EPS growth calculated from 2016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Dividend Growth calculated from 2009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Stage 1 Growth calculated from 2007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Stage 2 Growth = very conservative valuation (Less than Market)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Net new debt: Average of previous 3 years due to an extinguishment of over $1 B in Debt.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B5DD9F-F384-4D06-B067-A4C938D6E7E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784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Global Lottery = </a:t>
            </a:r>
            <a:r>
              <a:rPr lang="en-US" dirty="0" err="1"/>
              <a:t>iLottery</a:t>
            </a:r>
            <a:r>
              <a:rPr lang="en-US" dirty="0"/>
              <a:t> platforms; instant ticket services; system and software maintenance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Global Gaming = gaming machines (specifically slots); and casino management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Digital and Betting = Online casino software and sports betting software platforms and solutions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B5DD9F-F384-4D06-B067-A4C938D6E7E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147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largest in the gambling industry by market cap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It has the highest dividend yield, with the lowest P/FCF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B5DD9F-F384-4D06-B067-A4C938D6E7E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938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Revenues have decreased by about 20% over the past 5 years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EBITDA has remained about the same over the past 5 years. Recovered nicely after the pandemic.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B5DD9F-F384-4D06-B067-A4C938D6E7E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634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Free cash flow has been all over the place. As you can see it has been relatively steady and positive over the past 3 years.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As for ROE, that has also been all over the place. It jumped from about -40% to 30% in this past year. Net Income in 2020 was negative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B5DD9F-F384-4D06-B067-A4C938D6E7E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6106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Dividends have grown significantly since 2009.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Have stagnated the past 5 years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Impressive to see that the dividends have been the same the past 5 years despite the net income being negative in two of the five years.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B5DD9F-F384-4D06-B067-A4C938D6E7E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3718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Current ratio has grown over the past 5 years. Shows the company can cover short-term liabilities if need be.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Company became less levered last year. Retired over $1 billion of debt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Compared IGT’s Debt – Equity to Churchill Downs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Only compared to CHDN a lot of the other stocks in the gambling industry either had negative Debt to Equity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Graph shows that IGT is less riskier than investing in Churchill downs.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B5DD9F-F384-4D06-B067-A4C938D6E7E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6918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4 largest gambling stocks are down an average of around 40% on the year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Many mergers and acquisitions in the past few years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DraftKings and </a:t>
            </a:r>
            <a:r>
              <a:rPr lang="en-US" dirty="0" err="1"/>
              <a:t>SBTech</a:t>
            </a:r>
            <a:r>
              <a:rPr lang="en-US" dirty="0"/>
              <a:t>, </a:t>
            </a:r>
            <a:r>
              <a:rPr lang="en-US" dirty="0" err="1"/>
              <a:t>Ceasar’s</a:t>
            </a:r>
            <a:r>
              <a:rPr lang="en-US" dirty="0"/>
              <a:t> and William Hill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Only 7 stocks on the exchange with market cap over $1 Billion. $27.5 Billion Total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2012 Study done in the Netherlands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B5DD9F-F384-4D06-B067-A4C938D6E7E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5403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Fits IGT’s business model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This momentum will continue to build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B5DD9F-F384-4D06-B067-A4C938D6E7E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396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445369"/>
                </a:solidFill>
                <a:latin typeface="Arial"/>
                <a:cs typeface="Arial"/>
              </a:defRPr>
            </a:lvl1pPr>
          </a:lstStyle>
          <a:p>
            <a:pPr marL="8636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92199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445369"/>
                </a:solidFill>
                <a:latin typeface="Arial"/>
                <a:cs typeface="Arial"/>
              </a:defRPr>
            </a:lvl1pPr>
          </a:lstStyle>
          <a:p>
            <a:pPr marL="8636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1194435"/>
          </a:xfrm>
          <a:custGeom>
            <a:avLst/>
            <a:gdLst/>
            <a:ahLst/>
            <a:cxnLst/>
            <a:rect l="l" t="t" r="r" b="b"/>
            <a:pathLst>
              <a:path w="12192000" h="1194435">
                <a:moveTo>
                  <a:pt x="0" y="1194435"/>
                </a:moveTo>
                <a:lnTo>
                  <a:pt x="12192000" y="1194435"/>
                </a:lnTo>
                <a:lnTo>
                  <a:pt x="12192000" y="0"/>
                </a:lnTo>
                <a:lnTo>
                  <a:pt x="0" y="0"/>
                </a:lnTo>
                <a:lnTo>
                  <a:pt x="0" y="1194435"/>
                </a:lnTo>
                <a:close/>
              </a:path>
            </a:pathLst>
          </a:custGeom>
          <a:solidFill>
            <a:srgbClr val="F4F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1248536"/>
            <a:ext cx="12192000" cy="5609590"/>
          </a:xfrm>
          <a:custGeom>
            <a:avLst/>
            <a:gdLst/>
            <a:ahLst/>
            <a:cxnLst/>
            <a:rect l="l" t="t" r="r" b="b"/>
            <a:pathLst>
              <a:path w="12192000" h="5609590">
                <a:moveTo>
                  <a:pt x="0" y="5609462"/>
                </a:moveTo>
                <a:lnTo>
                  <a:pt x="12192000" y="5609462"/>
                </a:lnTo>
                <a:lnTo>
                  <a:pt x="12192000" y="0"/>
                </a:lnTo>
                <a:lnTo>
                  <a:pt x="0" y="0"/>
                </a:lnTo>
                <a:lnTo>
                  <a:pt x="0" y="5609462"/>
                </a:lnTo>
                <a:close/>
              </a:path>
            </a:pathLst>
          </a:custGeom>
          <a:solidFill>
            <a:srgbClr val="F4F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1" y="1194435"/>
            <a:ext cx="12192000" cy="54101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1197" y="510778"/>
            <a:ext cx="247359" cy="253263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1792" y="475487"/>
            <a:ext cx="470915" cy="30213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92199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10/24/2022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445369"/>
                </a:solidFill>
                <a:latin typeface="Arial"/>
                <a:cs typeface="Arial"/>
              </a:defRPr>
            </a:lvl1pPr>
          </a:lstStyle>
          <a:p>
            <a:pPr marL="8636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92199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10/24/2022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445369"/>
                </a:solidFill>
                <a:latin typeface="Arial"/>
                <a:cs typeface="Arial"/>
              </a:defRPr>
            </a:lvl1pPr>
          </a:lstStyle>
          <a:p>
            <a:pPr marL="8636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10/24/2022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445369"/>
                </a:solidFill>
                <a:latin typeface="Arial"/>
                <a:cs typeface="Arial"/>
              </a:defRPr>
            </a:lvl1pPr>
          </a:lstStyle>
          <a:p>
            <a:pPr marL="8636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1194435"/>
          </a:xfrm>
          <a:custGeom>
            <a:avLst/>
            <a:gdLst/>
            <a:ahLst/>
            <a:cxnLst/>
            <a:rect l="l" t="t" r="r" b="b"/>
            <a:pathLst>
              <a:path w="12192000" h="1194435">
                <a:moveTo>
                  <a:pt x="0" y="1194435"/>
                </a:moveTo>
                <a:lnTo>
                  <a:pt x="12192000" y="1194435"/>
                </a:lnTo>
                <a:lnTo>
                  <a:pt x="12192000" y="0"/>
                </a:lnTo>
                <a:lnTo>
                  <a:pt x="0" y="0"/>
                </a:lnTo>
                <a:lnTo>
                  <a:pt x="0" y="1194435"/>
                </a:lnTo>
                <a:close/>
              </a:path>
            </a:pathLst>
          </a:custGeom>
          <a:solidFill>
            <a:srgbClr val="F4F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1248537"/>
            <a:ext cx="12192000" cy="5609590"/>
          </a:xfrm>
          <a:custGeom>
            <a:avLst/>
            <a:gdLst/>
            <a:ahLst/>
            <a:cxnLst/>
            <a:rect l="l" t="t" r="r" b="b"/>
            <a:pathLst>
              <a:path w="12192000" h="5609590">
                <a:moveTo>
                  <a:pt x="0" y="5609462"/>
                </a:moveTo>
                <a:lnTo>
                  <a:pt x="12192000" y="5609462"/>
                </a:lnTo>
                <a:lnTo>
                  <a:pt x="12192000" y="0"/>
                </a:lnTo>
                <a:lnTo>
                  <a:pt x="0" y="0"/>
                </a:lnTo>
                <a:lnTo>
                  <a:pt x="0" y="5609462"/>
                </a:lnTo>
                <a:close/>
              </a:path>
            </a:pathLst>
          </a:custGeom>
          <a:solidFill>
            <a:srgbClr val="F4F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61" y="1194435"/>
            <a:ext cx="12192000" cy="54101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41197" y="510778"/>
            <a:ext cx="247359" cy="253263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21792" y="475487"/>
            <a:ext cx="470915" cy="30213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40587" y="216153"/>
            <a:ext cx="9910825" cy="7207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092199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67536" y="1447094"/>
            <a:ext cx="7610475" cy="23406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956415" y="6665306"/>
            <a:ext cx="189103" cy="1579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" b="0" i="0">
                <a:solidFill>
                  <a:srgbClr val="445369"/>
                </a:solidFill>
                <a:latin typeface="Arial"/>
                <a:cs typeface="Arial"/>
              </a:defRPr>
            </a:lvl1pPr>
          </a:lstStyle>
          <a:p>
            <a:pPr marL="8636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scholarworks.umass.edu/cgi/viewcontent.cgi?article=1202&amp;context=gradconf_hospitality" TargetMode="External"/><Relationship Id="rId3" Type="http://schemas.openxmlformats.org/officeDocument/2006/relationships/hyperlink" Target="https://www.statista.com/study/13717/gambling-statista-dossier/" TargetMode="External"/><Relationship Id="rId7" Type="http://schemas.openxmlformats.org/officeDocument/2006/relationships/hyperlink" Target="https://www.globenewswire.com/en/news-release/2022/09/08/2512847/0/en/Online-Gambling-Market-Size-is-projected-to-reach-USD-153-Billion-by-2030-growing-at-a-CAGR-of-11-7-Straits-Research.html" TargetMode="External"/><Relationship Id="rId2" Type="http://schemas.openxmlformats.org/officeDocument/2006/relationships/hyperlink" Target="https://ir.igt.com/financials/annual-reports/default.a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2.deloitte.com/rs/en/pages/strategy-operations/articles/facing-the-challenges-of-vertical-integration-in-the-gambling-industry.html" TargetMode="External"/><Relationship Id="rId11" Type="http://schemas.openxmlformats.org/officeDocument/2006/relationships/hyperlink" Target="https://www.yahoo.com/now/casinos-among-hardest-hit-businesses-203531184.html#:~:text=The%20study%20found%20that%20casino,%2C%20is%20relatively%20recession%2Dproof" TargetMode="External"/><Relationship Id="rId5" Type="http://schemas.openxmlformats.org/officeDocument/2006/relationships/hyperlink" Target="https://www.pwc.com/mt/en/industries/where-next/where-next-for-gaming.html" TargetMode="External"/><Relationship Id="rId10" Type="http://schemas.openxmlformats.org/officeDocument/2006/relationships/hyperlink" Target="https://workspace.refinitiv.com/web/layout?layoutTemplate=marketMonitoring" TargetMode="External"/><Relationship Id="rId4" Type="http://schemas.openxmlformats.org/officeDocument/2006/relationships/hyperlink" Target="https://www.statista.com/topics/3400/gambling-industry-in-the-united-kingdom-uk/#dossierKeyfigures" TargetMode="External"/><Relationship Id="rId9" Type="http://schemas.openxmlformats.org/officeDocument/2006/relationships/hyperlink" Target="https://finviz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0CD0A-635B-AF3E-9D22-23E1DBE011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133600"/>
            <a:ext cx="10363200" cy="1538883"/>
          </a:xfrm>
        </p:spPr>
        <p:txBody>
          <a:bodyPr/>
          <a:lstStyle/>
          <a:p>
            <a:pPr algn="ctr"/>
            <a:r>
              <a:rPr lang="en-US" sz="5000" dirty="0"/>
              <a:t>INTERNATIONAL GAMING TECHNOLOGY (IGT)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7893B7-E7B6-15D2-7FAF-9B3E541B6C63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1828800" y="4267200"/>
            <a:ext cx="8534400" cy="369332"/>
          </a:xfrm>
        </p:spPr>
        <p:txBody>
          <a:bodyPr/>
          <a:lstStyle/>
          <a:p>
            <a:pPr algn="ctr"/>
            <a:r>
              <a:rPr lang="en-US" sz="2400" dirty="0"/>
              <a:t>Drew Kueter – Fall 2022</a:t>
            </a:r>
          </a:p>
        </p:txBody>
      </p:sp>
    </p:spTree>
    <p:extLst>
      <p:ext uri="{BB962C8B-B14F-4D97-AF65-F5344CB8AC3E}">
        <p14:creationId xmlns:p14="http://schemas.microsoft.com/office/powerpoint/2010/main" val="2015070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51FAA-5382-7303-CF5A-5A9561E2D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81000"/>
            <a:ext cx="9910825" cy="553998"/>
          </a:xfrm>
        </p:spPr>
        <p:txBody>
          <a:bodyPr/>
          <a:lstStyle/>
          <a:p>
            <a:pPr algn="l"/>
            <a:r>
              <a:rPr lang="en-US" sz="3600" dirty="0"/>
              <a:t>INDUSTRY ANALYSIS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387E70-0C27-E39D-7E28-CC7A33F388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2133600"/>
            <a:ext cx="4800600" cy="212365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Industry is down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It’s a small industry that is growing, but the competition is getting smaller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Vertical integration is tough in industry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industry is not recession proof, but lottery gambling is</a:t>
            </a:r>
          </a:p>
          <a:p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F90ED20-6528-F816-EC0C-7C5131CA30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333409"/>
              </p:ext>
            </p:extLst>
          </p:nvPr>
        </p:nvGraphicFramePr>
        <p:xfrm>
          <a:off x="7043417" y="1905000"/>
          <a:ext cx="4391408" cy="3546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19950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51FAA-5382-7303-CF5A-5A9561E2D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64375"/>
            <a:ext cx="9910825" cy="553998"/>
          </a:xfrm>
        </p:spPr>
        <p:txBody>
          <a:bodyPr/>
          <a:lstStyle/>
          <a:p>
            <a:pPr algn="l"/>
            <a:r>
              <a:rPr lang="en-US" sz="3600" dirty="0"/>
              <a:t>INDUSTRY ANALYSIS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387E70-0C27-E39D-7E28-CC7A33F388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514600"/>
            <a:ext cx="8991600" cy="2123658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/>
              <a:t>Lottery and Slots are the most popular types of gambling in the US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/>
              <a:t>Gambling is growing overseas, but trust in fair play is at a low point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/>
              <a:t>Regulation of Anti-Money Laundering and Responsible Gaming has increased due to social and economic pressures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/>
              <a:t>Key market driver is an increase in online gambling implementation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48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51FAA-5382-7303-CF5A-5A9561E2D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81000"/>
            <a:ext cx="9910825" cy="553998"/>
          </a:xfrm>
        </p:spPr>
        <p:txBody>
          <a:bodyPr/>
          <a:lstStyle/>
          <a:p>
            <a:pPr algn="l"/>
            <a:r>
              <a:rPr lang="en-US" sz="3600" dirty="0"/>
              <a:t>INVESTMENT RISKS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387E70-0C27-E39D-7E28-CC7A33F388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667000"/>
            <a:ext cx="8991600" cy="175432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Private information breaches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Supply chain issues when it comes to making slot machines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Slow growth or declines in the lottery and gaming industries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Insufficient liquid assets to meet cash flow requirements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543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51FAA-5382-7303-CF5A-5A9561E2D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81000"/>
            <a:ext cx="10134600" cy="553998"/>
          </a:xfrm>
        </p:spPr>
        <p:txBody>
          <a:bodyPr/>
          <a:lstStyle/>
          <a:p>
            <a:pPr algn="l"/>
            <a:r>
              <a:rPr lang="en-US" sz="3600" dirty="0"/>
              <a:t>VALUATION – DDM MODEL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F81B00-1DB4-1422-98F5-E86A635915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1649C672-AF33-B1C5-CA8E-7C0571C8C0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992" y="1778364"/>
            <a:ext cx="4974336" cy="2424163"/>
          </a:xfrm>
          <a:prstGeom prst="rect">
            <a:avLst/>
          </a:prstGeom>
        </p:spPr>
      </p:pic>
      <p:pic>
        <p:nvPicPr>
          <p:cNvPr id="7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56BEEF9C-9302-E040-6C52-1C6D1CF661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49" y="4290204"/>
            <a:ext cx="10509451" cy="227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4562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51FAA-5382-7303-CF5A-5A9561E2D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81000"/>
            <a:ext cx="9910825" cy="553998"/>
          </a:xfrm>
        </p:spPr>
        <p:txBody>
          <a:bodyPr/>
          <a:lstStyle/>
          <a:p>
            <a:pPr algn="l"/>
            <a:r>
              <a:rPr lang="en-US" sz="3600" dirty="0"/>
              <a:t>VALUATION – FCFE MODEL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5E5639-FAC8-C8CF-6B82-CF5D383BFA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7C9B3E65-39E2-D666-F0A1-01EC10B53F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2" y="3078755"/>
            <a:ext cx="3795740" cy="909644"/>
          </a:xfrm>
          <a:prstGeom prst="rect">
            <a:avLst/>
          </a:prstGeom>
        </p:spPr>
      </p:pic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E83EAD48-4B93-578F-1E25-861C99B416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102" y="2202448"/>
            <a:ext cx="3967192" cy="1785951"/>
          </a:xfrm>
          <a:prstGeom prst="rect">
            <a:avLst/>
          </a:prstGeom>
        </p:spPr>
      </p:pic>
      <p:pic>
        <p:nvPicPr>
          <p:cNvPr id="8" name="Picture 7" descr="Waterfall chart&#10;&#10;Description automatically generated with low confidence">
            <a:extLst>
              <a:ext uri="{FF2B5EF4-FFF2-40B4-BE49-F238E27FC236}">
                <a16:creationId xmlns:a16="http://schemas.microsoft.com/office/drawing/2014/main" id="{0BE52F92-979E-3405-2167-067C1B2044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682" y="1983372"/>
            <a:ext cx="4872073" cy="2005027"/>
          </a:xfrm>
          <a:prstGeom prst="rect">
            <a:avLst/>
          </a:prstGeom>
        </p:spPr>
      </p:pic>
      <p:pic>
        <p:nvPicPr>
          <p:cNvPr id="9" name="Content Placeholder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F8B9360D-0FB2-6E1C-7DDB-F87B4115AD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45" y="4302337"/>
            <a:ext cx="10449052" cy="200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3764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51FAA-5382-7303-CF5A-5A9561E2D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81000"/>
            <a:ext cx="9910825" cy="553998"/>
          </a:xfrm>
        </p:spPr>
        <p:txBody>
          <a:bodyPr/>
          <a:lstStyle/>
          <a:p>
            <a:pPr algn="l"/>
            <a:r>
              <a:rPr lang="en-US" sz="3600" dirty="0"/>
              <a:t>THESIS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387E70-0C27-E39D-7E28-CC7A33F388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1828800"/>
            <a:ext cx="8991600" cy="323165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Hold IGT stock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Target Price: 35.99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Current Price: 18.20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Upside</a:t>
            </a:r>
            <a:r>
              <a:rPr lang="en-US" sz="2400"/>
              <a:t>: 49%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Key Drivers: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Shaky financial information regarding revenues, FCF and ROE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Unique tie to gambling industry and economic uncertainty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Steady dividends despite volatile financial information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6962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51FAA-5382-7303-CF5A-5A9561E2D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81000"/>
            <a:ext cx="9910825" cy="553998"/>
          </a:xfrm>
        </p:spPr>
        <p:txBody>
          <a:bodyPr/>
          <a:lstStyle/>
          <a:p>
            <a:pPr algn="l"/>
            <a:r>
              <a:rPr lang="en-US" sz="3600" dirty="0"/>
              <a:t>SOURCES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8BE4135-DE1F-1C2D-2DC7-BD40920B6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1828800"/>
            <a:ext cx="8991600" cy="276225"/>
          </a:xfrm>
        </p:spPr>
        <p:txBody>
          <a:bodyPr>
            <a:noAutofit/>
          </a:bodyPr>
          <a:lstStyle/>
          <a:p>
            <a:r>
              <a:rPr lang="en-US" sz="16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https://ir.igt.com/financials/annual-reports/default.aspx</a:t>
            </a:r>
            <a:endParaRPr lang="en-US" sz="1600" dirty="0"/>
          </a:p>
          <a:p>
            <a:r>
              <a:rPr lang="en-US" sz="16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https://www.statista.com/study/13717/gambling-statista-dossier/</a:t>
            </a:r>
            <a:r>
              <a:rPr lang="en-US" sz="1600" dirty="0"/>
              <a:t> </a:t>
            </a:r>
          </a:p>
          <a:p>
            <a:r>
              <a:rPr lang="en-US" sz="16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https://www.statista.com/topics/3400/gambling-industry-in-the-united-kingdom-uk/#dossierKeyfigures</a:t>
            </a:r>
            <a:r>
              <a:rPr lang="en-US" sz="1600" dirty="0"/>
              <a:t> </a:t>
            </a:r>
          </a:p>
          <a:p>
            <a:r>
              <a:rPr lang="en-US" sz="16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https://www.pwc.com/mt/en/industries/where-next/where-next-for-gaming.html</a:t>
            </a:r>
            <a:r>
              <a:rPr lang="en-US" sz="1600" dirty="0"/>
              <a:t> </a:t>
            </a:r>
          </a:p>
          <a:p>
            <a:r>
              <a:rPr lang="en-US" sz="16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https://www2.deloitte.com/rs/en/pages/strategy-operations/articles/facing-the-challenges-of-vertical-integration-in-the-gambling-industry.html</a:t>
            </a:r>
            <a:r>
              <a:rPr lang="en-US" sz="1600" dirty="0"/>
              <a:t> </a:t>
            </a:r>
          </a:p>
          <a:p>
            <a:r>
              <a:rPr lang="en-US" sz="1600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https://www.globenewswire.com/en/news-release/2022/09/08/2512847/0/en/Online-Gambling-Market-Size-is-projected-to-reach-USD-153-Billion-by-2030-growing-at-a-CAGR-of-11-7-Straits-Research.html</a:t>
            </a:r>
            <a:r>
              <a:rPr lang="en-US" sz="1600" dirty="0"/>
              <a:t> </a:t>
            </a:r>
          </a:p>
          <a:p>
            <a:r>
              <a:rPr lang="en-US" sz="1600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https://scholarworks.umass.edu/cgi/viewcontent.cgi?article=1202&amp;context=gradconf_hospitality</a:t>
            </a:r>
            <a:r>
              <a:rPr lang="en-US" sz="1600" dirty="0"/>
              <a:t> </a:t>
            </a:r>
          </a:p>
          <a:p>
            <a:r>
              <a:rPr lang="en-US" sz="1600" dirty="0"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https://finviz.com/</a:t>
            </a:r>
            <a:r>
              <a:rPr lang="en-US" sz="1600" dirty="0"/>
              <a:t> </a:t>
            </a:r>
          </a:p>
          <a:p>
            <a:r>
              <a:rPr lang="en-US" sz="1600" dirty="0"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https://workspace.refinitiv.com/web/layout?layoutTemplate=marketMonitoring</a:t>
            </a:r>
            <a:r>
              <a:rPr lang="en-US" sz="1600" dirty="0"/>
              <a:t> </a:t>
            </a:r>
          </a:p>
          <a:p>
            <a:r>
              <a:rPr lang="en-US" sz="1600" dirty="0"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https://www.yahoo.com/now/casinos-among-hardest-hit-businesses-203531184.html#:~:text=The%20study%20found%20that%20casino,%2C%20is%20relatively%20recession%2Dproof</a:t>
            </a:r>
            <a:r>
              <a:rPr lang="en-US" sz="1600" dirty="0"/>
              <a:t>. </a:t>
            </a:r>
          </a:p>
          <a:p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22838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51FAA-5382-7303-CF5A-5A9561E2D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81000"/>
            <a:ext cx="9910825" cy="553998"/>
          </a:xfrm>
        </p:spPr>
        <p:txBody>
          <a:bodyPr/>
          <a:lstStyle/>
          <a:p>
            <a:pPr algn="l"/>
            <a:r>
              <a:rPr lang="en-US" sz="3600" dirty="0"/>
              <a:t>THESIS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387E70-0C27-E39D-7E28-CC7A33F388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1828800"/>
            <a:ext cx="8991600" cy="323165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Hold IGT stock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Target Price: 35.99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Current Price: 18.20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Upside: 49%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Key Drivers: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Shaky financial information regarding revenues, FCF and ROE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Unique tie to gambling industry and economic uncertainty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Steady dividends despite volatile financial information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529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51FAA-5382-7303-CF5A-5A9561E2D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81000"/>
            <a:ext cx="9910825" cy="553998"/>
          </a:xfrm>
        </p:spPr>
        <p:txBody>
          <a:bodyPr/>
          <a:lstStyle/>
          <a:p>
            <a:pPr algn="l"/>
            <a:r>
              <a:rPr lang="en-US" sz="3600" dirty="0"/>
              <a:t>PRICE CHART AND KEY STATISTICS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8C803C-92AF-B4E6-A24C-D1F266F06C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4" descr="Graphical user interface, chart, histogram, scatter chart&#10;&#10;Description automatically generated">
            <a:extLst>
              <a:ext uri="{FF2B5EF4-FFF2-40B4-BE49-F238E27FC236}">
                <a16:creationId xmlns:a16="http://schemas.microsoft.com/office/drawing/2014/main" id="{CD6DB6AA-4B71-6D75-BED2-CD8E0935D6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173652"/>
            <a:ext cx="7678059" cy="3224785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0DE19DF-F2DC-2D48-2613-83667EF168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857316"/>
              </p:ext>
            </p:extLst>
          </p:nvPr>
        </p:nvGraphicFramePr>
        <p:xfrm>
          <a:off x="8763000" y="1371600"/>
          <a:ext cx="3105510" cy="508236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52755">
                  <a:extLst>
                    <a:ext uri="{9D8B030D-6E8A-4147-A177-3AD203B41FA5}">
                      <a16:colId xmlns:a16="http://schemas.microsoft.com/office/drawing/2014/main" val="1742248098"/>
                    </a:ext>
                  </a:extLst>
                </a:gridCol>
                <a:gridCol w="1552755">
                  <a:extLst>
                    <a:ext uri="{9D8B030D-6E8A-4147-A177-3AD203B41FA5}">
                      <a16:colId xmlns:a16="http://schemas.microsoft.com/office/drawing/2014/main" val="1702579448"/>
                    </a:ext>
                  </a:extLst>
                </a:gridCol>
              </a:tblGrid>
              <a:tr h="555286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Share Price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18.20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2393415"/>
                  </a:ext>
                </a:extLst>
              </a:tr>
              <a:tr h="55528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Market Cap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$3.50 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3522093"/>
                  </a:ext>
                </a:extLst>
              </a:tr>
              <a:tr h="55528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Dividend Yield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4.55%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8418669"/>
                  </a:ext>
                </a:extLst>
              </a:tr>
              <a:tr h="55528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52 Week 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15.01 - 32.05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537489"/>
                  </a:ext>
                </a:extLst>
              </a:tr>
              <a:tr h="55528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Beta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1.81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2987009"/>
                  </a:ext>
                </a:extLst>
              </a:tr>
              <a:tr h="55528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Debt / Equity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4.75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9178658"/>
                  </a:ext>
                </a:extLst>
              </a:tr>
              <a:tr h="55528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 / 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22.64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56797"/>
                  </a:ext>
                </a:extLst>
              </a:tr>
              <a:tr h="55528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 / FCF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6.97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6450144"/>
                  </a:ext>
                </a:extLst>
              </a:tr>
              <a:tr h="55528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 / Book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2.65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9651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2537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51FAA-5382-7303-CF5A-5A9561E2D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81000"/>
            <a:ext cx="9910825" cy="553998"/>
          </a:xfrm>
        </p:spPr>
        <p:txBody>
          <a:bodyPr/>
          <a:lstStyle/>
          <a:p>
            <a:pPr algn="l"/>
            <a:r>
              <a:rPr lang="en-US" sz="3600" dirty="0"/>
              <a:t>BUSINESS DESCRIPTION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387E70-0C27-E39D-7E28-CC7A33F388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1828800"/>
            <a:ext cx="5029200" cy="258532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IGT’s mission is to provide best-in-class content, services, and solutions to the global, regulated gaming industry.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B2B Company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Customers include: </a:t>
            </a:r>
            <a:r>
              <a:rPr lang="en-US" sz="2400" dirty="0" err="1"/>
              <a:t>Fanduel</a:t>
            </a:r>
            <a:r>
              <a:rPr lang="en-US" sz="2400" dirty="0"/>
              <a:t>, </a:t>
            </a:r>
            <a:r>
              <a:rPr lang="en-US" sz="2400" dirty="0" err="1"/>
              <a:t>PointsBet</a:t>
            </a:r>
            <a:r>
              <a:rPr lang="en-US" sz="2400" dirty="0"/>
              <a:t>, Caesars Interactive Entertainment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Over 50% of Revenue is US based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Serves 36 of the 46 U.S. Lotteries</a:t>
            </a:r>
          </a:p>
          <a:p>
            <a:endParaRPr lang="en-US" sz="2400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6C94470-F3FF-C46A-A307-F68975B843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9832326"/>
              </p:ext>
            </p:extLst>
          </p:nvPr>
        </p:nvGraphicFramePr>
        <p:xfrm>
          <a:off x="5638800" y="2209800"/>
          <a:ext cx="3538128" cy="2935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AD05D89-8813-04D5-23AA-1012DFFCFC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1401246"/>
              </p:ext>
            </p:extLst>
          </p:nvPr>
        </p:nvGraphicFramePr>
        <p:xfrm>
          <a:off x="8305800" y="2309745"/>
          <a:ext cx="4495480" cy="2735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35262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51FAA-5382-7303-CF5A-5A9561E2D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81000"/>
            <a:ext cx="9910825" cy="553998"/>
          </a:xfrm>
        </p:spPr>
        <p:txBody>
          <a:bodyPr/>
          <a:lstStyle/>
          <a:p>
            <a:pPr algn="l"/>
            <a:r>
              <a:rPr lang="en-US" sz="3600" dirty="0"/>
              <a:t>IGT VS COMPETITORS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54FBB5-28D1-BA9E-29EF-BA36D97FA3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E6857F-FBF5-E2D1-7BA7-24C59682B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133" y="2209800"/>
            <a:ext cx="10169734" cy="293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341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51FAA-5382-7303-CF5A-5A9561E2D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81000"/>
            <a:ext cx="9910825" cy="553998"/>
          </a:xfrm>
        </p:spPr>
        <p:txBody>
          <a:bodyPr/>
          <a:lstStyle/>
          <a:p>
            <a:pPr algn="l"/>
            <a:r>
              <a:rPr lang="en-US" sz="3600" dirty="0"/>
              <a:t>REVENUES VS EBITDA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E060A3-5BA8-2F7D-9FDB-3C5F8344AF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BD358E2-1680-42EE-9215-B31A4625DE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1935183"/>
              </p:ext>
            </p:extLst>
          </p:nvPr>
        </p:nvGraphicFramePr>
        <p:xfrm>
          <a:off x="1066800" y="2357886"/>
          <a:ext cx="4919932" cy="2925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7A2F89F-B57F-4220-AD69-DA4052EB04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7559675"/>
              </p:ext>
            </p:extLst>
          </p:nvPr>
        </p:nvGraphicFramePr>
        <p:xfrm>
          <a:off x="6553200" y="2357886"/>
          <a:ext cx="473868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58024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51FAA-5382-7303-CF5A-5A9561E2D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81000"/>
            <a:ext cx="9910825" cy="553998"/>
          </a:xfrm>
        </p:spPr>
        <p:txBody>
          <a:bodyPr/>
          <a:lstStyle/>
          <a:p>
            <a:pPr algn="l"/>
            <a:r>
              <a:rPr lang="en-US" sz="3600" dirty="0"/>
              <a:t>FCF VS ROE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8BA69E-D261-213E-8A46-F56F762CFF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C989445-4CD9-8CBB-C10E-965FF23229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5382511"/>
              </p:ext>
            </p:extLst>
          </p:nvPr>
        </p:nvGraphicFramePr>
        <p:xfrm>
          <a:off x="661987" y="2235680"/>
          <a:ext cx="543401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71F27B6-5F64-298F-2DDA-A3809D38ED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9795594"/>
              </p:ext>
            </p:extLst>
          </p:nvPr>
        </p:nvGraphicFramePr>
        <p:xfrm>
          <a:off x="6629400" y="223568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88915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51FAA-5382-7303-CF5A-5A9561E2D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81000"/>
            <a:ext cx="9910825" cy="553998"/>
          </a:xfrm>
        </p:spPr>
        <p:txBody>
          <a:bodyPr/>
          <a:lstStyle/>
          <a:p>
            <a:pPr algn="l"/>
            <a:r>
              <a:rPr lang="en-US" sz="3600" dirty="0"/>
              <a:t>DIVIDEND GROWTH VS NET INCOME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313EA7-D827-F53E-12E8-6FFD399D97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2B978E6-D7C1-D6BD-7070-21F6CB1547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743341"/>
              </p:ext>
            </p:extLst>
          </p:nvPr>
        </p:nvGraphicFramePr>
        <p:xfrm>
          <a:off x="762000" y="2208452"/>
          <a:ext cx="5474897" cy="2744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EA7FD38B-4904-77C2-F3A8-10651FDEF4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4719414"/>
              </p:ext>
            </p:extLst>
          </p:nvPr>
        </p:nvGraphicFramePr>
        <p:xfrm>
          <a:off x="6479412" y="2209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97448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51FAA-5382-7303-CF5A-5A9561E2D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81000"/>
            <a:ext cx="9910825" cy="553998"/>
          </a:xfrm>
        </p:spPr>
        <p:txBody>
          <a:bodyPr/>
          <a:lstStyle/>
          <a:p>
            <a:pPr algn="l"/>
            <a:r>
              <a:rPr lang="en-US" sz="3600" dirty="0"/>
              <a:t>FINANCIAL ANALYSIS - SOLVENCY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C8044F-B148-B9E9-8F12-C5371650E2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E8AFA30-FDF8-93C8-7578-8937AE108A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7610516"/>
              </p:ext>
            </p:extLst>
          </p:nvPr>
        </p:nvGraphicFramePr>
        <p:xfrm>
          <a:off x="838200" y="1979043"/>
          <a:ext cx="4734464" cy="2899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9AF6348-A34E-6B8C-2F69-2B0AA93309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622057"/>
              </p:ext>
            </p:extLst>
          </p:nvPr>
        </p:nvGraphicFramePr>
        <p:xfrm>
          <a:off x="6284342" y="2018221"/>
          <a:ext cx="4626635" cy="2821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828080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4536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1101</Words>
  <Application>Microsoft Office PowerPoint</Application>
  <PresentationFormat>Widescreen</PresentationFormat>
  <Paragraphs>152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Tahoma</vt:lpstr>
      <vt:lpstr>Office Theme</vt:lpstr>
      <vt:lpstr>INTERNATIONAL GAMING TECHNOLOGY (IGT)</vt:lpstr>
      <vt:lpstr>THESIS</vt:lpstr>
      <vt:lpstr>PRICE CHART AND KEY STATISTICS</vt:lpstr>
      <vt:lpstr>BUSINESS DESCRIPTION</vt:lpstr>
      <vt:lpstr>IGT VS COMPETITORS</vt:lpstr>
      <vt:lpstr>REVENUES VS EBITDA</vt:lpstr>
      <vt:lpstr>FCF VS ROE</vt:lpstr>
      <vt:lpstr>DIVIDEND GROWTH VS NET INCOME</vt:lpstr>
      <vt:lpstr>FINANCIAL ANALYSIS - SOLVENCY</vt:lpstr>
      <vt:lpstr>INDUSTRY ANALYSIS</vt:lpstr>
      <vt:lpstr>INDUSTRY ANALYSIS</vt:lpstr>
      <vt:lpstr>INVESTMENT RISKS</vt:lpstr>
      <vt:lpstr>VALUATION – DDM MODEL</vt:lpstr>
      <vt:lpstr>VALUATION – FCFE MODEL</vt:lpstr>
      <vt:lpstr>THESIS</vt:lpstr>
      <vt:lpstr>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Adams Jr, Robert</dc:creator>
  <cp:lastModifiedBy>Kueter, Drew</cp:lastModifiedBy>
  <cp:revision>3</cp:revision>
  <dcterms:created xsi:type="dcterms:W3CDTF">2022-10-11T18:11:41Z</dcterms:created>
  <dcterms:modified xsi:type="dcterms:W3CDTF">2022-10-24T19:15:07Z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2022-08-01T00:00:00Z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2022-10-11T00:00:00Z</vt:filetime>
  </property>
  <property fmtid="{D5CDD505-2E9C-101B-9397-08002B2CF9AE}" pid="5" name="Producer">
    <vt:lpwstr>Microsoft® PowerPoint® for Microsoft 365</vt:lpwstr>
  </property>
</Properties>
</file>