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6" r:id="rId4"/>
    <p:sldId id="259" r:id="rId5"/>
    <p:sldId id="267" r:id="rId6"/>
    <p:sldId id="273" r:id="rId7"/>
    <p:sldId id="268" r:id="rId8"/>
    <p:sldId id="260" r:id="rId9"/>
    <p:sldId id="274" r:id="rId10"/>
    <p:sldId id="276" r:id="rId11"/>
    <p:sldId id="277" r:id="rId12"/>
    <p:sldId id="261" r:id="rId13"/>
    <p:sldId id="270" r:id="rId14"/>
    <p:sldId id="272" r:id="rId15"/>
    <p:sldId id="275" r:id="rId16"/>
    <p:sldId id="269" r:id="rId17"/>
    <p:sldId id="262" r:id="rId18"/>
    <p:sldId id="263" r:id="rId19"/>
    <p:sldId id="264" r:id="rId20"/>
    <p:sldId id="265"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491727-DAC4-4DDE-8434-3A99E1FF5544}" v="17" dt="2022-11-09T15:55:46.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ey, Will" userId="379c6a3c-d3af-452c-a7ca-da76cf02e61e" providerId="ADAL" clId="{01491727-DAC4-4DDE-8434-3A99E1FF5544}"/>
    <pc:docChg chg="custSel modSld">
      <pc:chgData name="Kelley, Will" userId="379c6a3c-d3af-452c-a7ca-da76cf02e61e" providerId="ADAL" clId="{01491727-DAC4-4DDE-8434-3A99E1FF5544}" dt="2022-11-09T15:55:48.587" v="2" actId="478"/>
      <pc:docMkLst>
        <pc:docMk/>
      </pc:docMkLst>
      <pc:sldChg chg="addSp delSp modSp mod">
        <pc:chgData name="Kelley, Will" userId="379c6a3c-d3af-452c-a7ca-da76cf02e61e" providerId="ADAL" clId="{01491727-DAC4-4DDE-8434-3A99E1FF5544}" dt="2022-11-09T15:55:48.587" v="2" actId="478"/>
        <pc:sldMkLst>
          <pc:docMk/>
          <pc:sldMk cId="622241469" sldId="261"/>
        </pc:sldMkLst>
        <pc:graphicFrameChg chg="add del mod">
          <ac:chgData name="Kelley, Will" userId="379c6a3c-d3af-452c-a7ca-da76cf02e61e" providerId="ADAL" clId="{01491727-DAC4-4DDE-8434-3A99E1FF5544}" dt="2022-11-09T15:55:48.587" v="2" actId="478"/>
          <ac:graphicFrameMkLst>
            <pc:docMk/>
            <pc:sldMk cId="622241469" sldId="261"/>
            <ac:graphicFrameMk id="4" creationId="{C44EFC39-FF3F-D363-DBFB-7866E82E094A}"/>
          </ac:graphicFrameMkLst>
        </pc:graphicFrameChg>
      </pc:sldChg>
      <pc:sldChg chg="modSp">
        <pc:chgData name="Kelley, Will" userId="379c6a3c-d3af-452c-a7ca-da76cf02e61e" providerId="ADAL" clId="{01491727-DAC4-4DDE-8434-3A99E1FF5544}" dt="2022-10-26T15:01:01.458" v="0" actId="2085"/>
        <pc:sldMkLst>
          <pc:docMk/>
          <pc:sldMk cId="3403550468" sldId="267"/>
        </pc:sldMkLst>
        <pc:graphicFrameChg chg="mod">
          <ac:chgData name="Kelley, Will" userId="379c6a3c-d3af-452c-a7ca-da76cf02e61e" providerId="ADAL" clId="{01491727-DAC4-4DDE-8434-3A99E1FF5544}" dt="2022-10-26T15:01:01.458" v="0" actId="2085"/>
          <ac:graphicFrameMkLst>
            <pc:docMk/>
            <pc:sldMk cId="3403550468" sldId="267"/>
            <ac:graphicFrameMk id="4" creationId="{C2641EFE-967C-48D6-BF62-400C3B6C290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Will\AppData\Local\Packages\Microsoft.Office.Desktop_8wekyb3d8bbwe\LocalCache\Roaming\Microsoft\Excel\WMT%2520Fin%2520Grpahs%20(version%201).xlsb"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ill\AppData\Local\Packages\Microsoft.Office.Desktop_8wekyb3d8bbwe\LocalCache\Roaming\Microsoft\Excel\WMT%2520Fin%2520Grpahs%20(version%201).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ill\AppData\Local\Packages\Microsoft.Office.Desktop_8wekyb3d8bbwe\LocalCache\Roaming\Microsoft\Excel\WMT%2520Fin%2520Grpahs%20(version%201).xlsb"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Will\AppData\Local\Packages\Microsoft.Office.Desktop_8wekyb3d8bbwe\LocalCache\Roaming\Microsoft\Excel\WMT%2520Fin%2520Grpahs%20(version%201).xlsb"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loyolauniversitychicago-my.sharepoint.com/personal/wkelley1_luc_edu/Documents/Documents/WMT%20Fin%20Grpah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Revenue By Business Line 2022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spPr>
            <a:ln>
              <a:noFill/>
            </a:ln>
          </c:spPr>
          <c:dPt>
            <c:idx val="0"/>
            <c:bubble3D val="0"/>
            <c:spPr>
              <a:solidFill>
                <a:schemeClr val="accent1"/>
              </a:solidFill>
              <a:ln w="19050">
                <a:noFill/>
              </a:ln>
              <a:effectLst/>
            </c:spPr>
            <c:extLst>
              <c:ext xmlns:c16="http://schemas.microsoft.com/office/drawing/2014/chart" uri="{C3380CC4-5D6E-409C-BE32-E72D297353CC}">
                <c16:uniqueId val="{00000001-5187-4099-84AA-365FFCB2CD54}"/>
              </c:ext>
            </c:extLst>
          </c:dPt>
          <c:dPt>
            <c:idx val="1"/>
            <c:bubble3D val="0"/>
            <c:spPr>
              <a:solidFill>
                <a:schemeClr val="accent4"/>
              </a:solidFill>
              <a:ln w="19050">
                <a:noFill/>
              </a:ln>
              <a:effectLst/>
            </c:spPr>
            <c:extLst>
              <c:ext xmlns:c16="http://schemas.microsoft.com/office/drawing/2014/chart" uri="{C3380CC4-5D6E-409C-BE32-E72D297353CC}">
                <c16:uniqueId val="{00000003-5187-4099-84AA-365FFCB2CD54}"/>
              </c:ext>
            </c:extLst>
          </c:dPt>
          <c:dPt>
            <c:idx val="2"/>
            <c:bubble3D val="0"/>
            <c:spPr>
              <a:solidFill>
                <a:schemeClr val="accent3"/>
              </a:solidFill>
              <a:ln w="19050">
                <a:noFill/>
              </a:ln>
              <a:effectLst/>
            </c:spPr>
            <c:extLst>
              <c:ext xmlns:c16="http://schemas.microsoft.com/office/drawing/2014/chart" uri="{C3380CC4-5D6E-409C-BE32-E72D297353CC}">
                <c16:uniqueId val="{00000005-5187-4099-84AA-365FFCB2CD54}"/>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Sheet1!$A$42:$A$44</c:f>
              <c:strCache>
                <c:ptCount val="3"/>
                <c:pt idx="0">
                  <c:v>Walmart U.S.</c:v>
                </c:pt>
                <c:pt idx="1">
                  <c:v>Walmart International</c:v>
                </c:pt>
                <c:pt idx="2">
                  <c:v>Sam's Club</c:v>
                </c:pt>
              </c:strCache>
            </c:strRef>
          </c:cat>
          <c:val>
            <c:numRef>
              <c:f>Sheet1!$B$42:$B$44</c:f>
              <c:numCache>
                <c:formatCode>0%</c:formatCode>
                <c:ptCount val="3"/>
                <c:pt idx="0">
                  <c:v>0.69260028880357838</c:v>
                </c:pt>
                <c:pt idx="1">
                  <c:v>0.17786074032331911</c:v>
                </c:pt>
                <c:pt idx="2">
                  <c:v>0.12953897087310254</c:v>
                </c:pt>
              </c:numCache>
            </c:numRef>
          </c:val>
          <c:extLst>
            <c:ext xmlns:c16="http://schemas.microsoft.com/office/drawing/2014/chart" uri="{C3380CC4-5D6E-409C-BE32-E72D297353CC}">
              <c16:uniqueId val="{00000006-5187-4099-84AA-365FFCB2CD5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Earnings Per Share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Sheet1!$A$113</c:f>
              <c:strCache>
                <c:ptCount val="1"/>
                <c:pt idx="0">
                  <c:v>EPS</c:v>
                </c:pt>
              </c:strCache>
            </c:strRef>
          </c:tx>
          <c:spPr>
            <a:solidFill>
              <a:schemeClr val="accent1"/>
            </a:solidFill>
            <a:ln>
              <a:noFill/>
            </a:ln>
            <a:effectLst/>
          </c:spPr>
          <c:invertIfNegative val="0"/>
          <c:cat>
            <c:numRef>
              <c:f>Sheet1!$B$112:$N$112</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Sheet1!$B$113:$N$113</c:f>
              <c:numCache>
                <c:formatCode>General</c:formatCode>
                <c:ptCount val="13"/>
                <c:pt idx="0">
                  <c:v>3.7399999999999998</c:v>
                </c:pt>
                <c:pt idx="1">
                  <c:v>4.21</c:v>
                </c:pt>
                <c:pt idx="2">
                  <c:v>4.5600000000000005</c:v>
                </c:pt>
                <c:pt idx="3">
                  <c:v>5.0199999999999996</c:v>
                </c:pt>
                <c:pt idx="4">
                  <c:v>5.1199999999999992</c:v>
                </c:pt>
                <c:pt idx="5">
                  <c:v>5.07</c:v>
                </c:pt>
                <c:pt idx="6">
                  <c:v>4.6300000000000008</c:v>
                </c:pt>
                <c:pt idx="7">
                  <c:v>4.33</c:v>
                </c:pt>
                <c:pt idx="8">
                  <c:v>4.41</c:v>
                </c:pt>
                <c:pt idx="9">
                  <c:v>4.92</c:v>
                </c:pt>
                <c:pt idx="10">
                  <c:v>4.9399999999999995</c:v>
                </c:pt>
                <c:pt idx="11">
                  <c:v>5.47</c:v>
                </c:pt>
                <c:pt idx="12">
                  <c:v>5.33</c:v>
                </c:pt>
              </c:numCache>
            </c:numRef>
          </c:val>
          <c:extLst>
            <c:ext xmlns:c16="http://schemas.microsoft.com/office/drawing/2014/chart" uri="{C3380CC4-5D6E-409C-BE32-E72D297353CC}">
              <c16:uniqueId val="{00000000-3F2F-46D6-A3EF-76C230920B8D}"/>
            </c:ext>
          </c:extLst>
        </c:ser>
        <c:dLbls>
          <c:showLegendKey val="0"/>
          <c:showVal val="0"/>
          <c:showCatName val="0"/>
          <c:showSerName val="0"/>
          <c:showPercent val="0"/>
          <c:showBubbleSize val="0"/>
        </c:dLbls>
        <c:gapWidth val="219"/>
        <c:overlap val="-27"/>
        <c:axId val="601558648"/>
        <c:axId val="601559608"/>
      </c:barChart>
      <c:catAx>
        <c:axId val="601558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1559608"/>
        <c:crosses val="autoZero"/>
        <c:auto val="1"/>
        <c:lblAlgn val="ctr"/>
        <c:lblOffset val="100"/>
        <c:noMultiLvlLbl val="0"/>
      </c:catAx>
      <c:valAx>
        <c:axId val="6015596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1558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Dividend Payout Rate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Sheet1!$C$57:$S$57</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Sheet1!$C$58:$S$58</c:f>
              <c:numCache>
                <c:formatCode>0.00%</c:formatCode>
                <c:ptCount val="17"/>
                <c:pt idx="0">
                  <c:v>0.22</c:v>
                </c:pt>
                <c:pt idx="1">
                  <c:v>0.23</c:v>
                </c:pt>
                <c:pt idx="2">
                  <c:v>0.27900000000000003</c:v>
                </c:pt>
                <c:pt idx="3">
                  <c:v>0.28299999999999997</c:v>
                </c:pt>
                <c:pt idx="4">
                  <c:v>0.29199999999999998</c:v>
                </c:pt>
                <c:pt idx="5">
                  <c:v>0.28899999999999998</c:v>
                </c:pt>
                <c:pt idx="6">
                  <c:v>0.32100000000000001</c:v>
                </c:pt>
                <c:pt idx="7">
                  <c:v>0.316</c:v>
                </c:pt>
                <c:pt idx="8">
                  <c:v>0.38700000000000001</c:v>
                </c:pt>
                <c:pt idx="9">
                  <c:v>0.38500000000000001</c:v>
                </c:pt>
                <c:pt idx="10">
                  <c:v>0.42799999999999999</c:v>
                </c:pt>
                <c:pt idx="11">
                  <c:v>0.45600000000000002</c:v>
                </c:pt>
                <c:pt idx="12">
                  <c:v>0.63400000000000001</c:v>
                </c:pt>
                <c:pt idx="13">
                  <c:v>0.85799999999999998</c:v>
                </c:pt>
                <c:pt idx="14">
                  <c:v>0.40600000000000003</c:v>
                </c:pt>
                <c:pt idx="15">
                  <c:v>0.45300000000000001</c:v>
                </c:pt>
                <c:pt idx="16">
                  <c:v>0.45</c:v>
                </c:pt>
              </c:numCache>
            </c:numRef>
          </c:val>
          <c:smooth val="0"/>
          <c:extLst>
            <c:ext xmlns:c16="http://schemas.microsoft.com/office/drawing/2014/chart" uri="{C3380CC4-5D6E-409C-BE32-E72D297353CC}">
              <c16:uniqueId val="{00000000-726A-4C24-AB3B-2F892D54AB99}"/>
            </c:ext>
          </c:extLst>
        </c:ser>
        <c:dLbls>
          <c:showLegendKey val="0"/>
          <c:showVal val="0"/>
          <c:showCatName val="0"/>
          <c:showSerName val="0"/>
          <c:showPercent val="0"/>
          <c:showBubbleSize val="0"/>
        </c:dLbls>
        <c:smooth val="0"/>
        <c:axId val="737957000"/>
        <c:axId val="737957640"/>
      </c:lineChart>
      <c:catAx>
        <c:axId val="737957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37957640"/>
        <c:crosses val="autoZero"/>
        <c:auto val="1"/>
        <c:lblAlgn val="ctr"/>
        <c:lblOffset val="100"/>
        <c:noMultiLvlLbl val="0"/>
      </c:catAx>
      <c:valAx>
        <c:axId val="737957640"/>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3795700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Dividends Per Share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numRef>
              <c:f>Sheet1!$C$57:$S$57</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Sheet1!$C$58:$S$58</c:f>
              <c:numCache>
                <c:formatCode>General</c:formatCode>
                <c:ptCount val="17"/>
                <c:pt idx="0">
                  <c:v>0.60191846522781767</c:v>
                </c:pt>
                <c:pt idx="1">
                  <c:v>0.67796610169491522</c:v>
                </c:pt>
                <c:pt idx="2">
                  <c:v>0.90428211586901752</c:v>
                </c:pt>
                <c:pt idx="3">
                  <c:v>0.95419847328244267</c:v>
                </c:pt>
                <c:pt idx="4">
                  <c:v>1.1134564643799472</c:v>
                </c:pt>
                <c:pt idx="5">
                  <c:v>1.2613636363636365</c:v>
                </c:pt>
                <c:pt idx="6">
                  <c:v>1.4766081871345029</c:v>
                </c:pt>
                <c:pt idx="7">
                  <c:v>1.6193353474320242</c:v>
                </c:pt>
                <c:pt idx="8">
                  <c:v>1.9009287925696594</c:v>
                </c:pt>
                <c:pt idx="9">
                  <c:v>1.9164086687306503</c:v>
                </c:pt>
                <c:pt idx="10">
                  <c:v>1.990506329113924</c:v>
                </c:pt>
                <c:pt idx="11">
                  <c:v>2.0393442622950819</c:v>
                </c:pt>
                <c:pt idx="12">
                  <c:v>2.0745762711864404</c:v>
                </c:pt>
                <c:pt idx="13">
                  <c:v>2.1180555555555554</c:v>
                </c:pt>
                <c:pt idx="14">
                  <c:v>2.137809187279152</c:v>
                </c:pt>
                <c:pt idx="15">
                  <c:v>2.1702127659574471</c:v>
                </c:pt>
                <c:pt idx="16">
                  <c:v>2.2282608695652177</c:v>
                </c:pt>
              </c:numCache>
            </c:numRef>
          </c:val>
          <c:extLst>
            <c:ext xmlns:c16="http://schemas.microsoft.com/office/drawing/2014/chart" uri="{C3380CC4-5D6E-409C-BE32-E72D297353CC}">
              <c16:uniqueId val="{00000000-2A84-4643-A68F-4517AC07C645}"/>
            </c:ext>
          </c:extLst>
        </c:ser>
        <c:dLbls>
          <c:showLegendKey val="0"/>
          <c:showVal val="0"/>
          <c:showCatName val="0"/>
          <c:showSerName val="0"/>
          <c:showPercent val="0"/>
          <c:showBubbleSize val="0"/>
        </c:dLbls>
        <c:gapWidth val="219"/>
        <c:overlap val="-27"/>
        <c:axId val="538902160"/>
        <c:axId val="538903760"/>
      </c:barChart>
      <c:catAx>
        <c:axId val="538902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8903760"/>
        <c:crosses val="autoZero"/>
        <c:auto val="1"/>
        <c:lblAlgn val="ctr"/>
        <c:lblOffset val="100"/>
        <c:noMultiLvlLbl val="0"/>
      </c:catAx>
      <c:valAx>
        <c:axId val="5389037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8902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Interest Coverage Ratio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Sheet1!$B$81:$R$81</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Sheet1!$B$82:$R$82</c:f>
              <c:numCache>
                <c:formatCode>General</c:formatCode>
                <c:ptCount val="17"/>
                <c:pt idx="0">
                  <c:v>13.18</c:v>
                </c:pt>
                <c:pt idx="1">
                  <c:v>11.33</c:v>
                </c:pt>
                <c:pt idx="2">
                  <c:v>10.44</c:v>
                </c:pt>
                <c:pt idx="3">
                  <c:v>10.42</c:v>
                </c:pt>
                <c:pt idx="4">
                  <c:v>11.75</c:v>
                </c:pt>
                <c:pt idx="5">
                  <c:v>11.58</c:v>
                </c:pt>
                <c:pt idx="6">
                  <c:v>11.42</c:v>
                </c:pt>
                <c:pt idx="7">
                  <c:v>12.33</c:v>
                </c:pt>
                <c:pt idx="8">
                  <c:v>11.51</c:v>
                </c:pt>
                <c:pt idx="9">
                  <c:v>11.03</c:v>
                </c:pt>
                <c:pt idx="10">
                  <c:v>9.4600000000000009</c:v>
                </c:pt>
                <c:pt idx="11">
                  <c:v>9.6199999999999992</c:v>
                </c:pt>
                <c:pt idx="12">
                  <c:v>8.77</c:v>
                </c:pt>
                <c:pt idx="13">
                  <c:v>9.36</c:v>
                </c:pt>
                <c:pt idx="14">
                  <c:v>8.07</c:v>
                </c:pt>
                <c:pt idx="15">
                  <c:v>11.64</c:v>
                </c:pt>
                <c:pt idx="16">
                  <c:v>14.26</c:v>
                </c:pt>
              </c:numCache>
            </c:numRef>
          </c:val>
          <c:smooth val="0"/>
          <c:extLst>
            <c:ext xmlns:c16="http://schemas.microsoft.com/office/drawing/2014/chart" uri="{C3380CC4-5D6E-409C-BE32-E72D297353CC}">
              <c16:uniqueId val="{00000000-C15F-4C87-8592-61732CAA780D}"/>
            </c:ext>
          </c:extLst>
        </c:ser>
        <c:dLbls>
          <c:showLegendKey val="0"/>
          <c:showVal val="0"/>
          <c:showCatName val="0"/>
          <c:showSerName val="0"/>
          <c:showPercent val="0"/>
          <c:showBubbleSize val="0"/>
        </c:dLbls>
        <c:smooth val="0"/>
        <c:axId val="672868280"/>
        <c:axId val="672869560"/>
      </c:lineChart>
      <c:catAx>
        <c:axId val="672868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72869560"/>
        <c:crosses val="autoZero"/>
        <c:auto val="1"/>
        <c:lblAlgn val="ctr"/>
        <c:lblOffset val="100"/>
        <c:noMultiLvlLbl val="0"/>
      </c:catAx>
      <c:valAx>
        <c:axId val="6728695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7286828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Debt to Equity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Sheet1!$A$139</c:f>
              <c:strCache>
                <c:ptCount val="1"/>
                <c:pt idx="0">
                  <c:v>Total Shareholders Equity</c:v>
                </c:pt>
              </c:strCache>
            </c:strRef>
          </c:tx>
          <c:spPr>
            <a:solidFill>
              <a:schemeClr val="accent1"/>
            </a:solidFill>
            <a:ln>
              <a:noFill/>
            </a:ln>
            <a:effectLst/>
          </c:spPr>
          <c:invertIfNegative val="0"/>
          <c:cat>
            <c:numRef>
              <c:f>Sheet1!$B$138:$S$138</c:f>
              <c:numCache>
                <c:formatCode>General</c:formatCode>
                <c:ptCount val="18"/>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numCache>
            </c:numRef>
          </c:cat>
          <c:val>
            <c:numRef>
              <c:f>Sheet1!$B$139:$S$139</c:f>
              <c:numCache>
                <c:formatCode>General</c:formatCode>
                <c:ptCount val="18"/>
                <c:pt idx="1">
                  <c:v>54.64</c:v>
                </c:pt>
                <c:pt idx="2">
                  <c:v>63.73</c:v>
                </c:pt>
                <c:pt idx="3">
                  <c:v>66.55</c:v>
                </c:pt>
                <c:pt idx="4">
                  <c:v>67.08</c:v>
                </c:pt>
                <c:pt idx="5">
                  <c:v>72.650000000000006</c:v>
                </c:pt>
                <c:pt idx="6">
                  <c:v>71.25</c:v>
                </c:pt>
                <c:pt idx="7">
                  <c:v>75.760000000000005</c:v>
                </c:pt>
                <c:pt idx="8">
                  <c:v>81.739999999999995</c:v>
                </c:pt>
                <c:pt idx="9">
                  <c:v>81.34</c:v>
                </c:pt>
                <c:pt idx="10">
                  <c:v>85.94</c:v>
                </c:pt>
                <c:pt idx="11">
                  <c:v>83.61</c:v>
                </c:pt>
                <c:pt idx="12">
                  <c:v>80.540000000000006</c:v>
                </c:pt>
                <c:pt idx="13">
                  <c:v>80.819999999999993</c:v>
                </c:pt>
                <c:pt idx="14">
                  <c:v>79.63</c:v>
                </c:pt>
                <c:pt idx="15">
                  <c:v>81.55</c:v>
                </c:pt>
                <c:pt idx="16">
                  <c:v>87.53</c:v>
                </c:pt>
                <c:pt idx="17">
                  <c:v>91.89</c:v>
                </c:pt>
              </c:numCache>
            </c:numRef>
          </c:val>
          <c:extLst>
            <c:ext xmlns:c16="http://schemas.microsoft.com/office/drawing/2014/chart" uri="{C3380CC4-5D6E-409C-BE32-E72D297353CC}">
              <c16:uniqueId val="{00000000-D31E-4FF7-96AF-7C10DECC5DC8}"/>
            </c:ext>
          </c:extLst>
        </c:ser>
        <c:ser>
          <c:idx val="1"/>
          <c:order val="1"/>
          <c:tx>
            <c:strRef>
              <c:f>Sheet1!$A$140</c:f>
              <c:strCache>
                <c:ptCount val="1"/>
                <c:pt idx="0">
                  <c:v>Total Debt</c:v>
                </c:pt>
              </c:strCache>
            </c:strRef>
          </c:tx>
          <c:spPr>
            <a:solidFill>
              <a:schemeClr val="accent4"/>
            </a:solidFill>
            <a:ln>
              <a:noFill/>
            </a:ln>
            <a:effectLst/>
          </c:spPr>
          <c:invertIfNegative val="0"/>
          <c:cat>
            <c:numRef>
              <c:f>Sheet1!$B$138:$S$138</c:f>
              <c:numCache>
                <c:formatCode>General</c:formatCode>
                <c:ptCount val="18"/>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numCache>
            </c:numRef>
          </c:cat>
          <c:val>
            <c:numRef>
              <c:f>Sheet1!$B$140:$S$140</c:f>
              <c:numCache>
                <c:formatCode>General</c:formatCode>
                <c:ptCount val="18"/>
                <c:pt idx="1">
                  <c:v>38.729999999999997</c:v>
                </c:pt>
                <c:pt idx="2">
                  <c:v>39.020000000000003</c:v>
                </c:pt>
                <c:pt idx="3">
                  <c:v>44.67</c:v>
                </c:pt>
                <c:pt idx="4">
                  <c:v>42.22</c:v>
                </c:pt>
                <c:pt idx="5">
                  <c:v>41.32</c:v>
                </c:pt>
                <c:pt idx="6">
                  <c:v>49.86</c:v>
                </c:pt>
                <c:pt idx="7">
                  <c:v>53.43</c:v>
                </c:pt>
                <c:pt idx="8">
                  <c:v>54.14</c:v>
                </c:pt>
                <c:pt idx="9">
                  <c:v>56.64</c:v>
                </c:pt>
                <c:pt idx="10">
                  <c:v>50.17</c:v>
                </c:pt>
                <c:pt idx="11">
                  <c:v>50.03</c:v>
                </c:pt>
                <c:pt idx="12">
                  <c:v>42.73</c:v>
                </c:pt>
                <c:pt idx="13">
                  <c:v>42.45</c:v>
                </c:pt>
                <c:pt idx="14">
                  <c:v>54.17</c:v>
                </c:pt>
                <c:pt idx="15">
                  <c:v>54.47</c:v>
                </c:pt>
                <c:pt idx="16">
                  <c:v>48.87</c:v>
                </c:pt>
                <c:pt idx="17">
                  <c:v>42.83</c:v>
                </c:pt>
              </c:numCache>
            </c:numRef>
          </c:val>
          <c:extLst>
            <c:ext xmlns:c16="http://schemas.microsoft.com/office/drawing/2014/chart" uri="{C3380CC4-5D6E-409C-BE32-E72D297353CC}">
              <c16:uniqueId val="{00000001-D31E-4FF7-96AF-7C10DECC5DC8}"/>
            </c:ext>
          </c:extLst>
        </c:ser>
        <c:dLbls>
          <c:showLegendKey val="0"/>
          <c:showVal val="0"/>
          <c:showCatName val="0"/>
          <c:showSerName val="0"/>
          <c:showPercent val="0"/>
          <c:showBubbleSize val="0"/>
        </c:dLbls>
        <c:gapWidth val="219"/>
        <c:overlap val="-27"/>
        <c:axId val="715038264"/>
        <c:axId val="715035384"/>
      </c:barChart>
      <c:lineChart>
        <c:grouping val="standard"/>
        <c:varyColors val="0"/>
        <c:ser>
          <c:idx val="2"/>
          <c:order val="2"/>
          <c:tx>
            <c:strRef>
              <c:f>Sheet1!$A$141</c:f>
              <c:strCache>
                <c:ptCount val="1"/>
                <c:pt idx="0">
                  <c:v>Debt to Equity</c:v>
                </c:pt>
              </c:strCache>
            </c:strRef>
          </c:tx>
          <c:spPr>
            <a:ln w="28575" cap="rnd">
              <a:solidFill>
                <a:schemeClr val="tx1"/>
              </a:solidFill>
              <a:round/>
            </a:ln>
            <a:effectLst/>
          </c:spPr>
          <c:marker>
            <c:symbol val="none"/>
          </c:marker>
          <c:cat>
            <c:numRef>
              <c:f>Sheet1!$B$138:$S$138</c:f>
              <c:numCache>
                <c:formatCode>General</c:formatCode>
                <c:ptCount val="18"/>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numCache>
            </c:numRef>
          </c:cat>
          <c:val>
            <c:numRef>
              <c:f>Sheet1!$B$141:$S$141</c:f>
              <c:numCache>
                <c:formatCode>0%</c:formatCode>
                <c:ptCount val="18"/>
                <c:pt idx="1">
                  <c:v>0.70882137628111264</c:v>
                </c:pt>
                <c:pt idx="2">
                  <c:v>0.6122705162403892</c:v>
                </c:pt>
                <c:pt idx="3">
                  <c:v>0.67122464312546959</c:v>
                </c:pt>
                <c:pt idx="4">
                  <c:v>0.62939773404889687</c:v>
                </c:pt>
                <c:pt idx="5">
                  <c:v>0.5687543014452856</c:v>
                </c:pt>
                <c:pt idx="6">
                  <c:v>0.69978947368421052</c:v>
                </c:pt>
                <c:pt idx="7">
                  <c:v>0.70525343189017942</c:v>
                </c:pt>
                <c:pt idx="8">
                  <c:v>0.66234401761683392</c:v>
                </c:pt>
                <c:pt idx="9">
                  <c:v>0.69633636587164982</c:v>
                </c:pt>
                <c:pt idx="10">
                  <c:v>0.58377938096346293</c:v>
                </c:pt>
                <c:pt idx="11">
                  <c:v>0.59837340031096764</c:v>
                </c:pt>
                <c:pt idx="12">
                  <c:v>0.53054382915321574</c:v>
                </c:pt>
                <c:pt idx="13">
                  <c:v>0.52524127691165556</c:v>
                </c:pt>
                <c:pt idx="14">
                  <c:v>0.68027125455230442</c:v>
                </c:pt>
                <c:pt idx="15">
                  <c:v>0.66793378295524219</c:v>
                </c:pt>
                <c:pt idx="16">
                  <c:v>0.55832286073346282</c:v>
                </c:pt>
                <c:pt idx="17">
                  <c:v>0.46610077266296657</c:v>
                </c:pt>
              </c:numCache>
            </c:numRef>
          </c:val>
          <c:smooth val="0"/>
          <c:extLst>
            <c:ext xmlns:c16="http://schemas.microsoft.com/office/drawing/2014/chart" uri="{C3380CC4-5D6E-409C-BE32-E72D297353CC}">
              <c16:uniqueId val="{00000002-D31E-4FF7-96AF-7C10DECC5DC8}"/>
            </c:ext>
          </c:extLst>
        </c:ser>
        <c:dLbls>
          <c:showLegendKey val="0"/>
          <c:showVal val="0"/>
          <c:showCatName val="0"/>
          <c:showSerName val="0"/>
          <c:showPercent val="0"/>
          <c:showBubbleSize val="0"/>
        </c:dLbls>
        <c:marker val="1"/>
        <c:smooth val="0"/>
        <c:axId val="541797712"/>
        <c:axId val="715076024"/>
      </c:lineChart>
      <c:catAx>
        <c:axId val="715038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15035384"/>
        <c:crosses val="autoZero"/>
        <c:auto val="1"/>
        <c:lblAlgn val="ctr"/>
        <c:lblOffset val="100"/>
        <c:noMultiLvlLbl val="0"/>
      </c:catAx>
      <c:valAx>
        <c:axId val="715035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15038264"/>
        <c:crosses val="autoZero"/>
        <c:crossBetween val="between"/>
      </c:valAx>
      <c:valAx>
        <c:axId val="715076024"/>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41797712"/>
        <c:crosses val="max"/>
        <c:crossBetween val="between"/>
      </c:valAx>
      <c:catAx>
        <c:axId val="541797712"/>
        <c:scaling>
          <c:orientation val="minMax"/>
        </c:scaling>
        <c:delete val="1"/>
        <c:axPos val="b"/>
        <c:numFmt formatCode="General" sourceLinked="1"/>
        <c:majorTickMark val="none"/>
        <c:minorTickMark val="none"/>
        <c:tickLblPos val="nextTo"/>
        <c:crossAx val="7150760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Payables Turnover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Sheet1!$B$115:$R$115</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Sheet1!$B$116:$R$116</c:f>
              <c:numCache>
                <c:formatCode>General</c:formatCode>
                <c:ptCount val="17"/>
                <c:pt idx="0">
                  <c:v>10.09</c:v>
                </c:pt>
                <c:pt idx="1">
                  <c:v>9.85</c:v>
                </c:pt>
                <c:pt idx="2">
                  <c:v>9.66</c:v>
                </c:pt>
                <c:pt idx="3">
                  <c:v>10.27</c:v>
                </c:pt>
                <c:pt idx="4">
                  <c:v>10.26</c:v>
                </c:pt>
                <c:pt idx="5">
                  <c:v>9.82</c:v>
                </c:pt>
                <c:pt idx="6">
                  <c:v>9.5299999999999994</c:v>
                </c:pt>
                <c:pt idx="7">
                  <c:v>9.43</c:v>
                </c:pt>
                <c:pt idx="8">
                  <c:v>9.49</c:v>
                </c:pt>
                <c:pt idx="9">
                  <c:v>9.6300000000000008</c:v>
                </c:pt>
                <c:pt idx="10">
                  <c:v>9.39</c:v>
                </c:pt>
                <c:pt idx="11">
                  <c:v>9.0399999999999991</c:v>
                </c:pt>
                <c:pt idx="12">
                  <c:v>8.5299999999999994</c:v>
                </c:pt>
                <c:pt idx="13">
                  <c:v>8.27</c:v>
                </c:pt>
                <c:pt idx="14">
                  <c:v>8.39</c:v>
                </c:pt>
                <c:pt idx="15">
                  <c:v>8.75</c:v>
                </c:pt>
                <c:pt idx="16">
                  <c:v>8.2200000000000006</c:v>
                </c:pt>
              </c:numCache>
            </c:numRef>
          </c:val>
          <c:smooth val="0"/>
          <c:extLst>
            <c:ext xmlns:c16="http://schemas.microsoft.com/office/drawing/2014/chart" uri="{C3380CC4-5D6E-409C-BE32-E72D297353CC}">
              <c16:uniqueId val="{00000000-A8EA-4378-AE81-E00294E7C921}"/>
            </c:ext>
          </c:extLst>
        </c:ser>
        <c:dLbls>
          <c:showLegendKey val="0"/>
          <c:showVal val="0"/>
          <c:showCatName val="0"/>
          <c:showSerName val="0"/>
          <c:showPercent val="0"/>
          <c:showBubbleSize val="0"/>
        </c:dLbls>
        <c:smooth val="0"/>
        <c:axId val="799906248"/>
        <c:axId val="799906888"/>
      </c:lineChart>
      <c:catAx>
        <c:axId val="799906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99906888"/>
        <c:crosses val="autoZero"/>
        <c:auto val="1"/>
        <c:lblAlgn val="ctr"/>
        <c:lblOffset val="100"/>
        <c:noMultiLvlLbl val="0"/>
      </c:catAx>
      <c:valAx>
        <c:axId val="7999068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9990624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Inventory Turnover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Sheet1!$B$118:$R$118</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Sheet1!$B$119:$R$119</c:f>
              <c:numCache>
                <c:formatCode>General</c:formatCode>
                <c:ptCount val="17"/>
                <c:pt idx="0">
                  <c:v>7.71</c:v>
                </c:pt>
                <c:pt idx="1">
                  <c:v>8.0500000000000007</c:v>
                </c:pt>
                <c:pt idx="2">
                  <c:v>8.25</c:v>
                </c:pt>
                <c:pt idx="3">
                  <c:v>8.73</c:v>
                </c:pt>
                <c:pt idx="4">
                  <c:v>9.0500000000000007</c:v>
                </c:pt>
                <c:pt idx="5">
                  <c:v>9.11</c:v>
                </c:pt>
                <c:pt idx="6">
                  <c:v>8.68</c:v>
                </c:pt>
                <c:pt idx="7">
                  <c:v>8.34</c:v>
                </c:pt>
                <c:pt idx="8">
                  <c:v>8.08</c:v>
                </c:pt>
                <c:pt idx="9">
                  <c:v>8.11</c:v>
                </c:pt>
                <c:pt idx="10">
                  <c:v>8.06</c:v>
                </c:pt>
                <c:pt idx="11">
                  <c:v>8.26</c:v>
                </c:pt>
                <c:pt idx="12">
                  <c:v>8.6</c:v>
                </c:pt>
                <c:pt idx="13">
                  <c:v>8.75</c:v>
                </c:pt>
                <c:pt idx="14">
                  <c:v>8.9</c:v>
                </c:pt>
                <c:pt idx="15">
                  <c:v>9.4</c:v>
                </c:pt>
                <c:pt idx="16">
                  <c:v>8.4600000000000009</c:v>
                </c:pt>
              </c:numCache>
            </c:numRef>
          </c:val>
          <c:smooth val="0"/>
          <c:extLst>
            <c:ext xmlns:c16="http://schemas.microsoft.com/office/drawing/2014/chart" uri="{C3380CC4-5D6E-409C-BE32-E72D297353CC}">
              <c16:uniqueId val="{00000000-95D3-44D1-AA5E-E6F844534DAF}"/>
            </c:ext>
          </c:extLst>
        </c:ser>
        <c:dLbls>
          <c:showLegendKey val="0"/>
          <c:showVal val="0"/>
          <c:showCatName val="0"/>
          <c:showSerName val="0"/>
          <c:showPercent val="0"/>
          <c:showBubbleSize val="0"/>
        </c:dLbls>
        <c:smooth val="0"/>
        <c:axId val="799869128"/>
        <c:axId val="799880648"/>
      </c:lineChart>
      <c:catAx>
        <c:axId val="799869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99880648"/>
        <c:crosses val="autoZero"/>
        <c:auto val="1"/>
        <c:lblAlgn val="ctr"/>
        <c:lblOffset val="100"/>
        <c:noMultiLvlLbl val="0"/>
      </c:catAx>
      <c:valAx>
        <c:axId val="7998806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9986912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Revenues By Location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Sheet1!$F$59</c:f>
              <c:strCache>
                <c:ptCount val="1"/>
                <c:pt idx="0">
                  <c:v>US and Puerto Rico</c:v>
                </c:pt>
              </c:strCache>
            </c:strRef>
          </c:tx>
          <c:spPr>
            <a:ln w="28575" cap="rnd">
              <a:solidFill>
                <a:schemeClr val="accent1"/>
              </a:solidFill>
              <a:round/>
            </a:ln>
            <a:effectLst/>
          </c:spPr>
          <c:marker>
            <c:symbol val="none"/>
          </c:marker>
          <c:cat>
            <c:strRef>
              <c:f>Sheet1!$G$57:$R$58</c:f>
              <c:strCach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strCache>
            </c:strRef>
          </c:cat>
          <c:val>
            <c:numRef>
              <c:f>Sheet1!$G$59:$R$59</c:f>
              <c:numCache>
                <c:formatCode>General</c:formatCode>
                <c:ptCount val="12"/>
                <c:pt idx="0">
                  <c:v>311.60000000000002</c:v>
                </c:pt>
                <c:pt idx="1">
                  <c:v>319.8</c:v>
                </c:pt>
                <c:pt idx="2">
                  <c:v>332.8</c:v>
                </c:pt>
                <c:pt idx="3">
                  <c:v>338.7</c:v>
                </c:pt>
                <c:pt idx="4">
                  <c:v>348.2</c:v>
                </c:pt>
                <c:pt idx="5">
                  <c:v>357.6</c:v>
                </c:pt>
                <c:pt idx="6">
                  <c:v>367.8</c:v>
                </c:pt>
                <c:pt idx="7">
                  <c:v>380.6</c:v>
                </c:pt>
                <c:pt idx="8">
                  <c:v>392.3</c:v>
                </c:pt>
                <c:pt idx="9">
                  <c:v>402.5</c:v>
                </c:pt>
                <c:pt idx="10">
                  <c:v>436.7</c:v>
                </c:pt>
                <c:pt idx="11">
                  <c:v>470.3</c:v>
                </c:pt>
              </c:numCache>
            </c:numRef>
          </c:val>
          <c:smooth val="0"/>
          <c:extLst>
            <c:ext xmlns:c16="http://schemas.microsoft.com/office/drawing/2014/chart" uri="{C3380CC4-5D6E-409C-BE32-E72D297353CC}">
              <c16:uniqueId val="{00000000-8FFE-4D78-A46D-B0BEF2FBB297}"/>
            </c:ext>
          </c:extLst>
        </c:ser>
        <c:ser>
          <c:idx val="1"/>
          <c:order val="1"/>
          <c:tx>
            <c:strRef>
              <c:f>Sheet1!$F$60</c:f>
              <c:strCache>
                <c:ptCount val="1"/>
                <c:pt idx="0">
                  <c:v>International</c:v>
                </c:pt>
              </c:strCache>
            </c:strRef>
          </c:tx>
          <c:spPr>
            <a:ln w="28575" cap="rnd">
              <a:solidFill>
                <a:schemeClr val="accent4"/>
              </a:solidFill>
              <a:round/>
            </a:ln>
            <a:effectLst/>
          </c:spPr>
          <c:marker>
            <c:symbol val="none"/>
          </c:marker>
          <c:cat>
            <c:strRef>
              <c:f>Sheet1!$G$57:$R$58</c:f>
              <c:strCach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strCache>
            </c:strRef>
          </c:cat>
          <c:val>
            <c:numRef>
              <c:f>Sheet1!$G$60:$R$60</c:f>
              <c:numCache>
                <c:formatCode>General</c:formatCode>
                <c:ptCount val="12"/>
                <c:pt idx="0">
                  <c:v>110.3</c:v>
                </c:pt>
                <c:pt idx="1">
                  <c:v>126.7</c:v>
                </c:pt>
                <c:pt idx="2">
                  <c:v>135.9</c:v>
                </c:pt>
                <c:pt idx="3">
                  <c:v>137.6</c:v>
                </c:pt>
                <c:pt idx="4">
                  <c:v>137.4</c:v>
                </c:pt>
                <c:pt idx="5">
                  <c:v>124.6</c:v>
                </c:pt>
                <c:pt idx="6">
                  <c:v>118.1</c:v>
                </c:pt>
                <c:pt idx="7">
                  <c:v>119.8</c:v>
                </c:pt>
                <c:pt idx="8">
                  <c:v>122.1</c:v>
                </c:pt>
                <c:pt idx="9">
                  <c:v>121.4</c:v>
                </c:pt>
                <c:pt idx="10">
                  <c:v>122.5</c:v>
                </c:pt>
                <c:pt idx="11">
                  <c:v>102.5</c:v>
                </c:pt>
              </c:numCache>
            </c:numRef>
          </c:val>
          <c:smooth val="0"/>
          <c:extLst>
            <c:ext xmlns:c16="http://schemas.microsoft.com/office/drawing/2014/chart" uri="{C3380CC4-5D6E-409C-BE32-E72D297353CC}">
              <c16:uniqueId val="{00000001-8FFE-4D78-A46D-B0BEF2FBB297}"/>
            </c:ext>
          </c:extLst>
        </c:ser>
        <c:dLbls>
          <c:showLegendKey val="0"/>
          <c:showVal val="0"/>
          <c:showCatName val="0"/>
          <c:showSerName val="0"/>
          <c:showPercent val="0"/>
          <c:showBubbleSize val="0"/>
        </c:dLbls>
        <c:smooth val="0"/>
        <c:axId val="260918856"/>
        <c:axId val="260914376"/>
      </c:lineChart>
      <c:catAx>
        <c:axId val="260918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60914376"/>
        <c:crosses val="autoZero"/>
        <c:auto val="1"/>
        <c:lblAlgn val="ctr"/>
        <c:lblOffset val="100"/>
        <c:noMultiLvlLbl val="0"/>
      </c:catAx>
      <c:valAx>
        <c:axId val="2609143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60918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Walmart U.S. Revenue by Segment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Sheet1!$A$19</c:f>
              <c:strCache>
                <c:ptCount val="1"/>
                <c:pt idx="0">
                  <c:v>Grocery</c:v>
                </c:pt>
              </c:strCache>
            </c:strRef>
          </c:tx>
          <c:spPr>
            <a:solidFill>
              <a:schemeClr val="accent1"/>
            </a:solidFill>
            <a:ln>
              <a:noFill/>
            </a:ln>
            <a:effectLst/>
          </c:spPr>
          <c:invertIfNegative val="0"/>
          <c:cat>
            <c:numRef>
              <c:f>Sheet1!$B$18:$E$18</c:f>
              <c:numCache>
                <c:formatCode>General</c:formatCode>
                <c:ptCount val="4"/>
                <c:pt idx="0">
                  <c:v>2019</c:v>
                </c:pt>
                <c:pt idx="1">
                  <c:v>2020</c:v>
                </c:pt>
                <c:pt idx="2">
                  <c:v>2021</c:v>
                </c:pt>
                <c:pt idx="3">
                  <c:v>2022</c:v>
                </c:pt>
              </c:numCache>
            </c:numRef>
          </c:cat>
          <c:val>
            <c:numRef>
              <c:f>Sheet1!$B$19:$E$19</c:f>
              <c:numCache>
                <c:formatCode>General</c:formatCode>
                <c:ptCount val="4"/>
                <c:pt idx="0">
                  <c:v>184.2</c:v>
                </c:pt>
                <c:pt idx="1">
                  <c:v>190.6</c:v>
                </c:pt>
                <c:pt idx="2">
                  <c:v>208.4</c:v>
                </c:pt>
                <c:pt idx="3">
                  <c:v>218.9</c:v>
                </c:pt>
              </c:numCache>
            </c:numRef>
          </c:val>
          <c:extLst>
            <c:ext xmlns:c16="http://schemas.microsoft.com/office/drawing/2014/chart" uri="{C3380CC4-5D6E-409C-BE32-E72D297353CC}">
              <c16:uniqueId val="{00000000-1639-4B55-907E-BA185BFD6DFD}"/>
            </c:ext>
          </c:extLst>
        </c:ser>
        <c:ser>
          <c:idx val="1"/>
          <c:order val="1"/>
          <c:tx>
            <c:strRef>
              <c:f>Sheet1!$A$20</c:f>
              <c:strCache>
                <c:ptCount val="1"/>
                <c:pt idx="0">
                  <c:v>General Merchandise</c:v>
                </c:pt>
              </c:strCache>
            </c:strRef>
          </c:tx>
          <c:spPr>
            <a:solidFill>
              <a:schemeClr val="accent2"/>
            </a:solidFill>
            <a:ln>
              <a:noFill/>
            </a:ln>
            <a:effectLst/>
          </c:spPr>
          <c:invertIfNegative val="0"/>
          <c:cat>
            <c:numRef>
              <c:f>Sheet1!$B$18:$E$18</c:f>
              <c:numCache>
                <c:formatCode>General</c:formatCode>
                <c:ptCount val="4"/>
                <c:pt idx="0">
                  <c:v>2019</c:v>
                </c:pt>
                <c:pt idx="1">
                  <c:v>2020</c:v>
                </c:pt>
                <c:pt idx="2">
                  <c:v>2021</c:v>
                </c:pt>
                <c:pt idx="3">
                  <c:v>2022</c:v>
                </c:pt>
              </c:numCache>
            </c:numRef>
          </c:cat>
          <c:val>
            <c:numRef>
              <c:f>Sheet1!$B$20:$E$20</c:f>
              <c:numCache>
                <c:formatCode>General</c:formatCode>
                <c:ptCount val="4"/>
                <c:pt idx="0">
                  <c:v>108.7</c:v>
                </c:pt>
                <c:pt idx="1">
                  <c:v>109.6</c:v>
                </c:pt>
                <c:pt idx="2">
                  <c:v>119.4</c:v>
                </c:pt>
                <c:pt idx="3">
                  <c:v>125.9</c:v>
                </c:pt>
              </c:numCache>
            </c:numRef>
          </c:val>
          <c:extLst>
            <c:ext xmlns:c16="http://schemas.microsoft.com/office/drawing/2014/chart" uri="{C3380CC4-5D6E-409C-BE32-E72D297353CC}">
              <c16:uniqueId val="{00000001-1639-4B55-907E-BA185BFD6DFD}"/>
            </c:ext>
          </c:extLst>
        </c:ser>
        <c:ser>
          <c:idx val="2"/>
          <c:order val="2"/>
          <c:tx>
            <c:strRef>
              <c:f>Sheet1!$A$21</c:f>
              <c:strCache>
                <c:ptCount val="1"/>
                <c:pt idx="0">
                  <c:v>Health and Wellness</c:v>
                </c:pt>
              </c:strCache>
            </c:strRef>
          </c:tx>
          <c:spPr>
            <a:solidFill>
              <a:schemeClr val="accent3"/>
            </a:solidFill>
            <a:ln>
              <a:noFill/>
            </a:ln>
            <a:effectLst/>
          </c:spPr>
          <c:invertIfNegative val="0"/>
          <c:cat>
            <c:numRef>
              <c:f>Sheet1!$B$18:$E$18</c:f>
              <c:numCache>
                <c:formatCode>General</c:formatCode>
                <c:ptCount val="4"/>
                <c:pt idx="0">
                  <c:v>2019</c:v>
                </c:pt>
                <c:pt idx="1">
                  <c:v>2020</c:v>
                </c:pt>
                <c:pt idx="2">
                  <c:v>2021</c:v>
                </c:pt>
                <c:pt idx="3">
                  <c:v>2022</c:v>
                </c:pt>
              </c:numCache>
            </c:numRef>
          </c:cat>
          <c:val>
            <c:numRef>
              <c:f>Sheet1!$B$21:$E$21</c:f>
              <c:numCache>
                <c:formatCode>General</c:formatCode>
                <c:ptCount val="4"/>
                <c:pt idx="0">
                  <c:v>2.94</c:v>
                </c:pt>
                <c:pt idx="1">
                  <c:v>37.51</c:v>
                </c:pt>
                <c:pt idx="2">
                  <c:v>38.520000000000003</c:v>
                </c:pt>
                <c:pt idx="3">
                  <c:v>42.84</c:v>
                </c:pt>
              </c:numCache>
            </c:numRef>
          </c:val>
          <c:extLst>
            <c:ext xmlns:c16="http://schemas.microsoft.com/office/drawing/2014/chart" uri="{C3380CC4-5D6E-409C-BE32-E72D297353CC}">
              <c16:uniqueId val="{00000002-1639-4B55-907E-BA185BFD6DFD}"/>
            </c:ext>
          </c:extLst>
        </c:ser>
        <c:ser>
          <c:idx val="3"/>
          <c:order val="3"/>
          <c:tx>
            <c:strRef>
              <c:f>Sheet1!$A$22</c:f>
              <c:strCache>
                <c:ptCount val="1"/>
                <c:pt idx="0">
                  <c:v>Other Categories</c:v>
                </c:pt>
              </c:strCache>
            </c:strRef>
          </c:tx>
          <c:spPr>
            <a:solidFill>
              <a:schemeClr val="accent4"/>
            </a:solidFill>
            <a:ln>
              <a:noFill/>
            </a:ln>
            <a:effectLst/>
          </c:spPr>
          <c:invertIfNegative val="0"/>
          <c:cat>
            <c:numRef>
              <c:f>Sheet1!$B$18:$E$18</c:f>
              <c:numCache>
                <c:formatCode>General</c:formatCode>
                <c:ptCount val="4"/>
                <c:pt idx="0">
                  <c:v>2019</c:v>
                </c:pt>
                <c:pt idx="1">
                  <c:v>2020</c:v>
                </c:pt>
                <c:pt idx="2">
                  <c:v>2021</c:v>
                </c:pt>
                <c:pt idx="3">
                  <c:v>2022</c:v>
                </c:pt>
              </c:numCache>
            </c:numRef>
          </c:cat>
          <c:val>
            <c:numRef>
              <c:f>Sheet1!$B$22:$E$22</c:f>
              <c:numCache>
                <c:formatCode>General</c:formatCode>
                <c:ptCount val="4"/>
                <c:pt idx="0">
                  <c:v>35.79</c:v>
                </c:pt>
                <c:pt idx="1">
                  <c:v>3.35</c:v>
                </c:pt>
                <c:pt idx="2">
                  <c:v>3.62</c:v>
                </c:pt>
                <c:pt idx="3">
                  <c:v>5.59</c:v>
                </c:pt>
              </c:numCache>
            </c:numRef>
          </c:val>
          <c:extLst>
            <c:ext xmlns:c16="http://schemas.microsoft.com/office/drawing/2014/chart" uri="{C3380CC4-5D6E-409C-BE32-E72D297353CC}">
              <c16:uniqueId val="{00000003-1639-4B55-907E-BA185BFD6DFD}"/>
            </c:ext>
          </c:extLst>
        </c:ser>
        <c:dLbls>
          <c:showLegendKey val="0"/>
          <c:showVal val="0"/>
          <c:showCatName val="0"/>
          <c:showSerName val="0"/>
          <c:showPercent val="0"/>
          <c:showBubbleSize val="0"/>
        </c:dLbls>
        <c:gapWidth val="219"/>
        <c:overlap val="-27"/>
        <c:axId val="708690440"/>
        <c:axId val="708690760"/>
      </c:barChart>
      <c:catAx>
        <c:axId val="708690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8690760"/>
        <c:crosses val="autoZero"/>
        <c:auto val="1"/>
        <c:lblAlgn val="ctr"/>
        <c:lblOffset val="100"/>
        <c:noMultiLvlLbl val="0"/>
      </c:catAx>
      <c:valAx>
        <c:axId val="7086907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8690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Sam's Club Revenue by Segment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Sheet1!$A$25</c:f>
              <c:strCache>
                <c:ptCount val="1"/>
                <c:pt idx="0">
                  <c:v>Grocer and Consumables</c:v>
                </c:pt>
              </c:strCache>
            </c:strRef>
          </c:tx>
          <c:spPr>
            <a:solidFill>
              <a:schemeClr val="accent1"/>
            </a:solidFill>
            <a:ln>
              <a:noFill/>
            </a:ln>
            <a:effectLst/>
          </c:spPr>
          <c:invertIfNegative val="0"/>
          <c:cat>
            <c:numRef>
              <c:f>Sheet1!$B$24:$E$24</c:f>
              <c:numCache>
                <c:formatCode>General</c:formatCode>
                <c:ptCount val="4"/>
                <c:pt idx="0">
                  <c:v>2019</c:v>
                </c:pt>
                <c:pt idx="1">
                  <c:v>2020</c:v>
                </c:pt>
                <c:pt idx="2">
                  <c:v>2021</c:v>
                </c:pt>
                <c:pt idx="3">
                  <c:v>2022</c:v>
                </c:pt>
              </c:numCache>
            </c:numRef>
          </c:cat>
          <c:val>
            <c:numRef>
              <c:f>Sheet1!$B$25:$E$25</c:f>
              <c:numCache>
                <c:formatCode>General</c:formatCode>
                <c:ptCount val="4"/>
                <c:pt idx="0">
                  <c:v>33.71</c:v>
                </c:pt>
                <c:pt idx="1">
                  <c:v>35.33</c:v>
                </c:pt>
                <c:pt idx="2">
                  <c:v>42.15</c:v>
                </c:pt>
                <c:pt idx="3">
                  <c:v>46.82</c:v>
                </c:pt>
              </c:numCache>
            </c:numRef>
          </c:val>
          <c:extLst>
            <c:ext xmlns:c16="http://schemas.microsoft.com/office/drawing/2014/chart" uri="{C3380CC4-5D6E-409C-BE32-E72D297353CC}">
              <c16:uniqueId val="{00000000-949A-48F7-877F-AFA318CFBD5D}"/>
            </c:ext>
          </c:extLst>
        </c:ser>
        <c:ser>
          <c:idx val="1"/>
          <c:order val="1"/>
          <c:tx>
            <c:strRef>
              <c:f>Sheet1!$A$26</c:f>
              <c:strCache>
                <c:ptCount val="1"/>
                <c:pt idx="0">
                  <c:v>Tobacco and Other </c:v>
                </c:pt>
              </c:strCache>
            </c:strRef>
          </c:tx>
          <c:spPr>
            <a:solidFill>
              <a:schemeClr val="accent2"/>
            </a:solidFill>
            <a:ln>
              <a:noFill/>
            </a:ln>
            <a:effectLst/>
          </c:spPr>
          <c:invertIfNegative val="0"/>
          <c:cat>
            <c:numRef>
              <c:f>Sheet1!$B$24:$E$24</c:f>
              <c:numCache>
                <c:formatCode>General</c:formatCode>
                <c:ptCount val="4"/>
                <c:pt idx="0">
                  <c:v>2019</c:v>
                </c:pt>
                <c:pt idx="1">
                  <c:v>2020</c:v>
                </c:pt>
                <c:pt idx="2">
                  <c:v>2021</c:v>
                </c:pt>
                <c:pt idx="3">
                  <c:v>2022</c:v>
                </c:pt>
              </c:numCache>
            </c:numRef>
          </c:cat>
          <c:val>
            <c:numRef>
              <c:f>Sheet1!$B$26:$E$26</c:f>
              <c:numCache>
                <c:formatCode>General</c:formatCode>
                <c:ptCount val="4"/>
                <c:pt idx="0">
                  <c:v>12.11</c:v>
                </c:pt>
                <c:pt idx="1">
                  <c:v>11.3</c:v>
                </c:pt>
                <c:pt idx="2">
                  <c:v>7.84</c:v>
                </c:pt>
                <c:pt idx="3">
                  <c:v>11.05</c:v>
                </c:pt>
              </c:numCache>
            </c:numRef>
          </c:val>
          <c:extLst>
            <c:ext xmlns:c16="http://schemas.microsoft.com/office/drawing/2014/chart" uri="{C3380CC4-5D6E-409C-BE32-E72D297353CC}">
              <c16:uniqueId val="{00000001-949A-48F7-877F-AFA318CFBD5D}"/>
            </c:ext>
          </c:extLst>
        </c:ser>
        <c:ser>
          <c:idx val="2"/>
          <c:order val="2"/>
          <c:tx>
            <c:strRef>
              <c:f>Sheet1!$A$27</c:f>
              <c:strCache>
                <c:ptCount val="1"/>
                <c:pt idx="0">
                  <c:v>Home and Apparel</c:v>
                </c:pt>
              </c:strCache>
            </c:strRef>
          </c:tx>
          <c:spPr>
            <a:solidFill>
              <a:schemeClr val="accent3"/>
            </a:solidFill>
            <a:ln>
              <a:noFill/>
            </a:ln>
            <a:effectLst/>
          </c:spPr>
          <c:invertIfNegative val="0"/>
          <c:cat>
            <c:numRef>
              <c:f>Sheet1!$B$24:$E$24</c:f>
              <c:numCache>
                <c:formatCode>General</c:formatCode>
                <c:ptCount val="4"/>
                <c:pt idx="0">
                  <c:v>2019</c:v>
                </c:pt>
                <c:pt idx="1">
                  <c:v>2020</c:v>
                </c:pt>
                <c:pt idx="2">
                  <c:v>2021</c:v>
                </c:pt>
                <c:pt idx="3">
                  <c:v>2022</c:v>
                </c:pt>
              </c:numCache>
            </c:numRef>
          </c:cat>
          <c:val>
            <c:numRef>
              <c:f>Sheet1!$B$27:$E$27</c:f>
              <c:numCache>
                <c:formatCode>General</c:formatCode>
                <c:ptCount val="4"/>
                <c:pt idx="0">
                  <c:v>5.45</c:v>
                </c:pt>
                <c:pt idx="1">
                  <c:v>5.48</c:v>
                </c:pt>
                <c:pt idx="2">
                  <c:v>7.09</c:v>
                </c:pt>
                <c:pt idx="3">
                  <c:v>8.74</c:v>
                </c:pt>
              </c:numCache>
            </c:numRef>
          </c:val>
          <c:extLst>
            <c:ext xmlns:c16="http://schemas.microsoft.com/office/drawing/2014/chart" uri="{C3380CC4-5D6E-409C-BE32-E72D297353CC}">
              <c16:uniqueId val="{00000002-949A-48F7-877F-AFA318CFBD5D}"/>
            </c:ext>
          </c:extLst>
        </c:ser>
        <c:ser>
          <c:idx val="3"/>
          <c:order val="3"/>
          <c:tx>
            <c:strRef>
              <c:f>Sheet1!$A$28</c:f>
              <c:strCache>
                <c:ptCount val="1"/>
                <c:pt idx="0">
                  <c:v>Health and Wellness</c:v>
                </c:pt>
              </c:strCache>
            </c:strRef>
          </c:tx>
          <c:spPr>
            <a:solidFill>
              <a:schemeClr val="accent4"/>
            </a:solidFill>
            <a:ln>
              <a:noFill/>
            </a:ln>
            <a:effectLst/>
          </c:spPr>
          <c:invertIfNegative val="0"/>
          <c:cat>
            <c:numRef>
              <c:f>Sheet1!$B$24:$E$24</c:f>
              <c:numCache>
                <c:formatCode>General</c:formatCode>
                <c:ptCount val="4"/>
                <c:pt idx="0">
                  <c:v>2019</c:v>
                </c:pt>
                <c:pt idx="1">
                  <c:v>2020</c:v>
                </c:pt>
                <c:pt idx="2">
                  <c:v>2021</c:v>
                </c:pt>
                <c:pt idx="3">
                  <c:v>2022</c:v>
                </c:pt>
              </c:numCache>
            </c:numRef>
          </c:cat>
          <c:val>
            <c:numRef>
              <c:f>Sheet1!$B$28:$E$28</c:f>
              <c:numCache>
                <c:formatCode>General</c:formatCode>
                <c:ptCount val="4"/>
                <c:pt idx="0">
                  <c:v>3.18</c:v>
                </c:pt>
                <c:pt idx="1">
                  <c:v>3.37</c:v>
                </c:pt>
                <c:pt idx="2">
                  <c:v>3.79</c:v>
                </c:pt>
                <c:pt idx="3">
                  <c:v>3.96</c:v>
                </c:pt>
              </c:numCache>
            </c:numRef>
          </c:val>
          <c:extLst>
            <c:ext xmlns:c16="http://schemas.microsoft.com/office/drawing/2014/chart" uri="{C3380CC4-5D6E-409C-BE32-E72D297353CC}">
              <c16:uniqueId val="{00000003-949A-48F7-877F-AFA318CFBD5D}"/>
            </c:ext>
          </c:extLst>
        </c:ser>
        <c:ser>
          <c:idx val="4"/>
          <c:order val="4"/>
          <c:tx>
            <c:strRef>
              <c:f>Sheet1!$A$29</c:f>
              <c:strCache>
                <c:ptCount val="1"/>
                <c:pt idx="0">
                  <c:v>Tech, office, and entertainment</c:v>
                </c:pt>
              </c:strCache>
            </c:strRef>
          </c:tx>
          <c:spPr>
            <a:solidFill>
              <a:schemeClr val="accent5"/>
            </a:solidFill>
            <a:ln>
              <a:noFill/>
            </a:ln>
            <a:effectLst/>
          </c:spPr>
          <c:invertIfNegative val="0"/>
          <c:cat>
            <c:numRef>
              <c:f>Sheet1!$B$24:$E$24</c:f>
              <c:numCache>
                <c:formatCode>General</c:formatCode>
                <c:ptCount val="4"/>
                <c:pt idx="0">
                  <c:v>2019</c:v>
                </c:pt>
                <c:pt idx="1">
                  <c:v>2020</c:v>
                </c:pt>
                <c:pt idx="2">
                  <c:v>2021</c:v>
                </c:pt>
                <c:pt idx="3">
                  <c:v>2022</c:v>
                </c:pt>
              </c:numCache>
            </c:numRef>
          </c:cat>
          <c:val>
            <c:numRef>
              <c:f>Sheet1!$B$29:$E$29</c:f>
              <c:numCache>
                <c:formatCode>General</c:formatCode>
                <c:ptCount val="4"/>
                <c:pt idx="0">
                  <c:v>3.39</c:v>
                </c:pt>
                <c:pt idx="1">
                  <c:v>3.32</c:v>
                </c:pt>
                <c:pt idx="2">
                  <c:v>3.04</c:v>
                </c:pt>
                <c:pt idx="3">
                  <c:v>2.99</c:v>
                </c:pt>
              </c:numCache>
            </c:numRef>
          </c:val>
          <c:extLst>
            <c:ext xmlns:c16="http://schemas.microsoft.com/office/drawing/2014/chart" uri="{C3380CC4-5D6E-409C-BE32-E72D297353CC}">
              <c16:uniqueId val="{00000004-949A-48F7-877F-AFA318CFBD5D}"/>
            </c:ext>
          </c:extLst>
        </c:ser>
        <c:dLbls>
          <c:showLegendKey val="0"/>
          <c:showVal val="0"/>
          <c:showCatName val="0"/>
          <c:showSerName val="0"/>
          <c:showPercent val="0"/>
          <c:showBubbleSize val="0"/>
        </c:dLbls>
        <c:gapWidth val="219"/>
        <c:overlap val="-27"/>
        <c:axId val="588809336"/>
        <c:axId val="588818296"/>
      </c:barChart>
      <c:catAx>
        <c:axId val="588809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8818296"/>
        <c:crosses val="autoZero"/>
        <c:auto val="1"/>
        <c:lblAlgn val="ctr"/>
        <c:lblOffset val="100"/>
        <c:noMultiLvlLbl val="0"/>
      </c:catAx>
      <c:valAx>
        <c:axId val="5888182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8809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Annual Membership Price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tx>
            <c:strRef>
              <c:f>Sheet1!$A$78</c:f>
              <c:strCache>
                <c:ptCount val="1"/>
                <c:pt idx="0">
                  <c:v>Basic Membership</c:v>
                </c:pt>
              </c:strCache>
            </c:strRef>
          </c:tx>
          <c:spPr>
            <a:solidFill>
              <a:schemeClr val="accent1"/>
            </a:solidFill>
            <a:ln>
              <a:noFill/>
            </a:ln>
            <a:effectLst/>
          </c:spPr>
          <c:invertIfNegative val="0"/>
          <c:cat>
            <c:strRef>
              <c:f>Sheet1!$B$77:$D$77</c:f>
              <c:strCache>
                <c:ptCount val="3"/>
                <c:pt idx="0">
                  <c:v>Walmart</c:v>
                </c:pt>
                <c:pt idx="1">
                  <c:v>Costco</c:v>
                </c:pt>
                <c:pt idx="2">
                  <c:v>BJs</c:v>
                </c:pt>
              </c:strCache>
            </c:strRef>
          </c:cat>
          <c:val>
            <c:numRef>
              <c:f>Sheet1!$B$78:$D$78</c:f>
              <c:numCache>
                <c:formatCode>_("$"* #,##0.00_);_("$"* \(#,##0.00\);_("$"* "-"??_);_(@_)</c:formatCode>
                <c:ptCount val="3"/>
                <c:pt idx="0">
                  <c:v>45</c:v>
                </c:pt>
                <c:pt idx="1">
                  <c:v>60</c:v>
                </c:pt>
                <c:pt idx="2">
                  <c:v>55</c:v>
                </c:pt>
              </c:numCache>
            </c:numRef>
          </c:val>
          <c:extLst>
            <c:ext xmlns:c16="http://schemas.microsoft.com/office/drawing/2014/chart" uri="{C3380CC4-5D6E-409C-BE32-E72D297353CC}">
              <c16:uniqueId val="{00000000-7794-4E7E-B297-207894993A78}"/>
            </c:ext>
          </c:extLst>
        </c:ser>
        <c:ser>
          <c:idx val="1"/>
          <c:order val="1"/>
          <c:tx>
            <c:strRef>
              <c:f>Sheet1!$A$79</c:f>
              <c:strCache>
                <c:ptCount val="1"/>
                <c:pt idx="0">
                  <c:v>Premium Membership</c:v>
                </c:pt>
              </c:strCache>
            </c:strRef>
          </c:tx>
          <c:spPr>
            <a:solidFill>
              <a:schemeClr val="accent4"/>
            </a:solidFill>
            <a:ln>
              <a:noFill/>
            </a:ln>
            <a:effectLst/>
          </c:spPr>
          <c:invertIfNegative val="0"/>
          <c:cat>
            <c:strRef>
              <c:f>Sheet1!$B$77:$D$77</c:f>
              <c:strCache>
                <c:ptCount val="3"/>
                <c:pt idx="0">
                  <c:v>Walmart</c:v>
                </c:pt>
                <c:pt idx="1">
                  <c:v>Costco</c:v>
                </c:pt>
                <c:pt idx="2">
                  <c:v>BJs</c:v>
                </c:pt>
              </c:strCache>
            </c:strRef>
          </c:cat>
          <c:val>
            <c:numRef>
              <c:f>Sheet1!$B$79:$D$79</c:f>
              <c:numCache>
                <c:formatCode>_("$"* #,##0.00_);_("$"* \(#,##0.00\);_("$"* "-"??_);_(@_)</c:formatCode>
                <c:ptCount val="3"/>
                <c:pt idx="0">
                  <c:v>100</c:v>
                </c:pt>
                <c:pt idx="1">
                  <c:v>120</c:v>
                </c:pt>
                <c:pt idx="2">
                  <c:v>110</c:v>
                </c:pt>
              </c:numCache>
            </c:numRef>
          </c:val>
          <c:extLst>
            <c:ext xmlns:c16="http://schemas.microsoft.com/office/drawing/2014/chart" uri="{C3380CC4-5D6E-409C-BE32-E72D297353CC}">
              <c16:uniqueId val="{00000001-7794-4E7E-B297-207894993A78}"/>
            </c:ext>
          </c:extLst>
        </c:ser>
        <c:dLbls>
          <c:showLegendKey val="0"/>
          <c:showVal val="0"/>
          <c:showCatName val="0"/>
          <c:showSerName val="0"/>
          <c:showPercent val="0"/>
          <c:showBubbleSize val="0"/>
        </c:dLbls>
        <c:gapWidth val="182"/>
        <c:axId val="551231056"/>
        <c:axId val="551229776"/>
      </c:barChart>
      <c:catAx>
        <c:axId val="551231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51229776"/>
        <c:crosses val="autoZero"/>
        <c:auto val="1"/>
        <c:lblAlgn val="ctr"/>
        <c:lblOffset val="100"/>
        <c:noMultiLvlLbl val="0"/>
      </c:catAx>
      <c:valAx>
        <c:axId val="551229776"/>
        <c:scaling>
          <c:orientation val="minMax"/>
        </c:scaling>
        <c:delete val="0"/>
        <c:axPos val="b"/>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51231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RTH v. SPY Performance</a:t>
            </a:r>
            <a:endParaRPr lang="en-US" baseline="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Sheet1!$A$123</c:f>
              <c:strCache>
                <c:ptCount val="1"/>
                <c:pt idx="0">
                  <c:v>RTH</c:v>
                </c:pt>
              </c:strCache>
            </c:strRef>
          </c:tx>
          <c:spPr>
            <a:solidFill>
              <a:schemeClr val="accent1"/>
            </a:solidFill>
            <a:ln>
              <a:noFill/>
            </a:ln>
            <a:effectLst/>
          </c:spPr>
          <c:invertIfNegative val="0"/>
          <c:cat>
            <c:strRef>
              <c:f>Sheet1!$B$122:$H$122</c:f>
              <c:strCache>
                <c:ptCount val="7"/>
                <c:pt idx="0">
                  <c:v>1 Month</c:v>
                </c:pt>
                <c:pt idx="1">
                  <c:v>3 Months</c:v>
                </c:pt>
                <c:pt idx="2">
                  <c:v>YTD</c:v>
                </c:pt>
                <c:pt idx="3">
                  <c:v>1 Year</c:v>
                </c:pt>
                <c:pt idx="4">
                  <c:v>3 Years</c:v>
                </c:pt>
                <c:pt idx="5">
                  <c:v>5 Years</c:v>
                </c:pt>
                <c:pt idx="6">
                  <c:v>10 Years</c:v>
                </c:pt>
              </c:strCache>
            </c:strRef>
          </c:cat>
          <c:val>
            <c:numRef>
              <c:f>Sheet1!$B$123:$H$123</c:f>
              <c:numCache>
                <c:formatCode>0.00%</c:formatCode>
                <c:ptCount val="7"/>
                <c:pt idx="0">
                  <c:v>-0.1055</c:v>
                </c:pt>
                <c:pt idx="1">
                  <c:v>3.7000000000000002E-3</c:v>
                </c:pt>
                <c:pt idx="2">
                  <c:v>-0.1983</c:v>
                </c:pt>
                <c:pt idx="3">
                  <c:v>-0.1019</c:v>
                </c:pt>
                <c:pt idx="4">
                  <c:v>0.11409999999999999</c:v>
                </c:pt>
                <c:pt idx="5">
                  <c:v>0.15110000000000001</c:v>
                </c:pt>
                <c:pt idx="6">
                  <c:v>0.14749999999999999</c:v>
                </c:pt>
              </c:numCache>
            </c:numRef>
          </c:val>
          <c:extLst>
            <c:ext xmlns:c16="http://schemas.microsoft.com/office/drawing/2014/chart" uri="{C3380CC4-5D6E-409C-BE32-E72D297353CC}">
              <c16:uniqueId val="{00000000-F299-4ED3-9189-6CE4EBC9C71B}"/>
            </c:ext>
          </c:extLst>
        </c:ser>
        <c:ser>
          <c:idx val="1"/>
          <c:order val="1"/>
          <c:tx>
            <c:strRef>
              <c:f>Sheet1!$A$124</c:f>
              <c:strCache>
                <c:ptCount val="1"/>
                <c:pt idx="0">
                  <c:v>SPY</c:v>
                </c:pt>
              </c:strCache>
            </c:strRef>
          </c:tx>
          <c:spPr>
            <a:solidFill>
              <a:schemeClr val="accent4"/>
            </a:solidFill>
            <a:ln>
              <a:noFill/>
            </a:ln>
            <a:effectLst/>
          </c:spPr>
          <c:invertIfNegative val="0"/>
          <c:cat>
            <c:strRef>
              <c:f>Sheet1!$B$122:$H$122</c:f>
              <c:strCache>
                <c:ptCount val="7"/>
                <c:pt idx="0">
                  <c:v>1 Month</c:v>
                </c:pt>
                <c:pt idx="1">
                  <c:v>3 Months</c:v>
                </c:pt>
                <c:pt idx="2">
                  <c:v>YTD</c:v>
                </c:pt>
                <c:pt idx="3">
                  <c:v>1 Year</c:v>
                </c:pt>
                <c:pt idx="4">
                  <c:v>3 Years</c:v>
                </c:pt>
                <c:pt idx="5">
                  <c:v>5 Years</c:v>
                </c:pt>
                <c:pt idx="6">
                  <c:v>10 Years</c:v>
                </c:pt>
              </c:strCache>
            </c:strRef>
          </c:cat>
          <c:val>
            <c:numRef>
              <c:f>Sheet1!$B$124:$H$124</c:f>
              <c:numCache>
                <c:formatCode>0.00%</c:formatCode>
                <c:ptCount val="7"/>
                <c:pt idx="0">
                  <c:v>-0.1288</c:v>
                </c:pt>
                <c:pt idx="1">
                  <c:v>-5.9900000000000002E-2</c:v>
                </c:pt>
                <c:pt idx="2">
                  <c:v>-0.24060000000000001</c:v>
                </c:pt>
                <c:pt idx="3">
                  <c:v>-0.16520000000000001</c:v>
                </c:pt>
                <c:pt idx="4">
                  <c:v>8.09E-2</c:v>
                </c:pt>
                <c:pt idx="5">
                  <c:v>8.8300000000000003E-2</c:v>
                </c:pt>
                <c:pt idx="6">
                  <c:v>0.1168</c:v>
                </c:pt>
              </c:numCache>
            </c:numRef>
          </c:val>
          <c:extLst>
            <c:ext xmlns:c16="http://schemas.microsoft.com/office/drawing/2014/chart" uri="{C3380CC4-5D6E-409C-BE32-E72D297353CC}">
              <c16:uniqueId val="{00000001-F299-4ED3-9189-6CE4EBC9C71B}"/>
            </c:ext>
          </c:extLst>
        </c:ser>
        <c:dLbls>
          <c:showLegendKey val="0"/>
          <c:showVal val="0"/>
          <c:showCatName val="0"/>
          <c:showSerName val="0"/>
          <c:showPercent val="0"/>
          <c:showBubbleSize val="0"/>
        </c:dLbls>
        <c:gapWidth val="219"/>
        <c:overlap val="-27"/>
        <c:axId val="438994616"/>
        <c:axId val="439000696"/>
      </c:barChart>
      <c:catAx>
        <c:axId val="438994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b" anchorCtr="0"/>
          <a:lstStyle/>
          <a:p>
            <a:pPr>
              <a:defRPr sz="900" b="0" i="0" u="none" strike="noStrike" kern="1200" baseline="0">
                <a:ln>
                  <a:solidFill>
                    <a:schemeClr val="tx1"/>
                  </a:solidFill>
                </a:ln>
                <a:solidFill>
                  <a:schemeClr val="tx1"/>
                </a:solidFill>
                <a:latin typeface="+mn-lt"/>
                <a:ea typeface="+mn-ea"/>
                <a:cs typeface="+mn-cs"/>
              </a:defRPr>
            </a:pPr>
            <a:endParaRPr lang="en-US"/>
          </a:p>
        </c:txPr>
        <c:crossAx val="439000696"/>
        <c:crosses val="autoZero"/>
        <c:auto val="1"/>
        <c:lblAlgn val="ctr"/>
        <c:lblOffset val="100"/>
        <c:noMultiLvlLbl val="0"/>
      </c:catAx>
      <c:valAx>
        <c:axId val="439000696"/>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8994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Revenue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Sheet1!$A$12</c:f>
              <c:strCache>
                <c:ptCount val="1"/>
                <c:pt idx="0">
                  <c:v>Total Revenue</c:v>
                </c:pt>
              </c:strCache>
            </c:strRef>
          </c:tx>
          <c:spPr>
            <a:ln w="28575" cap="rnd">
              <a:solidFill>
                <a:schemeClr val="accent1"/>
              </a:solidFill>
              <a:round/>
            </a:ln>
            <a:effectLst/>
          </c:spPr>
          <c:marker>
            <c:symbol val="none"/>
          </c:marker>
          <c:cat>
            <c:numRef>
              <c:f>Sheet1!$B$11:$R$11</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Sheet1!$B$12:$R$12</c:f>
              <c:numCache>
                <c:formatCode>General</c:formatCode>
                <c:ptCount val="17"/>
                <c:pt idx="0">
                  <c:v>312.10000000000002</c:v>
                </c:pt>
                <c:pt idx="1">
                  <c:v>348.4</c:v>
                </c:pt>
                <c:pt idx="2">
                  <c:v>377</c:v>
                </c:pt>
                <c:pt idx="3">
                  <c:v>404.3</c:v>
                </c:pt>
                <c:pt idx="4">
                  <c:v>408.1</c:v>
                </c:pt>
                <c:pt idx="5">
                  <c:v>421.9</c:v>
                </c:pt>
                <c:pt idx="6">
                  <c:v>446.5</c:v>
                </c:pt>
                <c:pt idx="7">
                  <c:v>468.7</c:v>
                </c:pt>
                <c:pt idx="8">
                  <c:v>476.3</c:v>
                </c:pt>
                <c:pt idx="9">
                  <c:v>485.7</c:v>
                </c:pt>
                <c:pt idx="10">
                  <c:v>482.1</c:v>
                </c:pt>
                <c:pt idx="11">
                  <c:v>485.9</c:v>
                </c:pt>
                <c:pt idx="12">
                  <c:v>500.3</c:v>
                </c:pt>
                <c:pt idx="13">
                  <c:v>514.4</c:v>
                </c:pt>
                <c:pt idx="14">
                  <c:v>524</c:v>
                </c:pt>
                <c:pt idx="15">
                  <c:v>559.20000000000005</c:v>
                </c:pt>
                <c:pt idx="16">
                  <c:v>572.79999999999995</c:v>
                </c:pt>
              </c:numCache>
            </c:numRef>
          </c:val>
          <c:smooth val="0"/>
          <c:extLst>
            <c:ext xmlns:c16="http://schemas.microsoft.com/office/drawing/2014/chart" uri="{C3380CC4-5D6E-409C-BE32-E72D297353CC}">
              <c16:uniqueId val="{00000000-7E47-4F5D-A5EC-CFD5EC6A2EB1}"/>
            </c:ext>
          </c:extLst>
        </c:ser>
        <c:dLbls>
          <c:showLegendKey val="0"/>
          <c:showVal val="0"/>
          <c:showCatName val="0"/>
          <c:showSerName val="0"/>
          <c:showPercent val="0"/>
          <c:showBubbleSize val="0"/>
        </c:dLbls>
        <c:smooth val="0"/>
        <c:axId val="538905040"/>
        <c:axId val="538901840"/>
      </c:lineChart>
      <c:catAx>
        <c:axId val="538905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38901840"/>
        <c:crosses val="autoZero"/>
        <c:auto val="1"/>
        <c:lblAlgn val="ctr"/>
        <c:lblOffset val="100"/>
        <c:noMultiLvlLbl val="0"/>
      </c:catAx>
      <c:valAx>
        <c:axId val="5389018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3890504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Annual Net Income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Sheet1!$A$4</c:f>
              <c:strCache>
                <c:ptCount val="1"/>
                <c:pt idx="0">
                  <c:v>Net Income</c:v>
                </c:pt>
              </c:strCache>
            </c:strRef>
          </c:tx>
          <c:spPr>
            <a:ln w="28575" cap="rnd">
              <a:solidFill>
                <a:schemeClr val="accent1"/>
              </a:solidFill>
              <a:round/>
            </a:ln>
            <a:effectLst/>
          </c:spPr>
          <c:marker>
            <c:symbol val="none"/>
          </c:marker>
          <c:cat>
            <c:numRef>
              <c:f>Sheet1!$B$3:$R$3</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Sheet1!$B$4:$R$4</c:f>
              <c:numCache>
                <c:formatCode>General</c:formatCode>
                <c:ptCount val="17"/>
                <c:pt idx="0">
                  <c:v>11.23</c:v>
                </c:pt>
                <c:pt idx="1">
                  <c:v>11.28</c:v>
                </c:pt>
                <c:pt idx="2">
                  <c:v>12.73</c:v>
                </c:pt>
                <c:pt idx="3">
                  <c:v>13.38</c:v>
                </c:pt>
                <c:pt idx="4">
                  <c:v>14.37</c:v>
                </c:pt>
                <c:pt idx="5">
                  <c:v>16.39</c:v>
                </c:pt>
                <c:pt idx="6">
                  <c:v>15.7</c:v>
                </c:pt>
                <c:pt idx="7">
                  <c:v>17</c:v>
                </c:pt>
                <c:pt idx="8">
                  <c:v>16.02</c:v>
                </c:pt>
                <c:pt idx="9">
                  <c:v>16.36</c:v>
                </c:pt>
                <c:pt idx="10">
                  <c:v>14.69</c:v>
                </c:pt>
                <c:pt idx="11">
                  <c:v>13.64</c:v>
                </c:pt>
                <c:pt idx="12">
                  <c:v>9.86</c:v>
                </c:pt>
                <c:pt idx="13">
                  <c:v>6.67</c:v>
                </c:pt>
                <c:pt idx="14">
                  <c:v>14.88</c:v>
                </c:pt>
                <c:pt idx="15">
                  <c:v>13.51</c:v>
                </c:pt>
                <c:pt idx="16">
                  <c:v>13.67</c:v>
                </c:pt>
              </c:numCache>
            </c:numRef>
          </c:val>
          <c:smooth val="0"/>
          <c:extLst>
            <c:ext xmlns:c16="http://schemas.microsoft.com/office/drawing/2014/chart" uri="{C3380CC4-5D6E-409C-BE32-E72D297353CC}">
              <c16:uniqueId val="{00000000-F363-47CB-B3FC-531AA0A941B1}"/>
            </c:ext>
          </c:extLst>
        </c:ser>
        <c:dLbls>
          <c:showLegendKey val="0"/>
          <c:showVal val="0"/>
          <c:showCatName val="0"/>
          <c:showSerName val="0"/>
          <c:showPercent val="0"/>
          <c:showBubbleSize val="0"/>
        </c:dLbls>
        <c:smooth val="0"/>
        <c:axId val="708038904"/>
        <c:axId val="708044024"/>
      </c:lineChart>
      <c:catAx>
        <c:axId val="708038904"/>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8044024"/>
        <c:crosses val="autoZero"/>
        <c:auto val="1"/>
        <c:lblAlgn val="ctr"/>
        <c:lblOffset val="100"/>
        <c:noMultiLvlLbl val="0"/>
      </c:catAx>
      <c:valAx>
        <c:axId val="708044024"/>
        <c:scaling>
          <c:orientation val="minMax"/>
        </c:scaling>
        <c:delete val="0"/>
        <c:axPos val="l"/>
        <c:numFmt formatCode="&quot;$&quot;#,##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08038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Return on Equity</a:t>
            </a:r>
          </a:p>
        </c:rich>
      </c:tx>
      <c:overlay val="0"/>
      <c:spPr>
        <a:noFill/>
        <a:ln>
          <a:noFill/>
        </a:ln>
        <a:effectLst/>
      </c:spPr>
      <c:txPr>
        <a:bodyPr rot="0" spcFirstLastPara="1" vertOverflow="ellipsis" vert="horz" wrap="square" anchor="ctr" anchorCtr="1"/>
        <a:lstStyle/>
        <a:p>
          <a:pPr algn="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Sheet1!$C$51:$S$51</c:f>
              <c:numCache>
                <c:formatCode>General</c:formatCode>
                <c:ptCount val="17"/>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numCache>
            </c:numRef>
          </c:cat>
          <c:val>
            <c:numRef>
              <c:f>Sheet1!$C$52:$S$52</c:f>
              <c:numCache>
                <c:formatCode>0.00%</c:formatCode>
                <c:ptCount val="17"/>
                <c:pt idx="0">
                  <c:v>0.21313342190168913</c:v>
                </c:pt>
                <c:pt idx="1">
                  <c:v>0.19058883162963586</c:v>
                </c:pt>
                <c:pt idx="2">
                  <c:v>0.19542523794903285</c:v>
                </c:pt>
                <c:pt idx="3">
                  <c:v>0.20025443388460676</c:v>
                </c:pt>
                <c:pt idx="4">
                  <c:v>0.20568238746153292</c:v>
                </c:pt>
                <c:pt idx="5">
                  <c:v>0.22779708130646281</c:v>
                </c:pt>
                <c:pt idx="6">
                  <c:v>0.21359091218284471</c:v>
                </c:pt>
                <c:pt idx="7">
                  <c:v>0.21587301587301588</c:v>
                </c:pt>
                <c:pt idx="8">
                  <c:v>0.19646799116997793</c:v>
                </c:pt>
                <c:pt idx="9">
                  <c:v>0.1956001912960306</c:v>
                </c:pt>
                <c:pt idx="10">
                  <c:v>0.17328221763491594</c:v>
                </c:pt>
                <c:pt idx="11">
                  <c:v>0.16618946085897046</c:v>
                </c:pt>
                <c:pt idx="12">
                  <c:v>0.12221120475954386</c:v>
                </c:pt>
                <c:pt idx="13">
                  <c:v>8.3141165472109702E-2</c:v>
                </c:pt>
                <c:pt idx="14">
                  <c:v>0.18463829259213302</c:v>
                </c:pt>
                <c:pt idx="15">
                  <c:v>0.1598060089898273</c:v>
                </c:pt>
                <c:pt idx="16">
                  <c:v>0.15237989075911268</c:v>
                </c:pt>
              </c:numCache>
            </c:numRef>
          </c:val>
          <c:smooth val="0"/>
          <c:extLst>
            <c:ext xmlns:c16="http://schemas.microsoft.com/office/drawing/2014/chart" uri="{C3380CC4-5D6E-409C-BE32-E72D297353CC}">
              <c16:uniqueId val="{00000000-B09C-42DD-9922-89B848C82C1B}"/>
            </c:ext>
          </c:extLst>
        </c:ser>
        <c:dLbls>
          <c:showLegendKey val="0"/>
          <c:showVal val="0"/>
          <c:showCatName val="0"/>
          <c:showSerName val="0"/>
          <c:showPercent val="0"/>
          <c:showBubbleSize val="0"/>
        </c:dLbls>
        <c:smooth val="0"/>
        <c:axId val="588263672"/>
        <c:axId val="588261112"/>
      </c:lineChart>
      <c:catAx>
        <c:axId val="588263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8261112"/>
        <c:crosses val="autoZero"/>
        <c:auto val="1"/>
        <c:lblAlgn val="ctr"/>
        <c:lblOffset val="100"/>
        <c:noMultiLvlLbl val="0"/>
      </c:catAx>
      <c:valAx>
        <c:axId val="588261112"/>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826367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DF0965-4DC6-4D16-A1CE-02B96C078BAD}"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255937AA-3194-41EE-8BBB-55B4AE7D3685}">
      <dgm:prSet/>
      <dgm:spPr/>
      <dgm:t>
        <a:bodyPr/>
        <a:lstStyle/>
        <a:p>
          <a:r>
            <a:rPr lang="en-US"/>
            <a:t>Walmart is the largest retailer in the world </a:t>
          </a:r>
        </a:p>
      </dgm:t>
    </dgm:pt>
    <dgm:pt modelId="{9DB3C02A-B6CA-44AF-8149-2718EDEB75F9}" type="parTrans" cxnId="{17E85FCA-69B3-41CC-9E85-D6D58D4F9845}">
      <dgm:prSet/>
      <dgm:spPr/>
      <dgm:t>
        <a:bodyPr/>
        <a:lstStyle/>
        <a:p>
          <a:endParaRPr lang="en-US"/>
        </a:p>
      </dgm:t>
    </dgm:pt>
    <dgm:pt modelId="{069295F9-B9E4-44E2-9EB0-189403DB1558}" type="sibTrans" cxnId="{17E85FCA-69B3-41CC-9E85-D6D58D4F9845}">
      <dgm:prSet/>
      <dgm:spPr/>
      <dgm:t>
        <a:bodyPr/>
        <a:lstStyle/>
        <a:p>
          <a:endParaRPr lang="en-US"/>
        </a:p>
      </dgm:t>
    </dgm:pt>
    <dgm:pt modelId="{9C17A6BF-4D4F-4408-B761-5551764D1D6B}">
      <dgm:prSet/>
      <dgm:spPr/>
      <dgm:t>
        <a:bodyPr/>
        <a:lstStyle/>
        <a:p>
          <a:r>
            <a:rPr lang="en-US"/>
            <a:t>Everyday Low Pricing Strategy </a:t>
          </a:r>
        </a:p>
      </dgm:t>
    </dgm:pt>
    <dgm:pt modelId="{163B82AA-AC26-4A36-BBCC-641D6079486B}" type="parTrans" cxnId="{8E5C2C9C-6EF7-4972-8E48-0E8BECC87FCB}">
      <dgm:prSet/>
      <dgm:spPr/>
      <dgm:t>
        <a:bodyPr/>
        <a:lstStyle/>
        <a:p>
          <a:endParaRPr lang="en-US"/>
        </a:p>
      </dgm:t>
    </dgm:pt>
    <dgm:pt modelId="{AFE9B14D-0919-44B7-A63F-9C1F3AEF2EE1}" type="sibTrans" cxnId="{8E5C2C9C-6EF7-4972-8E48-0E8BECC87FCB}">
      <dgm:prSet/>
      <dgm:spPr/>
      <dgm:t>
        <a:bodyPr/>
        <a:lstStyle/>
        <a:p>
          <a:endParaRPr lang="en-US"/>
        </a:p>
      </dgm:t>
    </dgm:pt>
    <dgm:pt modelId="{73A67636-4830-4EEA-84EB-0093190C661A}">
      <dgm:prSet/>
      <dgm:spPr/>
      <dgm:t>
        <a:bodyPr/>
        <a:lstStyle/>
        <a:p>
          <a:r>
            <a:rPr lang="en-US"/>
            <a:t>Recent Evolving its Strategy</a:t>
          </a:r>
        </a:p>
      </dgm:t>
    </dgm:pt>
    <dgm:pt modelId="{2937E136-BA81-40A3-9661-5ECE16BA4231}" type="parTrans" cxnId="{F8E4F695-0F70-480F-8322-CEB86F38DB33}">
      <dgm:prSet/>
      <dgm:spPr/>
      <dgm:t>
        <a:bodyPr/>
        <a:lstStyle/>
        <a:p>
          <a:endParaRPr lang="en-US"/>
        </a:p>
      </dgm:t>
    </dgm:pt>
    <dgm:pt modelId="{4B208676-5EE0-40DF-98A0-B25A18BBE02C}" type="sibTrans" cxnId="{F8E4F695-0F70-480F-8322-CEB86F38DB33}">
      <dgm:prSet/>
      <dgm:spPr/>
      <dgm:t>
        <a:bodyPr/>
        <a:lstStyle/>
        <a:p>
          <a:endParaRPr lang="en-US"/>
        </a:p>
      </dgm:t>
    </dgm:pt>
    <dgm:pt modelId="{202450A1-8281-4C9E-99AD-D97AE24A5F6C}">
      <dgm:prSet/>
      <dgm:spPr/>
      <dgm:t>
        <a:bodyPr/>
        <a:lstStyle/>
        <a:p>
          <a:r>
            <a:rPr lang="en-US"/>
            <a:t>Remodeling into Supercenters</a:t>
          </a:r>
        </a:p>
      </dgm:t>
    </dgm:pt>
    <dgm:pt modelId="{01CAABE3-9B9D-4DF6-8434-E22A3313AF06}" type="parTrans" cxnId="{6EF9A63A-74A5-45EF-91F5-15BDB87430C5}">
      <dgm:prSet/>
      <dgm:spPr/>
      <dgm:t>
        <a:bodyPr/>
        <a:lstStyle/>
        <a:p>
          <a:endParaRPr lang="en-US"/>
        </a:p>
      </dgm:t>
    </dgm:pt>
    <dgm:pt modelId="{576A8D52-29C1-40BB-B970-2FDC84276DE4}" type="sibTrans" cxnId="{6EF9A63A-74A5-45EF-91F5-15BDB87430C5}">
      <dgm:prSet/>
      <dgm:spPr/>
      <dgm:t>
        <a:bodyPr/>
        <a:lstStyle/>
        <a:p>
          <a:endParaRPr lang="en-US"/>
        </a:p>
      </dgm:t>
    </dgm:pt>
    <dgm:pt modelId="{4E489439-028E-4840-9E90-724A74A3C1B2}">
      <dgm:prSet/>
      <dgm:spPr/>
      <dgm:t>
        <a:bodyPr/>
        <a:lstStyle/>
        <a:p>
          <a:r>
            <a:rPr lang="en-US"/>
            <a:t>Diversifying through alternative revenue streams</a:t>
          </a:r>
        </a:p>
      </dgm:t>
    </dgm:pt>
    <dgm:pt modelId="{98B0D5B7-E1A2-4A88-AD3B-1FC8AC474821}" type="parTrans" cxnId="{0F7C248F-61DA-4529-A6C1-4371861553F3}">
      <dgm:prSet/>
      <dgm:spPr/>
      <dgm:t>
        <a:bodyPr/>
        <a:lstStyle/>
        <a:p>
          <a:endParaRPr lang="en-US"/>
        </a:p>
      </dgm:t>
    </dgm:pt>
    <dgm:pt modelId="{E71D01FC-172B-45FA-A084-3DB86A8ABC46}" type="sibTrans" cxnId="{0F7C248F-61DA-4529-A6C1-4371861553F3}">
      <dgm:prSet/>
      <dgm:spPr/>
      <dgm:t>
        <a:bodyPr/>
        <a:lstStyle/>
        <a:p>
          <a:endParaRPr lang="en-US"/>
        </a:p>
      </dgm:t>
    </dgm:pt>
    <dgm:pt modelId="{A7CAD8F3-F84B-40D1-A6F4-E1CB12ED0888}">
      <dgm:prSet/>
      <dgm:spPr/>
      <dgm:t>
        <a:bodyPr/>
        <a:lstStyle/>
        <a:p>
          <a:r>
            <a:rPr lang="en-US"/>
            <a:t>Accelerated investments</a:t>
          </a:r>
        </a:p>
      </dgm:t>
    </dgm:pt>
    <dgm:pt modelId="{2F16251D-50E0-4641-AD8A-611A90626D7E}" type="parTrans" cxnId="{BB972B40-9A2F-4F0E-9D11-6727D93064DD}">
      <dgm:prSet/>
      <dgm:spPr/>
      <dgm:t>
        <a:bodyPr/>
        <a:lstStyle/>
        <a:p>
          <a:endParaRPr lang="en-US"/>
        </a:p>
      </dgm:t>
    </dgm:pt>
    <dgm:pt modelId="{291631E0-8B33-49C7-86D1-897EDF998319}" type="sibTrans" cxnId="{BB972B40-9A2F-4F0E-9D11-6727D93064DD}">
      <dgm:prSet/>
      <dgm:spPr/>
      <dgm:t>
        <a:bodyPr/>
        <a:lstStyle/>
        <a:p>
          <a:endParaRPr lang="en-US"/>
        </a:p>
      </dgm:t>
    </dgm:pt>
    <dgm:pt modelId="{24DED352-D9A9-403A-94F0-FA5493D006C2}" type="pres">
      <dgm:prSet presAssocID="{70DF0965-4DC6-4D16-A1CE-02B96C078BAD}" presName="linear" presStyleCnt="0">
        <dgm:presLayoutVars>
          <dgm:dir/>
          <dgm:animLvl val="lvl"/>
          <dgm:resizeHandles val="exact"/>
        </dgm:presLayoutVars>
      </dgm:prSet>
      <dgm:spPr/>
    </dgm:pt>
    <dgm:pt modelId="{E754C449-D37F-458A-8A3A-2190D90F7264}" type="pres">
      <dgm:prSet presAssocID="{255937AA-3194-41EE-8BBB-55B4AE7D3685}" presName="parentLin" presStyleCnt="0"/>
      <dgm:spPr/>
    </dgm:pt>
    <dgm:pt modelId="{6C901880-BA95-410A-8C18-81FB7258A301}" type="pres">
      <dgm:prSet presAssocID="{255937AA-3194-41EE-8BBB-55B4AE7D3685}" presName="parentLeftMargin" presStyleLbl="node1" presStyleIdx="0" presStyleCnt="3"/>
      <dgm:spPr/>
    </dgm:pt>
    <dgm:pt modelId="{103F6274-1567-44E6-9B20-C313A2D64BE2}" type="pres">
      <dgm:prSet presAssocID="{255937AA-3194-41EE-8BBB-55B4AE7D3685}" presName="parentText" presStyleLbl="node1" presStyleIdx="0" presStyleCnt="3">
        <dgm:presLayoutVars>
          <dgm:chMax val="0"/>
          <dgm:bulletEnabled val="1"/>
        </dgm:presLayoutVars>
      </dgm:prSet>
      <dgm:spPr/>
    </dgm:pt>
    <dgm:pt modelId="{ED96B994-06A5-41BD-B1E5-D57623209712}" type="pres">
      <dgm:prSet presAssocID="{255937AA-3194-41EE-8BBB-55B4AE7D3685}" presName="negativeSpace" presStyleCnt="0"/>
      <dgm:spPr/>
    </dgm:pt>
    <dgm:pt modelId="{A412FB58-A605-4C8D-98EB-032325979D17}" type="pres">
      <dgm:prSet presAssocID="{255937AA-3194-41EE-8BBB-55B4AE7D3685}" presName="childText" presStyleLbl="conFgAcc1" presStyleIdx="0" presStyleCnt="3">
        <dgm:presLayoutVars>
          <dgm:bulletEnabled val="1"/>
        </dgm:presLayoutVars>
      </dgm:prSet>
      <dgm:spPr/>
    </dgm:pt>
    <dgm:pt modelId="{B1172961-574A-419E-80BA-24ADE75A893D}" type="pres">
      <dgm:prSet presAssocID="{069295F9-B9E4-44E2-9EB0-189403DB1558}" presName="spaceBetweenRectangles" presStyleCnt="0"/>
      <dgm:spPr/>
    </dgm:pt>
    <dgm:pt modelId="{29320974-B7DA-4122-AFB5-F2E8230490CC}" type="pres">
      <dgm:prSet presAssocID="{9C17A6BF-4D4F-4408-B761-5551764D1D6B}" presName="parentLin" presStyleCnt="0"/>
      <dgm:spPr/>
    </dgm:pt>
    <dgm:pt modelId="{3C8DB297-29C9-4D54-8C2C-612C36B2900C}" type="pres">
      <dgm:prSet presAssocID="{9C17A6BF-4D4F-4408-B761-5551764D1D6B}" presName="parentLeftMargin" presStyleLbl="node1" presStyleIdx="0" presStyleCnt="3"/>
      <dgm:spPr/>
    </dgm:pt>
    <dgm:pt modelId="{32BED0D5-8AD4-4879-948E-91FB81427034}" type="pres">
      <dgm:prSet presAssocID="{9C17A6BF-4D4F-4408-B761-5551764D1D6B}" presName="parentText" presStyleLbl="node1" presStyleIdx="1" presStyleCnt="3">
        <dgm:presLayoutVars>
          <dgm:chMax val="0"/>
          <dgm:bulletEnabled val="1"/>
        </dgm:presLayoutVars>
      </dgm:prSet>
      <dgm:spPr/>
    </dgm:pt>
    <dgm:pt modelId="{D2CB0352-6689-4A30-A7B7-C5E399DD256B}" type="pres">
      <dgm:prSet presAssocID="{9C17A6BF-4D4F-4408-B761-5551764D1D6B}" presName="negativeSpace" presStyleCnt="0"/>
      <dgm:spPr/>
    </dgm:pt>
    <dgm:pt modelId="{0D05FCA5-49B8-4733-9DF5-5054630762EF}" type="pres">
      <dgm:prSet presAssocID="{9C17A6BF-4D4F-4408-B761-5551764D1D6B}" presName="childText" presStyleLbl="conFgAcc1" presStyleIdx="1" presStyleCnt="3">
        <dgm:presLayoutVars>
          <dgm:bulletEnabled val="1"/>
        </dgm:presLayoutVars>
      </dgm:prSet>
      <dgm:spPr/>
    </dgm:pt>
    <dgm:pt modelId="{349CD6F2-ACDD-41F6-B2F8-2A67BC6713B9}" type="pres">
      <dgm:prSet presAssocID="{AFE9B14D-0919-44B7-A63F-9C1F3AEF2EE1}" presName="spaceBetweenRectangles" presStyleCnt="0"/>
      <dgm:spPr/>
    </dgm:pt>
    <dgm:pt modelId="{52FE949F-EFD6-4099-B1E2-07DD88690BFC}" type="pres">
      <dgm:prSet presAssocID="{73A67636-4830-4EEA-84EB-0093190C661A}" presName="parentLin" presStyleCnt="0"/>
      <dgm:spPr/>
    </dgm:pt>
    <dgm:pt modelId="{95878DB5-BB44-4681-A62A-1A6848233301}" type="pres">
      <dgm:prSet presAssocID="{73A67636-4830-4EEA-84EB-0093190C661A}" presName="parentLeftMargin" presStyleLbl="node1" presStyleIdx="1" presStyleCnt="3"/>
      <dgm:spPr/>
    </dgm:pt>
    <dgm:pt modelId="{F9F3C771-B150-420F-8D37-97B2A17C2D6B}" type="pres">
      <dgm:prSet presAssocID="{73A67636-4830-4EEA-84EB-0093190C661A}" presName="parentText" presStyleLbl="node1" presStyleIdx="2" presStyleCnt="3">
        <dgm:presLayoutVars>
          <dgm:chMax val="0"/>
          <dgm:bulletEnabled val="1"/>
        </dgm:presLayoutVars>
      </dgm:prSet>
      <dgm:spPr/>
    </dgm:pt>
    <dgm:pt modelId="{799F32ED-651A-4CF4-BFD0-1D8E27951B45}" type="pres">
      <dgm:prSet presAssocID="{73A67636-4830-4EEA-84EB-0093190C661A}" presName="negativeSpace" presStyleCnt="0"/>
      <dgm:spPr/>
    </dgm:pt>
    <dgm:pt modelId="{6ACC5357-34E8-4189-9C80-B82068052097}" type="pres">
      <dgm:prSet presAssocID="{73A67636-4830-4EEA-84EB-0093190C661A}" presName="childText" presStyleLbl="conFgAcc1" presStyleIdx="2" presStyleCnt="3">
        <dgm:presLayoutVars>
          <dgm:bulletEnabled val="1"/>
        </dgm:presLayoutVars>
      </dgm:prSet>
      <dgm:spPr/>
    </dgm:pt>
  </dgm:ptLst>
  <dgm:cxnLst>
    <dgm:cxn modelId="{314E9016-8B80-4B77-AB61-34C426F1D7F9}" type="presOf" srcId="{70DF0965-4DC6-4D16-A1CE-02B96C078BAD}" destId="{24DED352-D9A9-403A-94F0-FA5493D006C2}" srcOrd="0" destOrd="0" presId="urn:microsoft.com/office/officeart/2005/8/layout/list1"/>
    <dgm:cxn modelId="{6EF9A63A-74A5-45EF-91F5-15BDB87430C5}" srcId="{73A67636-4830-4EEA-84EB-0093190C661A}" destId="{202450A1-8281-4C9E-99AD-D97AE24A5F6C}" srcOrd="0" destOrd="0" parTransId="{01CAABE3-9B9D-4DF6-8434-E22A3313AF06}" sibTransId="{576A8D52-29C1-40BB-B970-2FDC84276DE4}"/>
    <dgm:cxn modelId="{E81A073C-13ED-406E-9B0B-E20A762BFC10}" type="presOf" srcId="{9C17A6BF-4D4F-4408-B761-5551764D1D6B}" destId="{32BED0D5-8AD4-4879-948E-91FB81427034}" srcOrd="1" destOrd="0" presId="urn:microsoft.com/office/officeart/2005/8/layout/list1"/>
    <dgm:cxn modelId="{BB972B40-9A2F-4F0E-9D11-6727D93064DD}" srcId="{73A67636-4830-4EEA-84EB-0093190C661A}" destId="{A7CAD8F3-F84B-40D1-A6F4-E1CB12ED0888}" srcOrd="2" destOrd="0" parTransId="{2F16251D-50E0-4641-AD8A-611A90626D7E}" sibTransId="{291631E0-8B33-49C7-86D1-897EDF998319}"/>
    <dgm:cxn modelId="{BD2E2576-71C2-4BB0-A46B-F59EA76D39E0}" type="presOf" srcId="{202450A1-8281-4C9E-99AD-D97AE24A5F6C}" destId="{6ACC5357-34E8-4189-9C80-B82068052097}" srcOrd="0" destOrd="0" presId="urn:microsoft.com/office/officeart/2005/8/layout/list1"/>
    <dgm:cxn modelId="{0F7C248F-61DA-4529-A6C1-4371861553F3}" srcId="{73A67636-4830-4EEA-84EB-0093190C661A}" destId="{4E489439-028E-4840-9E90-724A74A3C1B2}" srcOrd="1" destOrd="0" parTransId="{98B0D5B7-E1A2-4A88-AD3B-1FC8AC474821}" sibTransId="{E71D01FC-172B-45FA-A084-3DB86A8ABC46}"/>
    <dgm:cxn modelId="{F8E4F695-0F70-480F-8322-CEB86F38DB33}" srcId="{70DF0965-4DC6-4D16-A1CE-02B96C078BAD}" destId="{73A67636-4830-4EEA-84EB-0093190C661A}" srcOrd="2" destOrd="0" parTransId="{2937E136-BA81-40A3-9661-5ECE16BA4231}" sibTransId="{4B208676-5EE0-40DF-98A0-B25A18BBE02C}"/>
    <dgm:cxn modelId="{8E5C2C9C-6EF7-4972-8E48-0E8BECC87FCB}" srcId="{70DF0965-4DC6-4D16-A1CE-02B96C078BAD}" destId="{9C17A6BF-4D4F-4408-B761-5551764D1D6B}" srcOrd="1" destOrd="0" parTransId="{163B82AA-AC26-4A36-BBCC-641D6079486B}" sibTransId="{AFE9B14D-0919-44B7-A63F-9C1F3AEF2EE1}"/>
    <dgm:cxn modelId="{6B75AEA1-9270-4BB3-82C0-D7E59BD4A00B}" type="presOf" srcId="{A7CAD8F3-F84B-40D1-A6F4-E1CB12ED0888}" destId="{6ACC5357-34E8-4189-9C80-B82068052097}" srcOrd="0" destOrd="2" presId="urn:microsoft.com/office/officeart/2005/8/layout/list1"/>
    <dgm:cxn modelId="{02C948A7-DCE3-4C9C-99FD-6A11D6861630}" type="presOf" srcId="{4E489439-028E-4840-9E90-724A74A3C1B2}" destId="{6ACC5357-34E8-4189-9C80-B82068052097}" srcOrd="0" destOrd="1" presId="urn:microsoft.com/office/officeart/2005/8/layout/list1"/>
    <dgm:cxn modelId="{E41594A9-9BD7-4972-AC24-C114736F5385}" type="presOf" srcId="{255937AA-3194-41EE-8BBB-55B4AE7D3685}" destId="{6C901880-BA95-410A-8C18-81FB7258A301}" srcOrd="0" destOrd="0" presId="urn:microsoft.com/office/officeart/2005/8/layout/list1"/>
    <dgm:cxn modelId="{17E85FCA-69B3-41CC-9E85-D6D58D4F9845}" srcId="{70DF0965-4DC6-4D16-A1CE-02B96C078BAD}" destId="{255937AA-3194-41EE-8BBB-55B4AE7D3685}" srcOrd="0" destOrd="0" parTransId="{9DB3C02A-B6CA-44AF-8149-2718EDEB75F9}" sibTransId="{069295F9-B9E4-44E2-9EB0-189403DB1558}"/>
    <dgm:cxn modelId="{33EC0DCB-58E0-48C9-86F1-BB77C46E1806}" type="presOf" srcId="{9C17A6BF-4D4F-4408-B761-5551764D1D6B}" destId="{3C8DB297-29C9-4D54-8C2C-612C36B2900C}" srcOrd="0" destOrd="0" presId="urn:microsoft.com/office/officeart/2005/8/layout/list1"/>
    <dgm:cxn modelId="{D4FA72D4-81E5-46CE-9648-F6F7731C68C7}" type="presOf" srcId="{73A67636-4830-4EEA-84EB-0093190C661A}" destId="{95878DB5-BB44-4681-A62A-1A6848233301}" srcOrd="0" destOrd="0" presId="urn:microsoft.com/office/officeart/2005/8/layout/list1"/>
    <dgm:cxn modelId="{2F1306DD-4267-4BCF-8EB5-CCF5E667F207}" type="presOf" srcId="{73A67636-4830-4EEA-84EB-0093190C661A}" destId="{F9F3C771-B150-420F-8D37-97B2A17C2D6B}" srcOrd="1" destOrd="0" presId="urn:microsoft.com/office/officeart/2005/8/layout/list1"/>
    <dgm:cxn modelId="{E758D8DF-29E9-4DAD-8E7E-A3D28B021AB0}" type="presOf" srcId="{255937AA-3194-41EE-8BBB-55B4AE7D3685}" destId="{103F6274-1567-44E6-9B20-C313A2D64BE2}" srcOrd="1" destOrd="0" presId="urn:microsoft.com/office/officeart/2005/8/layout/list1"/>
    <dgm:cxn modelId="{09848085-3FCC-45EF-90BE-5E9E17EBE1A8}" type="presParOf" srcId="{24DED352-D9A9-403A-94F0-FA5493D006C2}" destId="{E754C449-D37F-458A-8A3A-2190D90F7264}" srcOrd="0" destOrd="0" presId="urn:microsoft.com/office/officeart/2005/8/layout/list1"/>
    <dgm:cxn modelId="{37EBE2C7-B920-47F6-A64E-FC93B661FDCE}" type="presParOf" srcId="{E754C449-D37F-458A-8A3A-2190D90F7264}" destId="{6C901880-BA95-410A-8C18-81FB7258A301}" srcOrd="0" destOrd="0" presId="urn:microsoft.com/office/officeart/2005/8/layout/list1"/>
    <dgm:cxn modelId="{94E769EE-74CA-4AA3-AFCD-32C9B3FBF2FD}" type="presParOf" srcId="{E754C449-D37F-458A-8A3A-2190D90F7264}" destId="{103F6274-1567-44E6-9B20-C313A2D64BE2}" srcOrd="1" destOrd="0" presId="urn:microsoft.com/office/officeart/2005/8/layout/list1"/>
    <dgm:cxn modelId="{F188C411-5112-4C4C-8783-DF726FE8485B}" type="presParOf" srcId="{24DED352-D9A9-403A-94F0-FA5493D006C2}" destId="{ED96B994-06A5-41BD-B1E5-D57623209712}" srcOrd="1" destOrd="0" presId="urn:microsoft.com/office/officeart/2005/8/layout/list1"/>
    <dgm:cxn modelId="{5E632E24-5871-4081-9902-C79A9BF537DF}" type="presParOf" srcId="{24DED352-D9A9-403A-94F0-FA5493D006C2}" destId="{A412FB58-A605-4C8D-98EB-032325979D17}" srcOrd="2" destOrd="0" presId="urn:microsoft.com/office/officeart/2005/8/layout/list1"/>
    <dgm:cxn modelId="{E6C2F3B1-A197-42B5-8545-6D580C178393}" type="presParOf" srcId="{24DED352-D9A9-403A-94F0-FA5493D006C2}" destId="{B1172961-574A-419E-80BA-24ADE75A893D}" srcOrd="3" destOrd="0" presId="urn:microsoft.com/office/officeart/2005/8/layout/list1"/>
    <dgm:cxn modelId="{33CE200D-3B80-4DF2-97AD-F025E3A01F66}" type="presParOf" srcId="{24DED352-D9A9-403A-94F0-FA5493D006C2}" destId="{29320974-B7DA-4122-AFB5-F2E8230490CC}" srcOrd="4" destOrd="0" presId="urn:microsoft.com/office/officeart/2005/8/layout/list1"/>
    <dgm:cxn modelId="{5A1B3B53-387B-4995-97F3-08AA4DAB5817}" type="presParOf" srcId="{29320974-B7DA-4122-AFB5-F2E8230490CC}" destId="{3C8DB297-29C9-4D54-8C2C-612C36B2900C}" srcOrd="0" destOrd="0" presId="urn:microsoft.com/office/officeart/2005/8/layout/list1"/>
    <dgm:cxn modelId="{8E9D956F-5B41-490D-A2A4-E61DC22184FC}" type="presParOf" srcId="{29320974-B7DA-4122-AFB5-F2E8230490CC}" destId="{32BED0D5-8AD4-4879-948E-91FB81427034}" srcOrd="1" destOrd="0" presId="urn:microsoft.com/office/officeart/2005/8/layout/list1"/>
    <dgm:cxn modelId="{7C986C22-5C41-47D4-ADDF-6EE0C25509BC}" type="presParOf" srcId="{24DED352-D9A9-403A-94F0-FA5493D006C2}" destId="{D2CB0352-6689-4A30-A7B7-C5E399DD256B}" srcOrd="5" destOrd="0" presId="urn:microsoft.com/office/officeart/2005/8/layout/list1"/>
    <dgm:cxn modelId="{B23ECD53-AC74-403E-8A7E-E18F0002BA97}" type="presParOf" srcId="{24DED352-D9A9-403A-94F0-FA5493D006C2}" destId="{0D05FCA5-49B8-4733-9DF5-5054630762EF}" srcOrd="6" destOrd="0" presId="urn:microsoft.com/office/officeart/2005/8/layout/list1"/>
    <dgm:cxn modelId="{9DE7C03D-96BC-45CD-9585-0441A6158DF5}" type="presParOf" srcId="{24DED352-D9A9-403A-94F0-FA5493D006C2}" destId="{349CD6F2-ACDD-41F6-B2F8-2A67BC6713B9}" srcOrd="7" destOrd="0" presId="urn:microsoft.com/office/officeart/2005/8/layout/list1"/>
    <dgm:cxn modelId="{0447766C-25B3-4FF5-8B0D-FC30DDEFD1C3}" type="presParOf" srcId="{24DED352-D9A9-403A-94F0-FA5493D006C2}" destId="{52FE949F-EFD6-4099-B1E2-07DD88690BFC}" srcOrd="8" destOrd="0" presId="urn:microsoft.com/office/officeart/2005/8/layout/list1"/>
    <dgm:cxn modelId="{5AE1EB89-F4BD-473A-9271-6D0C37A30056}" type="presParOf" srcId="{52FE949F-EFD6-4099-B1E2-07DD88690BFC}" destId="{95878DB5-BB44-4681-A62A-1A6848233301}" srcOrd="0" destOrd="0" presId="urn:microsoft.com/office/officeart/2005/8/layout/list1"/>
    <dgm:cxn modelId="{70CFF4CB-4BE5-4C8C-AE60-F504D421C1C4}" type="presParOf" srcId="{52FE949F-EFD6-4099-B1E2-07DD88690BFC}" destId="{F9F3C771-B150-420F-8D37-97B2A17C2D6B}" srcOrd="1" destOrd="0" presId="urn:microsoft.com/office/officeart/2005/8/layout/list1"/>
    <dgm:cxn modelId="{1BF00A63-4DAF-49F6-BA6D-204B427A8A0E}" type="presParOf" srcId="{24DED352-D9A9-403A-94F0-FA5493D006C2}" destId="{799F32ED-651A-4CF4-BFD0-1D8E27951B45}" srcOrd="9" destOrd="0" presId="urn:microsoft.com/office/officeart/2005/8/layout/list1"/>
    <dgm:cxn modelId="{AFE43F3D-F61D-4E48-8D70-C3DF84F98BFF}" type="presParOf" srcId="{24DED352-D9A9-403A-94F0-FA5493D006C2}" destId="{6ACC5357-34E8-4189-9C80-B8206805209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CE5B9B-AFC0-433A-A668-38013E065A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6792F45-FF77-49D4-870B-4123FA3BD714}">
      <dgm:prSet/>
      <dgm:spPr/>
      <dgm:t>
        <a:bodyPr/>
        <a:lstStyle/>
        <a:p>
          <a:r>
            <a:rPr lang="en-US"/>
            <a:t>Divesting out of cash-draining businesses with little growth opportunities</a:t>
          </a:r>
        </a:p>
      </dgm:t>
    </dgm:pt>
    <dgm:pt modelId="{551ADD25-5C20-4971-BFCD-7740D95DFEEA}" type="parTrans" cxnId="{D1D0CEE3-C188-478A-83DE-51D983BFA10E}">
      <dgm:prSet/>
      <dgm:spPr/>
      <dgm:t>
        <a:bodyPr/>
        <a:lstStyle/>
        <a:p>
          <a:endParaRPr lang="en-US"/>
        </a:p>
      </dgm:t>
    </dgm:pt>
    <dgm:pt modelId="{E318CDA5-7FE4-429A-A419-4DB2723FB12B}" type="sibTrans" cxnId="{D1D0CEE3-C188-478A-83DE-51D983BFA10E}">
      <dgm:prSet/>
      <dgm:spPr/>
      <dgm:t>
        <a:bodyPr/>
        <a:lstStyle/>
        <a:p>
          <a:endParaRPr lang="en-US"/>
        </a:p>
      </dgm:t>
    </dgm:pt>
    <dgm:pt modelId="{CF19E84A-3EFE-4759-BB95-106F36D99748}">
      <dgm:prSet/>
      <dgm:spPr/>
      <dgm:t>
        <a:bodyPr/>
        <a:lstStyle/>
        <a:p>
          <a:r>
            <a:rPr lang="en-US" dirty="0"/>
            <a:t>Closing of stores in Africa</a:t>
          </a:r>
        </a:p>
      </dgm:t>
    </dgm:pt>
    <dgm:pt modelId="{E5FFC19F-AA27-4447-8086-E4A6EF1DDF87}" type="parTrans" cxnId="{E04978B0-6C91-4C5D-8499-AD37C1BA7CC4}">
      <dgm:prSet/>
      <dgm:spPr/>
      <dgm:t>
        <a:bodyPr/>
        <a:lstStyle/>
        <a:p>
          <a:endParaRPr lang="en-US"/>
        </a:p>
      </dgm:t>
    </dgm:pt>
    <dgm:pt modelId="{7E4965B2-90AF-4890-AB0F-3A7B52831CDA}" type="sibTrans" cxnId="{E04978B0-6C91-4C5D-8499-AD37C1BA7CC4}">
      <dgm:prSet/>
      <dgm:spPr/>
      <dgm:t>
        <a:bodyPr/>
        <a:lstStyle/>
        <a:p>
          <a:endParaRPr lang="en-US"/>
        </a:p>
      </dgm:t>
    </dgm:pt>
    <dgm:pt modelId="{D2277072-3544-4FF7-B1BF-404A7542AC89}">
      <dgm:prSet/>
      <dgm:spPr/>
      <dgm:t>
        <a:bodyPr/>
        <a:lstStyle/>
        <a:p>
          <a:r>
            <a:rPr lang="en-US"/>
            <a:t>Sale of retail business in Brazil</a:t>
          </a:r>
        </a:p>
      </dgm:t>
    </dgm:pt>
    <dgm:pt modelId="{047FA60D-49B2-4FDA-8958-BFFB9FAE5173}" type="parTrans" cxnId="{87427C1B-FE38-4CD1-B588-298524D3F9A2}">
      <dgm:prSet/>
      <dgm:spPr/>
      <dgm:t>
        <a:bodyPr/>
        <a:lstStyle/>
        <a:p>
          <a:endParaRPr lang="en-US"/>
        </a:p>
      </dgm:t>
    </dgm:pt>
    <dgm:pt modelId="{A553095D-CC03-4005-95E2-059B57D2AAE6}" type="sibTrans" cxnId="{87427C1B-FE38-4CD1-B588-298524D3F9A2}">
      <dgm:prSet/>
      <dgm:spPr/>
      <dgm:t>
        <a:bodyPr/>
        <a:lstStyle/>
        <a:p>
          <a:endParaRPr lang="en-US"/>
        </a:p>
      </dgm:t>
    </dgm:pt>
    <dgm:pt modelId="{464C18DE-B41C-4EE6-AAC3-0ACE04841343}">
      <dgm:prSet/>
      <dgm:spPr/>
      <dgm:t>
        <a:bodyPr/>
        <a:lstStyle/>
        <a:p>
          <a:r>
            <a:rPr lang="en-US"/>
            <a:t>Sale of Walmart Argentina </a:t>
          </a:r>
        </a:p>
      </dgm:t>
    </dgm:pt>
    <dgm:pt modelId="{E5C98B0C-594D-4A19-B28D-302546C9B1A6}" type="parTrans" cxnId="{F2D19704-4535-4DAE-AB4C-999BE7B067FB}">
      <dgm:prSet/>
      <dgm:spPr/>
      <dgm:t>
        <a:bodyPr/>
        <a:lstStyle/>
        <a:p>
          <a:endParaRPr lang="en-US"/>
        </a:p>
      </dgm:t>
    </dgm:pt>
    <dgm:pt modelId="{11B94E10-8E63-4865-BC9D-CC595AAE17F6}" type="sibTrans" cxnId="{F2D19704-4535-4DAE-AB4C-999BE7B067FB}">
      <dgm:prSet/>
      <dgm:spPr/>
      <dgm:t>
        <a:bodyPr/>
        <a:lstStyle/>
        <a:p>
          <a:endParaRPr lang="en-US"/>
        </a:p>
      </dgm:t>
    </dgm:pt>
    <dgm:pt modelId="{CB899F7C-DEF6-485D-91FD-5F38E7CB8276}">
      <dgm:prSet/>
      <dgm:spPr/>
      <dgm:t>
        <a:bodyPr/>
        <a:lstStyle/>
        <a:p>
          <a:r>
            <a:rPr lang="en-US" dirty="0"/>
            <a:t>Sale of UK grocery chain – Asda</a:t>
          </a:r>
        </a:p>
      </dgm:t>
    </dgm:pt>
    <dgm:pt modelId="{F995D015-841A-416E-A980-CAFFE6678B09}" type="parTrans" cxnId="{AC5619F7-391B-43C1-BDB6-62104338F175}">
      <dgm:prSet/>
      <dgm:spPr/>
      <dgm:t>
        <a:bodyPr/>
        <a:lstStyle/>
        <a:p>
          <a:endParaRPr lang="en-US"/>
        </a:p>
      </dgm:t>
    </dgm:pt>
    <dgm:pt modelId="{1ACB66A4-8F06-4A49-9231-B460EB45F890}" type="sibTrans" cxnId="{AC5619F7-391B-43C1-BDB6-62104338F175}">
      <dgm:prSet/>
      <dgm:spPr/>
      <dgm:t>
        <a:bodyPr/>
        <a:lstStyle/>
        <a:p>
          <a:endParaRPr lang="en-US"/>
        </a:p>
      </dgm:t>
    </dgm:pt>
    <dgm:pt modelId="{E0CE76A1-5F42-4F55-B146-B74782A25589}">
      <dgm:prSet/>
      <dgm:spPr/>
      <dgm:t>
        <a:bodyPr/>
        <a:lstStyle/>
        <a:p>
          <a:r>
            <a:rPr lang="en-US"/>
            <a:t>Sale of Japanese grocery business – Seiya</a:t>
          </a:r>
        </a:p>
      </dgm:t>
    </dgm:pt>
    <dgm:pt modelId="{2DC19CB6-71CC-4BB6-A22E-2520A5944E06}" type="parTrans" cxnId="{7F9234FA-EEF7-4516-AC85-699111FFD33D}">
      <dgm:prSet/>
      <dgm:spPr/>
      <dgm:t>
        <a:bodyPr/>
        <a:lstStyle/>
        <a:p>
          <a:endParaRPr lang="en-US"/>
        </a:p>
      </dgm:t>
    </dgm:pt>
    <dgm:pt modelId="{63B3E06E-D8AD-4B26-B384-44B147BC553B}" type="sibTrans" cxnId="{7F9234FA-EEF7-4516-AC85-699111FFD33D}">
      <dgm:prSet/>
      <dgm:spPr/>
      <dgm:t>
        <a:bodyPr/>
        <a:lstStyle/>
        <a:p>
          <a:endParaRPr lang="en-US"/>
        </a:p>
      </dgm:t>
    </dgm:pt>
    <dgm:pt modelId="{964E11B6-523F-4DAD-ADB1-B2F5B17112F9}">
      <dgm:prSet/>
      <dgm:spPr/>
      <dgm:t>
        <a:bodyPr/>
        <a:lstStyle/>
        <a:p>
          <a:r>
            <a:rPr lang="en-US"/>
            <a:t>Focus on markets with past success</a:t>
          </a:r>
        </a:p>
      </dgm:t>
    </dgm:pt>
    <dgm:pt modelId="{493624FA-C3DB-4B13-9DCE-170B8DD1F22C}" type="parTrans" cxnId="{542C8425-F655-4BE4-B96E-1F08B879C6FC}">
      <dgm:prSet/>
      <dgm:spPr/>
      <dgm:t>
        <a:bodyPr/>
        <a:lstStyle/>
        <a:p>
          <a:endParaRPr lang="en-US"/>
        </a:p>
      </dgm:t>
    </dgm:pt>
    <dgm:pt modelId="{DF321A54-65F7-4BEF-BCFC-72BA953F1027}" type="sibTrans" cxnId="{542C8425-F655-4BE4-B96E-1F08B879C6FC}">
      <dgm:prSet/>
      <dgm:spPr/>
      <dgm:t>
        <a:bodyPr/>
        <a:lstStyle/>
        <a:p>
          <a:endParaRPr lang="en-US"/>
        </a:p>
      </dgm:t>
    </dgm:pt>
    <dgm:pt modelId="{FFF909ED-D8E5-40E2-85BF-9922642A2F6A}">
      <dgm:prSet/>
      <dgm:spPr/>
      <dgm:t>
        <a:bodyPr/>
        <a:lstStyle/>
        <a:p>
          <a:r>
            <a:rPr lang="en-US"/>
            <a:t>India – acquired 77% in Flipkart</a:t>
          </a:r>
        </a:p>
      </dgm:t>
    </dgm:pt>
    <dgm:pt modelId="{A62E00EE-D413-4CE6-B0C8-86AE90A1EEA5}" type="parTrans" cxnId="{1F4FF233-04E0-48EE-A427-F6FC20D9AADF}">
      <dgm:prSet/>
      <dgm:spPr/>
      <dgm:t>
        <a:bodyPr/>
        <a:lstStyle/>
        <a:p>
          <a:endParaRPr lang="en-US"/>
        </a:p>
      </dgm:t>
    </dgm:pt>
    <dgm:pt modelId="{7EF3B6A1-96DB-4F91-8B23-A0C2A37DD007}" type="sibTrans" cxnId="{1F4FF233-04E0-48EE-A427-F6FC20D9AADF}">
      <dgm:prSet/>
      <dgm:spPr/>
      <dgm:t>
        <a:bodyPr/>
        <a:lstStyle/>
        <a:p>
          <a:endParaRPr lang="en-US"/>
        </a:p>
      </dgm:t>
    </dgm:pt>
    <dgm:pt modelId="{B9E2ECA8-F4AA-4865-8F7D-8985D7814FB0}" type="pres">
      <dgm:prSet presAssocID="{47CE5B9B-AFC0-433A-A668-38013E065AA8}" presName="linear" presStyleCnt="0">
        <dgm:presLayoutVars>
          <dgm:animLvl val="lvl"/>
          <dgm:resizeHandles val="exact"/>
        </dgm:presLayoutVars>
      </dgm:prSet>
      <dgm:spPr/>
    </dgm:pt>
    <dgm:pt modelId="{1F83E922-3354-41D6-B847-D5ED2C7964AA}" type="pres">
      <dgm:prSet presAssocID="{76792F45-FF77-49D4-870B-4123FA3BD714}" presName="parentText" presStyleLbl="node1" presStyleIdx="0" presStyleCnt="2">
        <dgm:presLayoutVars>
          <dgm:chMax val="0"/>
          <dgm:bulletEnabled val="1"/>
        </dgm:presLayoutVars>
      </dgm:prSet>
      <dgm:spPr/>
    </dgm:pt>
    <dgm:pt modelId="{EAE75FB7-D5C5-42E3-A9D5-395247E8FF0B}" type="pres">
      <dgm:prSet presAssocID="{76792F45-FF77-49D4-870B-4123FA3BD714}" presName="childText" presStyleLbl="revTx" presStyleIdx="0" presStyleCnt="2">
        <dgm:presLayoutVars>
          <dgm:bulletEnabled val="1"/>
        </dgm:presLayoutVars>
      </dgm:prSet>
      <dgm:spPr/>
    </dgm:pt>
    <dgm:pt modelId="{2F56F727-E718-46EC-A619-A2B4DF18A3BB}" type="pres">
      <dgm:prSet presAssocID="{964E11B6-523F-4DAD-ADB1-B2F5B17112F9}" presName="parentText" presStyleLbl="node1" presStyleIdx="1" presStyleCnt="2">
        <dgm:presLayoutVars>
          <dgm:chMax val="0"/>
          <dgm:bulletEnabled val="1"/>
        </dgm:presLayoutVars>
      </dgm:prSet>
      <dgm:spPr/>
    </dgm:pt>
    <dgm:pt modelId="{47A96B35-9062-4C37-A31A-0F52F188D98D}" type="pres">
      <dgm:prSet presAssocID="{964E11B6-523F-4DAD-ADB1-B2F5B17112F9}" presName="childText" presStyleLbl="revTx" presStyleIdx="1" presStyleCnt="2">
        <dgm:presLayoutVars>
          <dgm:bulletEnabled val="1"/>
        </dgm:presLayoutVars>
      </dgm:prSet>
      <dgm:spPr/>
    </dgm:pt>
  </dgm:ptLst>
  <dgm:cxnLst>
    <dgm:cxn modelId="{F2D19704-4535-4DAE-AB4C-999BE7B067FB}" srcId="{76792F45-FF77-49D4-870B-4123FA3BD714}" destId="{464C18DE-B41C-4EE6-AAC3-0ACE04841343}" srcOrd="2" destOrd="0" parTransId="{E5C98B0C-594D-4A19-B28D-302546C9B1A6}" sibTransId="{11B94E10-8E63-4865-BC9D-CC595AAE17F6}"/>
    <dgm:cxn modelId="{87427C1B-FE38-4CD1-B588-298524D3F9A2}" srcId="{76792F45-FF77-49D4-870B-4123FA3BD714}" destId="{D2277072-3544-4FF7-B1BF-404A7542AC89}" srcOrd="1" destOrd="0" parTransId="{047FA60D-49B2-4FDA-8958-BFFB9FAE5173}" sibTransId="{A553095D-CC03-4005-95E2-059B57D2AAE6}"/>
    <dgm:cxn modelId="{542C8425-F655-4BE4-B96E-1F08B879C6FC}" srcId="{47CE5B9B-AFC0-433A-A668-38013E065AA8}" destId="{964E11B6-523F-4DAD-ADB1-B2F5B17112F9}" srcOrd="1" destOrd="0" parTransId="{493624FA-C3DB-4B13-9DCE-170B8DD1F22C}" sibTransId="{DF321A54-65F7-4BEF-BCFC-72BA953F1027}"/>
    <dgm:cxn modelId="{59318627-257D-4B83-A56B-5E85008AC310}" type="presOf" srcId="{CF19E84A-3EFE-4759-BB95-106F36D99748}" destId="{EAE75FB7-D5C5-42E3-A9D5-395247E8FF0B}" srcOrd="0" destOrd="0" presId="urn:microsoft.com/office/officeart/2005/8/layout/vList2"/>
    <dgm:cxn modelId="{1F4FF233-04E0-48EE-A427-F6FC20D9AADF}" srcId="{964E11B6-523F-4DAD-ADB1-B2F5B17112F9}" destId="{FFF909ED-D8E5-40E2-85BF-9922642A2F6A}" srcOrd="0" destOrd="0" parTransId="{A62E00EE-D413-4CE6-B0C8-86AE90A1EEA5}" sibTransId="{7EF3B6A1-96DB-4F91-8B23-A0C2A37DD007}"/>
    <dgm:cxn modelId="{82B61163-0748-4A0F-B214-2A0C4704F9DF}" type="presOf" srcId="{CB899F7C-DEF6-485D-91FD-5F38E7CB8276}" destId="{EAE75FB7-D5C5-42E3-A9D5-395247E8FF0B}" srcOrd="0" destOrd="3" presId="urn:microsoft.com/office/officeart/2005/8/layout/vList2"/>
    <dgm:cxn modelId="{CC483067-E868-4EBB-A750-2E9E5CBA5D85}" type="presOf" srcId="{76792F45-FF77-49D4-870B-4123FA3BD714}" destId="{1F83E922-3354-41D6-B847-D5ED2C7964AA}" srcOrd="0" destOrd="0" presId="urn:microsoft.com/office/officeart/2005/8/layout/vList2"/>
    <dgm:cxn modelId="{27C2D275-62B6-495E-91F5-4E2D1BB0420F}" type="presOf" srcId="{E0CE76A1-5F42-4F55-B146-B74782A25589}" destId="{EAE75FB7-D5C5-42E3-A9D5-395247E8FF0B}" srcOrd="0" destOrd="4" presId="urn:microsoft.com/office/officeart/2005/8/layout/vList2"/>
    <dgm:cxn modelId="{13C3B079-6779-453A-9F76-FEDD32BFF99E}" type="presOf" srcId="{47CE5B9B-AFC0-433A-A668-38013E065AA8}" destId="{B9E2ECA8-F4AA-4865-8F7D-8985D7814FB0}" srcOrd="0" destOrd="0" presId="urn:microsoft.com/office/officeart/2005/8/layout/vList2"/>
    <dgm:cxn modelId="{A78EC67D-2302-4A8D-96AC-FFE27309894B}" type="presOf" srcId="{964E11B6-523F-4DAD-ADB1-B2F5B17112F9}" destId="{2F56F727-E718-46EC-A619-A2B4DF18A3BB}" srcOrd="0" destOrd="0" presId="urn:microsoft.com/office/officeart/2005/8/layout/vList2"/>
    <dgm:cxn modelId="{4293EC7D-BFE0-4682-82CE-FA91C63A4FB4}" type="presOf" srcId="{464C18DE-B41C-4EE6-AAC3-0ACE04841343}" destId="{EAE75FB7-D5C5-42E3-A9D5-395247E8FF0B}" srcOrd="0" destOrd="2" presId="urn:microsoft.com/office/officeart/2005/8/layout/vList2"/>
    <dgm:cxn modelId="{CE9D4A90-EB92-449A-B63E-D43AB7E78817}" type="presOf" srcId="{D2277072-3544-4FF7-B1BF-404A7542AC89}" destId="{EAE75FB7-D5C5-42E3-A9D5-395247E8FF0B}" srcOrd="0" destOrd="1" presId="urn:microsoft.com/office/officeart/2005/8/layout/vList2"/>
    <dgm:cxn modelId="{F6D68D92-1175-470D-A24B-16FEEEC663B1}" type="presOf" srcId="{FFF909ED-D8E5-40E2-85BF-9922642A2F6A}" destId="{47A96B35-9062-4C37-A31A-0F52F188D98D}" srcOrd="0" destOrd="0" presId="urn:microsoft.com/office/officeart/2005/8/layout/vList2"/>
    <dgm:cxn modelId="{E04978B0-6C91-4C5D-8499-AD37C1BA7CC4}" srcId="{76792F45-FF77-49D4-870B-4123FA3BD714}" destId="{CF19E84A-3EFE-4759-BB95-106F36D99748}" srcOrd="0" destOrd="0" parTransId="{E5FFC19F-AA27-4447-8086-E4A6EF1DDF87}" sibTransId="{7E4965B2-90AF-4890-AB0F-3A7B52831CDA}"/>
    <dgm:cxn modelId="{D1D0CEE3-C188-478A-83DE-51D983BFA10E}" srcId="{47CE5B9B-AFC0-433A-A668-38013E065AA8}" destId="{76792F45-FF77-49D4-870B-4123FA3BD714}" srcOrd="0" destOrd="0" parTransId="{551ADD25-5C20-4971-BFCD-7740D95DFEEA}" sibTransId="{E318CDA5-7FE4-429A-A419-4DB2723FB12B}"/>
    <dgm:cxn modelId="{AC5619F7-391B-43C1-BDB6-62104338F175}" srcId="{76792F45-FF77-49D4-870B-4123FA3BD714}" destId="{CB899F7C-DEF6-485D-91FD-5F38E7CB8276}" srcOrd="3" destOrd="0" parTransId="{F995D015-841A-416E-A980-CAFFE6678B09}" sibTransId="{1ACB66A4-8F06-4A49-9231-B460EB45F890}"/>
    <dgm:cxn modelId="{7F9234FA-EEF7-4516-AC85-699111FFD33D}" srcId="{76792F45-FF77-49D4-870B-4123FA3BD714}" destId="{E0CE76A1-5F42-4F55-B146-B74782A25589}" srcOrd="4" destOrd="0" parTransId="{2DC19CB6-71CC-4BB6-A22E-2520A5944E06}" sibTransId="{63B3E06E-D8AD-4B26-B384-44B147BC553B}"/>
    <dgm:cxn modelId="{C5D429F8-54ED-439F-B8DD-92FCE05FA68D}" type="presParOf" srcId="{B9E2ECA8-F4AA-4865-8F7D-8985D7814FB0}" destId="{1F83E922-3354-41D6-B847-D5ED2C7964AA}" srcOrd="0" destOrd="0" presId="urn:microsoft.com/office/officeart/2005/8/layout/vList2"/>
    <dgm:cxn modelId="{CEECB51C-A3AD-4206-9251-8FDE6A6D3516}" type="presParOf" srcId="{B9E2ECA8-F4AA-4865-8F7D-8985D7814FB0}" destId="{EAE75FB7-D5C5-42E3-A9D5-395247E8FF0B}" srcOrd="1" destOrd="0" presId="urn:microsoft.com/office/officeart/2005/8/layout/vList2"/>
    <dgm:cxn modelId="{B1C7DB88-4CC7-4723-85B9-572AFB8118B3}" type="presParOf" srcId="{B9E2ECA8-F4AA-4865-8F7D-8985D7814FB0}" destId="{2F56F727-E718-46EC-A619-A2B4DF18A3BB}" srcOrd="2" destOrd="0" presId="urn:microsoft.com/office/officeart/2005/8/layout/vList2"/>
    <dgm:cxn modelId="{BD635053-4B2A-437D-BD58-E86B9642441D}" type="presParOf" srcId="{B9E2ECA8-F4AA-4865-8F7D-8985D7814FB0}" destId="{47A96B35-9062-4C37-A31A-0F52F188D98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CE2726-D120-4867-8632-22B625CD14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86D7A40-3F7C-406B-974A-72C30FD3A378}">
      <dgm:prSet/>
      <dgm:spPr/>
      <dgm:t>
        <a:bodyPr/>
        <a:lstStyle/>
        <a:p>
          <a:r>
            <a:rPr lang="en-US"/>
            <a:t>Retail and Trade is large and growing</a:t>
          </a:r>
        </a:p>
      </dgm:t>
    </dgm:pt>
    <dgm:pt modelId="{FD25784C-1677-46BD-BF7D-8808C577A4F7}" type="parTrans" cxnId="{295362F5-2C14-460D-8672-70184E7030B8}">
      <dgm:prSet/>
      <dgm:spPr/>
      <dgm:t>
        <a:bodyPr/>
        <a:lstStyle/>
        <a:p>
          <a:endParaRPr lang="en-US"/>
        </a:p>
      </dgm:t>
    </dgm:pt>
    <dgm:pt modelId="{71EF4001-C599-4F0C-B3E4-2A81D76E81A3}" type="sibTrans" cxnId="{295362F5-2C14-460D-8672-70184E7030B8}">
      <dgm:prSet/>
      <dgm:spPr/>
      <dgm:t>
        <a:bodyPr/>
        <a:lstStyle/>
        <a:p>
          <a:endParaRPr lang="en-US"/>
        </a:p>
      </dgm:t>
    </dgm:pt>
    <dgm:pt modelId="{A84B0B85-008B-4192-93C0-28ACA162C9BA}">
      <dgm:prSet/>
      <dgm:spPr/>
      <dgm:t>
        <a:bodyPr/>
        <a:lstStyle/>
        <a:p>
          <a:r>
            <a:rPr lang="en-US"/>
            <a:t>Food and Beverage is also growing in sales</a:t>
          </a:r>
        </a:p>
      </dgm:t>
    </dgm:pt>
    <dgm:pt modelId="{CE2738B6-D126-4503-8E0D-AC607EF5AAFB}" type="parTrans" cxnId="{A48463B6-5A7A-4B9A-8F9C-652EDB1F96FE}">
      <dgm:prSet/>
      <dgm:spPr/>
      <dgm:t>
        <a:bodyPr/>
        <a:lstStyle/>
        <a:p>
          <a:endParaRPr lang="en-US"/>
        </a:p>
      </dgm:t>
    </dgm:pt>
    <dgm:pt modelId="{AD0CCAF4-36B7-422C-BF1E-CD52F0289460}" type="sibTrans" cxnId="{A48463B6-5A7A-4B9A-8F9C-652EDB1F96FE}">
      <dgm:prSet/>
      <dgm:spPr/>
      <dgm:t>
        <a:bodyPr/>
        <a:lstStyle/>
        <a:p>
          <a:endParaRPr lang="en-US"/>
        </a:p>
      </dgm:t>
    </dgm:pt>
    <dgm:pt modelId="{D25E7F2B-DEA1-4C1D-A2C2-ACDD450F37B3}">
      <dgm:prSet/>
      <dgm:spPr/>
      <dgm:t>
        <a:bodyPr/>
        <a:lstStyle/>
        <a:p>
          <a:r>
            <a:rPr lang="en-US"/>
            <a:t>Becoming competitive due to high pressure from multiple retail formats</a:t>
          </a:r>
        </a:p>
      </dgm:t>
    </dgm:pt>
    <dgm:pt modelId="{3ACD4B3A-ACB4-4C46-8CFC-028B8E2D2841}" type="parTrans" cxnId="{30A712E9-01F9-4AFB-9FBA-CC5D88EC1FDC}">
      <dgm:prSet/>
      <dgm:spPr/>
      <dgm:t>
        <a:bodyPr/>
        <a:lstStyle/>
        <a:p>
          <a:endParaRPr lang="en-US"/>
        </a:p>
      </dgm:t>
    </dgm:pt>
    <dgm:pt modelId="{9193E251-4980-4CE7-993E-A6D12EB2280F}" type="sibTrans" cxnId="{30A712E9-01F9-4AFB-9FBA-CC5D88EC1FDC}">
      <dgm:prSet/>
      <dgm:spPr/>
      <dgm:t>
        <a:bodyPr/>
        <a:lstStyle/>
        <a:p>
          <a:endParaRPr lang="en-US"/>
        </a:p>
      </dgm:t>
    </dgm:pt>
    <dgm:pt modelId="{04EFA720-9817-45DF-A5B1-CDB09E095F5A}">
      <dgm:prSet/>
      <dgm:spPr/>
      <dgm:t>
        <a:bodyPr/>
        <a:lstStyle/>
        <a:p>
          <a:r>
            <a:rPr lang="en-US"/>
            <a:t>Major transformational thinking needed </a:t>
          </a:r>
        </a:p>
      </dgm:t>
    </dgm:pt>
    <dgm:pt modelId="{3E09D41D-2946-4D0D-9263-97163195451D}" type="parTrans" cxnId="{4B649648-8A5E-4A10-93B0-41DF21934C99}">
      <dgm:prSet/>
      <dgm:spPr/>
      <dgm:t>
        <a:bodyPr/>
        <a:lstStyle/>
        <a:p>
          <a:endParaRPr lang="en-US"/>
        </a:p>
      </dgm:t>
    </dgm:pt>
    <dgm:pt modelId="{21EF56EF-2A18-4E2A-AA27-39F9E240A0EA}" type="sibTrans" cxnId="{4B649648-8A5E-4A10-93B0-41DF21934C99}">
      <dgm:prSet/>
      <dgm:spPr/>
      <dgm:t>
        <a:bodyPr/>
        <a:lstStyle/>
        <a:p>
          <a:endParaRPr lang="en-US"/>
        </a:p>
      </dgm:t>
    </dgm:pt>
    <dgm:pt modelId="{1C3C285F-3A88-4E62-8675-228122116E9E}">
      <dgm:prSet/>
      <dgm:spPr/>
      <dgm:t>
        <a:bodyPr/>
        <a:lstStyle/>
        <a:p>
          <a:r>
            <a:rPr lang="en-US"/>
            <a:t>Reimagining the workforce, supply chain resiliency, digital revolution</a:t>
          </a:r>
        </a:p>
      </dgm:t>
    </dgm:pt>
    <dgm:pt modelId="{9BE5E33A-F125-4A09-9F7D-A3EAD5D3A00A}" type="parTrans" cxnId="{32D7F11B-F690-44C8-8410-FEB9481DB98B}">
      <dgm:prSet/>
      <dgm:spPr/>
      <dgm:t>
        <a:bodyPr/>
        <a:lstStyle/>
        <a:p>
          <a:endParaRPr lang="en-US"/>
        </a:p>
      </dgm:t>
    </dgm:pt>
    <dgm:pt modelId="{8499C3A7-9A95-44DB-B0BF-A87C972993C5}" type="sibTrans" cxnId="{32D7F11B-F690-44C8-8410-FEB9481DB98B}">
      <dgm:prSet/>
      <dgm:spPr/>
      <dgm:t>
        <a:bodyPr/>
        <a:lstStyle/>
        <a:p>
          <a:endParaRPr lang="en-US"/>
        </a:p>
      </dgm:t>
    </dgm:pt>
    <dgm:pt modelId="{B918BE54-B9D0-4299-8CA2-A4FF89E526CF}">
      <dgm:prSet/>
      <dgm:spPr/>
      <dgm:t>
        <a:bodyPr/>
        <a:lstStyle/>
        <a:p>
          <a:r>
            <a:rPr lang="en-US"/>
            <a:t>Technology disruption possible</a:t>
          </a:r>
        </a:p>
      </dgm:t>
    </dgm:pt>
    <dgm:pt modelId="{EB92947C-67E8-402A-A7B4-24564CC84A21}" type="parTrans" cxnId="{7E44F2BE-48C6-4127-953B-B2B46EE69426}">
      <dgm:prSet/>
      <dgm:spPr/>
      <dgm:t>
        <a:bodyPr/>
        <a:lstStyle/>
        <a:p>
          <a:endParaRPr lang="en-US"/>
        </a:p>
      </dgm:t>
    </dgm:pt>
    <dgm:pt modelId="{E4B4B209-72D1-46A6-89A1-4EBACD7DFB96}" type="sibTrans" cxnId="{7E44F2BE-48C6-4127-953B-B2B46EE69426}">
      <dgm:prSet/>
      <dgm:spPr/>
      <dgm:t>
        <a:bodyPr/>
        <a:lstStyle/>
        <a:p>
          <a:endParaRPr lang="en-US"/>
        </a:p>
      </dgm:t>
    </dgm:pt>
    <dgm:pt modelId="{ED8F319F-7616-485C-95BF-B0702A39FEED}">
      <dgm:prSet/>
      <dgm:spPr/>
      <dgm:t>
        <a:bodyPr/>
        <a:lstStyle/>
        <a:p>
          <a:r>
            <a:rPr lang="en-US" dirty="0"/>
            <a:t>Climate change and environmental justice issues </a:t>
          </a:r>
        </a:p>
      </dgm:t>
    </dgm:pt>
    <dgm:pt modelId="{DDD6DF48-5FD3-4BC8-8122-AC1855FD285E}" type="parTrans" cxnId="{1004D031-B9FB-42D5-9BA1-F022E9C3941A}">
      <dgm:prSet/>
      <dgm:spPr/>
      <dgm:t>
        <a:bodyPr/>
        <a:lstStyle/>
        <a:p>
          <a:endParaRPr lang="en-US"/>
        </a:p>
      </dgm:t>
    </dgm:pt>
    <dgm:pt modelId="{C8638824-CF66-4767-B627-193F52420956}" type="sibTrans" cxnId="{1004D031-B9FB-42D5-9BA1-F022E9C3941A}">
      <dgm:prSet/>
      <dgm:spPr/>
      <dgm:t>
        <a:bodyPr/>
        <a:lstStyle/>
        <a:p>
          <a:endParaRPr lang="en-US"/>
        </a:p>
      </dgm:t>
    </dgm:pt>
    <dgm:pt modelId="{9349CE12-6F67-45A8-B5D0-5F02E10FA41E}" type="pres">
      <dgm:prSet presAssocID="{A7CE2726-D120-4867-8632-22B625CD1408}" presName="linear" presStyleCnt="0">
        <dgm:presLayoutVars>
          <dgm:animLvl val="lvl"/>
          <dgm:resizeHandles val="exact"/>
        </dgm:presLayoutVars>
      </dgm:prSet>
      <dgm:spPr/>
    </dgm:pt>
    <dgm:pt modelId="{2985BD92-8A81-4D1F-BCE0-38F085748F99}" type="pres">
      <dgm:prSet presAssocID="{286D7A40-3F7C-406B-974A-72C30FD3A378}" presName="parentText" presStyleLbl="node1" presStyleIdx="0" presStyleCnt="5">
        <dgm:presLayoutVars>
          <dgm:chMax val="0"/>
          <dgm:bulletEnabled val="1"/>
        </dgm:presLayoutVars>
      </dgm:prSet>
      <dgm:spPr/>
    </dgm:pt>
    <dgm:pt modelId="{FDFF74E1-5931-49C2-B5CE-06786F4F4C42}" type="pres">
      <dgm:prSet presAssocID="{286D7A40-3F7C-406B-974A-72C30FD3A378}" presName="childText" presStyleLbl="revTx" presStyleIdx="0" presStyleCnt="2">
        <dgm:presLayoutVars>
          <dgm:bulletEnabled val="1"/>
        </dgm:presLayoutVars>
      </dgm:prSet>
      <dgm:spPr/>
    </dgm:pt>
    <dgm:pt modelId="{BE01ACF9-8AA6-4CBB-932D-061177697BEC}" type="pres">
      <dgm:prSet presAssocID="{D25E7F2B-DEA1-4C1D-A2C2-ACDD450F37B3}" presName="parentText" presStyleLbl="node1" presStyleIdx="1" presStyleCnt="5">
        <dgm:presLayoutVars>
          <dgm:chMax val="0"/>
          <dgm:bulletEnabled val="1"/>
        </dgm:presLayoutVars>
      </dgm:prSet>
      <dgm:spPr/>
    </dgm:pt>
    <dgm:pt modelId="{FAC2A91F-911F-4604-9639-353C66724ABB}" type="pres">
      <dgm:prSet presAssocID="{9193E251-4980-4CE7-993E-A6D12EB2280F}" presName="spacer" presStyleCnt="0"/>
      <dgm:spPr/>
    </dgm:pt>
    <dgm:pt modelId="{4B5F9614-78C9-4641-8D99-23618BA65528}" type="pres">
      <dgm:prSet presAssocID="{04EFA720-9817-45DF-A5B1-CDB09E095F5A}" presName="parentText" presStyleLbl="node1" presStyleIdx="2" presStyleCnt="5">
        <dgm:presLayoutVars>
          <dgm:chMax val="0"/>
          <dgm:bulletEnabled val="1"/>
        </dgm:presLayoutVars>
      </dgm:prSet>
      <dgm:spPr/>
    </dgm:pt>
    <dgm:pt modelId="{EE8DC758-A7CE-4B0F-8A6C-2A4B5F8E6BFD}" type="pres">
      <dgm:prSet presAssocID="{04EFA720-9817-45DF-A5B1-CDB09E095F5A}" presName="childText" presStyleLbl="revTx" presStyleIdx="1" presStyleCnt="2">
        <dgm:presLayoutVars>
          <dgm:bulletEnabled val="1"/>
        </dgm:presLayoutVars>
      </dgm:prSet>
      <dgm:spPr/>
    </dgm:pt>
    <dgm:pt modelId="{0D401FBB-CD86-4E37-ABE2-589B474B5B60}" type="pres">
      <dgm:prSet presAssocID="{B918BE54-B9D0-4299-8CA2-A4FF89E526CF}" presName="parentText" presStyleLbl="node1" presStyleIdx="3" presStyleCnt="5">
        <dgm:presLayoutVars>
          <dgm:chMax val="0"/>
          <dgm:bulletEnabled val="1"/>
        </dgm:presLayoutVars>
      </dgm:prSet>
      <dgm:spPr/>
    </dgm:pt>
    <dgm:pt modelId="{8A98B7DA-2168-4098-9FE7-7EECCE41CA28}" type="pres">
      <dgm:prSet presAssocID="{E4B4B209-72D1-46A6-89A1-4EBACD7DFB96}" presName="spacer" presStyleCnt="0"/>
      <dgm:spPr/>
    </dgm:pt>
    <dgm:pt modelId="{6AAD1AD8-B598-47C3-8B51-DEBF6FF8C356}" type="pres">
      <dgm:prSet presAssocID="{ED8F319F-7616-485C-95BF-B0702A39FEED}" presName="parentText" presStyleLbl="node1" presStyleIdx="4" presStyleCnt="5">
        <dgm:presLayoutVars>
          <dgm:chMax val="0"/>
          <dgm:bulletEnabled val="1"/>
        </dgm:presLayoutVars>
      </dgm:prSet>
      <dgm:spPr/>
    </dgm:pt>
  </dgm:ptLst>
  <dgm:cxnLst>
    <dgm:cxn modelId="{C9C7C815-1A38-4E8A-AC52-D697FDCA36AC}" type="presOf" srcId="{A7CE2726-D120-4867-8632-22B625CD1408}" destId="{9349CE12-6F67-45A8-B5D0-5F02E10FA41E}" srcOrd="0" destOrd="0" presId="urn:microsoft.com/office/officeart/2005/8/layout/vList2"/>
    <dgm:cxn modelId="{32D7F11B-F690-44C8-8410-FEB9481DB98B}" srcId="{04EFA720-9817-45DF-A5B1-CDB09E095F5A}" destId="{1C3C285F-3A88-4E62-8675-228122116E9E}" srcOrd="0" destOrd="0" parTransId="{9BE5E33A-F125-4A09-9F7D-A3EAD5D3A00A}" sibTransId="{8499C3A7-9A95-44DB-B0BF-A87C972993C5}"/>
    <dgm:cxn modelId="{1004D031-B9FB-42D5-9BA1-F022E9C3941A}" srcId="{A7CE2726-D120-4867-8632-22B625CD1408}" destId="{ED8F319F-7616-485C-95BF-B0702A39FEED}" srcOrd="4" destOrd="0" parTransId="{DDD6DF48-5FD3-4BC8-8122-AC1855FD285E}" sibTransId="{C8638824-CF66-4767-B627-193F52420956}"/>
    <dgm:cxn modelId="{672BD545-C2FA-45CD-BF80-B72487EFE809}" type="presOf" srcId="{286D7A40-3F7C-406B-974A-72C30FD3A378}" destId="{2985BD92-8A81-4D1F-BCE0-38F085748F99}" srcOrd="0" destOrd="0" presId="urn:microsoft.com/office/officeart/2005/8/layout/vList2"/>
    <dgm:cxn modelId="{4B649648-8A5E-4A10-93B0-41DF21934C99}" srcId="{A7CE2726-D120-4867-8632-22B625CD1408}" destId="{04EFA720-9817-45DF-A5B1-CDB09E095F5A}" srcOrd="2" destOrd="0" parTransId="{3E09D41D-2946-4D0D-9263-97163195451D}" sibTransId="{21EF56EF-2A18-4E2A-AA27-39F9E240A0EA}"/>
    <dgm:cxn modelId="{4B178E84-D7C6-4F30-A61E-42E4066496C3}" type="presOf" srcId="{A84B0B85-008B-4192-93C0-28ACA162C9BA}" destId="{FDFF74E1-5931-49C2-B5CE-06786F4F4C42}" srcOrd="0" destOrd="0" presId="urn:microsoft.com/office/officeart/2005/8/layout/vList2"/>
    <dgm:cxn modelId="{FD6C3E85-74F1-4C08-9B29-3734608B8F64}" type="presOf" srcId="{B918BE54-B9D0-4299-8CA2-A4FF89E526CF}" destId="{0D401FBB-CD86-4E37-ABE2-589B474B5B60}" srcOrd="0" destOrd="0" presId="urn:microsoft.com/office/officeart/2005/8/layout/vList2"/>
    <dgm:cxn modelId="{04E5F387-5884-4956-BCB2-3901BC49B52B}" type="presOf" srcId="{D25E7F2B-DEA1-4C1D-A2C2-ACDD450F37B3}" destId="{BE01ACF9-8AA6-4CBB-932D-061177697BEC}" srcOrd="0" destOrd="0" presId="urn:microsoft.com/office/officeart/2005/8/layout/vList2"/>
    <dgm:cxn modelId="{4F8B8EA1-D126-4748-8DBA-97CB983466B6}" type="presOf" srcId="{1C3C285F-3A88-4E62-8675-228122116E9E}" destId="{EE8DC758-A7CE-4B0F-8A6C-2A4B5F8E6BFD}" srcOrd="0" destOrd="0" presId="urn:microsoft.com/office/officeart/2005/8/layout/vList2"/>
    <dgm:cxn modelId="{A48463B6-5A7A-4B9A-8F9C-652EDB1F96FE}" srcId="{286D7A40-3F7C-406B-974A-72C30FD3A378}" destId="{A84B0B85-008B-4192-93C0-28ACA162C9BA}" srcOrd="0" destOrd="0" parTransId="{CE2738B6-D126-4503-8E0D-AC607EF5AAFB}" sibTransId="{AD0CCAF4-36B7-422C-BF1E-CD52F0289460}"/>
    <dgm:cxn modelId="{7E44F2BE-48C6-4127-953B-B2B46EE69426}" srcId="{A7CE2726-D120-4867-8632-22B625CD1408}" destId="{B918BE54-B9D0-4299-8CA2-A4FF89E526CF}" srcOrd="3" destOrd="0" parTransId="{EB92947C-67E8-402A-A7B4-24564CC84A21}" sibTransId="{E4B4B209-72D1-46A6-89A1-4EBACD7DFB96}"/>
    <dgm:cxn modelId="{18AF73D0-2F82-4DFE-AA94-1C2DF43FE963}" type="presOf" srcId="{ED8F319F-7616-485C-95BF-B0702A39FEED}" destId="{6AAD1AD8-B598-47C3-8B51-DEBF6FF8C356}" srcOrd="0" destOrd="0" presId="urn:microsoft.com/office/officeart/2005/8/layout/vList2"/>
    <dgm:cxn modelId="{30A712E9-01F9-4AFB-9FBA-CC5D88EC1FDC}" srcId="{A7CE2726-D120-4867-8632-22B625CD1408}" destId="{D25E7F2B-DEA1-4C1D-A2C2-ACDD450F37B3}" srcOrd="1" destOrd="0" parTransId="{3ACD4B3A-ACB4-4C46-8CFC-028B8E2D2841}" sibTransId="{9193E251-4980-4CE7-993E-A6D12EB2280F}"/>
    <dgm:cxn modelId="{295362F5-2C14-460D-8672-70184E7030B8}" srcId="{A7CE2726-D120-4867-8632-22B625CD1408}" destId="{286D7A40-3F7C-406B-974A-72C30FD3A378}" srcOrd="0" destOrd="0" parTransId="{FD25784C-1677-46BD-BF7D-8808C577A4F7}" sibTransId="{71EF4001-C599-4F0C-B3E4-2A81D76E81A3}"/>
    <dgm:cxn modelId="{CBA5FAF5-5DC9-4736-8BA8-7DA87F5DBAC5}" type="presOf" srcId="{04EFA720-9817-45DF-A5B1-CDB09E095F5A}" destId="{4B5F9614-78C9-4641-8D99-23618BA65528}" srcOrd="0" destOrd="0" presId="urn:microsoft.com/office/officeart/2005/8/layout/vList2"/>
    <dgm:cxn modelId="{BD020066-D099-4D58-92BE-34670FE11514}" type="presParOf" srcId="{9349CE12-6F67-45A8-B5D0-5F02E10FA41E}" destId="{2985BD92-8A81-4D1F-BCE0-38F085748F99}" srcOrd="0" destOrd="0" presId="urn:microsoft.com/office/officeart/2005/8/layout/vList2"/>
    <dgm:cxn modelId="{F3F9AFDF-1BE5-4E74-95F7-7ADA44BE740B}" type="presParOf" srcId="{9349CE12-6F67-45A8-B5D0-5F02E10FA41E}" destId="{FDFF74E1-5931-49C2-B5CE-06786F4F4C42}" srcOrd="1" destOrd="0" presId="urn:microsoft.com/office/officeart/2005/8/layout/vList2"/>
    <dgm:cxn modelId="{FCD59231-FD7E-43ED-8C95-7FFE03E1C46F}" type="presParOf" srcId="{9349CE12-6F67-45A8-B5D0-5F02E10FA41E}" destId="{BE01ACF9-8AA6-4CBB-932D-061177697BEC}" srcOrd="2" destOrd="0" presId="urn:microsoft.com/office/officeart/2005/8/layout/vList2"/>
    <dgm:cxn modelId="{6134C60D-2EB8-4252-B812-CDD617B70633}" type="presParOf" srcId="{9349CE12-6F67-45A8-B5D0-5F02E10FA41E}" destId="{FAC2A91F-911F-4604-9639-353C66724ABB}" srcOrd="3" destOrd="0" presId="urn:microsoft.com/office/officeart/2005/8/layout/vList2"/>
    <dgm:cxn modelId="{C79AB4CE-4772-42C5-8855-A4C28C13399D}" type="presParOf" srcId="{9349CE12-6F67-45A8-B5D0-5F02E10FA41E}" destId="{4B5F9614-78C9-4641-8D99-23618BA65528}" srcOrd="4" destOrd="0" presId="urn:microsoft.com/office/officeart/2005/8/layout/vList2"/>
    <dgm:cxn modelId="{E60E7935-2EE1-4B70-9FBA-335575965A9C}" type="presParOf" srcId="{9349CE12-6F67-45A8-B5D0-5F02E10FA41E}" destId="{EE8DC758-A7CE-4B0F-8A6C-2A4B5F8E6BFD}" srcOrd="5" destOrd="0" presId="urn:microsoft.com/office/officeart/2005/8/layout/vList2"/>
    <dgm:cxn modelId="{4CF44235-C5AE-4FDF-8C2C-D5E6387640F6}" type="presParOf" srcId="{9349CE12-6F67-45A8-B5D0-5F02E10FA41E}" destId="{0D401FBB-CD86-4E37-ABE2-589B474B5B60}" srcOrd="6" destOrd="0" presId="urn:microsoft.com/office/officeart/2005/8/layout/vList2"/>
    <dgm:cxn modelId="{F76DB0C4-C117-496E-9CD1-9619FB2D47F2}" type="presParOf" srcId="{9349CE12-6F67-45A8-B5D0-5F02E10FA41E}" destId="{8A98B7DA-2168-4098-9FE7-7EECCE41CA28}" srcOrd="7" destOrd="0" presId="urn:microsoft.com/office/officeart/2005/8/layout/vList2"/>
    <dgm:cxn modelId="{EA570DF2-D92B-4FDE-8A35-86CEB2E2E5C4}" type="presParOf" srcId="{9349CE12-6F67-45A8-B5D0-5F02E10FA41E}" destId="{6AAD1AD8-B598-47C3-8B51-DEBF6FF8C35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2FB58-A605-4C8D-98EB-032325979D17}">
      <dsp:nvSpPr>
        <dsp:cNvPr id="0" name=""/>
        <dsp:cNvSpPr/>
      </dsp:nvSpPr>
      <dsp:spPr>
        <a:xfrm>
          <a:off x="0" y="35694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3F6274-1567-44E6-9B20-C313A2D64BE2}">
      <dsp:nvSpPr>
        <dsp:cNvPr id="0" name=""/>
        <dsp:cNvSpPr/>
      </dsp:nvSpPr>
      <dsp:spPr>
        <a:xfrm>
          <a:off x="525780" y="270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a:t>Walmart is the largest retailer in the world </a:t>
          </a:r>
        </a:p>
      </dsp:txBody>
      <dsp:txXfrm>
        <a:off x="560365" y="37294"/>
        <a:ext cx="7291750" cy="639310"/>
      </dsp:txXfrm>
    </dsp:sp>
    <dsp:sp modelId="{0D05FCA5-49B8-4733-9DF5-5054630762EF}">
      <dsp:nvSpPr>
        <dsp:cNvPr id="0" name=""/>
        <dsp:cNvSpPr/>
      </dsp:nvSpPr>
      <dsp:spPr>
        <a:xfrm>
          <a:off x="0" y="144558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BED0D5-8AD4-4879-948E-91FB81427034}">
      <dsp:nvSpPr>
        <dsp:cNvPr id="0" name=""/>
        <dsp:cNvSpPr/>
      </dsp:nvSpPr>
      <dsp:spPr>
        <a:xfrm>
          <a:off x="525780" y="109134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a:t>Everyday Low Pricing Strategy </a:t>
          </a:r>
        </a:p>
      </dsp:txBody>
      <dsp:txXfrm>
        <a:off x="560365" y="1125934"/>
        <a:ext cx="7291750" cy="639310"/>
      </dsp:txXfrm>
    </dsp:sp>
    <dsp:sp modelId="{6ACC5357-34E8-4189-9C80-B82068052097}">
      <dsp:nvSpPr>
        <dsp:cNvPr id="0" name=""/>
        <dsp:cNvSpPr/>
      </dsp:nvSpPr>
      <dsp:spPr>
        <a:xfrm>
          <a:off x="0" y="2534229"/>
          <a:ext cx="10515600" cy="181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99872" rIns="81612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Remodeling into Supercenters</a:t>
          </a:r>
        </a:p>
        <a:p>
          <a:pPr marL="228600" lvl="1" indent="-228600" algn="l" defTabSz="1066800">
            <a:lnSpc>
              <a:spcPct val="90000"/>
            </a:lnSpc>
            <a:spcBef>
              <a:spcPct val="0"/>
            </a:spcBef>
            <a:spcAft>
              <a:spcPct val="15000"/>
            </a:spcAft>
            <a:buChar char="•"/>
          </a:pPr>
          <a:r>
            <a:rPr lang="en-US" sz="2400" kern="1200"/>
            <a:t>Diversifying through alternative revenue streams</a:t>
          </a:r>
        </a:p>
        <a:p>
          <a:pPr marL="228600" lvl="1" indent="-228600" algn="l" defTabSz="1066800">
            <a:lnSpc>
              <a:spcPct val="90000"/>
            </a:lnSpc>
            <a:spcBef>
              <a:spcPct val="0"/>
            </a:spcBef>
            <a:spcAft>
              <a:spcPct val="15000"/>
            </a:spcAft>
            <a:buChar char="•"/>
          </a:pPr>
          <a:r>
            <a:rPr lang="en-US" sz="2400" kern="1200"/>
            <a:t>Accelerated investments</a:t>
          </a:r>
        </a:p>
      </dsp:txBody>
      <dsp:txXfrm>
        <a:off x="0" y="2534229"/>
        <a:ext cx="10515600" cy="1814400"/>
      </dsp:txXfrm>
    </dsp:sp>
    <dsp:sp modelId="{F9F3C771-B150-420F-8D37-97B2A17C2D6B}">
      <dsp:nvSpPr>
        <dsp:cNvPr id="0" name=""/>
        <dsp:cNvSpPr/>
      </dsp:nvSpPr>
      <dsp:spPr>
        <a:xfrm>
          <a:off x="525780" y="217998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a:t>Recent Evolving its Strategy</a:t>
          </a:r>
        </a:p>
      </dsp:txBody>
      <dsp:txXfrm>
        <a:off x="560365" y="2214574"/>
        <a:ext cx="7291750"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3E922-3354-41D6-B847-D5ED2C7964AA}">
      <dsp:nvSpPr>
        <dsp:cNvPr id="0" name=""/>
        <dsp:cNvSpPr/>
      </dsp:nvSpPr>
      <dsp:spPr>
        <a:xfrm>
          <a:off x="0" y="382329"/>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Divesting out of cash-draining businesses with little growth opportunities</a:t>
          </a:r>
        </a:p>
      </dsp:txBody>
      <dsp:txXfrm>
        <a:off x="31613" y="413942"/>
        <a:ext cx="10452374" cy="584369"/>
      </dsp:txXfrm>
    </dsp:sp>
    <dsp:sp modelId="{EAE75FB7-D5C5-42E3-A9D5-395247E8FF0B}">
      <dsp:nvSpPr>
        <dsp:cNvPr id="0" name=""/>
        <dsp:cNvSpPr/>
      </dsp:nvSpPr>
      <dsp:spPr>
        <a:xfrm>
          <a:off x="0" y="1029924"/>
          <a:ext cx="10515600" cy="1844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Closing of stores in Africa</a:t>
          </a:r>
        </a:p>
        <a:p>
          <a:pPr marL="228600" lvl="1" indent="-228600" algn="l" defTabSz="933450">
            <a:lnSpc>
              <a:spcPct val="90000"/>
            </a:lnSpc>
            <a:spcBef>
              <a:spcPct val="0"/>
            </a:spcBef>
            <a:spcAft>
              <a:spcPct val="20000"/>
            </a:spcAft>
            <a:buChar char="•"/>
          </a:pPr>
          <a:r>
            <a:rPr lang="en-US" sz="2100" kern="1200"/>
            <a:t>Sale of retail business in Brazil</a:t>
          </a:r>
        </a:p>
        <a:p>
          <a:pPr marL="228600" lvl="1" indent="-228600" algn="l" defTabSz="933450">
            <a:lnSpc>
              <a:spcPct val="90000"/>
            </a:lnSpc>
            <a:spcBef>
              <a:spcPct val="0"/>
            </a:spcBef>
            <a:spcAft>
              <a:spcPct val="20000"/>
            </a:spcAft>
            <a:buChar char="•"/>
          </a:pPr>
          <a:r>
            <a:rPr lang="en-US" sz="2100" kern="1200"/>
            <a:t>Sale of Walmart Argentina </a:t>
          </a:r>
        </a:p>
        <a:p>
          <a:pPr marL="228600" lvl="1" indent="-228600" algn="l" defTabSz="933450">
            <a:lnSpc>
              <a:spcPct val="90000"/>
            </a:lnSpc>
            <a:spcBef>
              <a:spcPct val="0"/>
            </a:spcBef>
            <a:spcAft>
              <a:spcPct val="20000"/>
            </a:spcAft>
            <a:buChar char="•"/>
          </a:pPr>
          <a:r>
            <a:rPr lang="en-US" sz="2100" kern="1200" dirty="0"/>
            <a:t>Sale of UK grocery chain – Asda</a:t>
          </a:r>
        </a:p>
        <a:p>
          <a:pPr marL="228600" lvl="1" indent="-228600" algn="l" defTabSz="933450">
            <a:lnSpc>
              <a:spcPct val="90000"/>
            </a:lnSpc>
            <a:spcBef>
              <a:spcPct val="0"/>
            </a:spcBef>
            <a:spcAft>
              <a:spcPct val="20000"/>
            </a:spcAft>
            <a:buChar char="•"/>
          </a:pPr>
          <a:r>
            <a:rPr lang="en-US" sz="2100" kern="1200"/>
            <a:t>Sale of Japanese grocery business – Seiya</a:t>
          </a:r>
        </a:p>
      </dsp:txBody>
      <dsp:txXfrm>
        <a:off x="0" y="1029924"/>
        <a:ext cx="10515600" cy="1844369"/>
      </dsp:txXfrm>
    </dsp:sp>
    <dsp:sp modelId="{2F56F727-E718-46EC-A619-A2B4DF18A3BB}">
      <dsp:nvSpPr>
        <dsp:cNvPr id="0" name=""/>
        <dsp:cNvSpPr/>
      </dsp:nvSpPr>
      <dsp:spPr>
        <a:xfrm>
          <a:off x="0" y="2874294"/>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Focus on markets with past success</a:t>
          </a:r>
        </a:p>
      </dsp:txBody>
      <dsp:txXfrm>
        <a:off x="31613" y="2905907"/>
        <a:ext cx="10452374" cy="584369"/>
      </dsp:txXfrm>
    </dsp:sp>
    <dsp:sp modelId="{47A96B35-9062-4C37-A31A-0F52F188D98D}">
      <dsp:nvSpPr>
        <dsp:cNvPr id="0" name=""/>
        <dsp:cNvSpPr/>
      </dsp:nvSpPr>
      <dsp:spPr>
        <a:xfrm>
          <a:off x="0" y="3521889"/>
          <a:ext cx="10515600"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India – acquired 77% in Flipkart</a:t>
          </a:r>
        </a:p>
      </dsp:txBody>
      <dsp:txXfrm>
        <a:off x="0" y="3521889"/>
        <a:ext cx="10515600" cy="447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5BD92-8A81-4D1F-BCE0-38F085748F99}">
      <dsp:nvSpPr>
        <dsp:cNvPr id="0" name=""/>
        <dsp:cNvSpPr/>
      </dsp:nvSpPr>
      <dsp:spPr>
        <a:xfrm>
          <a:off x="0" y="31801"/>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Retail and Trade is large and growing</a:t>
          </a:r>
        </a:p>
      </dsp:txBody>
      <dsp:txXfrm>
        <a:off x="31613" y="63414"/>
        <a:ext cx="10452374" cy="584369"/>
      </dsp:txXfrm>
    </dsp:sp>
    <dsp:sp modelId="{FDFF74E1-5931-49C2-B5CE-06786F4F4C42}">
      <dsp:nvSpPr>
        <dsp:cNvPr id="0" name=""/>
        <dsp:cNvSpPr/>
      </dsp:nvSpPr>
      <dsp:spPr>
        <a:xfrm>
          <a:off x="0" y="679396"/>
          <a:ext cx="10515600"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Food and Beverage is also growing in sales</a:t>
          </a:r>
        </a:p>
      </dsp:txBody>
      <dsp:txXfrm>
        <a:off x="0" y="679396"/>
        <a:ext cx="10515600" cy="447120"/>
      </dsp:txXfrm>
    </dsp:sp>
    <dsp:sp modelId="{BE01ACF9-8AA6-4CBB-932D-061177697BEC}">
      <dsp:nvSpPr>
        <dsp:cNvPr id="0" name=""/>
        <dsp:cNvSpPr/>
      </dsp:nvSpPr>
      <dsp:spPr>
        <a:xfrm>
          <a:off x="0" y="1126516"/>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Becoming competitive due to high pressure from multiple retail formats</a:t>
          </a:r>
        </a:p>
      </dsp:txBody>
      <dsp:txXfrm>
        <a:off x="31613" y="1158129"/>
        <a:ext cx="10452374" cy="584369"/>
      </dsp:txXfrm>
    </dsp:sp>
    <dsp:sp modelId="{4B5F9614-78C9-4641-8D99-23618BA65528}">
      <dsp:nvSpPr>
        <dsp:cNvPr id="0" name=""/>
        <dsp:cNvSpPr/>
      </dsp:nvSpPr>
      <dsp:spPr>
        <a:xfrm>
          <a:off x="0" y="1851871"/>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Major transformational thinking needed </a:t>
          </a:r>
        </a:p>
      </dsp:txBody>
      <dsp:txXfrm>
        <a:off x="31613" y="1883484"/>
        <a:ext cx="10452374" cy="584369"/>
      </dsp:txXfrm>
    </dsp:sp>
    <dsp:sp modelId="{EE8DC758-A7CE-4B0F-8A6C-2A4B5F8E6BFD}">
      <dsp:nvSpPr>
        <dsp:cNvPr id="0" name=""/>
        <dsp:cNvSpPr/>
      </dsp:nvSpPr>
      <dsp:spPr>
        <a:xfrm>
          <a:off x="0" y="2499466"/>
          <a:ext cx="10515600"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Reimagining the workforce, supply chain resiliency, digital revolution</a:t>
          </a:r>
        </a:p>
      </dsp:txBody>
      <dsp:txXfrm>
        <a:off x="0" y="2499466"/>
        <a:ext cx="10515600" cy="447120"/>
      </dsp:txXfrm>
    </dsp:sp>
    <dsp:sp modelId="{0D401FBB-CD86-4E37-ABE2-589B474B5B60}">
      <dsp:nvSpPr>
        <dsp:cNvPr id="0" name=""/>
        <dsp:cNvSpPr/>
      </dsp:nvSpPr>
      <dsp:spPr>
        <a:xfrm>
          <a:off x="0" y="2946586"/>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Technology disruption possible</a:t>
          </a:r>
        </a:p>
      </dsp:txBody>
      <dsp:txXfrm>
        <a:off x="31613" y="2978199"/>
        <a:ext cx="10452374" cy="584369"/>
      </dsp:txXfrm>
    </dsp:sp>
    <dsp:sp modelId="{6AAD1AD8-B598-47C3-8B51-DEBF6FF8C356}">
      <dsp:nvSpPr>
        <dsp:cNvPr id="0" name=""/>
        <dsp:cNvSpPr/>
      </dsp:nvSpPr>
      <dsp:spPr>
        <a:xfrm>
          <a:off x="0" y="3671941"/>
          <a:ext cx="10515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Climate change and environmental justice issues </a:t>
          </a:r>
        </a:p>
      </dsp:txBody>
      <dsp:txXfrm>
        <a:off x="31613" y="3703554"/>
        <a:ext cx="104523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51EFB3-8AC7-4449-B9A4-09DA0139D437}" type="datetimeFigureOut">
              <a:rPr lang="en-US" smtClean="0"/>
              <a:t>11/9/2022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F697125-CCDC-4655-8142-44218C38D2CF}" type="slidenum">
              <a:rPr lang="en-US" smtClean="0"/>
              <a:t>‹#›</a:t>
            </a:fld>
            <a:endParaRPr lang="en-US"/>
          </a:p>
        </p:txBody>
      </p:sp>
    </p:spTree>
    <p:extLst>
      <p:ext uri="{BB962C8B-B14F-4D97-AF65-F5344CB8AC3E}">
        <p14:creationId xmlns:p14="http://schemas.microsoft.com/office/powerpoint/2010/main" val="61633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over 550 billion in revenue and over 10,500 stores worldwide</a:t>
            </a:r>
          </a:p>
          <a:p>
            <a:endParaRPr lang="en-US" dirty="0"/>
          </a:p>
        </p:txBody>
      </p:sp>
      <p:sp>
        <p:nvSpPr>
          <p:cNvPr id="4" name="Slide Number Placeholder 3"/>
          <p:cNvSpPr>
            <a:spLocks noGrp="1"/>
          </p:cNvSpPr>
          <p:nvPr>
            <p:ph type="sldNum" sz="quarter" idx="5"/>
          </p:nvPr>
        </p:nvSpPr>
        <p:spPr/>
        <p:txBody>
          <a:bodyPr/>
          <a:lstStyle/>
          <a:p>
            <a:fld id="{DF697125-CCDC-4655-8142-44218C38D2CF}" type="slidenum">
              <a:rPr lang="en-US" smtClean="0"/>
              <a:t>4</a:t>
            </a:fld>
            <a:endParaRPr lang="en-US"/>
          </a:p>
        </p:txBody>
      </p:sp>
    </p:spTree>
    <p:extLst>
      <p:ext uri="{BB962C8B-B14F-4D97-AF65-F5344CB8AC3E}">
        <p14:creationId xmlns:p14="http://schemas.microsoft.com/office/powerpoint/2010/main" val="346313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coordination with this, from 2014 to 2022, the number of employees in US and PR has rose around 300,000 or 21% while the number of employees internationally has decreased around 200,000 or around 25%. A number of decades ago, Walmart aggressively moved to grow its global footprint. But in the last number of years, they have began to divest in many places as in align with the decreasing revenue and employee numbers. Getting out of cash draining businesses and areas with lower growth. However, it is important to note that Walmart is not transitioning out of </a:t>
            </a:r>
            <a:r>
              <a:rPr lang="en-US" dirty="0" err="1"/>
              <a:t>Interntational</a:t>
            </a:r>
            <a:r>
              <a:rPr lang="en-US" dirty="0"/>
              <a:t> Business completely. Instead they are lowering their global footprint to </a:t>
            </a:r>
            <a:r>
              <a:rPr lang="en-US" dirty="0" err="1"/>
              <a:t>focuse</a:t>
            </a:r>
            <a:r>
              <a:rPr lang="en-US" dirty="0"/>
              <a:t> on markets they are seeing and have seen success in (Mexico, China, Canada, India – Flipkart). Walmart has stated the drop in international net sales is mainly a result of these divestitures. </a:t>
            </a:r>
          </a:p>
        </p:txBody>
      </p:sp>
      <p:sp>
        <p:nvSpPr>
          <p:cNvPr id="4" name="Slide Number Placeholder 3"/>
          <p:cNvSpPr>
            <a:spLocks noGrp="1"/>
          </p:cNvSpPr>
          <p:nvPr>
            <p:ph type="sldNum" sz="quarter" idx="5"/>
          </p:nvPr>
        </p:nvSpPr>
        <p:spPr/>
        <p:txBody>
          <a:bodyPr/>
          <a:lstStyle/>
          <a:p>
            <a:fld id="{DF697125-CCDC-4655-8142-44218C38D2CF}" type="slidenum">
              <a:rPr lang="en-US" smtClean="0"/>
              <a:t>5</a:t>
            </a:fld>
            <a:endParaRPr lang="en-US"/>
          </a:p>
        </p:txBody>
      </p:sp>
    </p:spTree>
    <p:extLst>
      <p:ext uri="{BB962C8B-B14F-4D97-AF65-F5344CB8AC3E}">
        <p14:creationId xmlns:p14="http://schemas.microsoft.com/office/powerpoint/2010/main" val="304946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Specifically, Walmart has sold assets from Africa (Massmart closing stores), Brazil (80% retail business sold in 2018), Argentina (Walmart Argentina sold to Group de Narvaez in 2020 (corporation runs retail stores in Arg., Ecu., and </a:t>
            </a:r>
            <a:r>
              <a:rPr lang="en-US" dirty="0" err="1"/>
              <a:t>Uru</a:t>
            </a:r>
            <a:r>
              <a:rPr lang="en-US" dirty="0"/>
              <a:t>.)), United Kingdom (sold its wholly-owned grocery chain Asda in 2021), Japan (sold majority stake in </a:t>
            </a:r>
            <a:r>
              <a:rPr lang="en-US" dirty="0" err="1"/>
              <a:t>Seiya</a:t>
            </a:r>
            <a:r>
              <a:rPr lang="en-US" dirty="0"/>
              <a:t>, Japanese grocery business, to investment firm KKR and digital commerce firm Rakuten). </a:t>
            </a:r>
          </a:p>
        </p:txBody>
      </p:sp>
      <p:sp>
        <p:nvSpPr>
          <p:cNvPr id="4" name="Slide Number Placeholder 3"/>
          <p:cNvSpPr>
            <a:spLocks noGrp="1"/>
          </p:cNvSpPr>
          <p:nvPr>
            <p:ph type="sldNum" sz="quarter" idx="5"/>
          </p:nvPr>
        </p:nvSpPr>
        <p:spPr/>
        <p:txBody>
          <a:bodyPr/>
          <a:lstStyle/>
          <a:p>
            <a:fld id="{DF697125-CCDC-4655-8142-44218C38D2CF}" type="slidenum">
              <a:rPr lang="en-US" smtClean="0"/>
              <a:t>6</a:t>
            </a:fld>
            <a:endParaRPr lang="en-US"/>
          </a:p>
        </p:txBody>
      </p:sp>
    </p:spTree>
    <p:extLst>
      <p:ext uri="{BB962C8B-B14F-4D97-AF65-F5344CB8AC3E}">
        <p14:creationId xmlns:p14="http://schemas.microsoft.com/office/powerpoint/2010/main" val="2872556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specific information is not given on segment data for Walmart International, the Q2 FY 2023 Earnings Presentation provided some insight. They stated that “strength in food and consumables was across all markets while there was some softness in general merchandise. Sales growth in Mexico, Canada, and China all growing faster than inflation even with the current economic trouble seen in those locations and globally in general. This aligns with what is seen in the graphs. </a:t>
            </a:r>
          </a:p>
        </p:txBody>
      </p:sp>
      <p:sp>
        <p:nvSpPr>
          <p:cNvPr id="4" name="Slide Number Placeholder 3"/>
          <p:cNvSpPr>
            <a:spLocks noGrp="1"/>
          </p:cNvSpPr>
          <p:nvPr>
            <p:ph type="sldNum" sz="quarter" idx="5"/>
          </p:nvPr>
        </p:nvSpPr>
        <p:spPr/>
        <p:txBody>
          <a:bodyPr/>
          <a:lstStyle/>
          <a:p>
            <a:fld id="{DF697125-CCDC-4655-8142-44218C38D2CF}" type="slidenum">
              <a:rPr lang="en-US" smtClean="0"/>
              <a:t>7</a:t>
            </a:fld>
            <a:endParaRPr lang="en-US"/>
          </a:p>
        </p:txBody>
      </p:sp>
    </p:spTree>
    <p:extLst>
      <p:ext uri="{BB962C8B-B14F-4D97-AF65-F5344CB8AC3E}">
        <p14:creationId xmlns:p14="http://schemas.microsoft.com/office/powerpoint/2010/main" val="3626665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Sales of 26 trillion with forecast to reach over 30 trillion</a:t>
            </a:r>
          </a:p>
        </p:txBody>
      </p:sp>
      <p:sp>
        <p:nvSpPr>
          <p:cNvPr id="4" name="Slide Number Placeholder 3"/>
          <p:cNvSpPr>
            <a:spLocks noGrp="1"/>
          </p:cNvSpPr>
          <p:nvPr>
            <p:ph type="sldNum" sz="quarter" idx="5"/>
          </p:nvPr>
        </p:nvSpPr>
        <p:spPr/>
        <p:txBody>
          <a:bodyPr/>
          <a:lstStyle/>
          <a:p>
            <a:fld id="{DF697125-CCDC-4655-8142-44218C38D2CF}" type="slidenum">
              <a:rPr lang="en-US" smtClean="0"/>
              <a:t>8</a:t>
            </a:fld>
            <a:endParaRPr lang="en-US"/>
          </a:p>
        </p:txBody>
      </p:sp>
    </p:spTree>
    <p:extLst>
      <p:ext uri="{BB962C8B-B14F-4D97-AF65-F5344CB8AC3E}">
        <p14:creationId xmlns:p14="http://schemas.microsoft.com/office/powerpoint/2010/main" val="2565298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Large number of competitors ; inception 2011</a:t>
            </a:r>
          </a:p>
        </p:txBody>
      </p:sp>
      <p:sp>
        <p:nvSpPr>
          <p:cNvPr id="4" name="Slide Number Placeholder 3"/>
          <p:cNvSpPr>
            <a:spLocks noGrp="1"/>
          </p:cNvSpPr>
          <p:nvPr>
            <p:ph type="sldNum" sz="quarter" idx="5"/>
          </p:nvPr>
        </p:nvSpPr>
        <p:spPr/>
        <p:txBody>
          <a:bodyPr/>
          <a:lstStyle/>
          <a:p>
            <a:fld id="{DF697125-CCDC-4655-8142-44218C38D2CF}" type="slidenum">
              <a:rPr lang="en-US" smtClean="0"/>
              <a:t>10</a:t>
            </a:fld>
            <a:endParaRPr lang="en-US"/>
          </a:p>
        </p:txBody>
      </p:sp>
    </p:spTree>
    <p:extLst>
      <p:ext uri="{BB962C8B-B14F-4D97-AF65-F5344CB8AC3E}">
        <p14:creationId xmlns:p14="http://schemas.microsoft.com/office/powerpoint/2010/main" val="1397509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6AA6A-B948-F436-A209-53D2C24C86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661AA4-3EBB-1DBE-02D2-DE11D91781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8BAB4C-07C2-2803-778E-9CB0B393DBD2}"/>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5" name="Footer Placeholder 4">
            <a:extLst>
              <a:ext uri="{FF2B5EF4-FFF2-40B4-BE49-F238E27FC236}">
                <a16:creationId xmlns:a16="http://schemas.microsoft.com/office/drawing/2014/main" id="{336071DF-8EAF-4A61-6699-7CA6C976D1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B5F5DB-3894-8CEA-A790-7A417141CC79}"/>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341222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0E62E-C83C-6ECB-858A-0FE51FBD89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01C428-12FF-DD30-66FA-34541DC923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A9D9B-A34C-11FF-4619-F824CE445C15}"/>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5" name="Footer Placeholder 4">
            <a:extLst>
              <a:ext uri="{FF2B5EF4-FFF2-40B4-BE49-F238E27FC236}">
                <a16:creationId xmlns:a16="http://schemas.microsoft.com/office/drawing/2014/main" id="{EDFF3423-2BB6-9B31-8824-29859F050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5B4F43-8664-1CF7-F456-917C6E13075B}"/>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1580149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9CD685-358F-E7A8-D119-4DEF0D5B6B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AEF564-4829-ADC0-9875-C399A7B2B9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978D07-1621-A149-B51E-FEFA2A0F76AE}"/>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5" name="Footer Placeholder 4">
            <a:extLst>
              <a:ext uri="{FF2B5EF4-FFF2-40B4-BE49-F238E27FC236}">
                <a16:creationId xmlns:a16="http://schemas.microsoft.com/office/drawing/2014/main" id="{D27B9606-6C98-EBC3-FDB2-697DE66D44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D8804-9B80-B04D-F9A5-60D038F5E004}"/>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995573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35DB9-FFF6-39E4-79C7-400A282160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44D774-AA37-4566-BACE-4F32373BAD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7E5203-037A-E91D-D897-29FD741B1312}"/>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5" name="Footer Placeholder 4">
            <a:extLst>
              <a:ext uri="{FF2B5EF4-FFF2-40B4-BE49-F238E27FC236}">
                <a16:creationId xmlns:a16="http://schemas.microsoft.com/office/drawing/2014/main" id="{36882C21-6E2E-0488-476F-DD066F537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418BC9-4491-85BD-D656-0A4C68876D61}"/>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3963637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02573-1597-484E-3C35-42B15A22B9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27116A-16C0-820D-0F0B-2D899025F6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9441D8-BDBF-ECE3-A8ED-B94E60B54A39}"/>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5" name="Footer Placeholder 4">
            <a:extLst>
              <a:ext uri="{FF2B5EF4-FFF2-40B4-BE49-F238E27FC236}">
                <a16:creationId xmlns:a16="http://schemas.microsoft.com/office/drawing/2014/main" id="{8A5C2DBB-8519-F0DC-BBEA-6F396554EB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A9DA00-EE8B-C099-9968-4ACF8536FEE8}"/>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155706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FB80-769D-184E-8234-40C30EAB63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20FDE6-6710-8EE0-DA74-A5BC987527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F692F-5F9B-EEC9-8BCA-A23D1C2260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205308-C303-E1BE-E092-93996DE14E6C}"/>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6" name="Footer Placeholder 5">
            <a:extLst>
              <a:ext uri="{FF2B5EF4-FFF2-40B4-BE49-F238E27FC236}">
                <a16:creationId xmlns:a16="http://schemas.microsoft.com/office/drawing/2014/main" id="{BF72E55F-7620-B252-77B7-086EAAAC5E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06A868-6952-0884-EDBC-8282BF298026}"/>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298644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2023C-DF5A-B006-A160-F9FAAF27E4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695FCD-FE4F-0827-3557-76C92DE08F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467055-B4DC-C8A0-5F9F-C0C17E9CD6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8DF887-52AF-09B3-11C9-8F65B9EA30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557F8D-188E-EFFD-AEA8-C08918917E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745B9F-5434-F2E8-8A13-2D23A2AAA032}"/>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8" name="Footer Placeholder 7">
            <a:extLst>
              <a:ext uri="{FF2B5EF4-FFF2-40B4-BE49-F238E27FC236}">
                <a16:creationId xmlns:a16="http://schemas.microsoft.com/office/drawing/2014/main" id="{212BDDB6-D4D2-40C4-1B45-2F9AD44AE7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A58AEA-1078-8EAE-1417-40A7F7DA9061}"/>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6119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76A1E-DD04-BACD-4FFE-8B61A3CEE3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50E336-F9BC-3D84-EC1A-9982DE9D57E5}"/>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4" name="Footer Placeholder 3">
            <a:extLst>
              <a:ext uri="{FF2B5EF4-FFF2-40B4-BE49-F238E27FC236}">
                <a16:creationId xmlns:a16="http://schemas.microsoft.com/office/drawing/2014/main" id="{0F92EE28-AED5-3EDE-FAEB-6707A037F3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9E4C64-C2E3-C8EA-F155-DAD92FA16480}"/>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275926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7D8167-A276-E21E-7B57-8485CF7BE44F}"/>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3" name="Footer Placeholder 2">
            <a:extLst>
              <a:ext uri="{FF2B5EF4-FFF2-40B4-BE49-F238E27FC236}">
                <a16:creationId xmlns:a16="http://schemas.microsoft.com/office/drawing/2014/main" id="{37341292-51DF-BA0F-1A11-05593E2919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3453CA-9816-07B9-0E09-902B8FF12005}"/>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1130755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58C4-37E6-A7DB-173B-0B09F12CE7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21D165-0096-C86B-EDE1-38C9C046BF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84D04E-7738-5B64-D668-F76C8E8E0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41006-DF6C-D3EB-09E1-AF09E3C16AD0}"/>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6" name="Footer Placeholder 5">
            <a:extLst>
              <a:ext uri="{FF2B5EF4-FFF2-40B4-BE49-F238E27FC236}">
                <a16:creationId xmlns:a16="http://schemas.microsoft.com/office/drawing/2014/main" id="{122D5889-86A0-0F6B-1208-F64904776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784CAF-AB11-78ED-D3CD-AFB517E157E3}"/>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163892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9DBAC-5335-006A-FB33-CD32FCDE5B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45A6D6-5F0C-53AA-8BAD-0100E0570B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BD2D7-A98A-C64A-F42A-BBDDD654F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D2C3DC-6043-CAD9-C524-8A39EE2B30CD}"/>
              </a:ext>
            </a:extLst>
          </p:cNvPr>
          <p:cNvSpPr>
            <a:spLocks noGrp="1"/>
          </p:cNvSpPr>
          <p:nvPr>
            <p:ph type="dt" sz="half" idx="10"/>
          </p:nvPr>
        </p:nvSpPr>
        <p:spPr/>
        <p:txBody>
          <a:bodyPr/>
          <a:lstStyle/>
          <a:p>
            <a:fld id="{3DD15DB3-5E90-4A78-A178-0C70EB11420C}" type="datetimeFigureOut">
              <a:rPr lang="en-US" smtClean="0"/>
              <a:t>11/9/2022</a:t>
            </a:fld>
            <a:endParaRPr lang="en-US"/>
          </a:p>
        </p:txBody>
      </p:sp>
      <p:sp>
        <p:nvSpPr>
          <p:cNvPr id="6" name="Footer Placeholder 5">
            <a:extLst>
              <a:ext uri="{FF2B5EF4-FFF2-40B4-BE49-F238E27FC236}">
                <a16:creationId xmlns:a16="http://schemas.microsoft.com/office/drawing/2014/main" id="{9BEF1B4E-92FC-0DF4-0509-447FD3DE21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F31789-6C0D-FAF1-365B-4432F909A99B}"/>
              </a:ext>
            </a:extLst>
          </p:cNvPr>
          <p:cNvSpPr>
            <a:spLocks noGrp="1"/>
          </p:cNvSpPr>
          <p:nvPr>
            <p:ph type="sldNum" sz="quarter" idx="12"/>
          </p:nvPr>
        </p:nvSpPr>
        <p:spPr/>
        <p:txBody>
          <a:bodyPr/>
          <a:lstStyle/>
          <a:p>
            <a:fld id="{D4EC6350-3CDB-4FE3-925C-A8A9B5F86406}" type="slidenum">
              <a:rPr lang="en-US" smtClean="0"/>
              <a:t>‹#›</a:t>
            </a:fld>
            <a:endParaRPr lang="en-US"/>
          </a:p>
        </p:txBody>
      </p:sp>
    </p:spTree>
    <p:extLst>
      <p:ext uri="{BB962C8B-B14F-4D97-AF65-F5344CB8AC3E}">
        <p14:creationId xmlns:p14="http://schemas.microsoft.com/office/powerpoint/2010/main" val="279780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635C19-A3C4-E7D0-AD84-C71DB7B9B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940CEB-2D84-5564-197F-AE40DEF180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33A2D-9359-9655-2646-880F6A2273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15DB3-5E90-4A78-A178-0C70EB11420C}" type="datetimeFigureOut">
              <a:rPr lang="en-US" smtClean="0"/>
              <a:t>11/9/2022</a:t>
            </a:fld>
            <a:endParaRPr lang="en-US"/>
          </a:p>
        </p:txBody>
      </p:sp>
      <p:sp>
        <p:nvSpPr>
          <p:cNvPr id="5" name="Footer Placeholder 4">
            <a:extLst>
              <a:ext uri="{FF2B5EF4-FFF2-40B4-BE49-F238E27FC236}">
                <a16:creationId xmlns:a16="http://schemas.microsoft.com/office/drawing/2014/main" id="{50D243CB-A773-C96F-8351-D294D75791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F13CF0-3711-DDAE-9EED-47131C7670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C6350-3CDB-4FE3-925C-A8A9B5F86406}" type="slidenum">
              <a:rPr lang="en-US" smtClean="0"/>
              <a:t>‹#›</a:t>
            </a:fld>
            <a:endParaRPr lang="en-US"/>
          </a:p>
        </p:txBody>
      </p:sp>
    </p:spTree>
    <p:extLst>
      <p:ext uri="{BB962C8B-B14F-4D97-AF65-F5344CB8AC3E}">
        <p14:creationId xmlns:p14="http://schemas.microsoft.com/office/powerpoint/2010/main" val="2744211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DEB24E5-CE45-3DB0-82D4-96E66C157C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716" y="220579"/>
            <a:ext cx="4636168" cy="1220044"/>
          </a:xfrm>
          <a:prstGeom prst="rect">
            <a:avLst/>
          </a:prstGeom>
        </p:spPr>
      </p:pic>
      <p:pic>
        <p:nvPicPr>
          <p:cNvPr id="9" name="Picture 8">
            <a:extLst>
              <a:ext uri="{FF2B5EF4-FFF2-40B4-BE49-F238E27FC236}">
                <a16:creationId xmlns:a16="http://schemas.microsoft.com/office/drawing/2014/main" id="{CF3107AF-B859-A6A6-0B47-6CD98FC5E3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8793" y="0"/>
            <a:ext cx="5273207" cy="6858000"/>
          </a:xfrm>
          <a:prstGeom prst="rect">
            <a:avLst/>
          </a:prstGeom>
        </p:spPr>
      </p:pic>
      <p:sp>
        <p:nvSpPr>
          <p:cNvPr id="10" name="TextBox 9">
            <a:extLst>
              <a:ext uri="{FF2B5EF4-FFF2-40B4-BE49-F238E27FC236}">
                <a16:creationId xmlns:a16="http://schemas.microsoft.com/office/drawing/2014/main" id="{A99634DE-5BCA-472C-C2C7-E4163F3BB446}"/>
              </a:ext>
            </a:extLst>
          </p:cNvPr>
          <p:cNvSpPr txBox="1"/>
          <p:nvPr/>
        </p:nvSpPr>
        <p:spPr>
          <a:xfrm>
            <a:off x="433137" y="2935705"/>
            <a:ext cx="4636168" cy="1138773"/>
          </a:xfrm>
          <a:prstGeom prst="rect">
            <a:avLst/>
          </a:prstGeom>
          <a:noFill/>
        </p:spPr>
        <p:txBody>
          <a:bodyPr wrap="square" rtlCol="0">
            <a:spAutoFit/>
          </a:bodyPr>
          <a:lstStyle/>
          <a:p>
            <a:r>
              <a:rPr lang="en-US" sz="3200" b="1" dirty="0">
                <a:solidFill>
                  <a:schemeClr val="accent1"/>
                </a:solidFill>
                <a:latin typeface="Arial" panose="020B0604020202020204" pitchFamily="34" charset="0"/>
                <a:cs typeface="Arial" panose="020B0604020202020204" pitchFamily="34" charset="0"/>
              </a:rPr>
              <a:t>William Kelley</a:t>
            </a:r>
          </a:p>
          <a:p>
            <a:r>
              <a:rPr lang="en-US" sz="3600" b="1" dirty="0">
                <a:solidFill>
                  <a:schemeClr val="accent1"/>
                </a:solidFill>
                <a:latin typeface="Arial" panose="020B0604020202020204" pitchFamily="34" charset="0"/>
                <a:cs typeface="Arial" panose="020B0604020202020204" pitchFamily="34" charset="0"/>
              </a:rPr>
              <a:t>October 2022</a:t>
            </a:r>
            <a:r>
              <a:rPr lang="en-US" sz="3200" dirty="0"/>
              <a:t>`</a:t>
            </a:r>
          </a:p>
        </p:txBody>
      </p:sp>
    </p:spTree>
    <p:extLst>
      <p:ext uri="{BB962C8B-B14F-4D97-AF65-F5344CB8AC3E}">
        <p14:creationId xmlns:p14="http://schemas.microsoft.com/office/powerpoint/2010/main" val="889464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66EDA-A908-37AA-F588-44661E1069F9}"/>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Industry Analysis - RTH v. SPY</a:t>
            </a:r>
          </a:p>
        </p:txBody>
      </p:sp>
      <p:sp>
        <p:nvSpPr>
          <p:cNvPr id="3" name="Content Placeholder 2">
            <a:extLst>
              <a:ext uri="{FF2B5EF4-FFF2-40B4-BE49-F238E27FC236}">
                <a16:creationId xmlns:a16="http://schemas.microsoft.com/office/drawing/2014/main" id="{CE692FD7-1B26-FA02-DDB6-FE81440FBA5A}"/>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RTH = </a:t>
            </a:r>
            <a:r>
              <a:rPr lang="en-US" dirty="0" err="1">
                <a:latin typeface="Arial" panose="020B0604020202020204" pitchFamily="34" charset="0"/>
                <a:cs typeface="Arial" panose="020B0604020202020204" pitchFamily="34" charset="0"/>
              </a:rPr>
              <a:t>VanEck</a:t>
            </a:r>
            <a:r>
              <a:rPr lang="en-US" dirty="0">
                <a:latin typeface="Arial" panose="020B0604020202020204" pitchFamily="34" charset="0"/>
                <a:cs typeface="Arial" panose="020B0604020202020204" pitchFamily="34" charset="0"/>
              </a:rPr>
              <a:t> Retail ETF</a:t>
            </a:r>
          </a:p>
          <a:p>
            <a:pPr lvl="1"/>
            <a:r>
              <a:rPr lang="en-US" dirty="0">
                <a:latin typeface="Arial" panose="020B0604020202020204" pitchFamily="34" charset="0"/>
                <a:cs typeface="Arial" panose="020B0604020202020204" pitchFamily="34" charset="0"/>
              </a:rPr>
              <a:t>WMT is the third biggest holding @ 8.2%</a:t>
            </a:r>
          </a:p>
          <a:p>
            <a:r>
              <a:rPr lang="en-US" dirty="0">
                <a:latin typeface="Arial" panose="020B0604020202020204" pitchFamily="34" charset="0"/>
                <a:cs typeface="Arial" panose="020B0604020202020204" pitchFamily="34" charset="0"/>
              </a:rPr>
              <a:t>Has outperformed SPY for the last 10 years</a:t>
            </a:r>
          </a:p>
          <a:p>
            <a:r>
              <a:rPr lang="en-US" dirty="0">
                <a:latin typeface="Arial" panose="020B0604020202020204" pitchFamily="34" charset="0"/>
                <a:cs typeface="Arial" panose="020B0604020202020204" pitchFamily="34" charset="0"/>
              </a:rPr>
              <a:t>P/E (RTH) = 22.6 ; P/B (RTH) = 5.74</a:t>
            </a:r>
          </a:p>
          <a:p>
            <a:r>
              <a:rPr lang="en-US" dirty="0">
                <a:latin typeface="Arial" panose="020B0604020202020204" pitchFamily="34" charset="0"/>
                <a:cs typeface="Arial" panose="020B0604020202020204" pitchFamily="34" charset="0"/>
              </a:rPr>
              <a:t>P/E (SPY) = 18.12 ; P/B (SPY) = 3.78</a:t>
            </a:r>
          </a:p>
          <a:p>
            <a:pPr marL="0" indent="0">
              <a:buNone/>
            </a:pPr>
            <a:endParaRPr lang="en-US" dirty="0">
              <a:latin typeface="Arial" panose="020B0604020202020204" pitchFamily="34" charset="0"/>
              <a:cs typeface="Arial" panose="020B0604020202020204" pitchFamily="34" charset="0"/>
            </a:endParaRPr>
          </a:p>
        </p:txBody>
      </p:sp>
      <p:pic>
        <p:nvPicPr>
          <p:cNvPr id="5" name="Picture 4" descr="Icon&#10;&#10;Description automatically generated">
            <a:extLst>
              <a:ext uri="{FF2B5EF4-FFF2-40B4-BE49-F238E27FC236}">
                <a16:creationId xmlns:a16="http://schemas.microsoft.com/office/drawing/2014/main" id="{6B4D61EA-D86E-BF07-D111-7E21EB1BC0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graphicFrame>
        <p:nvGraphicFramePr>
          <p:cNvPr id="6" name="Chart 5">
            <a:extLst>
              <a:ext uri="{FF2B5EF4-FFF2-40B4-BE49-F238E27FC236}">
                <a16:creationId xmlns:a16="http://schemas.microsoft.com/office/drawing/2014/main" id="{D8B0915C-E43C-BB7D-8EED-5ECB8D0CE5EE}"/>
              </a:ext>
            </a:extLst>
          </p:cNvPr>
          <p:cNvGraphicFramePr>
            <a:graphicFrameLocks/>
          </p:cNvGraphicFramePr>
          <p:nvPr>
            <p:extLst>
              <p:ext uri="{D42A27DB-BD31-4B8C-83A1-F6EECF244321}">
                <p14:modId xmlns:p14="http://schemas.microsoft.com/office/powerpoint/2010/main" val="2858986222"/>
              </p:ext>
            </p:extLst>
          </p:nvPr>
        </p:nvGraphicFramePr>
        <p:xfrm>
          <a:off x="7239000" y="3287486"/>
          <a:ext cx="4757056" cy="33403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48371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10511-DE1B-2DCB-0646-6E6441EDB456}"/>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Financial Analysis – Rev. and NI</a:t>
            </a:r>
          </a:p>
        </p:txBody>
      </p:sp>
      <p:pic>
        <p:nvPicPr>
          <p:cNvPr id="6" name="Picture 5" descr="Icon&#10;&#10;Description automatically generated">
            <a:extLst>
              <a:ext uri="{FF2B5EF4-FFF2-40B4-BE49-F238E27FC236}">
                <a16:creationId xmlns:a16="http://schemas.microsoft.com/office/drawing/2014/main" id="{1C075395-92FD-40DE-8A18-E5F05BB931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cxnSp>
        <p:nvCxnSpPr>
          <p:cNvPr id="10" name="Straight Connector 9">
            <a:extLst>
              <a:ext uri="{FF2B5EF4-FFF2-40B4-BE49-F238E27FC236}">
                <a16:creationId xmlns:a16="http://schemas.microsoft.com/office/drawing/2014/main" id="{94694567-14CE-6C5D-9B74-A8233E77AB19}"/>
              </a:ext>
            </a:extLst>
          </p:cNvPr>
          <p:cNvCxnSpPr>
            <a:cxnSpLocks/>
          </p:cNvCxnSpPr>
          <p:nvPr/>
        </p:nvCxnSpPr>
        <p:spPr>
          <a:xfrm>
            <a:off x="6085115" y="2155371"/>
            <a:ext cx="0" cy="4380412"/>
          </a:xfrm>
          <a:prstGeom prst="line">
            <a:avLst/>
          </a:prstGeom>
          <a:ln w="57150"/>
        </p:spPr>
        <p:style>
          <a:lnRef idx="3">
            <a:schemeClr val="accent4"/>
          </a:lnRef>
          <a:fillRef idx="0">
            <a:schemeClr val="accent4"/>
          </a:fillRef>
          <a:effectRef idx="2">
            <a:schemeClr val="accent4"/>
          </a:effectRef>
          <a:fontRef idx="minor">
            <a:schemeClr val="tx1"/>
          </a:fontRef>
        </p:style>
      </p:cxnSp>
      <p:graphicFrame>
        <p:nvGraphicFramePr>
          <p:cNvPr id="5" name="Chart 4">
            <a:extLst>
              <a:ext uri="{FF2B5EF4-FFF2-40B4-BE49-F238E27FC236}">
                <a16:creationId xmlns:a16="http://schemas.microsoft.com/office/drawing/2014/main" id="{5BA0CDA5-73AE-AF48-54CE-FF4A90A09723}"/>
              </a:ext>
            </a:extLst>
          </p:cNvPr>
          <p:cNvGraphicFramePr>
            <a:graphicFrameLocks/>
          </p:cNvGraphicFramePr>
          <p:nvPr>
            <p:extLst>
              <p:ext uri="{D42A27DB-BD31-4B8C-83A1-F6EECF244321}">
                <p14:modId xmlns:p14="http://schemas.microsoft.com/office/powerpoint/2010/main" val="3290391087"/>
              </p:ext>
            </p:extLst>
          </p:nvPr>
        </p:nvGraphicFramePr>
        <p:xfrm>
          <a:off x="522513" y="2155371"/>
          <a:ext cx="5236023" cy="42454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9425E454-EFAC-C0B1-B3EF-BD4B9A041625}"/>
              </a:ext>
            </a:extLst>
          </p:cNvPr>
          <p:cNvGraphicFramePr>
            <a:graphicFrameLocks/>
          </p:cNvGraphicFramePr>
          <p:nvPr>
            <p:extLst>
              <p:ext uri="{D42A27DB-BD31-4B8C-83A1-F6EECF244321}">
                <p14:modId xmlns:p14="http://schemas.microsoft.com/office/powerpoint/2010/main" val="1026933774"/>
              </p:ext>
            </p:extLst>
          </p:nvPr>
        </p:nvGraphicFramePr>
        <p:xfrm>
          <a:off x="6411686" y="2155371"/>
          <a:ext cx="5257800" cy="4394834"/>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D76BFFB3-B4D9-C3AF-1EF4-5BA39410EE6A}"/>
              </a:ext>
            </a:extLst>
          </p:cNvPr>
          <p:cNvSpPr txBox="1"/>
          <p:nvPr/>
        </p:nvSpPr>
        <p:spPr>
          <a:xfrm>
            <a:off x="6634974" y="1786039"/>
            <a:ext cx="4811223"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CAGR = 1.24%	</a:t>
            </a:r>
          </a:p>
        </p:txBody>
      </p:sp>
      <p:sp>
        <p:nvSpPr>
          <p:cNvPr id="11" name="TextBox 10">
            <a:extLst>
              <a:ext uri="{FF2B5EF4-FFF2-40B4-BE49-F238E27FC236}">
                <a16:creationId xmlns:a16="http://schemas.microsoft.com/office/drawing/2014/main" id="{2E3AFFCE-6CEC-5E3F-4103-D7F665481E01}"/>
              </a:ext>
            </a:extLst>
          </p:cNvPr>
          <p:cNvSpPr txBox="1"/>
          <p:nvPr/>
        </p:nvSpPr>
        <p:spPr>
          <a:xfrm>
            <a:off x="1121229" y="1786039"/>
            <a:ext cx="4212767"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CAGR = 3.87%</a:t>
            </a:r>
          </a:p>
        </p:txBody>
      </p:sp>
    </p:spTree>
    <p:extLst>
      <p:ext uri="{BB962C8B-B14F-4D97-AF65-F5344CB8AC3E}">
        <p14:creationId xmlns:p14="http://schemas.microsoft.com/office/powerpoint/2010/main" val="3491600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10511-DE1B-2DCB-0646-6E6441EDB456}"/>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Financial Analysis</a:t>
            </a:r>
          </a:p>
        </p:txBody>
      </p:sp>
      <p:graphicFrame>
        <p:nvGraphicFramePr>
          <p:cNvPr id="3" name="Chart 2">
            <a:extLst>
              <a:ext uri="{FF2B5EF4-FFF2-40B4-BE49-F238E27FC236}">
                <a16:creationId xmlns:a16="http://schemas.microsoft.com/office/drawing/2014/main" id="{FE3E2564-32E0-E00A-6C6A-C7EF5B73B18A}"/>
              </a:ext>
            </a:extLst>
          </p:cNvPr>
          <p:cNvGraphicFramePr>
            <a:graphicFrameLocks/>
          </p:cNvGraphicFramePr>
          <p:nvPr>
            <p:extLst>
              <p:ext uri="{D42A27DB-BD31-4B8C-83A1-F6EECF244321}">
                <p14:modId xmlns:p14="http://schemas.microsoft.com/office/powerpoint/2010/main" val="1941045124"/>
              </p:ext>
            </p:extLst>
          </p:nvPr>
        </p:nvGraphicFramePr>
        <p:xfrm>
          <a:off x="413657" y="2470826"/>
          <a:ext cx="5548009" cy="37597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Icon&#10;&#10;Description automatically generated">
            <a:extLst>
              <a:ext uri="{FF2B5EF4-FFF2-40B4-BE49-F238E27FC236}">
                <a16:creationId xmlns:a16="http://schemas.microsoft.com/office/drawing/2014/main" id="{1C075395-92FD-40DE-8A18-E5F05BB931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
        <p:nvSpPr>
          <p:cNvPr id="9" name="TextBox 8">
            <a:extLst>
              <a:ext uri="{FF2B5EF4-FFF2-40B4-BE49-F238E27FC236}">
                <a16:creationId xmlns:a16="http://schemas.microsoft.com/office/drawing/2014/main" id="{D105F2BF-45EF-D51E-30CE-C07CF3DDB1BC}"/>
              </a:ext>
            </a:extLst>
          </p:cNvPr>
          <p:cNvSpPr txBox="1"/>
          <p:nvPr/>
        </p:nvSpPr>
        <p:spPr>
          <a:xfrm>
            <a:off x="6230334" y="2155371"/>
            <a:ext cx="5548009"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CAGR = 3%</a:t>
            </a:r>
          </a:p>
        </p:txBody>
      </p:sp>
      <p:cxnSp>
        <p:nvCxnSpPr>
          <p:cNvPr id="10" name="Straight Connector 9">
            <a:extLst>
              <a:ext uri="{FF2B5EF4-FFF2-40B4-BE49-F238E27FC236}">
                <a16:creationId xmlns:a16="http://schemas.microsoft.com/office/drawing/2014/main" id="{94694567-14CE-6C5D-9B74-A8233E77AB19}"/>
              </a:ext>
            </a:extLst>
          </p:cNvPr>
          <p:cNvCxnSpPr>
            <a:cxnSpLocks/>
          </p:cNvCxnSpPr>
          <p:nvPr/>
        </p:nvCxnSpPr>
        <p:spPr>
          <a:xfrm>
            <a:off x="6085115" y="2155371"/>
            <a:ext cx="0" cy="4380412"/>
          </a:xfrm>
          <a:prstGeom prst="line">
            <a:avLst/>
          </a:prstGeom>
          <a:ln w="57150"/>
        </p:spPr>
        <p:style>
          <a:lnRef idx="3">
            <a:schemeClr val="accent4"/>
          </a:lnRef>
          <a:fillRef idx="0">
            <a:schemeClr val="accent4"/>
          </a:fillRef>
          <a:effectRef idx="2">
            <a:schemeClr val="accent4"/>
          </a:effectRef>
          <a:fontRef idx="minor">
            <a:schemeClr val="tx1"/>
          </a:fontRef>
        </p:style>
      </p:cxnSp>
      <p:graphicFrame>
        <p:nvGraphicFramePr>
          <p:cNvPr id="11" name="Chart 10">
            <a:extLst>
              <a:ext uri="{FF2B5EF4-FFF2-40B4-BE49-F238E27FC236}">
                <a16:creationId xmlns:a16="http://schemas.microsoft.com/office/drawing/2014/main" id="{9FA06967-1C4E-8F1F-B238-6B5BA49D1468}"/>
              </a:ext>
            </a:extLst>
          </p:cNvPr>
          <p:cNvGraphicFramePr>
            <a:graphicFrameLocks/>
          </p:cNvGraphicFramePr>
          <p:nvPr>
            <p:extLst>
              <p:ext uri="{D42A27DB-BD31-4B8C-83A1-F6EECF244321}">
                <p14:modId xmlns:p14="http://schemas.microsoft.com/office/powerpoint/2010/main" val="3184164434"/>
              </p:ext>
            </p:extLst>
          </p:nvPr>
        </p:nvGraphicFramePr>
        <p:xfrm>
          <a:off x="6230334" y="2470826"/>
          <a:ext cx="5548009" cy="37597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2241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8AA51-A261-4CAA-DCC4-4D7C071D6A77}"/>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Financial Analysis – Dividends</a:t>
            </a:r>
          </a:p>
        </p:txBody>
      </p:sp>
      <p:graphicFrame>
        <p:nvGraphicFramePr>
          <p:cNvPr id="5" name="Chart 4">
            <a:extLst>
              <a:ext uri="{FF2B5EF4-FFF2-40B4-BE49-F238E27FC236}">
                <a16:creationId xmlns:a16="http://schemas.microsoft.com/office/drawing/2014/main" id="{E61B235F-14EB-0B51-085F-F104A4BD2FBD}"/>
              </a:ext>
            </a:extLst>
          </p:cNvPr>
          <p:cNvGraphicFramePr>
            <a:graphicFrameLocks/>
          </p:cNvGraphicFramePr>
          <p:nvPr>
            <p:extLst>
              <p:ext uri="{D42A27DB-BD31-4B8C-83A1-F6EECF244321}">
                <p14:modId xmlns:p14="http://schemas.microsoft.com/office/powerpoint/2010/main" val="3128403101"/>
              </p:ext>
            </p:extLst>
          </p:nvPr>
        </p:nvGraphicFramePr>
        <p:xfrm>
          <a:off x="6291943" y="2233863"/>
          <a:ext cx="5453743" cy="4259012"/>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Icon&#10;&#10;Description automatically generated">
            <a:extLst>
              <a:ext uri="{FF2B5EF4-FFF2-40B4-BE49-F238E27FC236}">
                <a16:creationId xmlns:a16="http://schemas.microsoft.com/office/drawing/2014/main" id="{248ADBFE-40E4-4E08-980F-63E537F940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
        <p:nvSpPr>
          <p:cNvPr id="7" name="TextBox 6">
            <a:extLst>
              <a:ext uri="{FF2B5EF4-FFF2-40B4-BE49-F238E27FC236}">
                <a16:creationId xmlns:a16="http://schemas.microsoft.com/office/drawing/2014/main" id="{8C42CFC3-F70E-9C81-9F93-ECD5905C2262}"/>
              </a:ext>
            </a:extLst>
          </p:cNvPr>
          <p:cNvSpPr txBox="1"/>
          <p:nvPr/>
        </p:nvSpPr>
        <p:spPr>
          <a:xfrm>
            <a:off x="616945" y="1905918"/>
            <a:ext cx="5283111"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CAGR = 8.52%</a:t>
            </a:r>
          </a:p>
        </p:txBody>
      </p:sp>
      <p:cxnSp>
        <p:nvCxnSpPr>
          <p:cNvPr id="8" name="Straight Connector 7">
            <a:extLst>
              <a:ext uri="{FF2B5EF4-FFF2-40B4-BE49-F238E27FC236}">
                <a16:creationId xmlns:a16="http://schemas.microsoft.com/office/drawing/2014/main" id="{03C85563-7C3B-BB77-8915-4F921EE9F266}"/>
              </a:ext>
            </a:extLst>
          </p:cNvPr>
          <p:cNvCxnSpPr>
            <a:cxnSpLocks/>
          </p:cNvCxnSpPr>
          <p:nvPr/>
        </p:nvCxnSpPr>
        <p:spPr>
          <a:xfrm>
            <a:off x="6106886" y="2133600"/>
            <a:ext cx="0" cy="4528457"/>
          </a:xfrm>
          <a:prstGeom prst="line">
            <a:avLst/>
          </a:prstGeom>
          <a:ln w="57150"/>
        </p:spPr>
        <p:style>
          <a:lnRef idx="3">
            <a:schemeClr val="accent4"/>
          </a:lnRef>
          <a:fillRef idx="0">
            <a:schemeClr val="accent4"/>
          </a:fillRef>
          <a:effectRef idx="2">
            <a:schemeClr val="accent4"/>
          </a:effectRef>
          <a:fontRef idx="minor">
            <a:schemeClr val="tx1"/>
          </a:fontRef>
        </p:style>
      </p:cxnSp>
      <p:graphicFrame>
        <p:nvGraphicFramePr>
          <p:cNvPr id="12" name="Chart 11">
            <a:extLst>
              <a:ext uri="{FF2B5EF4-FFF2-40B4-BE49-F238E27FC236}">
                <a16:creationId xmlns:a16="http://schemas.microsoft.com/office/drawing/2014/main" id="{CD88574C-7490-C9FA-7627-8F1A67F8D52F}"/>
              </a:ext>
            </a:extLst>
          </p:cNvPr>
          <p:cNvGraphicFramePr>
            <a:graphicFrameLocks/>
          </p:cNvGraphicFramePr>
          <p:nvPr>
            <p:extLst>
              <p:ext uri="{D42A27DB-BD31-4B8C-83A1-F6EECF244321}">
                <p14:modId xmlns:p14="http://schemas.microsoft.com/office/powerpoint/2010/main" val="2122221363"/>
              </p:ext>
            </p:extLst>
          </p:nvPr>
        </p:nvGraphicFramePr>
        <p:xfrm>
          <a:off x="446313" y="2275250"/>
          <a:ext cx="5366651" cy="42176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84505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976B-5E0A-15F8-6488-087AAA852456}"/>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Financial Analysis – Financial Strength</a:t>
            </a:r>
          </a:p>
        </p:txBody>
      </p:sp>
      <p:graphicFrame>
        <p:nvGraphicFramePr>
          <p:cNvPr id="5" name="Chart 4">
            <a:extLst>
              <a:ext uri="{FF2B5EF4-FFF2-40B4-BE49-F238E27FC236}">
                <a16:creationId xmlns:a16="http://schemas.microsoft.com/office/drawing/2014/main" id="{5CA1B01F-E76C-2C35-7B6F-672852C7D06C}"/>
              </a:ext>
            </a:extLst>
          </p:cNvPr>
          <p:cNvGraphicFramePr>
            <a:graphicFrameLocks/>
          </p:cNvGraphicFramePr>
          <p:nvPr>
            <p:extLst>
              <p:ext uri="{D42A27DB-BD31-4B8C-83A1-F6EECF244321}">
                <p14:modId xmlns:p14="http://schemas.microsoft.com/office/powerpoint/2010/main" val="3474780610"/>
              </p:ext>
            </p:extLst>
          </p:nvPr>
        </p:nvGraphicFramePr>
        <p:xfrm>
          <a:off x="6324599" y="2155371"/>
          <a:ext cx="5617029" cy="4337503"/>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Icon&#10;&#10;Description automatically generated">
            <a:extLst>
              <a:ext uri="{FF2B5EF4-FFF2-40B4-BE49-F238E27FC236}">
                <a16:creationId xmlns:a16="http://schemas.microsoft.com/office/drawing/2014/main" id="{21AA02F8-06A8-8F06-4AC1-C656D0C79B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cxnSp>
        <p:nvCxnSpPr>
          <p:cNvPr id="7" name="Straight Connector 6">
            <a:extLst>
              <a:ext uri="{FF2B5EF4-FFF2-40B4-BE49-F238E27FC236}">
                <a16:creationId xmlns:a16="http://schemas.microsoft.com/office/drawing/2014/main" id="{813BF4C5-37C7-1BF8-8A89-609A68D07EEA}"/>
              </a:ext>
            </a:extLst>
          </p:cNvPr>
          <p:cNvCxnSpPr>
            <a:cxnSpLocks/>
          </p:cNvCxnSpPr>
          <p:nvPr/>
        </p:nvCxnSpPr>
        <p:spPr>
          <a:xfrm>
            <a:off x="6096000" y="1872343"/>
            <a:ext cx="0" cy="4832455"/>
          </a:xfrm>
          <a:prstGeom prst="line">
            <a:avLst/>
          </a:prstGeom>
          <a:ln w="57150"/>
        </p:spPr>
        <p:style>
          <a:lnRef idx="3">
            <a:schemeClr val="accent4"/>
          </a:lnRef>
          <a:fillRef idx="0">
            <a:schemeClr val="accent4"/>
          </a:fillRef>
          <a:effectRef idx="2">
            <a:schemeClr val="accent4"/>
          </a:effectRef>
          <a:fontRef idx="minor">
            <a:schemeClr val="tx1"/>
          </a:fontRef>
        </p:style>
      </p:cxnSp>
      <p:graphicFrame>
        <p:nvGraphicFramePr>
          <p:cNvPr id="9" name="Chart 8">
            <a:extLst>
              <a:ext uri="{FF2B5EF4-FFF2-40B4-BE49-F238E27FC236}">
                <a16:creationId xmlns:a16="http://schemas.microsoft.com/office/drawing/2014/main" id="{617C9C8A-81C6-EF1F-3D54-9B0353BB7C87}"/>
              </a:ext>
            </a:extLst>
          </p:cNvPr>
          <p:cNvGraphicFramePr>
            <a:graphicFrameLocks/>
          </p:cNvGraphicFramePr>
          <p:nvPr>
            <p:extLst>
              <p:ext uri="{D42A27DB-BD31-4B8C-83A1-F6EECF244321}">
                <p14:modId xmlns:p14="http://schemas.microsoft.com/office/powerpoint/2010/main" val="3800838550"/>
              </p:ext>
            </p:extLst>
          </p:nvPr>
        </p:nvGraphicFramePr>
        <p:xfrm>
          <a:off x="250372" y="2155371"/>
          <a:ext cx="5497284" cy="43375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23754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F3F14-F686-A351-0FBE-7C7BAF49638C}"/>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Financial Analysis – Efficiency</a:t>
            </a:r>
          </a:p>
        </p:txBody>
      </p:sp>
      <p:graphicFrame>
        <p:nvGraphicFramePr>
          <p:cNvPr id="4" name="Chart 3">
            <a:extLst>
              <a:ext uri="{FF2B5EF4-FFF2-40B4-BE49-F238E27FC236}">
                <a16:creationId xmlns:a16="http://schemas.microsoft.com/office/drawing/2014/main" id="{8C5F1C5D-A4C8-9280-7407-07FC894B4929}"/>
              </a:ext>
            </a:extLst>
          </p:cNvPr>
          <p:cNvGraphicFramePr>
            <a:graphicFrameLocks/>
          </p:cNvGraphicFramePr>
          <p:nvPr>
            <p:extLst>
              <p:ext uri="{D42A27DB-BD31-4B8C-83A1-F6EECF244321}">
                <p14:modId xmlns:p14="http://schemas.microsoft.com/office/powerpoint/2010/main" val="1224282362"/>
              </p:ext>
            </p:extLst>
          </p:nvPr>
        </p:nvGraphicFramePr>
        <p:xfrm>
          <a:off x="435428" y="2237364"/>
          <a:ext cx="5584371" cy="4255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A0CBA51F-4078-36F1-F2FD-73143233F715}"/>
              </a:ext>
            </a:extLst>
          </p:cNvPr>
          <p:cNvGraphicFramePr>
            <a:graphicFrameLocks/>
          </p:cNvGraphicFramePr>
          <p:nvPr>
            <p:extLst>
              <p:ext uri="{D42A27DB-BD31-4B8C-83A1-F6EECF244321}">
                <p14:modId xmlns:p14="http://schemas.microsoft.com/office/powerpoint/2010/main" val="2373007974"/>
              </p:ext>
            </p:extLst>
          </p:nvPr>
        </p:nvGraphicFramePr>
        <p:xfrm>
          <a:off x="6270174" y="2237364"/>
          <a:ext cx="5486400" cy="4255511"/>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descr="Icon&#10;&#10;Description automatically generated">
            <a:extLst>
              <a:ext uri="{FF2B5EF4-FFF2-40B4-BE49-F238E27FC236}">
                <a16:creationId xmlns:a16="http://schemas.microsoft.com/office/drawing/2014/main" id="{6318037E-7C77-E5B2-25E1-38FDBF2DC7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cxnSp>
        <p:nvCxnSpPr>
          <p:cNvPr id="8" name="Straight Connector 7">
            <a:extLst>
              <a:ext uri="{FF2B5EF4-FFF2-40B4-BE49-F238E27FC236}">
                <a16:creationId xmlns:a16="http://schemas.microsoft.com/office/drawing/2014/main" id="{E98996B8-A6F5-67AB-7F9A-143E17150BEA}"/>
              </a:ext>
            </a:extLst>
          </p:cNvPr>
          <p:cNvCxnSpPr>
            <a:cxnSpLocks/>
          </p:cNvCxnSpPr>
          <p:nvPr/>
        </p:nvCxnSpPr>
        <p:spPr>
          <a:xfrm>
            <a:off x="6096000" y="1883229"/>
            <a:ext cx="0" cy="4843340"/>
          </a:xfrm>
          <a:prstGeom prst="line">
            <a:avLst/>
          </a:prstGeom>
          <a:ln w="571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73964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EC8F-9EE3-87CF-2AF3-14BC20AC547B}"/>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Comparable Company Analysis</a:t>
            </a:r>
          </a:p>
        </p:txBody>
      </p:sp>
      <p:graphicFrame>
        <p:nvGraphicFramePr>
          <p:cNvPr id="9" name="Content Placeholder 8">
            <a:extLst>
              <a:ext uri="{FF2B5EF4-FFF2-40B4-BE49-F238E27FC236}">
                <a16:creationId xmlns:a16="http://schemas.microsoft.com/office/drawing/2014/main" id="{693FB725-3EF6-0098-2DAE-3EB075580B4C}"/>
              </a:ext>
            </a:extLst>
          </p:cNvPr>
          <p:cNvGraphicFramePr>
            <a:graphicFrameLocks noGrp="1"/>
          </p:cNvGraphicFramePr>
          <p:nvPr>
            <p:ph idx="1"/>
            <p:extLst>
              <p:ext uri="{D42A27DB-BD31-4B8C-83A1-F6EECF244321}">
                <p14:modId xmlns:p14="http://schemas.microsoft.com/office/powerpoint/2010/main" val="3952893569"/>
              </p:ext>
            </p:extLst>
          </p:nvPr>
        </p:nvGraphicFramePr>
        <p:xfrm>
          <a:off x="838199" y="1690688"/>
          <a:ext cx="10515599" cy="4802189"/>
        </p:xfrm>
        <a:graphic>
          <a:graphicData uri="http://schemas.openxmlformats.org/drawingml/2006/table">
            <a:tbl>
              <a:tblPr>
                <a:tableStyleId>{5C22544A-7EE6-4342-B048-85BDC9FD1C3A}</a:tableStyleId>
              </a:tblPr>
              <a:tblGrid>
                <a:gridCol w="3377602">
                  <a:extLst>
                    <a:ext uri="{9D8B030D-6E8A-4147-A177-3AD203B41FA5}">
                      <a16:colId xmlns:a16="http://schemas.microsoft.com/office/drawing/2014/main" val="1130723914"/>
                    </a:ext>
                  </a:extLst>
                </a:gridCol>
                <a:gridCol w="2296769">
                  <a:extLst>
                    <a:ext uri="{9D8B030D-6E8A-4147-A177-3AD203B41FA5}">
                      <a16:colId xmlns:a16="http://schemas.microsoft.com/office/drawing/2014/main" val="757110793"/>
                    </a:ext>
                  </a:extLst>
                </a:gridCol>
                <a:gridCol w="1486144">
                  <a:extLst>
                    <a:ext uri="{9D8B030D-6E8A-4147-A177-3AD203B41FA5}">
                      <a16:colId xmlns:a16="http://schemas.microsoft.com/office/drawing/2014/main" val="440574961"/>
                    </a:ext>
                  </a:extLst>
                </a:gridCol>
                <a:gridCol w="1576214">
                  <a:extLst>
                    <a:ext uri="{9D8B030D-6E8A-4147-A177-3AD203B41FA5}">
                      <a16:colId xmlns:a16="http://schemas.microsoft.com/office/drawing/2014/main" val="545193591"/>
                    </a:ext>
                  </a:extLst>
                </a:gridCol>
                <a:gridCol w="1778870">
                  <a:extLst>
                    <a:ext uri="{9D8B030D-6E8A-4147-A177-3AD203B41FA5}">
                      <a16:colId xmlns:a16="http://schemas.microsoft.com/office/drawing/2014/main" val="4007784595"/>
                    </a:ext>
                  </a:extLst>
                </a:gridCol>
              </a:tblGrid>
              <a:tr h="266311">
                <a:tc>
                  <a:txBody>
                    <a:bodyPr/>
                    <a:lstStyle/>
                    <a:p>
                      <a:pPr algn="l" fontAlgn="ctr"/>
                      <a:r>
                        <a:rPr lang="en-US" sz="1200" b="1" u="none" strike="noStrike" dirty="0">
                          <a:effectLst/>
                          <a:latin typeface="Arial" panose="020B0604020202020204" pitchFamily="34" charset="0"/>
                          <a:cs typeface="Arial" panose="020B0604020202020204" pitchFamily="34" charset="0"/>
                        </a:rPr>
                        <a:t>Company</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l" fontAlgn="ctr"/>
                      <a:r>
                        <a:rPr lang="en-US" sz="1200" b="1" u="none" strike="noStrike" dirty="0">
                          <a:effectLst/>
                          <a:latin typeface="Arial" panose="020B0604020202020204" pitchFamily="34" charset="0"/>
                          <a:cs typeface="Arial" panose="020B0604020202020204" pitchFamily="34" charset="0"/>
                        </a:rPr>
                        <a:t>Market Cap (B)</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l" fontAlgn="ctr"/>
                      <a:r>
                        <a:rPr lang="en-US" sz="1200" b="1" u="none" strike="noStrike">
                          <a:effectLst/>
                          <a:latin typeface="Arial" panose="020B0604020202020204" pitchFamily="34" charset="0"/>
                          <a:cs typeface="Arial" panose="020B0604020202020204" pitchFamily="34" charset="0"/>
                        </a:rPr>
                        <a:t>P/E</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l" fontAlgn="ctr"/>
                      <a:r>
                        <a:rPr lang="en-US" sz="1200" b="1" u="none" strike="noStrike" dirty="0">
                          <a:effectLst/>
                          <a:latin typeface="Arial" panose="020B0604020202020204" pitchFamily="34" charset="0"/>
                          <a:cs typeface="Arial" panose="020B0604020202020204" pitchFamily="34" charset="0"/>
                        </a:rPr>
                        <a:t>P/Book</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l" fontAlgn="ctr"/>
                      <a:r>
                        <a:rPr lang="en-US" sz="1200" b="1" u="none" strike="noStrike" dirty="0">
                          <a:effectLst/>
                          <a:latin typeface="Arial" panose="020B0604020202020204" pitchFamily="34" charset="0"/>
                          <a:cs typeface="Arial" panose="020B0604020202020204" pitchFamily="34" charset="0"/>
                        </a:rPr>
                        <a:t>EV/EBITDA</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2850360545"/>
                  </a:ext>
                </a:extLst>
              </a:tr>
              <a:tr h="266311">
                <a:tc>
                  <a:txBody>
                    <a:bodyPr/>
                    <a:lstStyle/>
                    <a:p>
                      <a:pPr algn="l" fontAlgn="ctr"/>
                      <a:r>
                        <a:rPr lang="en-US" sz="1200" b="1" u="none" strike="noStrike" dirty="0">
                          <a:solidFill>
                            <a:schemeClr val="accent1"/>
                          </a:solidFill>
                          <a:effectLst/>
                          <a:latin typeface="Arial" panose="020B0604020202020204" pitchFamily="34" charset="0"/>
                          <a:cs typeface="Arial" panose="020B0604020202020204" pitchFamily="34" charset="0"/>
                        </a:rPr>
                        <a:t>Walmart</a:t>
                      </a:r>
                      <a:endParaRPr lang="en-US" sz="1200" b="1" i="0" u="none" strike="noStrike" dirty="0">
                        <a:solidFill>
                          <a:schemeClr val="accent1"/>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b="1" u="none" strike="noStrike" dirty="0">
                          <a:solidFill>
                            <a:schemeClr val="accent1"/>
                          </a:solidFill>
                          <a:effectLst/>
                          <a:latin typeface="Arial" panose="020B0604020202020204" pitchFamily="34" charset="0"/>
                          <a:cs typeface="Arial" panose="020B0604020202020204" pitchFamily="34" charset="0"/>
                        </a:rPr>
                        <a:t>356.03</a:t>
                      </a:r>
                      <a:endParaRPr lang="en-US" sz="1200" b="1" i="0" u="none" strike="noStrike" dirty="0">
                        <a:solidFill>
                          <a:schemeClr val="accent1"/>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b="1" u="none" strike="noStrike" dirty="0">
                          <a:solidFill>
                            <a:schemeClr val="accent1"/>
                          </a:solidFill>
                          <a:effectLst/>
                          <a:latin typeface="Arial" panose="020B0604020202020204" pitchFamily="34" charset="0"/>
                          <a:cs typeface="Arial" panose="020B0604020202020204" pitchFamily="34" charset="0"/>
                        </a:rPr>
                        <a:t>25.92</a:t>
                      </a:r>
                      <a:endParaRPr lang="en-US" sz="1200" b="1" i="0" u="none" strike="noStrike" dirty="0">
                        <a:solidFill>
                          <a:schemeClr val="accent1"/>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b="1" u="none" strike="noStrike" dirty="0">
                          <a:solidFill>
                            <a:schemeClr val="accent1"/>
                          </a:solidFill>
                          <a:effectLst/>
                          <a:latin typeface="Arial" panose="020B0604020202020204" pitchFamily="34" charset="0"/>
                          <a:cs typeface="Arial" panose="020B0604020202020204" pitchFamily="34" charset="0"/>
                        </a:rPr>
                        <a:t>4.63</a:t>
                      </a:r>
                      <a:endParaRPr lang="en-US" sz="1200" b="1" i="0" u="none" strike="noStrike" dirty="0">
                        <a:solidFill>
                          <a:schemeClr val="accent1"/>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b="1" u="none" strike="noStrike" dirty="0">
                          <a:solidFill>
                            <a:schemeClr val="accent1"/>
                          </a:solidFill>
                          <a:effectLst/>
                          <a:latin typeface="Arial" panose="020B0604020202020204" pitchFamily="34" charset="0"/>
                          <a:cs typeface="Arial" panose="020B0604020202020204" pitchFamily="34" charset="0"/>
                        </a:rPr>
                        <a:t>11.49</a:t>
                      </a:r>
                      <a:endParaRPr lang="en-US" sz="1200" b="1" i="0" u="none" strike="noStrike" dirty="0">
                        <a:solidFill>
                          <a:schemeClr val="accent1"/>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579207401"/>
                  </a:ext>
                </a:extLst>
              </a:tr>
              <a:tr h="266311">
                <a:tc>
                  <a:txBody>
                    <a:bodyPr/>
                    <a:lstStyle/>
                    <a:p>
                      <a:pPr algn="l" fontAlgn="ctr"/>
                      <a:r>
                        <a:rPr lang="en-US" sz="1200" u="none" strike="noStrike" dirty="0">
                          <a:effectLst/>
                          <a:latin typeface="Arial" panose="020B0604020202020204" pitchFamily="34" charset="0"/>
                          <a:cs typeface="Arial" panose="020B0604020202020204" pitchFamily="34" charset="0"/>
                        </a:rPr>
                        <a:t>Amazon</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1207.8</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101.18</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8.23</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22.58</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2360828369"/>
                  </a:ext>
                </a:extLst>
              </a:tr>
              <a:tr h="266311">
                <a:tc>
                  <a:txBody>
                    <a:bodyPr/>
                    <a:lstStyle/>
                    <a:p>
                      <a:pPr algn="l" fontAlgn="ctr"/>
                      <a:r>
                        <a:rPr lang="en-US" sz="1200" u="none" strike="noStrike" dirty="0">
                          <a:effectLst/>
                          <a:latin typeface="Arial" panose="020B0604020202020204" pitchFamily="34" charset="0"/>
                          <a:cs typeface="Arial" panose="020B0604020202020204" pitchFamily="34" charset="0"/>
                        </a:rPr>
                        <a:t>Costco</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206.42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35.94</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11.41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21.4</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2481032534"/>
                  </a:ext>
                </a:extLst>
              </a:tr>
              <a:tr h="266311">
                <a:tc>
                  <a:txBody>
                    <a:bodyPr/>
                    <a:lstStyle/>
                    <a:p>
                      <a:pPr algn="l" fontAlgn="ctr"/>
                      <a:r>
                        <a:rPr lang="en-US" sz="1200" u="none" strike="noStrike" dirty="0">
                          <a:effectLst/>
                          <a:latin typeface="Arial" panose="020B0604020202020204" pitchFamily="34" charset="0"/>
                          <a:cs typeface="Arial" panose="020B0604020202020204" pitchFamily="34" charset="0"/>
                        </a:rPr>
                        <a:t>Alibaba</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200.5</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35.56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2.11</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dirty="0">
                          <a:effectLst/>
                          <a:latin typeface="Arial" panose="020B0604020202020204" pitchFamily="34" charset="0"/>
                          <a:cs typeface="Arial" panose="020B0604020202020204" pitchFamily="34" charset="0"/>
                        </a:rPr>
                        <a:t>13.02</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4210628340"/>
                  </a:ext>
                </a:extLst>
              </a:tr>
              <a:tr h="266311">
                <a:tc>
                  <a:txBody>
                    <a:bodyPr/>
                    <a:lstStyle/>
                    <a:p>
                      <a:pPr algn="l" fontAlgn="ctr"/>
                      <a:r>
                        <a:rPr lang="en-US" sz="1200" u="none" strike="noStrike" dirty="0">
                          <a:effectLst/>
                          <a:latin typeface="Arial" panose="020B0604020202020204" pitchFamily="34" charset="0"/>
                          <a:cs typeface="Arial" panose="020B0604020202020204" pitchFamily="34" charset="0"/>
                        </a:rPr>
                        <a:t>CVS</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128.82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15.52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1.62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8.2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71484178"/>
                  </a:ext>
                </a:extLst>
              </a:tr>
              <a:tr h="266311">
                <a:tc>
                  <a:txBody>
                    <a:bodyPr/>
                    <a:lstStyle/>
                    <a:p>
                      <a:pPr algn="l" fontAlgn="ctr"/>
                      <a:r>
                        <a:rPr lang="en-US" sz="1200" u="none" strike="noStrike" dirty="0">
                          <a:effectLst/>
                          <a:latin typeface="Arial" panose="020B0604020202020204" pitchFamily="34" charset="0"/>
                          <a:cs typeface="Arial" panose="020B0604020202020204" pitchFamily="34" charset="0"/>
                        </a:rPr>
                        <a:t>Target</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72.54</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16.81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7.1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10.24</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562658822"/>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Dollar General</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54.1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23.88</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9.06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16.02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909644138"/>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Sysco</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36.95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26.75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31.76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15.16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87399982"/>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Kroger</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33.51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13.37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6.7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658652494"/>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Walgreens</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27.6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5.06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1.44</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9.04</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767117341"/>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eBay</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20.4</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48.95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4.36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8.07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2783031162"/>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Albertsons</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12.99</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9.06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3.57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4.69</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515044825"/>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BJ’s</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9.82</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20.48</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10.71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11.36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4254042510"/>
                  </a:ext>
                </a:extLst>
              </a:tr>
              <a:tr h="266311">
                <a:tc>
                  <a:txBody>
                    <a:bodyPr/>
                    <a:lstStyle/>
                    <a:p>
                      <a:pPr algn="l" fontAlgn="ctr"/>
                      <a:r>
                        <a:rPr lang="en-US" sz="1200" u="none" strike="noStrike">
                          <a:effectLst/>
                          <a:latin typeface="Arial" panose="020B0604020202020204" pitchFamily="34" charset="0"/>
                          <a:cs typeface="Arial" panose="020B0604020202020204" pitchFamily="34" charset="0"/>
                        </a:rPr>
                        <a:t>Casey’s General Stores</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7.69</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20.27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3.17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10.48</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106407071"/>
                  </a:ext>
                </a:extLst>
              </a:tr>
              <a:tr h="274902">
                <a:tc>
                  <a:txBody>
                    <a:bodyPr/>
                    <a:lstStyle/>
                    <a:p>
                      <a:pPr algn="l" fontAlgn="ctr"/>
                      <a:r>
                        <a:rPr lang="en-US" sz="1200" u="none" strike="noStrike">
                          <a:effectLst/>
                          <a:latin typeface="Arial" panose="020B0604020202020204" pitchFamily="34" charset="0"/>
                          <a:cs typeface="Arial" panose="020B0604020202020204" pitchFamily="34" charset="0"/>
                        </a:rPr>
                        <a:t>Pricesmart</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1.8</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17.69</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2.51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ctr"/>
                      <a:r>
                        <a:rPr lang="en-US" sz="1200" u="none" strike="noStrike">
                          <a:effectLst/>
                          <a:latin typeface="Arial" panose="020B0604020202020204" pitchFamily="34" charset="0"/>
                          <a:cs typeface="Arial" panose="020B0604020202020204" pitchFamily="34" charset="0"/>
                        </a:rPr>
                        <a:t>10.33</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577739424"/>
                  </a:ext>
                </a:extLst>
              </a:tr>
              <a:tr h="266311">
                <a:tc>
                  <a:txBody>
                    <a:bodyPr/>
                    <a:lstStyle/>
                    <a:p>
                      <a:pPr algn="l" fontAlgn="ctr"/>
                      <a:r>
                        <a:rPr lang="en-US" sz="1200" b="1" i="1" u="none" strike="noStrike" dirty="0">
                          <a:effectLst/>
                          <a:latin typeface="Arial" panose="020B0604020202020204" pitchFamily="34" charset="0"/>
                          <a:cs typeface="Arial" panose="020B0604020202020204" pitchFamily="34" charset="0"/>
                        </a:rPr>
                        <a:t>Median</a:t>
                      </a:r>
                      <a:endParaRPr lang="en-US" sz="1200" b="1" i="1"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b"/>
                      <a:r>
                        <a:rPr lang="en-US" sz="1100" b="1" i="1" u="none" strike="noStrike">
                          <a:effectLst/>
                          <a:latin typeface="Arial" panose="020B0604020202020204" pitchFamily="34" charset="0"/>
                          <a:cs typeface="Arial" panose="020B0604020202020204" pitchFamily="34" charset="0"/>
                        </a:rPr>
                        <a:t>36.95</a:t>
                      </a:r>
                      <a:endParaRPr lang="en-US" sz="1100" b="1" i="1"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1100" b="1" i="1" u="none" strike="noStrike">
                          <a:effectLst/>
                          <a:latin typeface="Arial" panose="020B0604020202020204" pitchFamily="34" charset="0"/>
                          <a:cs typeface="Arial" panose="020B0604020202020204" pitchFamily="34" charset="0"/>
                        </a:rPr>
                        <a:t>20.48</a:t>
                      </a:r>
                      <a:endParaRPr lang="en-US" sz="1100" b="1" i="1"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1100" b="1" i="1" u="none" strike="noStrike" dirty="0">
                          <a:effectLst/>
                          <a:latin typeface="Arial" panose="020B0604020202020204" pitchFamily="34" charset="0"/>
                          <a:cs typeface="Arial" panose="020B0604020202020204" pitchFamily="34" charset="0"/>
                        </a:rPr>
                        <a:t>4.36</a:t>
                      </a:r>
                      <a:endParaRPr lang="en-US" sz="1100" b="1" i="1"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1100" b="1" i="1" u="none" strike="noStrike" dirty="0">
                          <a:effectLst/>
                          <a:latin typeface="Arial" panose="020B0604020202020204" pitchFamily="34" charset="0"/>
                          <a:cs typeface="Arial" panose="020B0604020202020204" pitchFamily="34" charset="0"/>
                        </a:rPr>
                        <a:t>10.48</a:t>
                      </a:r>
                      <a:endParaRPr lang="en-US" sz="1100" b="1" i="1"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993336212"/>
                  </a:ext>
                </a:extLst>
              </a:tr>
              <a:tr h="266311">
                <a:tc>
                  <a:txBody>
                    <a:bodyPr/>
                    <a:lstStyle/>
                    <a:p>
                      <a:pPr algn="l" fontAlgn="ctr"/>
                      <a:r>
                        <a:rPr lang="en-US" sz="1200" b="1" i="1" u="none" strike="noStrike" dirty="0">
                          <a:effectLst/>
                          <a:latin typeface="Arial" panose="020B0604020202020204" pitchFamily="34" charset="0"/>
                          <a:cs typeface="Arial" panose="020B0604020202020204" pitchFamily="34" charset="0"/>
                        </a:rPr>
                        <a:t>Mean</a:t>
                      </a:r>
                      <a:endParaRPr lang="en-US" sz="1200" b="1" i="1"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r" fontAlgn="b"/>
                      <a:r>
                        <a:rPr lang="en-US" sz="1100" b="1" i="1" u="none" strike="noStrike">
                          <a:effectLst/>
                          <a:latin typeface="Arial" panose="020B0604020202020204" pitchFamily="34" charset="0"/>
                          <a:cs typeface="Arial" panose="020B0604020202020204" pitchFamily="34" charset="0"/>
                        </a:rPr>
                        <a:t>158.46</a:t>
                      </a:r>
                      <a:endParaRPr lang="en-US" sz="1100" b="1" i="1"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1100" b="1" i="1" u="none" strike="noStrike" dirty="0">
                          <a:effectLst/>
                          <a:latin typeface="Arial" panose="020B0604020202020204" pitchFamily="34" charset="0"/>
                          <a:cs typeface="Arial" panose="020B0604020202020204" pitchFamily="34" charset="0"/>
                        </a:rPr>
                        <a:t>27.76</a:t>
                      </a:r>
                      <a:endParaRPr lang="en-US" sz="1100" b="1" i="1"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1100" b="1" i="1" u="none" strike="noStrike">
                          <a:effectLst/>
                          <a:latin typeface="Arial" panose="020B0604020202020204" pitchFamily="34" charset="0"/>
                          <a:cs typeface="Arial" panose="020B0604020202020204" pitchFamily="34" charset="0"/>
                        </a:rPr>
                        <a:t>7.01</a:t>
                      </a:r>
                      <a:endParaRPr lang="en-US" sz="1100" b="1" i="1"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1100" b="1" i="1" u="none" strike="noStrike" dirty="0">
                          <a:effectLst/>
                          <a:latin typeface="Arial" panose="020B0604020202020204" pitchFamily="34" charset="0"/>
                          <a:cs typeface="Arial" panose="020B0604020202020204" pitchFamily="34" charset="0"/>
                        </a:rPr>
                        <a:t>11.92</a:t>
                      </a:r>
                      <a:endParaRPr lang="en-US" sz="1100" b="1" i="1"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354960087"/>
                  </a:ext>
                </a:extLst>
              </a:tr>
            </a:tbl>
          </a:graphicData>
        </a:graphic>
      </p:graphicFrame>
      <p:pic>
        <p:nvPicPr>
          <p:cNvPr id="11" name="Picture 10" descr="Icon&#10;&#10;Description automatically generated">
            <a:extLst>
              <a:ext uri="{FF2B5EF4-FFF2-40B4-BE49-F238E27FC236}">
                <a16:creationId xmlns:a16="http://schemas.microsoft.com/office/drawing/2014/main" id="{30E7115C-D5FB-0962-D6C0-5E4B3CD9FF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747446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BF46-6795-4D0E-9465-308A4B18A35C}"/>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Valuation – Dividend Discount Model</a:t>
            </a:r>
          </a:p>
        </p:txBody>
      </p:sp>
      <p:pic>
        <p:nvPicPr>
          <p:cNvPr id="9" name="Picture 8" descr="Icon&#10;&#10;Description automatically generated">
            <a:extLst>
              <a:ext uri="{FF2B5EF4-FFF2-40B4-BE49-F238E27FC236}">
                <a16:creationId xmlns:a16="http://schemas.microsoft.com/office/drawing/2014/main" id="{EA2E864C-5B8B-D7F0-E20A-D03672A59E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pic>
        <p:nvPicPr>
          <p:cNvPr id="13" name="Content Placeholder 12" descr="A picture containing table&#10;&#10;Description automatically generated">
            <a:extLst>
              <a:ext uri="{FF2B5EF4-FFF2-40B4-BE49-F238E27FC236}">
                <a16:creationId xmlns:a16="http://schemas.microsoft.com/office/drawing/2014/main" id="{9CBBFF4F-3CE4-0B1F-6FFB-A8C94348EEE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825626"/>
            <a:ext cx="10515600" cy="3854014"/>
          </a:xfrm>
        </p:spPr>
      </p:pic>
    </p:spTree>
    <p:extLst>
      <p:ext uri="{BB962C8B-B14F-4D97-AF65-F5344CB8AC3E}">
        <p14:creationId xmlns:p14="http://schemas.microsoft.com/office/powerpoint/2010/main" val="596577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2F2F0-7DC1-276C-45B3-D2E7C5657746}"/>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Valuation – Free Cash Flow to Equity</a:t>
            </a:r>
          </a:p>
        </p:txBody>
      </p:sp>
      <p:pic>
        <p:nvPicPr>
          <p:cNvPr id="7" name="Content Placeholder 6" descr="Table&#10;&#10;Description automatically generated">
            <a:extLst>
              <a:ext uri="{FF2B5EF4-FFF2-40B4-BE49-F238E27FC236}">
                <a16:creationId xmlns:a16="http://schemas.microsoft.com/office/drawing/2014/main" id="{9B476813-FF27-4AE5-8B74-E2F364B0B8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0958" y="1825625"/>
            <a:ext cx="10370083" cy="3985512"/>
          </a:xfrm>
        </p:spPr>
      </p:pic>
      <p:pic>
        <p:nvPicPr>
          <p:cNvPr id="9" name="Picture 8" descr="Icon&#10;&#10;Description automatically generated">
            <a:extLst>
              <a:ext uri="{FF2B5EF4-FFF2-40B4-BE49-F238E27FC236}">
                <a16:creationId xmlns:a16="http://schemas.microsoft.com/office/drawing/2014/main" id="{9A2B2B0C-0286-3376-C22A-5867193D73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920612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BAF5-4B8C-B7E1-6E8D-0E8150731965}"/>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Investment Risks</a:t>
            </a:r>
          </a:p>
        </p:txBody>
      </p:sp>
      <p:sp>
        <p:nvSpPr>
          <p:cNvPr id="3" name="Content Placeholder 2">
            <a:extLst>
              <a:ext uri="{FF2B5EF4-FFF2-40B4-BE49-F238E27FC236}">
                <a16:creationId xmlns:a16="http://schemas.microsoft.com/office/drawing/2014/main" id="{AE0661C9-6266-0F3A-8B2D-2A7E3E4497DE}"/>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Strategic</a:t>
            </a:r>
          </a:p>
          <a:p>
            <a:pPr lvl="1"/>
            <a:r>
              <a:rPr lang="en-US" dirty="0">
                <a:latin typeface="Arial" panose="020B0604020202020204" pitchFamily="34" charset="0"/>
                <a:cs typeface="Arial" panose="020B0604020202020204" pitchFamily="34" charset="0"/>
              </a:rPr>
              <a:t>E-commerce</a:t>
            </a:r>
          </a:p>
          <a:p>
            <a:r>
              <a:rPr lang="en-US" dirty="0">
                <a:latin typeface="Arial" panose="020B0604020202020204" pitchFamily="34" charset="0"/>
                <a:cs typeface="Arial" panose="020B0604020202020204" pitchFamily="34" charset="0"/>
              </a:rPr>
              <a:t>Operational</a:t>
            </a:r>
          </a:p>
          <a:p>
            <a:pPr lvl="1"/>
            <a:r>
              <a:rPr lang="en-US" dirty="0">
                <a:latin typeface="Arial" panose="020B0604020202020204" pitchFamily="34" charset="0"/>
                <a:cs typeface="Arial" panose="020B0604020202020204" pitchFamily="34" charset="0"/>
              </a:rPr>
              <a:t>Suppliers</a:t>
            </a:r>
          </a:p>
          <a:p>
            <a:pPr lvl="1"/>
            <a:r>
              <a:rPr lang="en-US" dirty="0">
                <a:latin typeface="Arial" panose="020B0604020202020204" pitchFamily="34" charset="0"/>
                <a:cs typeface="Arial" panose="020B0604020202020204" pitchFamily="34" charset="0"/>
              </a:rPr>
              <a:t>Health and Wellness</a:t>
            </a:r>
          </a:p>
          <a:p>
            <a:r>
              <a:rPr lang="en-US" dirty="0">
                <a:latin typeface="Arial" panose="020B0604020202020204" pitchFamily="34" charset="0"/>
                <a:cs typeface="Arial" panose="020B0604020202020204" pitchFamily="34" charset="0"/>
              </a:rPr>
              <a:t>Financial</a:t>
            </a:r>
          </a:p>
          <a:p>
            <a:r>
              <a:rPr lang="en-US" dirty="0">
                <a:latin typeface="Arial" panose="020B0604020202020204" pitchFamily="34" charset="0"/>
                <a:cs typeface="Arial" panose="020B0604020202020204" pitchFamily="34" charset="0"/>
              </a:rPr>
              <a:t>Legal, Tax, Regulatory, Compliance, Reputational</a:t>
            </a:r>
          </a:p>
        </p:txBody>
      </p:sp>
      <p:pic>
        <p:nvPicPr>
          <p:cNvPr id="5" name="Picture 4" descr="Icon&#10;&#10;Description automatically generated">
            <a:extLst>
              <a:ext uri="{FF2B5EF4-FFF2-40B4-BE49-F238E27FC236}">
                <a16:creationId xmlns:a16="http://schemas.microsoft.com/office/drawing/2014/main" id="{364103C3-D308-DCE8-56DB-D7286EFDDA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210638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4E076-8BC7-8CC2-3B59-78730001C96D}"/>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Investment Thesis</a:t>
            </a:r>
          </a:p>
        </p:txBody>
      </p:sp>
      <p:sp>
        <p:nvSpPr>
          <p:cNvPr id="3" name="Content Placeholder 2">
            <a:extLst>
              <a:ext uri="{FF2B5EF4-FFF2-40B4-BE49-F238E27FC236}">
                <a16:creationId xmlns:a16="http://schemas.microsoft.com/office/drawing/2014/main" id="{537B0D38-195F-13A9-6DA8-346199773678}"/>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Recommendation: BUY</a:t>
            </a:r>
          </a:p>
          <a:p>
            <a:r>
              <a:rPr lang="en-US" dirty="0">
                <a:latin typeface="Arial" panose="020B0604020202020204" pitchFamily="34" charset="0"/>
                <a:cs typeface="Arial" panose="020B0604020202020204" pitchFamily="34" charset="0"/>
              </a:rPr>
              <a:t>Target Price: $151 per share</a:t>
            </a:r>
          </a:p>
          <a:p>
            <a:r>
              <a:rPr lang="en-US" dirty="0">
                <a:latin typeface="Arial" panose="020B0604020202020204" pitchFamily="34" charset="0"/>
                <a:cs typeface="Arial" panose="020B0604020202020204" pitchFamily="34" charset="0"/>
              </a:rPr>
              <a:t>Upside: ~ 15%</a:t>
            </a:r>
          </a:p>
          <a:p>
            <a:r>
              <a:rPr lang="en-US" dirty="0">
                <a:latin typeface="Arial" panose="020B0604020202020204" pitchFamily="34" charset="0"/>
                <a:cs typeface="Arial" panose="020B0604020202020204" pitchFamily="34" charset="0"/>
              </a:rPr>
              <a:t>Key Drivers:</a:t>
            </a:r>
          </a:p>
          <a:p>
            <a:pPr lvl="1"/>
            <a:r>
              <a:rPr lang="en-US" dirty="0"/>
              <a:t>Accelerated Investments</a:t>
            </a:r>
          </a:p>
          <a:p>
            <a:pPr lvl="1"/>
            <a:r>
              <a:rPr lang="en-US" dirty="0"/>
              <a:t>Introduction of New Revenue Streams</a:t>
            </a:r>
          </a:p>
          <a:p>
            <a:pPr lvl="1"/>
            <a:r>
              <a:rPr lang="en-US" dirty="0"/>
              <a:t>Shift in International Focus</a:t>
            </a:r>
          </a:p>
        </p:txBody>
      </p:sp>
      <p:pic>
        <p:nvPicPr>
          <p:cNvPr id="5" name="Picture 4" descr="Icon&#10;&#10;Description automatically generated">
            <a:extLst>
              <a:ext uri="{FF2B5EF4-FFF2-40B4-BE49-F238E27FC236}">
                <a16:creationId xmlns:a16="http://schemas.microsoft.com/office/drawing/2014/main" id="{C600A0E1-F4E4-FDFB-CB21-8F5620F87E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3840766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59702-4A1B-24FD-FF1A-76C033015AFD}"/>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Investment Thesis</a:t>
            </a:r>
          </a:p>
        </p:txBody>
      </p:sp>
      <p:sp>
        <p:nvSpPr>
          <p:cNvPr id="3" name="Content Placeholder 2">
            <a:extLst>
              <a:ext uri="{FF2B5EF4-FFF2-40B4-BE49-F238E27FC236}">
                <a16:creationId xmlns:a16="http://schemas.microsoft.com/office/drawing/2014/main" id="{50809415-9906-0ED2-52FC-1EC1396AF850}"/>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Recommendation: BUY</a:t>
            </a:r>
          </a:p>
          <a:p>
            <a:r>
              <a:rPr lang="en-US" dirty="0">
                <a:latin typeface="Arial" panose="020B0604020202020204" pitchFamily="34" charset="0"/>
                <a:cs typeface="Arial" panose="020B0604020202020204" pitchFamily="34" charset="0"/>
              </a:rPr>
              <a:t>Target Price: $151 per share</a:t>
            </a:r>
          </a:p>
          <a:p>
            <a:r>
              <a:rPr lang="en-US" dirty="0">
                <a:latin typeface="Arial" panose="020B0604020202020204" pitchFamily="34" charset="0"/>
                <a:cs typeface="Arial" panose="020B0604020202020204" pitchFamily="34" charset="0"/>
              </a:rPr>
              <a:t>Upside: ~ 15%</a:t>
            </a:r>
          </a:p>
          <a:p>
            <a:r>
              <a:rPr lang="en-US" dirty="0">
                <a:latin typeface="Arial" panose="020B0604020202020204" pitchFamily="34" charset="0"/>
                <a:cs typeface="Arial" panose="020B0604020202020204" pitchFamily="34" charset="0"/>
              </a:rPr>
              <a:t>Key Drivers:</a:t>
            </a:r>
          </a:p>
          <a:p>
            <a:pPr lvl="1"/>
            <a:r>
              <a:rPr lang="en-US" dirty="0"/>
              <a:t>Accelerated Investments</a:t>
            </a:r>
          </a:p>
          <a:p>
            <a:pPr lvl="1"/>
            <a:r>
              <a:rPr lang="en-US" dirty="0"/>
              <a:t>Introduction of New Revenue Streams</a:t>
            </a:r>
          </a:p>
          <a:p>
            <a:pPr lvl="1"/>
            <a:r>
              <a:rPr lang="en-US" dirty="0"/>
              <a:t>Remodeling to improve store productivity</a:t>
            </a:r>
          </a:p>
        </p:txBody>
      </p:sp>
      <p:pic>
        <p:nvPicPr>
          <p:cNvPr id="5" name="Picture 4" descr="Icon&#10;&#10;Description automatically generated">
            <a:extLst>
              <a:ext uri="{FF2B5EF4-FFF2-40B4-BE49-F238E27FC236}">
                <a16:creationId xmlns:a16="http://schemas.microsoft.com/office/drawing/2014/main" id="{73403B49-1420-CD5D-8A88-5AEEB8D01F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355220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01314-E777-8C17-046D-D7459FE2F9DD}"/>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Price Chart and Key Statistics</a:t>
            </a:r>
          </a:p>
        </p:txBody>
      </p:sp>
      <p:pic>
        <p:nvPicPr>
          <p:cNvPr id="7" name="Content Placeholder 6">
            <a:extLst>
              <a:ext uri="{FF2B5EF4-FFF2-40B4-BE49-F238E27FC236}">
                <a16:creationId xmlns:a16="http://schemas.microsoft.com/office/drawing/2014/main" id="{34C093DD-9398-4673-E00C-9DC4BCCA72F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89857" y="3428999"/>
            <a:ext cx="5812972" cy="3195241"/>
          </a:xfrm>
        </p:spPr>
      </p:pic>
      <p:graphicFrame>
        <p:nvGraphicFramePr>
          <p:cNvPr id="5" name="Table 5">
            <a:extLst>
              <a:ext uri="{FF2B5EF4-FFF2-40B4-BE49-F238E27FC236}">
                <a16:creationId xmlns:a16="http://schemas.microsoft.com/office/drawing/2014/main" id="{4818D933-D75D-D299-6D47-FF7EBBDDE95C}"/>
              </a:ext>
            </a:extLst>
          </p:cNvPr>
          <p:cNvGraphicFramePr>
            <a:graphicFrameLocks noGrp="1"/>
          </p:cNvGraphicFramePr>
          <p:nvPr>
            <p:ph sz="half" idx="2"/>
            <p:extLst>
              <p:ext uri="{D42A27DB-BD31-4B8C-83A1-F6EECF244321}">
                <p14:modId xmlns:p14="http://schemas.microsoft.com/office/powerpoint/2010/main" val="191641647"/>
              </p:ext>
            </p:extLst>
          </p:nvPr>
        </p:nvGraphicFramePr>
        <p:xfrm>
          <a:off x="6520543" y="1493208"/>
          <a:ext cx="5181600" cy="5131032"/>
        </p:xfrm>
        <a:graphic>
          <a:graphicData uri="http://schemas.openxmlformats.org/drawingml/2006/table">
            <a:tbl>
              <a:tblPr firstRow="1" bandRow="1">
                <a:tableStyleId>{69CF1AB2-1976-4502-BF36-3FF5EA218861}</a:tableStyleId>
              </a:tblPr>
              <a:tblGrid>
                <a:gridCol w="2590800">
                  <a:extLst>
                    <a:ext uri="{9D8B030D-6E8A-4147-A177-3AD203B41FA5}">
                      <a16:colId xmlns:a16="http://schemas.microsoft.com/office/drawing/2014/main" val="1875509509"/>
                    </a:ext>
                  </a:extLst>
                </a:gridCol>
                <a:gridCol w="2590800">
                  <a:extLst>
                    <a:ext uri="{9D8B030D-6E8A-4147-A177-3AD203B41FA5}">
                      <a16:colId xmlns:a16="http://schemas.microsoft.com/office/drawing/2014/main" val="3038275141"/>
                    </a:ext>
                  </a:extLst>
                </a:gridCol>
              </a:tblGrid>
              <a:tr h="427586">
                <a:tc>
                  <a:txBody>
                    <a:bodyPr/>
                    <a:lstStyle/>
                    <a:p>
                      <a:r>
                        <a:rPr lang="en-US" dirty="0">
                          <a:latin typeface="Arial" panose="020B0604020202020204" pitchFamily="34" charset="0"/>
                          <a:cs typeface="Arial" panose="020B0604020202020204" pitchFamily="34" charset="0"/>
                        </a:rPr>
                        <a:t>Share Price</a:t>
                      </a:r>
                    </a:p>
                  </a:txBody>
                  <a:tcPr/>
                </a:tc>
                <a:tc>
                  <a:txBody>
                    <a:bodyPr/>
                    <a:lstStyle/>
                    <a:p>
                      <a:pPr algn="ctr"/>
                      <a:r>
                        <a:rPr lang="en-US" dirty="0">
                          <a:latin typeface="Arial" panose="020B0604020202020204" pitchFamily="34" charset="0"/>
                          <a:cs typeface="Arial" panose="020B0604020202020204" pitchFamily="34" charset="0"/>
                        </a:rPr>
                        <a:t>$132.28</a:t>
                      </a:r>
                    </a:p>
                  </a:txBody>
                  <a:tcPr/>
                </a:tc>
                <a:extLst>
                  <a:ext uri="{0D108BD9-81ED-4DB2-BD59-A6C34878D82A}">
                    <a16:rowId xmlns:a16="http://schemas.microsoft.com/office/drawing/2014/main" val="4091869897"/>
                  </a:ext>
                </a:extLst>
              </a:tr>
              <a:tr h="427586">
                <a:tc>
                  <a:txBody>
                    <a:bodyPr/>
                    <a:lstStyle/>
                    <a:p>
                      <a:r>
                        <a:rPr lang="en-US" b="1" dirty="0">
                          <a:latin typeface="Arial" panose="020B0604020202020204" pitchFamily="34" charset="0"/>
                          <a:cs typeface="Arial" panose="020B0604020202020204" pitchFamily="34" charset="0"/>
                        </a:rPr>
                        <a:t>Market Cap</a:t>
                      </a:r>
                    </a:p>
                  </a:txBody>
                  <a:tcPr/>
                </a:tc>
                <a:tc>
                  <a:txBody>
                    <a:bodyPr/>
                    <a:lstStyle/>
                    <a:p>
                      <a:pPr algn="ctr"/>
                      <a:r>
                        <a:rPr lang="en-US" dirty="0">
                          <a:latin typeface="Arial" panose="020B0604020202020204" pitchFamily="34" charset="0"/>
                          <a:cs typeface="Arial" panose="020B0604020202020204" pitchFamily="34" charset="0"/>
                        </a:rPr>
                        <a:t>356.03 B</a:t>
                      </a:r>
                    </a:p>
                  </a:txBody>
                  <a:tcPr/>
                </a:tc>
                <a:extLst>
                  <a:ext uri="{0D108BD9-81ED-4DB2-BD59-A6C34878D82A}">
                    <a16:rowId xmlns:a16="http://schemas.microsoft.com/office/drawing/2014/main" val="2673103402"/>
                  </a:ext>
                </a:extLst>
              </a:tr>
              <a:tr h="427586">
                <a:tc>
                  <a:txBody>
                    <a:bodyPr/>
                    <a:lstStyle/>
                    <a:p>
                      <a:r>
                        <a:rPr lang="en-US" b="1" dirty="0">
                          <a:latin typeface="Arial" panose="020B0604020202020204" pitchFamily="34" charset="0"/>
                          <a:cs typeface="Arial" panose="020B0604020202020204" pitchFamily="34" charset="0"/>
                        </a:rPr>
                        <a:t>Revenue</a:t>
                      </a:r>
                    </a:p>
                  </a:txBody>
                  <a:tcPr/>
                </a:tc>
                <a:tc>
                  <a:txBody>
                    <a:bodyPr/>
                    <a:lstStyle/>
                    <a:p>
                      <a:pPr algn="ctr"/>
                      <a:r>
                        <a:rPr lang="en-US" dirty="0">
                          <a:latin typeface="Arial" panose="020B0604020202020204" pitchFamily="34" charset="0"/>
                          <a:cs typeface="Arial" panose="020B0604020202020204" pitchFamily="34" charset="0"/>
                        </a:rPr>
                        <a:t>572.8 B</a:t>
                      </a:r>
                    </a:p>
                  </a:txBody>
                  <a:tcPr/>
                </a:tc>
                <a:extLst>
                  <a:ext uri="{0D108BD9-81ED-4DB2-BD59-A6C34878D82A}">
                    <a16:rowId xmlns:a16="http://schemas.microsoft.com/office/drawing/2014/main" val="1377775590"/>
                  </a:ext>
                </a:extLst>
              </a:tr>
              <a:tr h="427586">
                <a:tc>
                  <a:txBody>
                    <a:bodyPr/>
                    <a:lstStyle/>
                    <a:p>
                      <a:r>
                        <a:rPr lang="en-US" b="1" dirty="0">
                          <a:latin typeface="Arial" panose="020B0604020202020204" pitchFamily="34" charset="0"/>
                          <a:cs typeface="Arial" panose="020B0604020202020204" pitchFamily="34" charset="0"/>
                        </a:rPr>
                        <a:t>EPS, LTM</a:t>
                      </a:r>
                    </a:p>
                  </a:txBody>
                  <a:tcPr/>
                </a:tc>
                <a:tc>
                  <a:txBody>
                    <a:bodyPr/>
                    <a:lstStyle/>
                    <a:p>
                      <a:pPr algn="ctr"/>
                      <a:r>
                        <a:rPr lang="en-US" dirty="0">
                          <a:latin typeface="Arial" panose="020B0604020202020204" pitchFamily="34" charset="0"/>
                          <a:cs typeface="Arial" panose="020B0604020202020204" pitchFamily="34" charset="0"/>
                        </a:rPr>
                        <a:t>$6.05</a:t>
                      </a:r>
                    </a:p>
                  </a:txBody>
                  <a:tcPr/>
                </a:tc>
                <a:extLst>
                  <a:ext uri="{0D108BD9-81ED-4DB2-BD59-A6C34878D82A}">
                    <a16:rowId xmlns:a16="http://schemas.microsoft.com/office/drawing/2014/main" val="2091031854"/>
                  </a:ext>
                </a:extLst>
              </a:tr>
              <a:tr h="427586">
                <a:tc>
                  <a:txBody>
                    <a:bodyPr/>
                    <a:lstStyle/>
                    <a:p>
                      <a:r>
                        <a:rPr lang="en-US" b="1" dirty="0">
                          <a:latin typeface="Arial" panose="020B0604020202020204" pitchFamily="34" charset="0"/>
                          <a:cs typeface="Arial" panose="020B0604020202020204" pitchFamily="34" charset="0"/>
                        </a:rPr>
                        <a:t>Dividend Yield</a:t>
                      </a:r>
                    </a:p>
                  </a:txBody>
                  <a:tcPr/>
                </a:tc>
                <a:tc>
                  <a:txBody>
                    <a:bodyPr/>
                    <a:lstStyle/>
                    <a:p>
                      <a:pPr algn="ctr"/>
                      <a:r>
                        <a:rPr lang="en-US" dirty="0">
                          <a:latin typeface="Arial" panose="020B0604020202020204" pitchFamily="34" charset="0"/>
                          <a:cs typeface="Arial" panose="020B0604020202020204" pitchFamily="34" charset="0"/>
                        </a:rPr>
                        <a:t>1.71%</a:t>
                      </a:r>
                    </a:p>
                  </a:txBody>
                  <a:tcPr/>
                </a:tc>
                <a:extLst>
                  <a:ext uri="{0D108BD9-81ED-4DB2-BD59-A6C34878D82A}">
                    <a16:rowId xmlns:a16="http://schemas.microsoft.com/office/drawing/2014/main" val="691527063"/>
                  </a:ext>
                </a:extLst>
              </a:tr>
              <a:tr h="427586">
                <a:tc>
                  <a:txBody>
                    <a:bodyPr/>
                    <a:lstStyle/>
                    <a:p>
                      <a:r>
                        <a:rPr lang="en-US" b="1" dirty="0">
                          <a:latin typeface="Arial" panose="020B0604020202020204" pitchFamily="34" charset="0"/>
                          <a:cs typeface="Arial" panose="020B0604020202020204" pitchFamily="34" charset="0"/>
                        </a:rPr>
                        <a:t>Beta</a:t>
                      </a:r>
                    </a:p>
                  </a:txBody>
                  <a:tcPr/>
                </a:tc>
                <a:tc>
                  <a:txBody>
                    <a:bodyPr/>
                    <a:lstStyle/>
                    <a:p>
                      <a:pPr algn="ctr"/>
                      <a:r>
                        <a:rPr lang="en-US" dirty="0">
                          <a:latin typeface="Arial" panose="020B0604020202020204" pitchFamily="34" charset="0"/>
                          <a:cs typeface="Arial" panose="020B0604020202020204" pitchFamily="34" charset="0"/>
                        </a:rPr>
                        <a:t>.51</a:t>
                      </a:r>
                    </a:p>
                  </a:txBody>
                  <a:tcPr/>
                </a:tc>
                <a:extLst>
                  <a:ext uri="{0D108BD9-81ED-4DB2-BD59-A6C34878D82A}">
                    <a16:rowId xmlns:a16="http://schemas.microsoft.com/office/drawing/2014/main" val="3410255323"/>
                  </a:ext>
                </a:extLst>
              </a:tr>
              <a:tr h="427586">
                <a:tc>
                  <a:txBody>
                    <a:bodyPr/>
                    <a:lstStyle/>
                    <a:p>
                      <a:r>
                        <a:rPr lang="en-US" b="1" dirty="0">
                          <a:latin typeface="Arial" panose="020B0604020202020204" pitchFamily="34" charset="0"/>
                          <a:cs typeface="Arial" panose="020B0604020202020204" pitchFamily="34" charset="0"/>
                        </a:rPr>
                        <a:t>Debt to Equity</a:t>
                      </a:r>
                    </a:p>
                  </a:txBody>
                  <a:tcPr/>
                </a:tc>
                <a:tc>
                  <a:txBody>
                    <a:bodyPr/>
                    <a:lstStyle/>
                    <a:p>
                      <a:pPr algn="ctr"/>
                      <a:r>
                        <a:rPr lang="en-US" dirty="0">
                          <a:latin typeface="Arial" panose="020B0604020202020204" pitchFamily="34" charset="0"/>
                          <a:cs typeface="Arial" panose="020B0604020202020204" pitchFamily="34" charset="0"/>
                        </a:rPr>
                        <a:t>.47</a:t>
                      </a:r>
                    </a:p>
                  </a:txBody>
                  <a:tcPr/>
                </a:tc>
                <a:extLst>
                  <a:ext uri="{0D108BD9-81ED-4DB2-BD59-A6C34878D82A}">
                    <a16:rowId xmlns:a16="http://schemas.microsoft.com/office/drawing/2014/main" val="3965549477"/>
                  </a:ext>
                </a:extLst>
              </a:tr>
              <a:tr h="427586">
                <a:tc>
                  <a:txBody>
                    <a:bodyPr/>
                    <a:lstStyle/>
                    <a:p>
                      <a:r>
                        <a:rPr lang="en-US" b="1" dirty="0">
                          <a:latin typeface="Arial" panose="020B0604020202020204" pitchFamily="34" charset="0"/>
                          <a:cs typeface="Arial" panose="020B0604020202020204" pitchFamily="34" charset="0"/>
                        </a:rPr>
                        <a:t>P/E</a:t>
                      </a:r>
                    </a:p>
                  </a:txBody>
                  <a:tcPr/>
                </a:tc>
                <a:tc>
                  <a:txBody>
                    <a:bodyPr/>
                    <a:lstStyle/>
                    <a:p>
                      <a:pPr algn="ctr"/>
                      <a:r>
                        <a:rPr lang="en-US" dirty="0">
                          <a:latin typeface="Arial" panose="020B0604020202020204" pitchFamily="34" charset="0"/>
                          <a:cs typeface="Arial" panose="020B0604020202020204" pitchFamily="34" charset="0"/>
                        </a:rPr>
                        <a:t>25.92</a:t>
                      </a:r>
                    </a:p>
                  </a:txBody>
                  <a:tcPr/>
                </a:tc>
                <a:extLst>
                  <a:ext uri="{0D108BD9-81ED-4DB2-BD59-A6C34878D82A}">
                    <a16:rowId xmlns:a16="http://schemas.microsoft.com/office/drawing/2014/main" val="468371716"/>
                  </a:ext>
                </a:extLst>
              </a:tr>
              <a:tr h="427586">
                <a:tc>
                  <a:txBody>
                    <a:bodyPr/>
                    <a:lstStyle/>
                    <a:p>
                      <a:r>
                        <a:rPr lang="en-US" b="1" dirty="0">
                          <a:latin typeface="Arial" panose="020B0604020202020204" pitchFamily="34" charset="0"/>
                          <a:cs typeface="Arial" panose="020B0604020202020204" pitchFamily="34" charset="0"/>
                        </a:rPr>
                        <a:t>P/Book</a:t>
                      </a:r>
                    </a:p>
                  </a:txBody>
                  <a:tcPr/>
                </a:tc>
                <a:tc>
                  <a:txBody>
                    <a:bodyPr/>
                    <a:lstStyle/>
                    <a:p>
                      <a:pPr algn="ctr"/>
                      <a:r>
                        <a:rPr lang="en-US" dirty="0">
                          <a:latin typeface="Arial" panose="020B0604020202020204" pitchFamily="34" charset="0"/>
                          <a:cs typeface="Arial" panose="020B0604020202020204" pitchFamily="34" charset="0"/>
                        </a:rPr>
                        <a:t>4.63</a:t>
                      </a:r>
                    </a:p>
                  </a:txBody>
                  <a:tcPr/>
                </a:tc>
                <a:extLst>
                  <a:ext uri="{0D108BD9-81ED-4DB2-BD59-A6C34878D82A}">
                    <a16:rowId xmlns:a16="http://schemas.microsoft.com/office/drawing/2014/main" val="267110647"/>
                  </a:ext>
                </a:extLst>
              </a:tr>
              <a:tr h="427586">
                <a:tc>
                  <a:txBody>
                    <a:bodyPr/>
                    <a:lstStyle/>
                    <a:p>
                      <a:r>
                        <a:rPr lang="en-US" b="1" dirty="0">
                          <a:latin typeface="Arial" panose="020B0604020202020204" pitchFamily="34" charset="0"/>
                          <a:cs typeface="Arial" panose="020B0604020202020204" pitchFamily="34" charset="0"/>
                        </a:rPr>
                        <a:t>ROE</a:t>
                      </a:r>
                    </a:p>
                  </a:txBody>
                  <a:tcPr/>
                </a:tc>
                <a:tc>
                  <a:txBody>
                    <a:bodyPr/>
                    <a:lstStyle/>
                    <a:p>
                      <a:pPr algn="ctr"/>
                      <a:r>
                        <a:rPr lang="en-US" dirty="0">
                          <a:latin typeface="Arial" panose="020B0604020202020204" pitchFamily="34" charset="0"/>
                          <a:cs typeface="Arial" panose="020B0604020202020204" pitchFamily="34" charset="0"/>
                        </a:rPr>
                        <a:t>15.24%</a:t>
                      </a:r>
                    </a:p>
                  </a:txBody>
                  <a:tcPr/>
                </a:tc>
                <a:extLst>
                  <a:ext uri="{0D108BD9-81ED-4DB2-BD59-A6C34878D82A}">
                    <a16:rowId xmlns:a16="http://schemas.microsoft.com/office/drawing/2014/main" val="3592945561"/>
                  </a:ext>
                </a:extLst>
              </a:tr>
              <a:tr h="427586">
                <a:tc>
                  <a:txBody>
                    <a:bodyPr/>
                    <a:lstStyle/>
                    <a:p>
                      <a:r>
                        <a:rPr lang="en-US" b="1" dirty="0">
                          <a:latin typeface="Arial" panose="020B0604020202020204" pitchFamily="34" charset="0"/>
                          <a:cs typeface="Arial" panose="020B0604020202020204" pitchFamily="34" charset="0"/>
                        </a:rPr>
                        <a:t>Profit Margin</a:t>
                      </a:r>
                    </a:p>
                  </a:txBody>
                  <a:tcPr/>
                </a:tc>
                <a:tc>
                  <a:txBody>
                    <a:bodyPr/>
                    <a:lstStyle/>
                    <a:p>
                      <a:pPr algn="ctr"/>
                      <a:r>
                        <a:rPr lang="en-US" dirty="0">
                          <a:latin typeface="Arial" panose="020B0604020202020204" pitchFamily="34" charset="0"/>
                          <a:cs typeface="Arial" panose="020B0604020202020204" pitchFamily="34" charset="0"/>
                        </a:rPr>
                        <a:t>25.1%</a:t>
                      </a:r>
                    </a:p>
                  </a:txBody>
                  <a:tcPr/>
                </a:tc>
                <a:extLst>
                  <a:ext uri="{0D108BD9-81ED-4DB2-BD59-A6C34878D82A}">
                    <a16:rowId xmlns:a16="http://schemas.microsoft.com/office/drawing/2014/main" val="957904693"/>
                  </a:ext>
                </a:extLst>
              </a:tr>
              <a:tr h="427586">
                <a:tc>
                  <a:txBody>
                    <a:bodyPr/>
                    <a:lstStyle/>
                    <a:p>
                      <a:r>
                        <a:rPr lang="en-US" b="1" dirty="0" err="1">
                          <a:latin typeface="Arial" panose="020B0604020202020204" pitchFamily="34" charset="0"/>
                          <a:cs typeface="Arial" panose="020B0604020202020204" pitchFamily="34" charset="0"/>
                        </a:rPr>
                        <a:t>Instit</a:t>
                      </a:r>
                      <a:r>
                        <a:rPr lang="en-US" b="1" dirty="0">
                          <a:latin typeface="Arial" panose="020B0604020202020204" pitchFamily="34" charset="0"/>
                          <a:cs typeface="Arial" panose="020B0604020202020204" pitchFamily="34" charset="0"/>
                        </a:rPr>
                        <a:t>. Own (%)</a:t>
                      </a:r>
                    </a:p>
                  </a:txBody>
                  <a:tcPr/>
                </a:tc>
                <a:tc>
                  <a:txBody>
                    <a:bodyPr/>
                    <a:lstStyle/>
                    <a:p>
                      <a:pPr algn="ctr"/>
                      <a:r>
                        <a:rPr lang="en-US" dirty="0">
                          <a:latin typeface="Arial" panose="020B0604020202020204" pitchFamily="34" charset="0"/>
                          <a:cs typeface="Arial" panose="020B0604020202020204" pitchFamily="34" charset="0"/>
                        </a:rPr>
                        <a:t>33%</a:t>
                      </a:r>
                    </a:p>
                  </a:txBody>
                  <a:tcPr/>
                </a:tc>
                <a:extLst>
                  <a:ext uri="{0D108BD9-81ED-4DB2-BD59-A6C34878D82A}">
                    <a16:rowId xmlns:a16="http://schemas.microsoft.com/office/drawing/2014/main" val="3153739597"/>
                  </a:ext>
                </a:extLst>
              </a:tr>
            </a:tbl>
          </a:graphicData>
        </a:graphic>
      </p:graphicFrame>
      <p:pic>
        <p:nvPicPr>
          <p:cNvPr id="4" name="Picture 3" descr="Icon&#10;&#10;Description automatically generated">
            <a:extLst>
              <a:ext uri="{FF2B5EF4-FFF2-40B4-BE49-F238E27FC236}">
                <a16:creationId xmlns:a16="http://schemas.microsoft.com/office/drawing/2014/main" id="{C705A270-175E-D578-CEA7-C42E16EFCA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pic>
        <p:nvPicPr>
          <p:cNvPr id="8" name="Picture 7" descr="Graphical user interface, text, application, Teams&#10;&#10;Description automatically generated">
            <a:extLst>
              <a:ext uri="{FF2B5EF4-FFF2-40B4-BE49-F238E27FC236}">
                <a16:creationId xmlns:a16="http://schemas.microsoft.com/office/drawing/2014/main" id="{CBA7C006-5A77-4436-836D-F685FB3B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5573" y="1690688"/>
            <a:ext cx="1381627" cy="1641262"/>
          </a:xfrm>
          <a:prstGeom prst="rect">
            <a:avLst/>
          </a:prstGeom>
        </p:spPr>
      </p:pic>
      <p:pic>
        <p:nvPicPr>
          <p:cNvPr id="10" name="Picture 9" descr="Graphical user interface, text&#10;&#10;Description automatically generated">
            <a:extLst>
              <a:ext uri="{FF2B5EF4-FFF2-40B4-BE49-F238E27FC236}">
                <a16:creationId xmlns:a16="http://schemas.microsoft.com/office/drawing/2014/main" id="{AD6640C6-37A9-43C6-E846-3B8BBF59FF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9372" y="1690688"/>
            <a:ext cx="1381627" cy="1641262"/>
          </a:xfrm>
          <a:prstGeom prst="rect">
            <a:avLst/>
          </a:prstGeom>
        </p:spPr>
      </p:pic>
    </p:spTree>
    <p:extLst>
      <p:ext uri="{BB962C8B-B14F-4D97-AF65-F5344CB8AC3E}">
        <p14:creationId xmlns:p14="http://schemas.microsoft.com/office/powerpoint/2010/main" val="239012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788C5-6B37-B0C3-E93F-C4730A79B386}"/>
              </a:ext>
            </a:extLst>
          </p:cNvPr>
          <p:cNvSpPr>
            <a:spLocks noGrp="1"/>
          </p:cNvSpPr>
          <p:nvPr>
            <p:ph type="title"/>
          </p:nvPr>
        </p:nvSpPr>
        <p:spPr/>
        <p:txBody>
          <a:bodyPr/>
          <a:lstStyle/>
          <a:p>
            <a:r>
              <a:rPr lang="en-US">
                <a:solidFill>
                  <a:schemeClr val="accent1"/>
                </a:solidFill>
                <a:latin typeface="Arial" panose="020B0604020202020204" pitchFamily="34" charset="0"/>
                <a:cs typeface="Arial" panose="020B0604020202020204" pitchFamily="34" charset="0"/>
              </a:rPr>
              <a:t>Business Description</a:t>
            </a:r>
            <a:endParaRPr lang="en-US" dirty="0">
              <a:solidFill>
                <a:schemeClr val="accent1"/>
              </a:solidFill>
              <a:latin typeface="Arial" panose="020B0604020202020204" pitchFamily="34" charset="0"/>
              <a:cs typeface="Arial" panose="020B0604020202020204" pitchFamily="34" charset="0"/>
            </a:endParaRPr>
          </a:p>
        </p:txBody>
      </p:sp>
      <p:graphicFrame>
        <p:nvGraphicFramePr>
          <p:cNvPr id="8" name="Content Placeholder 2">
            <a:extLst>
              <a:ext uri="{FF2B5EF4-FFF2-40B4-BE49-F238E27FC236}">
                <a16:creationId xmlns:a16="http://schemas.microsoft.com/office/drawing/2014/main" id="{F93ADE03-C8EE-DF2D-3B46-FEE74F1E2E2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Icon&#10;&#10;Description automatically generated">
            <a:extLst>
              <a:ext uri="{FF2B5EF4-FFF2-40B4-BE49-F238E27FC236}">
                <a16:creationId xmlns:a16="http://schemas.microsoft.com/office/drawing/2014/main" id="{528CDB7E-A12A-7531-8447-E7FC0E77FEB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123350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8A77F-1AB5-9119-6AF0-3616C1A26281}"/>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Business Description - Revenues</a:t>
            </a:r>
          </a:p>
        </p:txBody>
      </p:sp>
      <p:graphicFrame>
        <p:nvGraphicFramePr>
          <p:cNvPr id="4" name="Chart 3">
            <a:extLst>
              <a:ext uri="{FF2B5EF4-FFF2-40B4-BE49-F238E27FC236}">
                <a16:creationId xmlns:a16="http://schemas.microsoft.com/office/drawing/2014/main" id="{C2641EFE-967C-48D6-BF62-400C3B6C2905}"/>
              </a:ext>
            </a:extLst>
          </p:cNvPr>
          <p:cNvGraphicFramePr>
            <a:graphicFrameLocks/>
          </p:cNvGraphicFramePr>
          <p:nvPr>
            <p:extLst>
              <p:ext uri="{D42A27DB-BD31-4B8C-83A1-F6EECF244321}">
                <p14:modId xmlns:p14="http://schemas.microsoft.com/office/powerpoint/2010/main" val="1067309694"/>
              </p:ext>
            </p:extLst>
          </p:nvPr>
        </p:nvGraphicFramePr>
        <p:xfrm>
          <a:off x="272716" y="2117557"/>
          <a:ext cx="5823284" cy="42328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B82550A7-4C6B-7501-45E9-B510B8E9B186}"/>
              </a:ext>
            </a:extLst>
          </p:cNvPr>
          <p:cNvGraphicFramePr>
            <a:graphicFrameLocks/>
          </p:cNvGraphicFramePr>
          <p:nvPr>
            <p:extLst>
              <p:ext uri="{D42A27DB-BD31-4B8C-83A1-F6EECF244321}">
                <p14:modId xmlns:p14="http://schemas.microsoft.com/office/powerpoint/2010/main" val="3134338446"/>
              </p:ext>
            </p:extLst>
          </p:nvPr>
        </p:nvGraphicFramePr>
        <p:xfrm>
          <a:off x="6095999" y="2117557"/>
          <a:ext cx="5823283" cy="4232859"/>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descr="Icon&#10;&#10;Description automatically generated">
            <a:extLst>
              <a:ext uri="{FF2B5EF4-FFF2-40B4-BE49-F238E27FC236}">
                <a16:creationId xmlns:a16="http://schemas.microsoft.com/office/drawing/2014/main" id="{3FBB3E30-125A-A1AD-3391-88CFA40155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cxnSp>
        <p:nvCxnSpPr>
          <p:cNvPr id="9" name="Straight Connector 8">
            <a:extLst>
              <a:ext uri="{FF2B5EF4-FFF2-40B4-BE49-F238E27FC236}">
                <a16:creationId xmlns:a16="http://schemas.microsoft.com/office/drawing/2014/main" id="{2D67D6A6-CC12-6808-D2DB-AED81019265E}"/>
              </a:ext>
            </a:extLst>
          </p:cNvPr>
          <p:cNvCxnSpPr>
            <a:cxnSpLocks/>
          </p:cNvCxnSpPr>
          <p:nvPr/>
        </p:nvCxnSpPr>
        <p:spPr>
          <a:xfrm>
            <a:off x="5540829" y="2117557"/>
            <a:ext cx="0" cy="4380412"/>
          </a:xfrm>
          <a:prstGeom prst="line">
            <a:avLst/>
          </a:prstGeom>
          <a:ln w="571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403550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01E81-724B-1847-06B1-0B39529D4D62}"/>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Business Description - Acquisitions and Divestments</a:t>
            </a:r>
          </a:p>
        </p:txBody>
      </p:sp>
      <p:graphicFrame>
        <p:nvGraphicFramePr>
          <p:cNvPr id="8" name="Content Placeholder 2">
            <a:extLst>
              <a:ext uri="{FF2B5EF4-FFF2-40B4-BE49-F238E27FC236}">
                <a16:creationId xmlns:a16="http://schemas.microsoft.com/office/drawing/2014/main" id="{530725AB-6595-78F7-65D4-13C0C63F45A0}"/>
              </a:ext>
            </a:extLst>
          </p:cNvPr>
          <p:cNvGraphicFramePr>
            <a:graphicFrameLocks noGrp="1"/>
          </p:cNvGraphicFramePr>
          <p:nvPr>
            <p:ph idx="1"/>
            <p:extLst>
              <p:ext uri="{D42A27DB-BD31-4B8C-83A1-F6EECF244321}">
                <p14:modId xmlns:p14="http://schemas.microsoft.com/office/powerpoint/2010/main" val="5798765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Icon&#10;&#10;Description automatically generated">
            <a:extLst>
              <a:ext uri="{FF2B5EF4-FFF2-40B4-BE49-F238E27FC236}">
                <a16:creationId xmlns:a16="http://schemas.microsoft.com/office/drawing/2014/main" id="{C8428F91-7C74-D0BB-508E-D717ADC57D1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82905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B6820-518F-A2F7-2161-14CA0928C584}"/>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Business Description - Products</a:t>
            </a:r>
          </a:p>
        </p:txBody>
      </p:sp>
      <p:graphicFrame>
        <p:nvGraphicFramePr>
          <p:cNvPr id="4" name="Chart 3">
            <a:extLst>
              <a:ext uri="{FF2B5EF4-FFF2-40B4-BE49-F238E27FC236}">
                <a16:creationId xmlns:a16="http://schemas.microsoft.com/office/drawing/2014/main" id="{DB6A3115-3DCC-4C90-95F8-4990D12AC0BB}"/>
              </a:ext>
            </a:extLst>
          </p:cNvPr>
          <p:cNvGraphicFramePr>
            <a:graphicFrameLocks/>
          </p:cNvGraphicFramePr>
          <p:nvPr>
            <p:extLst>
              <p:ext uri="{D42A27DB-BD31-4B8C-83A1-F6EECF244321}">
                <p14:modId xmlns:p14="http://schemas.microsoft.com/office/powerpoint/2010/main" val="2545002957"/>
              </p:ext>
            </p:extLst>
          </p:nvPr>
        </p:nvGraphicFramePr>
        <p:xfrm>
          <a:off x="569495" y="1832809"/>
          <a:ext cx="5189621" cy="42951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5CBF2728-1AAF-4BA2-B0DD-755E13FC6C40}"/>
              </a:ext>
            </a:extLst>
          </p:cNvPr>
          <p:cNvGraphicFramePr>
            <a:graphicFrameLocks/>
          </p:cNvGraphicFramePr>
          <p:nvPr>
            <p:extLst>
              <p:ext uri="{D42A27DB-BD31-4B8C-83A1-F6EECF244321}">
                <p14:modId xmlns:p14="http://schemas.microsoft.com/office/powerpoint/2010/main" val="739135250"/>
              </p:ext>
            </p:extLst>
          </p:nvPr>
        </p:nvGraphicFramePr>
        <p:xfrm>
          <a:off x="6096000" y="1832810"/>
          <a:ext cx="5526505" cy="4295107"/>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descr="Icon&#10;&#10;Description automatically generated">
            <a:extLst>
              <a:ext uri="{FF2B5EF4-FFF2-40B4-BE49-F238E27FC236}">
                <a16:creationId xmlns:a16="http://schemas.microsoft.com/office/drawing/2014/main" id="{9A7C94FD-890E-6EAC-4B56-851EDC0B47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cxnSp>
        <p:nvCxnSpPr>
          <p:cNvPr id="7" name="Straight Connector 6">
            <a:extLst>
              <a:ext uri="{FF2B5EF4-FFF2-40B4-BE49-F238E27FC236}">
                <a16:creationId xmlns:a16="http://schemas.microsoft.com/office/drawing/2014/main" id="{8A923871-9AD4-5B41-49AE-E98199002F19}"/>
              </a:ext>
            </a:extLst>
          </p:cNvPr>
          <p:cNvCxnSpPr>
            <a:cxnSpLocks/>
          </p:cNvCxnSpPr>
          <p:nvPr/>
        </p:nvCxnSpPr>
        <p:spPr>
          <a:xfrm>
            <a:off x="5921829" y="1690688"/>
            <a:ext cx="0" cy="4666569"/>
          </a:xfrm>
          <a:prstGeom prst="line">
            <a:avLst/>
          </a:prstGeom>
          <a:ln w="571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119729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44ECD-6BD4-5503-D67D-BF02EE14A4B1}"/>
              </a:ext>
            </a:extLst>
          </p:cNvPr>
          <p:cNvSpPr>
            <a:spLocks noGrp="1"/>
          </p:cNvSpPr>
          <p:nvPr>
            <p:ph type="title"/>
          </p:nvPr>
        </p:nvSpPr>
        <p:spPr/>
        <p:txBody>
          <a:bodyPr/>
          <a:lstStyle/>
          <a:p>
            <a:r>
              <a:rPr lang="en-US">
                <a:solidFill>
                  <a:schemeClr val="accent1"/>
                </a:solidFill>
                <a:latin typeface="Arial" panose="020B0604020202020204" pitchFamily="34" charset="0"/>
                <a:cs typeface="Arial" panose="020B0604020202020204" pitchFamily="34" charset="0"/>
              </a:rPr>
              <a:t>Industry Analysis</a:t>
            </a:r>
            <a:endParaRPr lang="en-US" dirty="0">
              <a:solidFill>
                <a:schemeClr val="accent1"/>
              </a:solidFill>
              <a:latin typeface="Arial" panose="020B0604020202020204" pitchFamily="34" charset="0"/>
              <a:cs typeface="Arial" panose="020B0604020202020204" pitchFamily="34" charset="0"/>
            </a:endParaRPr>
          </a:p>
        </p:txBody>
      </p:sp>
      <p:graphicFrame>
        <p:nvGraphicFramePr>
          <p:cNvPr id="8" name="Content Placeholder 2">
            <a:extLst>
              <a:ext uri="{FF2B5EF4-FFF2-40B4-BE49-F238E27FC236}">
                <a16:creationId xmlns:a16="http://schemas.microsoft.com/office/drawing/2014/main" id="{3041C176-B10F-37B6-9BF4-5C767BAA1C95}"/>
              </a:ext>
            </a:extLst>
          </p:cNvPr>
          <p:cNvGraphicFramePr>
            <a:graphicFrameLocks noGrp="1"/>
          </p:cNvGraphicFramePr>
          <p:nvPr>
            <p:ph idx="1"/>
            <p:extLst>
              <p:ext uri="{D42A27DB-BD31-4B8C-83A1-F6EECF244321}">
                <p14:modId xmlns:p14="http://schemas.microsoft.com/office/powerpoint/2010/main" val="17941347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Icon&#10;&#10;Description automatically generated">
            <a:extLst>
              <a:ext uri="{FF2B5EF4-FFF2-40B4-BE49-F238E27FC236}">
                <a16:creationId xmlns:a16="http://schemas.microsoft.com/office/drawing/2014/main" id="{D7805E14-7603-E3F5-1A33-C19C2DBC4A5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262985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4D497-DB50-C7E0-56CD-2C88FE9A3BC1}"/>
              </a:ext>
            </a:extLst>
          </p:cNvPr>
          <p:cNvSpPr>
            <a:spLocks noGrp="1"/>
          </p:cNvSpPr>
          <p:nvPr>
            <p:ph type="title"/>
          </p:nvPr>
        </p:nvSpPr>
        <p:spPr/>
        <p:txBody>
          <a:bodyPr/>
          <a:lstStyle/>
          <a:p>
            <a:r>
              <a:rPr lang="en-US" dirty="0">
                <a:solidFill>
                  <a:schemeClr val="accent1"/>
                </a:solidFill>
                <a:latin typeface="Arial" panose="020B0604020202020204" pitchFamily="34" charset="0"/>
                <a:cs typeface="Arial" panose="020B0604020202020204" pitchFamily="34" charset="0"/>
              </a:rPr>
              <a:t>Industry Analysis</a:t>
            </a:r>
          </a:p>
        </p:txBody>
      </p:sp>
      <p:sp>
        <p:nvSpPr>
          <p:cNvPr id="3" name="Content Placeholder 2">
            <a:extLst>
              <a:ext uri="{FF2B5EF4-FFF2-40B4-BE49-F238E27FC236}">
                <a16:creationId xmlns:a16="http://schemas.microsoft.com/office/drawing/2014/main" id="{F62D0DAC-CD42-16E9-7C11-A10EB434556B}"/>
              </a:ext>
            </a:extLst>
          </p:cNvPr>
          <p:cNvSpPr>
            <a:spLocks noGrp="1"/>
          </p:cNvSpPr>
          <p:nvPr>
            <p:ph idx="1"/>
          </p:nvPr>
        </p:nvSpPr>
        <p:spPr/>
        <p:txBody>
          <a:bodyPr/>
          <a:lstStyle/>
          <a:p>
            <a:pPr marL="0" indent="0">
              <a:buNone/>
            </a:pPr>
            <a:r>
              <a:rPr lang="en-US" b="1" u="sng" dirty="0">
                <a:solidFill>
                  <a:schemeClr val="accent1"/>
                </a:solidFill>
                <a:latin typeface="Arial" panose="020B0604020202020204" pitchFamily="34" charset="0"/>
                <a:cs typeface="Arial" panose="020B0604020202020204" pitchFamily="34" charset="0"/>
              </a:rPr>
              <a:t>Warehouse Clubs and Supercenters</a:t>
            </a:r>
          </a:p>
          <a:p>
            <a:r>
              <a:rPr lang="en-US" dirty="0">
                <a:solidFill>
                  <a:srgbClr val="00B050"/>
                </a:solidFill>
                <a:latin typeface="Arial" panose="020B0604020202020204" pitchFamily="34" charset="0"/>
                <a:cs typeface="Arial" panose="020B0604020202020204" pitchFamily="34" charset="0"/>
              </a:rPr>
              <a:t>Positives</a:t>
            </a:r>
            <a:r>
              <a:rPr lang="en-US" dirty="0">
                <a:latin typeface="Arial" panose="020B0604020202020204" pitchFamily="34" charset="0"/>
                <a:cs typeface="Arial" panose="020B0604020202020204" pitchFamily="34" charset="0"/>
              </a:rPr>
              <a:t>: Strong value proposition, shifting consumer preference, labor shortage end</a:t>
            </a:r>
          </a:p>
          <a:p>
            <a:r>
              <a:rPr lang="en-US" dirty="0">
                <a:solidFill>
                  <a:srgbClr val="FF0000"/>
                </a:solidFill>
                <a:latin typeface="Arial" panose="020B0604020202020204" pitchFamily="34" charset="0"/>
                <a:cs typeface="Arial" panose="020B0604020202020204" pitchFamily="34" charset="0"/>
              </a:rPr>
              <a:t>Negatives</a:t>
            </a:r>
            <a:r>
              <a:rPr lang="en-US" dirty="0">
                <a:latin typeface="Arial" panose="020B0604020202020204" pitchFamily="34" charset="0"/>
                <a:cs typeface="Arial" panose="020B0604020202020204" pitchFamily="34" charset="0"/>
              </a:rPr>
              <a:t>: Near-term headwinds, profitability issues</a:t>
            </a:r>
          </a:p>
        </p:txBody>
      </p:sp>
      <p:graphicFrame>
        <p:nvGraphicFramePr>
          <p:cNvPr id="4" name="Chart 3">
            <a:extLst>
              <a:ext uri="{FF2B5EF4-FFF2-40B4-BE49-F238E27FC236}">
                <a16:creationId xmlns:a16="http://schemas.microsoft.com/office/drawing/2014/main" id="{AC843EB7-7E6C-59AD-114B-67C9760E122A}"/>
              </a:ext>
            </a:extLst>
          </p:cNvPr>
          <p:cNvGraphicFramePr>
            <a:graphicFrameLocks/>
          </p:cNvGraphicFramePr>
          <p:nvPr>
            <p:extLst>
              <p:ext uri="{D42A27DB-BD31-4B8C-83A1-F6EECF244321}">
                <p14:modId xmlns:p14="http://schemas.microsoft.com/office/powerpoint/2010/main" val="4194693140"/>
              </p:ext>
            </p:extLst>
          </p:nvPr>
        </p:nvGraphicFramePr>
        <p:xfrm>
          <a:off x="2966357" y="3755571"/>
          <a:ext cx="6259286" cy="3102429"/>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Icon&#10;&#10;Description automatically generated">
            <a:extLst>
              <a:ext uri="{FF2B5EF4-FFF2-40B4-BE49-F238E27FC236}">
                <a16:creationId xmlns:a16="http://schemas.microsoft.com/office/drawing/2014/main" id="{5501E092-0A54-C196-703D-BF2B914476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230188"/>
            <a:ext cx="642256" cy="642256"/>
          </a:xfrm>
          <a:prstGeom prst="rect">
            <a:avLst/>
          </a:prstGeom>
        </p:spPr>
      </p:pic>
    </p:spTree>
    <p:extLst>
      <p:ext uri="{BB962C8B-B14F-4D97-AF65-F5344CB8AC3E}">
        <p14:creationId xmlns:p14="http://schemas.microsoft.com/office/powerpoint/2010/main" val="766971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5524</TotalTime>
  <Words>943</Words>
  <Application>Microsoft Office PowerPoint</Application>
  <PresentationFormat>Widescreen</PresentationFormat>
  <Paragraphs>217</Paragraphs>
  <Slides>20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Investment Thesis</vt:lpstr>
      <vt:lpstr>Price Chart and Key Statistics</vt:lpstr>
      <vt:lpstr>Business Description</vt:lpstr>
      <vt:lpstr>Business Description - Revenues</vt:lpstr>
      <vt:lpstr>Business Description - Acquisitions and Divestments</vt:lpstr>
      <vt:lpstr>Business Description - Products</vt:lpstr>
      <vt:lpstr>Industry Analysis</vt:lpstr>
      <vt:lpstr>Industry Analysis</vt:lpstr>
      <vt:lpstr>Industry Analysis - RTH v. SPY</vt:lpstr>
      <vt:lpstr>Financial Analysis – Rev. and NI</vt:lpstr>
      <vt:lpstr>Financial Analysis</vt:lpstr>
      <vt:lpstr>Financial Analysis – Dividends</vt:lpstr>
      <vt:lpstr>Financial Analysis – Financial Strength</vt:lpstr>
      <vt:lpstr>Financial Analysis – Efficiency</vt:lpstr>
      <vt:lpstr>Comparable Company Analysis</vt:lpstr>
      <vt:lpstr>Valuation – Dividend Discount Model</vt:lpstr>
      <vt:lpstr>Valuation – Free Cash Flow to Equity</vt:lpstr>
      <vt:lpstr>Investment Risks</vt:lpstr>
      <vt:lpstr>Investment Thesis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Kelley, Will</dc:creator>
  <cp:lastModifiedBy>Kelley, Will</cp:lastModifiedBy>
  <cp:revision>3</cp:revision>
  <cp:lastPrinted>2022-10-14T12:34:20Z</cp:lastPrinted>
  <dcterms:created xsi:type="dcterms:W3CDTF">2022-10-10T19:28:10Z</dcterms:created>
  <dcterms:modified xsi:type="dcterms:W3CDTF">2022-11-09T15:55:57Z</dcterms:modified>
</cp:coreProperties>
</file>