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0" r:id="rId1"/>
  </p:sldMasterIdLst>
  <p:notesMasterIdLst>
    <p:notesMasterId r:id="rId21"/>
  </p:notesMasterIdLst>
  <p:sldIdLst>
    <p:sldId id="256" r:id="rId2"/>
    <p:sldId id="275" r:id="rId3"/>
    <p:sldId id="258" r:id="rId4"/>
    <p:sldId id="277" r:id="rId5"/>
    <p:sldId id="259" r:id="rId6"/>
    <p:sldId id="271" r:id="rId7"/>
    <p:sldId id="278" r:id="rId8"/>
    <p:sldId id="266" r:id="rId9"/>
    <p:sldId id="274" r:id="rId10"/>
    <p:sldId id="265" r:id="rId11"/>
    <p:sldId id="261" r:id="rId12"/>
    <p:sldId id="267" r:id="rId13"/>
    <p:sldId id="279" r:id="rId14"/>
    <p:sldId id="260" r:id="rId15"/>
    <p:sldId id="272" r:id="rId16"/>
    <p:sldId id="280" r:id="rId17"/>
    <p:sldId id="262" r:id="rId18"/>
    <p:sldId id="270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81"/>
    <p:restoredTop sz="96260"/>
  </p:normalViewPr>
  <p:slideViewPr>
    <p:cSldViewPr snapToGrid="0">
      <p:cViewPr varScale="1">
        <p:scale>
          <a:sx n="86" d="100"/>
          <a:sy n="86" d="100"/>
        </p:scale>
        <p:origin x="240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Price%20History_20221011_18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CF-Export-13-10-202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FINC%20project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FINC%20project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CF-Export-13-10-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CF-Export-13-10-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CF-Export-13-10-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timothycrawford\Downloads\FINC%20proje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CF-Export-13-10-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FINC%20proje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FINC%20projec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imothycrawford/Downloads/CF-Export-13-10-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Price</a:t>
            </a:r>
            <a:r>
              <a:rPr lang="en-US" sz="2000" b="1" baseline="0"/>
              <a:t> Perfomance since 2016 </a:t>
            </a:r>
            <a:endParaRPr lang="en-US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'Sheet 1'!$A$29:$A$101</c:f>
              <c:numCache>
                <c:formatCode>dd\-mmm\-yyyy</c:formatCode>
                <c:ptCount val="73"/>
                <c:pt idx="0">
                  <c:v>44865</c:v>
                </c:pt>
                <c:pt idx="1">
                  <c:v>44834</c:v>
                </c:pt>
                <c:pt idx="2">
                  <c:v>44804</c:v>
                </c:pt>
                <c:pt idx="3">
                  <c:v>44773</c:v>
                </c:pt>
                <c:pt idx="4">
                  <c:v>44742</c:v>
                </c:pt>
                <c:pt idx="5">
                  <c:v>44712</c:v>
                </c:pt>
                <c:pt idx="6">
                  <c:v>44681</c:v>
                </c:pt>
                <c:pt idx="7">
                  <c:v>44651</c:v>
                </c:pt>
                <c:pt idx="8">
                  <c:v>44620</c:v>
                </c:pt>
                <c:pt idx="9">
                  <c:v>44592</c:v>
                </c:pt>
                <c:pt idx="10">
                  <c:v>44561</c:v>
                </c:pt>
                <c:pt idx="11">
                  <c:v>44530</c:v>
                </c:pt>
                <c:pt idx="12">
                  <c:v>44500</c:v>
                </c:pt>
                <c:pt idx="13">
                  <c:v>44469</c:v>
                </c:pt>
                <c:pt idx="14">
                  <c:v>44439</c:v>
                </c:pt>
                <c:pt idx="15">
                  <c:v>44408</c:v>
                </c:pt>
                <c:pt idx="16">
                  <c:v>44377</c:v>
                </c:pt>
                <c:pt idx="17">
                  <c:v>44347</c:v>
                </c:pt>
                <c:pt idx="18">
                  <c:v>44316</c:v>
                </c:pt>
                <c:pt idx="19">
                  <c:v>44286</c:v>
                </c:pt>
                <c:pt idx="20">
                  <c:v>44255</c:v>
                </c:pt>
                <c:pt idx="21">
                  <c:v>44227</c:v>
                </c:pt>
                <c:pt idx="22">
                  <c:v>44196</c:v>
                </c:pt>
                <c:pt idx="23">
                  <c:v>44165</c:v>
                </c:pt>
                <c:pt idx="24">
                  <c:v>44135</c:v>
                </c:pt>
                <c:pt idx="25">
                  <c:v>44104</c:v>
                </c:pt>
                <c:pt idx="26">
                  <c:v>44074</c:v>
                </c:pt>
                <c:pt idx="27">
                  <c:v>44043</c:v>
                </c:pt>
                <c:pt idx="28">
                  <c:v>44012</c:v>
                </c:pt>
                <c:pt idx="29">
                  <c:v>43982</c:v>
                </c:pt>
                <c:pt idx="30">
                  <c:v>43951</c:v>
                </c:pt>
                <c:pt idx="31">
                  <c:v>43921</c:v>
                </c:pt>
                <c:pt idx="32">
                  <c:v>43890</c:v>
                </c:pt>
                <c:pt idx="33">
                  <c:v>43861</c:v>
                </c:pt>
                <c:pt idx="34">
                  <c:v>43830</c:v>
                </c:pt>
                <c:pt idx="35">
                  <c:v>43799</c:v>
                </c:pt>
                <c:pt idx="36">
                  <c:v>43769</c:v>
                </c:pt>
                <c:pt idx="37">
                  <c:v>43738</c:v>
                </c:pt>
                <c:pt idx="38">
                  <c:v>43708</c:v>
                </c:pt>
                <c:pt idx="39">
                  <c:v>43677</c:v>
                </c:pt>
                <c:pt idx="40">
                  <c:v>43646</c:v>
                </c:pt>
                <c:pt idx="41">
                  <c:v>43616</c:v>
                </c:pt>
                <c:pt idx="42">
                  <c:v>43585</c:v>
                </c:pt>
                <c:pt idx="43">
                  <c:v>43555</c:v>
                </c:pt>
                <c:pt idx="44">
                  <c:v>43524</c:v>
                </c:pt>
                <c:pt idx="45">
                  <c:v>43496</c:v>
                </c:pt>
                <c:pt idx="46">
                  <c:v>43465</c:v>
                </c:pt>
                <c:pt idx="47">
                  <c:v>43434</c:v>
                </c:pt>
                <c:pt idx="48">
                  <c:v>43404</c:v>
                </c:pt>
                <c:pt idx="49">
                  <c:v>43373</c:v>
                </c:pt>
                <c:pt idx="50">
                  <c:v>43343</c:v>
                </c:pt>
                <c:pt idx="51">
                  <c:v>43312</c:v>
                </c:pt>
                <c:pt idx="52">
                  <c:v>43281</c:v>
                </c:pt>
                <c:pt idx="53">
                  <c:v>43251</c:v>
                </c:pt>
                <c:pt idx="54">
                  <c:v>43220</c:v>
                </c:pt>
                <c:pt idx="55">
                  <c:v>43190</c:v>
                </c:pt>
                <c:pt idx="56">
                  <c:v>43159</c:v>
                </c:pt>
                <c:pt idx="57">
                  <c:v>43131</c:v>
                </c:pt>
                <c:pt idx="58">
                  <c:v>43100</c:v>
                </c:pt>
                <c:pt idx="59">
                  <c:v>43069</c:v>
                </c:pt>
                <c:pt idx="60">
                  <c:v>43039</c:v>
                </c:pt>
                <c:pt idx="61">
                  <c:v>43008</c:v>
                </c:pt>
                <c:pt idx="62">
                  <c:v>42978</c:v>
                </c:pt>
                <c:pt idx="63">
                  <c:v>42947</c:v>
                </c:pt>
                <c:pt idx="64">
                  <c:v>42916</c:v>
                </c:pt>
                <c:pt idx="65">
                  <c:v>42886</c:v>
                </c:pt>
                <c:pt idx="66">
                  <c:v>42855</c:v>
                </c:pt>
                <c:pt idx="67">
                  <c:v>42825</c:v>
                </c:pt>
                <c:pt idx="68">
                  <c:v>42794</c:v>
                </c:pt>
                <c:pt idx="69">
                  <c:v>42766</c:v>
                </c:pt>
                <c:pt idx="70">
                  <c:v>42735</c:v>
                </c:pt>
                <c:pt idx="71">
                  <c:v>42704</c:v>
                </c:pt>
                <c:pt idx="72">
                  <c:v>42674</c:v>
                </c:pt>
              </c:numCache>
            </c:numRef>
          </c:cat>
          <c:val>
            <c:numRef>
              <c:f>'Sheet 1'!$B$29:$B$101</c:f>
              <c:numCache>
                <c:formatCode>#,##0.00;\-#,##0.00;#,##0.00;"--"</c:formatCode>
                <c:ptCount val="73"/>
                <c:pt idx="0">
                  <c:v>137.04</c:v>
                </c:pt>
                <c:pt idx="1">
                  <c:v>118.6</c:v>
                </c:pt>
                <c:pt idx="2">
                  <c:v>145.58000000000001</c:v>
                </c:pt>
                <c:pt idx="3">
                  <c:v>124.610285</c:v>
                </c:pt>
                <c:pt idx="4">
                  <c:v>138.070975</c:v>
                </c:pt>
                <c:pt idx="5">
                  <c:v>147.478984</c:v>
                </c:pt>
                <c:pt idx="6">
                  <c:v>153.512868</c:v>
                </c:pt>
                <c:pt idx="7">
                  <c:v>126.755606</c:v>
                </c:pt>
                <c:pt idx="8">
                  <c:v>110.138424</c:v>
                </c:pt>
                <c:pt idx="9">
                  <c:v>87.320938999999996</c:v>
                </c:pt>
                <c:pt idx="10">
                  <c:v>84.257694000000001</c:v>
                </c:pt>
                <c:pt idx="11">
                  <c:v>71.497247999999999</c:v>
                </c:pt>
                <c:pt idx="12">
                  <c:v>84.036254</c:v>
                </c:pt>
                <c:pt idx="13">
                  <c:v>85.577102999999994</c:v>
                </c:pt>
                <c:pt idx="14">
                  <c:v>69.836451999999994</c:v>
                </c:pt>
                <c:pt idx="15">
                  <c:v>60.63749</c:v>
                </c:pt>
                <c:pt idx="16">
                  <c:v>52.573405000000001</c:v>
                </c:pt>
                <c:pt idx="17">
                  <c:v>52.656444999999998</c:v>
                </c:pt>
                <c:pt idx="18">
                  <c:v>40.975517000000004</c:v>
                </c:pt>
                <c:pt idx="19">
                  <c:v>38.382829999999998</c:v>
                </c:pt>
                <c:pt idx="20">
                  <c:v>44.214067999999997</c:v>
                </c:pt>
                <c:pt idx="21">
                  <c:v>44.214067999999997</c:v>
                </c:pt>
                <c:pt idx="22">
                  <c:v>40.385012000000003</c:v>
                </c:pt>
                <c:pt idx="23">
                  <c:v>30.85389</c:v>
                </c:pt>
                <c:pt idx="24">
                  <c:v>28.187391000000002</c:v>
                </c:pt>
                <c:pt idx="25">
                  <c:v>39.194775</c:v>
                </c:pt>
                <c:pt idx="26">
                  <c:v>34.75676</c:v>
                </c:pt>
                <c:pt idx="27">
                  <c:v>28.621043</c:v>
                </c:pt>
                <c:pt idx="28">
                  <c:v>26.212890000000002</c:v>
                </c:pt>
                <c:pt idx="29">
                  <c:v>30.411011999999999</c:v>
                </c:pt>
                <c:pt idx="30">
                  <c:v>26.932568</c:v>
                </c:pt>
                <c:pt idx="31">
                  <c:v>26.664995000000001</c:v>
                </c:pt>
                <c:pt idx="32">
                  <c:v>46.456142</c:v>
                </c:pt>
                <c:pt idx="33">
                  <c:v>47.544885999999998</c:v>
                </c:pt>
                <c:pt idx="34">
                  <c:v>66.191929000000002</c:v>
                </c:pt>
                <c:pt idx="35">
                  <c:v>68.378642999999997</c:v>
                </c:pt>
                <c:pt idx="36">
                  <c:v>72.788978</c:v>
                </c:pt>
                <c:pt idx="37">
                  <c:v>68.461682999999994</c:v>
                </c:pt>
                <c:pt idx="38">
                  <c:v>70.639169999999993</c:v>
                </c:pt>
                <c:pt idx="39">
                  <c:v>82.264739000000006</c:v>
                </c:pt>
                <c:pt idx="40">
                  <c:v>86.924193000000002</c:v>
                </c:pt>
                <c:pt idx="41">
                  <c:v>81.332847999999998</c:v>
                </c:pt>
                <c:pt idx="42">
                  <c:v>89.479973000000001</c:v>
                </c:pt>
                <c:pt idx="43">
                  <c:v>84.211560000000006</c:v>
                </c:pt>
                <c:pt idx="44">
                  <c:v>85.955395999999993</c:v>
                </c:pt>
                <c:pt idx="45">
                  <c:v>81.314395000000005</c:v>
                </c:pt>
                <c:pt idx="46">
                  <c:v>76.571900999999997</c:v>
                </c:pt>
                <c:pt idx="47">
                  <c:v>74.984919000000005</c:v>
                </c:pt>
                <c:pt idx="48">
                  <c:v>88.483496000000002</c:v>
                </c:pt>
                <c:pt idx="49">
                  <c:v>82.486177999999995</c:v>
                </c:pt>
                <c:pt idx="50">
                  <c:v>81.812634000000003</c:v>
                </c:pt>
                <c:pt idx="51">
                  <c:v>78.048164</c:v>
                </c:pt>
                <c:pt idx="52">
                  <c:v>72.364552000000003</c:v>
                </c:pt>
                <c:pt idx="53">
                  <c:v>75.806089999999998</c:v>
                </c:pt>
                <c:pt idx="54">
                  <c:v>74.578946000000002</c:v>
                </c:pt>
                <c:pt idx="55">
                  <c:v>84.774386000000007</c:v>
                </c:pt>
                <c:pt idx="56">
                  <c:v>88.308188999999999</c:v>
                </c:pt>
                <c:pt idx="57">
                  <c:v>83.049003999999996</c:v>
                </c:pt>
                <c:pt idx="58">
                  <c:v>85.955395999999993</c:v>
                </c:pt>
                <c:pt idx="59">
                  <c:v>76.175155000000004</c:v>
                </c:pt>
                <c:pt idx="60">
                  <c:v>70.509996999999998</c:v>
                </c:pt>
                <c:pt idx="61">
                  <c:v>66.191929000000002</c:v>
                </c:pt>
                <c:pt idx="62">
                  <c:v>73.693189000000004</c:v>
                </c:pt>
                <c:pt idx="63">
                  <c:v>70.187065000000004</c:v>
                </c:pt>
                <c:pt idx="64">
                  <c:v>63.017963999999999</c:v>
                </c:pt>
                <c:pt idx="65">
                  <c:v>65.296944999999994</c:v>
                </c:pt>
                <c:pt idx="66">
                  <c:v>64.807933000000006</c:v>
                </c:pt>
                <c:pt idx="67">
                  <c:v>63.608468999999999</c:v>
                </c:pt>
                <c:pt idx="68">
                  <c:v>66.302649000000002</c:v>
                </c:pt>
                <c:pt idx="69">
                  <c:v>66.422595000000001</c:v>
                </c:pt>
                <c:pt idx="70">
                  <c:v>72.013940000000005</c:v>
                </c:pt>
                <c:pt idx="71">
                  <c:v>71.995486999999997</c:v>
                </c:pt>
                <c:pt idx="72">
                  <c:v>67.705098000000007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75-9D40-AE0C-20D362574D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904131055"/>
        <c:axId val="904132703"/>
      </c:lineChart>
      <c:dateAx>
        <c:axId val="904131055"/>
        <c:scaling>
          <c:orientation val="minMax"/>
        </c:scaling>
        <c:delete val="0"/>
        <c:axPos val="b"/>
        <c:numFmt formatCode="m/d/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4132703"/>
        <c:crosses val="autoZero"/>
        <c:auto val="1"/>
        <c:lblOffset val="100"/>
        <c:baseTimeUnit val="months"/>
        <c:majorUnit val="6"/>
        <c:majorTimeUnit val="months"/>
      </c:dateAx>
      <c:valAx>
        <c:axId val="904132703"/>
        <c:scaling>
          <c:orientation val="minMax"/>
        </c:scaling>
        <c:delete val="0"/>
        <c:axPos val="l"/>
        <c:majorGridlines>
          <c:spPr>
            <a:ln>
              <a:solidFill>
                <a:schemeClr val="dk1">
                  <a:lumMod val="15000"/>
                  <a:lumOff val="85000"/>
                </a:schemeClr>
              </a:solidFill>
            </a:ln>
            <a:effectLst/>
          </c:spPr>
        </c:majorGridlines>
        <c:numFmt formatCode="#,##0" sourceLinked="0"/>
        <c:majorTickMark val="in"/>
        <c:minorTickMark val="in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4131055"/>
        <c:crossesAt val="42644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Diluted EPS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'Financial Summary'!$A$201</c:f>
              <c:strCache>
                <c:ptCount val="1"/>
              </c:strCache>
            </c:strRef>
          </c:tx>
          <c:spPr>
            <a:solidFill>
              <a:schemeClr val="accent1">
                <a:alpha val="7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'Financial Summary'!$B$200:$F$200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'Financial Summary'!$B$201:$F$201</c:f>
              <c:numCache>
                <c:formatCode>General</c:formatCode>
                <c:ptCount val="5"/>
                <c:pt idx="0">
                  <c:v>23.55</c:v>
                </c:pt>
                <c:pt idx="1">
                  <c:v>15.15</c:v>
                </c:pt>
                <c:pt idx="2">
                  <c:v>13.52</c:v>
                </c:pt>
                <c:pt idx="3">
                  <c:v>-22.74</c:v>
                </c:pt>
                <c:pt idx="4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90-D747-8D85-41DAECDB02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80176432"/>
        <c:axId val="938150624"/>
      </c:barChart>
      <c:catAx>
        <c:axId val="28017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8150624"/>
        <c:crosses val="autoZero"/>
        <c:auto val="1"/>
        <c:lblAlgn val="ctr"/>
        <c:lblOffset val="100"/>
        <c:noMultiLvlLbl val="0"/>
      </c:catAx>
      <c:valAx>
        <c:axId val="938150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176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2021</a:t>
            </a:r>
            <a:r>
              <a:rPr lang="en-US" sz="1600" baseline="0"/>
              <a:t> ROE of Thermal Coal firms (MKT Cap &gt; $1B)</a:t>
            </a:r>
            <a:endParaRPr lang="en-US" sz="1600"/>
          </a:p>
        </c:rich>
      </c:tx>
      <c:layout>
        <c:manualLayout>
          <c:xMode val="edge"/>
          <c:yMode val="edge"/>
          <c:x val="0.11409786647956134"/>
          <c:y val="3.76569037656903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526634348642367E-2"/>
          <c:y val="0.1535684289463817"/>
          <c:w val="0.83384011373578304"/>
          <c:h val="0.7209488918051910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Sheet1!$B$3:$E$3</c:f>
              <c:strCache>
                <c:ptCount val="4"/>
                <c:pt idx="0">
                  <c:v>ARCH</c:v>
                </c:pt>
                <c:pt idx="1">
                  <c:v>BTU</c:v>
                </c:pt>
                <c:pt idx="2">
                  <c:v>ARLP</c:v>
                </c:pt>
                <c:pt idx="3">
                  <c:v>CEIX</c:v>
                </c:pt>
              </c:strCache>
            </c:strRef>
          </c:cat>
          <c:val>
            <c:numRef>
              <c:f>Sheet1!$B$8:$E$8</c:f>
              <c:numCache>
                <c:formatCode>0.00%</c:formatCode>
                <c:ptCount val="4"/>
                <c:pt idx="0">
                  <c:v>0.69789999999999996</c:v>
                </c:pt>
                <c:pt idx="1">
                  <c:v>0.24979999999999999</c:v>
                </c:pt>
                <c:pt idx="2">
                  <c:v>0.15659999999999999</c:v>
                </c:pt>
                <c:pt idx="3">
                  <c:v>5.5599999999999997E-2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EA-E241-B421-986735B525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87935231"/>
        <c:axId val="339631551"/>
      </c:barChart>
      <c:catAx>
        <c:axId val="3879352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631551"/>
        <c:crosses val="autoZero"/>
        <c:auto val="1"/>
        <c:lblAlgn val="ctr"/>
        <c:lblOffset val="100"/>
        <c:noMultiLvlLbl val="0"/>
      </c:catAx>
      <c:valAx>
        <c:axId val="3396315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935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P/E</a:t>
            </a:r>
            <a:r>
              <a:rPr lang="en-US" sz="1600" baseline="0"/>
              <a:t> of Thermal Coal firms (MKT Cap &gt; $1B)</a:t>
            </a:r>
            <a:endParaRPr lang="en-US" sz="1600"/>
          </a:p>
        </c:rich>
      </c:tx>
      <c:layout>
        <c:manualLayout>
          <c:xMode val="edge"/>
          <c:yMode val="edge"/>
          <c:x val="0.11388888888888889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1B-7C43-A61A-4306EB9ECB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Sheet1!$B$3:$E$3</c:f>
              <c:strCache>
                <c:ptCount val="4"/>
                <c:pt idx="0">
                  <c:v>ARCH</c:v>
                </c:pt>
                <c:pt idx="1">
                  <c:v>BTU</c:v>
                </c:pt>
                <c:pt idx="2">
                  <c:v>ARLP</c:v>
                </c:pt>
                <c:pt idx="3">
                  <c:v>CEIX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6.3</c:v>
                </c:pt>
                <c:pt idx="1">
                  <c:v>7.32</c:v>
                </c:pt>
                <c:pt idx="2">
                  <c:v>17</c:v>
                </c:pt>
                <c:pt idx="3">
                  <c:v>65.2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1B-7C43-A61A-4306EB9ECB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2776591"/>
        <c:axId val="299019519"/>
      </c:barChart>
      <c:catAx>
        <c:axId val="2927765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019519"/>
        <c:crosses val="autoZero"/>
        <c:auto val="1"/>
        <c:lblAlgn val="ctr"/>
        <c:lblOffset val="100"/>
        <c:noMultiLvlLbl val="0"/>
      </c:catAx>
      <c:valAx>
        <c:axId val="2990195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27765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Revenues by</a:t>
            </a:r>
            <a:r>
              <a:rPr lang="en-US" sz="1600" b="1" baseline="0"/>
              <a:t> Segment</a:t>
            </a:r>
            <a:endParaRPr lang="en-US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'Financial Summary'!$A$217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472-5748-8546-AB7E1B79B3BB}"/>
              </c:ext>
            </c:extLst>
          </c:dPt>
          <c:dPt>
            <c:idx val="1"/>
            <c:bubble3D val="0"/>
            <c:spPr>
              <a:solidFill>
                <a:schemeClr val="bg2">
                  <a:lumMod val="90000"/>
                  <a:alpha val="8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472-5748-8546-AB7E1B79B3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'Financial Summary'!$B$216:$C$216</c:f>
              <c:strCache>
                <c:ptCount val="2"/>
                <c:pt idx="0">
                  <c:v>METALLURGICAL</c:v>
                </c:pt>
                <c:pt idx="1">
                  <c:v>THERMAL</c:v>
                </c:pt>
              </c:strCache>
            </c:strRef>
          </c:cat>
          <c:val>
            <c:numRef>
              <c:f>'Financial Summary'!$B$217:$C$217</c:f>
              <c:numCache>
                <c:formatCode>#,##0</c:formatCode>
                <c:ptCount val="2"/>
                <c:pt idx="0">
                  <c:v>1149133000</c:v>
                </c:pt>
                <c:pt idx="1">
                  <c:v>1057480000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72-5748-8546-AB7E1B79B3B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Coal Production in the United States</a:t>
            </a:r>
          </a:p>
        </c:rich>
      </c:tx>
      <c:layout>
        <c:manualLayout>
          <c:xMode val="edge"/>
          <c:yMode val="edge"/>
          <c:x val="0.15330623279183436"/>
          <c:y val="3.6175793825608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945743275627244E-2"/>
          <c:y val="0.17824953564680251"/>
          <c:w val="0.91937885972038536"/>
          <c:h val="0.7728046933127785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58D-3449-B358-CF1DCDF45604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58D-3449-B358-CF1DCDF45604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58D-3449-B358-CF1DCDF45604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58D-3449-B358-CF1DCDF45604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58D-3449-B358-CF1DCDF45604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58D-3449-B358-CF1DCDF45604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B0FE1B4F-1D62-674E-B51B-24A89B0092B4}" type="CATEGORYNAME">
                      <a:rPr lang="en-US" smtClean="0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fld id="{528C06B8-83BF-C446-8823-B54FBE17AB25}" type="PERCENTAGE">
                      <a:rPr lang="en-US" baseline="0"/>
                      <a:pPr>
                        <a:defRPr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58D-3449-B358-CF1DCDF45604}"/>
                </c:ext>
              </c:extLst>
            </c:dLbl>
            <c:dLbl>
              <c:idx val="1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E067D212-8039-264A-B2AD-818B412A9023}" type="CATEGORYNAME">
                      <a:rPr lang="en-US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fld id="{E77355FD-6F16-C946-AC41-41A9E16A4B52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58D-3449-B358-CF1DCDF45604}"/>
                </c:ext>
              </c:extLst>
            </c:dLbl>
            <c:dLbl>
              <c:idx val="2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4F487017-065A-3648-A135-7A0712E8708F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fld id="{4DD967AA-37CB-E44E-B3EE-20AAB37C3788}" type="PERCENTAGE">
                      <a:rPr lang="en-US" baseline="0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58D-3449-B358-CF1DCDF45604}"/>
                </c:ext>
              </c:extLst>
            </c:dLbl>
            <c:dLbl>
              <c:idx val="3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2EDD7265-DEF4-124C-8B8D-73DDD4BFDB01}" type="CATEGORYNAME">
                      <a:rPr lang="en-US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, 6.5%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58D-3449-B358-CF1DCDF45604}"/>
                </c:ext>
              </c:extLst>
            </c:dLbl>
            <c:dLbl>
              <c:idx val="4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06DFB391-DFC0-884A-A721-97F39EEBF27E}" type="CATEGORYNAME">
                      <a:rPr lang="en-US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fld id="{AD28B13B-C6BB-144F-A692-DB393573F1A9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58D-3449-B358-CF1DCDF45604}"/>
                </c:ext>
              </c:extLst>
            </c:dLbl>
            <c:dLbl>
              <c:idx val="5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E760F060-E94E-F04A-B2F3-D0E45B210EC6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fld id="{A0779B5C-01CE-4446-AADE-529123542E8A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58D-3449-B358-CF1DCDF45604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3494BA"/>
                </a:solidFill>
                <a:round/>
              </a:ln>
              <a:effectLst>
                <a:outerShdw blurRad="50800" dist="38100" dir="2700000" algn="tl" rotWithShape="0">
                  <a:srgbClr val="3494BA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'Financial Summary'!$C$262:$H$262</c:f>
              <c:strCache>
                <c:ptCount val="6"/>
                <c:pt idx="0">
                  <c:v>Wyoming</c:v>
                </c:pt>
                <c:pt idx="1">
                  <c:v>West Virginia</c:v>
                </c:pt>
                <c:pt idx="2">
                  <c:v>Pennsylvania</c:v>
                </c:pt>
                <c:pt idx="3">
                  <c:v>Illinois</c:v>
                </c:pt>
                <c:pt idx="4">
                  <c:v>Kentucky</c:v>
                </c:pt>
                <c:pt idx="5">
                  <c:v>Other states</c:v>
                </c:pt>
              </c:strCache>
            </c:strRef>
          </c:cat>
          <c:val>
            <c:numRef>
              <c:f>'Financial Summary'!$C$263:$H$263</c:f>
              <c:numCache>
                <c:formatCode>0%</c:formatCode>
                <c:ptCount val="6"/>
                <c:pt idx="0">
                  <c:v>0.39</c:v>
                </c:pt>
                <c:pt idx="1">
                  <c:v>0.13</c:v>
                </c:pt>
                <c:pt idx="2">
                  <c:v>7.0000000000000007E-2</c:v>
                </c:pt>
                <c:pt idx="3" formatCode="0.00%">
                  <c:v>6.5000000000000002E-2</c:v>
                </c:pt>
                <c:pt idx="4">
                  <c:v>0.05</c:v>
                </c:pt>
                <c:pt idx="5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58D-3449-B358-CF1DCDF4560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Coal Production Around the World </a:t>
            </a:r>
          </a:p>
        </c:rich>
      </c:tx>
      <c:layout>
        <c:manualLayout>
          <c:xMode val="edge"/>
          <c:yMode val="edge"/>
          <c:x val="0.27158082576788384"/>
          <c:y val="2.31481206358639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'Financial Summary'!$B$253:$G$253</c:f>
              <c:strCache>
                <c:ptCount val="6"/>
                <c:pt idx="0">
                  <c:v>China</c:v>
                </c:pt>
                <c:pt idx="1">
                  <c:v>India</c:v>
                </c:pt>
                <c:pt idx="2">
                  <c:v>United States</c:v>
                </c:pt>
                <c:pt idx="3">
                  <c:v>Indonesia</c:v>
                </c:pt>
                <c:pt idx="4">
                  <c:v>Australia</c:v>
                </c:pt>
                <c:pt idx="5">
                  <c:v>Russia</c:v>
                </c:pt>
              </c:strCache>
            </c:strRef>
          </c:cat>
          <c:val>
            <c:numRef>
              <c:f>'Financial Summary'!$B$254:$G$254</c:f>
              <c:numCache>
                <c:formatCode>General</c:formatCode>
                <c:ptCount val="6"/>
                <c:pt idx="0">
                  <c:v>3700</c:v>
                </c:pt>
                <c:pt idx="1">
                  <c:v>783</c:v>
                </c:pt>
                <c:pt idx="2">
                  <c:v>640</c:v>
                </c:pt>
                <c:pt idx="3">
                  <c:v>616</c:v>
                </c:pt>
                <c:pt idx="4">
                  <c:v>550</c:v>
                </c:pt>
                <c:pt idx="5">
                  <c:v>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0-B841-98A7-51DF534551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42262256"/>
        <c:axId val="242779920"/>
      </c:barChart>
      <c:catAx>
        <c:axId val="24226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779920"/>
        <c:crosses val="autoZero"/>
        <c:auto val="1"/>
        <c:lblAlgn val="ctr"/>
        <c:lblOffset val="100"/>
        <c:noMultiLvlLbl val="0"/>
      </c:catAx>
      <c:valAx>
        <c:axId val="242779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/>
                  <a:t>MILLIONS</a:t>
                </a:r>
                <a:r>
                  <a:rPr lang="en-US" sz="1100" b="1" baseline="0"/>
                  <a:t> OF TONS</a:t>
                </a:r>
                <a:endParaRPr lang="en-US" sz="1100" b="1"/>
              </a:p>
            </c:rich>
          </c:tx>
          <c:layout>
            <c:manualLayout>
              <c:xMode val="edge"/>
              <c:yMode val="edge"/>
              <c:x val="0.39666688972660286"/>
              <c:y val="0.9229056603773584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cap="all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26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Operating Expenses (in billions)</a:t>
            </a:r>
          </a:p>
        </c:rich>
      </c:tx>
      <c:layout>
        <c:manualLayout>
          <c:xMode val="edge"/>
          <c:yMode val="edge"/>
          <c:x val="0.28652753082124721"/>
          <c:y val="1.30257813032858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711109965591453E-2"/>
          <c:y val="0.12568241477595274"/>
          <c:w val="0.90437345086365017"/>
          <c:h val="0.805517773448097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Sheet1!$A$152</c:f>
              <c:strCache>
                <c:ptCount val="1"/>
                <c:pt idx="0">
                  <c:v>Billions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Sheet1!$B$150:$G$151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Sheet1!$B$152:$G$152</c:f>
              <c:numCache>
                <c:formatCode>General</c:formatCode>
                <c:ptCount val="6"/>
                <c:pt idx="0">
                  <c:v>2.0192600000000001</c:v>
                </c:pt>
                <c:pt idx="1">
                  <c:v>2.0741499999999999</c:v>
                </c:pt>
                <c:pt idx="2">
                  <c:v>2.1355599999999999</c:v>
                </c:pt>
                <c:pt idx="3">
                  <c:v>2.06141</c:v>
                </c:pt>
                <c:pt idx="4">
                  <c:v>1.5601799999999999</c:v>
                </c:pt>
                <c:pt idx="5" formatCode="#,##0.00000">
                  <c:v>1.7973300000000001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C3-AC49-BA1B-AEEB6FC7CFF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8128480"/>
        <c:axId val="237826128"/>
      </c:barChart>
      <c:catAx>
        <c:axId val="25812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7826128"/>
        <c:crosses val="autoZero"/>
        <c:auto val="1"/>
        <c:lblAlgn val="ctr"/>
        <c:lblOffset val="100"/>
        <c:noMultiLvlLbl val="0"/>
      </c:catAx>
      <c:valAx>
        <c:axId val="23782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128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Operating</a:t>
            </a:r>
            <a:r>
              <a:rPr lang="en-US" b="1" baseline="0"/>
              <a:t> Profits (Millions)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132420091324198E-2"/>
          <c:y val="0.11634812286689421"/>
          <c:w val="0.90347031963470315"/>
          <c:h val="0.835870307167235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0545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'Financial Summary'!$B$162:$G$162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'Financial Summary'!$B$163:$G$163</c:f>
              <c:numCache>
                <c:formatCode>General</c:formatCode>
                <c:ptCount val="6"/>
                <c:pt idx="0">
                  <c:v>-44.86</c:v>
                </c:pt>
                <c:pt idx="1">
                  <c:v>250.5</c:v>
                </c:pt>
                <c:pt idx="2">
                  <c:v>316.2</c:v>
                </c:pt>
                <c:pt idx="3">
                  <c:v>233</c:v>
                </c:pt>
                <c:pt idx="4">
                  <c:v>-92.59</c:v>
                </c:pt>
                <c:pt idx="5">
                  <c:v>410.7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5B-E249-B357-93C1C1BB1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83574304"/>
        <c:axId val="283473776"/>
      </c:barChart>
      <c:catAx>
        <c:axId val="28357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473776"/>
        <c:crosses val="autoZero"/>
        <c:auto val="1"/>
        <c:lblAlgn val="ctr"/>
        <c:lblOffset val="100"/>
        <c:noMultiLvlLbl val="0"/>
      </c:catAx>
      <c:valAx>
        <c:axId val="28347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57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EBITDA</a:t>
            </a:r>
            <a:r>
              <a:rPr lang="en-US" sz="1800" b="1" baseline="0" dirty="0"/>
              <a:t> Since 2016 (in Millions)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073997681456163E-2"/>
          <c:y val="0.12285873327530719"/>
          <c:w val="0.85856955380577427"/>
          <c:h val="0.7442723996235164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Sheet1!$B$55:$G$55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Sheet1!$B$56:$G$56</c:f>
              <c:numCache>
                <c:formatCode>#,##0.00</c:formatCode>
                <c:ptCount val="6"/>
                <c:pt idx="0">
                  <c:v>179.322</c:v>
                </c:pt>
                <c:pt idx="1">
                  <c:v>372.93400000000003</c:v>
                </c:pt>
                <c:pt idx="2">
                  <c:v>435.78899999999999</c:v>
                </c:pt>
                <c:pt idx="3">
                  <c:v>345</c:v>
                </c:pt>
                <c:pt idx="4">
                  <c:v>28.962</c:v>
                </c:pt>
                <c:pt idx="5">
                  <c:v>531.03800000000001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B0-1642-A188-3B37F2B05D3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65219263"/>
        <c:axId val="1364806063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Sheet1!$B$55:$G$55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2016</c:v>
                      </c:pt>
                      <c:pt idx="1">
                        <c:v>2017</c:v>
                      </c:pt>
                      <c:pt idx="2">
                        <c:v>2018</c:v>
                      </c:pt>
                      <c:pt idx="3">
                        <c:v>2019</c:v>
                      </c:pt>
                      <c:pt idx="4">
                        <c:v>2020</c:v>
                      </c:pt>
                      <c:pt idx="5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Sheet1!$B$57:$G$57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CEB0-1642-A188-3B37F2B05D3E}"/>
                  </c:ext>
                </c:extLst>
              </c15:ser>
            </c15:filteredLineSeries>
          </c:ext>
        </c:extLst>
      </c:lineChart>
      <c:catAx>
        <c:axId val="136521926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Year</a:t>
                </a:r>
              </a:p>
            </c:rich>
          </c:tx>
          <c:layout>
            <c:manualLayout>
              <c:xMode val="edge"/>
              <c:yMode val="edge"/>
              <c:x val="0.46502788075615054"/>
              <c:y val="0.93647854114389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4806063"/>
        <c:crosses val="autoZero"/>
        <c:auto val="1"/>
        <c:lblAlgn val="ctr"/>
        <c:lblOffset val="100"/>
        <c:noMultiLvlLbl val="0"/>
      </c:catAx>
      <c:valAx>
        <c:axId val="1364806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5219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Net income (in Millions)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344283541310385E-2"/>
          <c:y val="0.10064857310511893"/>
          <c:w val="0.87995008623468307"/>
          <c:h val="0.871039203809643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Sheet1!$D$193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B594-0A42-BAEE-15DF243C99FE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fld id="{04264F13-8FA3-EB4C-9093-56CB7936E7B0}" type="VALUE">
                      <a:rPr lang="en-US"/>
                      <a:pPr/>
                      <a:t>[VALUE]</a:t>
                    </a:fld>
                    <a:r>
                      <a:rPr lang="en-US"/>
                      <a:t>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594-0A42-BAEE-15DF243C99F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034C783-1D4A-5B4C-A2C4-6ADA100B3B1F}" type="VALUE">
                      <a:rPr lang="en-US"/>
                      <a:pPr/>
                      <a:t>[VALUE]</a:t>
                    </a:fld>
                    <a:r>
                      <a:rPr lang="en-US"/>
                      <a:t>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594-0A42-BAEE-15DF243C99F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43ABF01-8D0C-4440-8BAC-58635CA51CC0}" type="VALUE">
                      <a:rPr lang="en-US"/>
                      <a:pPr/>
                      <a:t>[VALUE]</a:t>
                    </a:fld>
                    <a:r>
                      <a:rPr lang="en-US"/>
                      <a:t>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594-0A42-BAEE-15DF243C99F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452FDA8-03E9-3847-9F03-2B419B668F33}" type="VALUE">
                      <a:rPr lang="en-US"/>
                      <a:pPr/>
                      <a:t>[VALUE]</a:t>
                    </a:fld>
                    <a:r>
                      <a:rPr lang="en-US"/>
                      <a:t>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594-0A42-BAEE-15DF243C99F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FE3D335-2346-8C43-AAAC-7C5BAD1C3600}" type="VALUE">
                      <a:rPr lang="en-US"/>
                      <a:pPr/>
                      <a:t>[VALUE]</a:t>
                    </a:fld>
                    <a:r>
                      <a:rPr lang="en-US"/>
                      <a:t>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594-0A42-BAEE-15DF243C99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Sheet1!$E$192:$J$192</c:f>
              <c:numCache>
                <c:formatCode>General</c:formatCode>
                <c:ptCount val="6"/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Sheet1!$E$193:$J$193</c:f>
              <c:numCache>
                <c:formatCode>#,##0.00</c:formatCode>
                <c:ptCount val="6"/>
                <c:pt idx="1">
                  <c:v>238.45</c:v>
                </c:pt>
                <c:pt idx="2" formatCode="General">
                  <c:v>312.58</c:v>
                </c:pt>
                <c:pt idx="3" formatCode="General">
                  <c:v>233.79</c:v>
                </c:pt>
                <c:pt idx="4" formatCode="General">
                  <c:v>-344.61</c:v>
                </c:pt>
                <c:pt idx="5" formatCode="General">
                  <c:v>337.57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94-0A42-BAEE-15DF243C99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9273024"/>
        <c:axId val="513137984"/>
      </c:barChart>
      <c:catAx>
        <c:axId val="83927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137984"/>
        <c:crosses val="autoZero"/>
        <c:auto val="1"/>
        <c:lblAlgn val="ctr"/>
        <c:lblOffset val="100"/>
        <c:noMultiLvlLbl val="0"/>
      </c:catAx>
      <c:valAx>
        <c:axId val="51313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9273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Return on Equity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1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'Financial Summary'!$C$120:$G$120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'Financial Summary'!$C$121:$G$121</c:f>
              <c:numCache>
                <c:formatCode>0.00%</c:formatCode>
                <c:ptCount val="5"/>
                <c:pt idx="0">
                  <c:v>0.28799999999999998</c:v>
                </c:pt>
                <c:pt idx="1">
                  <c:v>0.38</c:v>
                </c:pt>
                <c:pt idx="2">
                  <c:v>0.34799999999999998</c:v>
                </c:pt>
                <c:pt idx="3">
                  <c:v>-0.746</c:v>
                </c:pt>
                <c:pt idx="4">
                  <c:v>0.70199999999999996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77-4A47-9E9E-420C2FC1B4C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80683392"/>
        <c:axId val="280685040"/>
      </c:barChart>
      <c:catAx>
        <c:axId val="28068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685040"/>
        <c:crosses val="autoZero"/>
        <c:auto val="1"/>
        <c:lblAlgn val="ctr"/>
        <c:lblOffset val="100"/>
        <c:noMultiLvlLbl val="0"/>
      </c:catAx>
      <c:valAx>
        <c:axId val="28068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683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2ECA3-19E0-0043-9C54-DD65D5BBC678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165EF-6797-9641-9EF1-D42A42DE2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7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25411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2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6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48473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7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4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6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9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507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217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590789A-CE53-1747-8235-E1667C1926B5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7E5C1A6-78C0-4243-A6EA-0F5974BE91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253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07693-4619-AD0A-C082-F10637243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pPr algn="l"/>
            <a:r>
              <a:rPr lang="en-US" sz="6600" b="1" dirty="0">
                <a:solidFill>
                  <a:schemeClr val="tx1"/>
                </a:solidFill>
              </a:rPr>
              <a:t>ARCH Resources, INC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197CB0-BBC8-2C35-26B0-860FBB8D7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99" y="4810308"/>
            <a:ext cx="9003022" cy="1076551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Timmy Crawford</a:t>
            </a:r>
          </a:p>
        </p:txBody>
      </p:sp>
    </p:spTree>
    <p:extLst>
      <p:ext uri="{BB962C8B-B14F-4D97-AF65-F5344CB8AC3E}">
        <p14:creationId xmlns:p14="http://schemas.microsoft.com/office/powerpoint/2010/main" val="372193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D60ACF7-E9C9-7559-13E9-7407EE5521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648809"/>
              </p:ext>
            </p:extLst>
          </p:nvPr>
        </p:nvGraphicFramePr>
        <p:xfrm>
          <a:off x="6096000" y="1382180"/>
          <a:ext cx="5938838" cy="4361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732C7A5-466C-CFE7-B86F-A008E7116709}"/>
              </a:ext>
            </a:extLst>
          </p:cNvPr>
          <p:cNvSpPr txBox="1"/>
          <p:nvPr/>
        </p:nvSpPr>
        <p:spPr>
          <a:xfrm>
            <a:off x="907257" y="148868"/>
            <a:ext cx="9958387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dirty="0"/>
              <a:t>Profits and Expenses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BDD9C00-C19D-33AF-40A8-67000D1119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826600"/>
              </p:ext>
            </p:extLst>
          </p:nvPr>
        </p:nvGraphicFramePr>
        <p:xfrm>
          <a:off x="800101" y="1382181"/>
          <a:ext cx="5086350" cy="4361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0A3D52B-AED1-9C25-283D-DC5EEC17D968}"/>
              </a:ext>
            </a:extLst>
          </p:cNvPr>
          <p:cNvCxnSpPr>
            <a:cxnSpLocks/>
          </p:cNvCxnSpPr>
          <p:nvPr/>
        </p:nvCxnSpPr>
        <p:spPr>
          <a:xfrm>
            <a:off x="494675" y="1031896"/>
            <a:ext cx="11697325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607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179AE86-1775-FE0C-1717-07C604FDD4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9378"/>
              </p:ext>
            </p:extLst>
          </p:nvPr>
        </p:nvGraphicFramePr>
        <p:xfrm>
          <a:off x="6657975" y="1379306"/>
          <a:ext cx="5129210" cy="5286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CCB182A-9CDC-763C-8C7D-B0E792A0B0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669322"/>
              </p:ext>
            </p:extLst>
          </p:nvPr>
        </p:nvGraphicFramePr>
        <p:xfrm>
          <a:off x="842650" y="1379306"/>
          <a:ext cx="5500687" cy="5286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E930800-C541-A0D5-AEA5-F1C44D169D7E}"/>
              </a:ext>
            </a:extLst>
          </p:cNvPr>
          <p:cNvSpPr txBox="1"/>
          <p:nvPr/>
        </p:nvSpPr>
        <p:spPr>
          <a:xfrm>
            <a:off x="871537" y="192320"/>
            <a:ext cx="4752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Income and Earnings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D178455-37C2-CC91-21D7-884120C67BCC}"/>
              </a:ext>
            </a:extLst>
          </p:cNvPr>
          <p:cNvCxnSpPr>
            <a:cxnSpLocks/>
          </p:cNvCxnSpPr>
          <p:nvPr/>
        </p:nvCxnSpPr>
        <p:spPr>
          <a:xfrm>
            <a:off x="494674" y="1114644"/>
            <a:ext cx="11697325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803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767BC1F-284E-E1AA-10E9-BAAA7565E1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931567"/>
              </p:ext>
            </p:extLst>
          </p:nvPr>
        </p:nvGraphicFramePr>
        <p:xfrm>
          <a:off x="6224588" y="1366838"/>
          <a:ext cx="5548312" cy="465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CA58F29-A9BB-56CC-E614-8456581DC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221" y="213518"/>
            <a:ext cx="9858383" cy="1252538"/>
          </a:xfrm>
        </p:spPr>
        <p:txBody>
          <a:bodyPr>
            <a:normAutofit/>
          </a:bodyPr>
          <a:lstStyle/>
          <a:p>
            <a:r>
              <a:rPr lang="en-US" sz="3700" dirty="0"/>
              <a:t>Profitability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4411DDC-EA21-C485-CFF7-678B792559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095869"/>
              </p:ext>
            </p:extLst>
          </p:nvPr>
        </p:nvGraphicFramePr>
        <p:xfrm>
          <a:off x="1071746" y="1366838"/>
          <a:ext cx="4895667" cy="465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096F8D-C348-1D2F-E039-DEB58EA7A34D}"/>
              </a:ext>
            </a:extLst>
          </p:cNvPr>
          <p:cNvCxnSpPr>
            <a:cxnSpLocks/>
          </p:cNvCxnSpPr>
          <p:nvPr/>
        </p:nvCxnSpPr>
        <p:spPr>
          <a:xfrm>
            <a:off x="494675" y="1166807"/>
            <a:ext cx="11697325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87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4" name="Picture 3" descr="Calculator, pen, compass, money and a paper with graphs printed on it">
            <a:extLst>
              <a:ext uri="{FF2B5EF4-FFF2-40B4-BE49-F238E27FC236}">
                <a16:creationId xmlns:a16="http://schemas.microsoft.com/office/drawing/2014/main" id="{6544DDE2-DEA6-35F6-9A13-0EB84143D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21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687682-B9D5-3F8D-4B0C-D66810B4E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128" y="1788454"/>
            <a:ext cx="8361229" cy="20982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cap="all" dirty="0">
                <a:solidFill>
                  <a:schemeClr val="bg2"/>
                </a:solidFill>
              </a:rPr>
              <a:t>Valuation</a:t>
            </a:r>
          </a:p>
        </p:txBody>
      </p:sp>
    </p:spTree>
    <p:extLst>
      <p:ext uri="{BB962C8B-B14F-4D97-AF65-F5344CB8AC3E}">
        <p14:creationId xmlns:p14="http://schemas.microsoft.com/office/powerpoint/2010/main" val="152324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84644-8F69-0A39-BD69-967F73F4C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8" y="262326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Dividend Discount Model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F306B96-A529-13EA-2872-A60F076243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560699"/>
              </p:ext>
            </p:extLst>
          </p:nvPr>
        </p:nvGraphicFramePr>
        <p:xfrm>
          <a:off x="699711" y="1240943"/>
          <a:ext cx="11118371" cy="2702106"/>
        </p:xfrm>
        <a:graphic>
          <a:graphicData uri="http://schemas.openxmlformats.org/drawingml/2006/table">
            <a:tbl>
              <a:tblPr/>
              <a:tblGrid>
                <a:gridCol w="2512577">
                  <a:extLst>
                    <a:ext uri="{9D8B030D-6E8A-4147-A177-3AD203B41FA5}">
                      <a16:colId xmlns:a16="http://schemas.microsoft.com/office/drawing/2014/main" val="1161947946"/>
                    </a:ext>
                  </a:extLst>
                </a:gridCol>
                <a:gridCol w="1462022">
                  <a:extLst>
                    <a:ext uri="{9D8B030D-6E8A-4147-A177-3AD203B41FA5}">
                      <a16:colId xmlns:a16="http://schemas.microsoft.com/office/drawing/2014/main" val="2976937063"/>
                    </a:ext>
                  </a:extLst>
                </a:gridCol>
                <a:gridCol w="1812208">
                  <a:extLst>
                    <a:ext uri="{9D8B030D-6E8A-4147-A177-3AD203B41FA5}">
                      <a16:colId xmlns:a16="http://schemas.microsoft.com/office/drawing/2014/main" val="3291494676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1095062146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1132668676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3180214441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1321395150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721853034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2601944946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2283107937"/>
                    </a:ext>
                  </a:extLst>
                </a:gridCol>
              </a:tblGrid>
              <a:tr h="204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Dividend Discount 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860324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Two Stage Growth 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766998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181638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 / terminal g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015964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$191.23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$192.42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$193.65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$194.92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$196.21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$197.54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$198.91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750636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$188.86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$190.04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$191.25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$193.77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$195.09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129958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3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$185.40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$186.53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$188.89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$191.38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2795114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Path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$180.98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$182.04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$183.13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$185.40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$186.58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724659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of Equity Capital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$178.78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$179.83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$180.91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$182.01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$183.14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609683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Dividends per share, LTM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$14.36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$174.63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$175.62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$176.63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$178.72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$179.81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$180.92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899399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$171.60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$172.54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$173.52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$174.51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$175.53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$176.57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743071"/>
                  </a:ext>
                </a:extLst>
              </a:tr>
              <a:tr h="250182"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$184.52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474909"/>
                  </a:ext>
                </a:extLst>
              </a:tr>
              <a:tr h="204327"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76231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9815F2F-9BC8-3C5A-7199-F2FE1DB55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574979"/>
              </p:ext>
            </p:extLst>
          </p:nvPr>
        </p:nvGraphicFramePr>
        <p:xfrm>
          <a:off x="699712" y="3776754"/>
          <a:ext cx="11118371" cy="2702104"/>
        </p:xfrm>
        <a:graphic>
          <a:graphicData uri="http://schemas.openxmlformats.org/drawingml/2006/table">
            <a:tbl>
              <a:tblPr/>
              <a:tblGrid>
                <a:gridCol w="2512577">
                  <a:extLst>
                    <a:ext uri="{9D8B030D-6E8A-4147-A177-3AD203B41FA5}">
                      <a16:colId xmlns:a16="http://schemas.microsoft.com/office/drawing/2014/main" val="1971259883"/>
                    </a:ext>
                  </a:extLst>
                </a:gridCol>
                <a:gridCol w="1462022">
                  <a:extLst>
                    <a:ext uri="{9D8B030D-6E8A-4147-A177-3AD203B41FA5}">
                      <a16:colId xmlns:a16="http://schemas.microsoft.com/office/drawing/2014/main" val="1029921327"/>
                    </a:ext>
                  </a:extLst>
                </a:gridCol>
                <a:gridCol w="1812208">
                  <a:extLst>
                    <a:ext uri="{9D8B030D-6E8A-4147-A177-3AD203B41FA5}">
                      <a16:colId xmlns:a16="http://schemas.microsoft.com/office/drawing/2014/main" val="2297135674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401895284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3578941191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4182960366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2468173902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2474274601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1358529872"/>
                    </a:ext>
                  </a:extLst>
                </a:gridCol>
                <a:gridCol w="761652">
                  <a:extLst>
                    <a:ext uri="{9D8B030D-6E8A-4147-A177-3AD203B41FA5}">
                      <a16:colId xmlns:a16="http://schemas.microsoft.com/office/drawing/2014/main" val="2869591171"/>
                    </a:ext>
                  </a:extLst>
                </a:gridCol>
              </a:tblGrid>
              <a:tr h="224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Dividend Discount 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476489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Three Stage Growth 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52222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070987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 / terminal g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435570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49941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$183.90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$183.99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155851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3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$180.69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$180.78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$180.95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$181.04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$181.14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$181.23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184626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Path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558103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of Equity Capital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$174.68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$174.76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$174.84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$174.93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$175.01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427072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Dividends per share, LTM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$14.36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$171.57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$171.64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$171.71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$171.79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$171.87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$171.95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$172.03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978906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$168.69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$168.76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$168.83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$168.90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$168.97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681651"/>
                  </a:ext>
                </a:extLst>
              </a:tr>
              <a:tr h="224864"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$177.99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586374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B3D5ADB-D2E3-B792-0A63-9E1ED31883E3}"/>
              </a:ext>
            </a:extLst>
          </p:cNvPr>
          <p:cNvCxnSpPr>
            <a:cxnSpLocks/>
          </p:cNvCxnSpPr>
          <p:nvPr/>
        </p:nvCxnSpPr>
        <p:spPr>
          <a:xfrm>
            <a:off x="494675" y="1106846"/>
            <a:ext cx="11697325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539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1587-191F-8DD4-98D7-01738A853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46" y="268891"/>
            <a:ext cx="9601200" cy="1485900"/>
          </a:xfrm>
        </p:spPr>
        <p:txBody>
          <a:bodyPr>
            <a:normAutofit/>
          </a:bodyPr>
          <a:lstStyle/>
          <a:p>
            <a:r>
              <a:rPr lang="en-US" sz="3700" dirty="0"/>
              <a:t>Free Cash Flow to Equity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96AD6E9-8387-6893-E467-808637F71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46931"/>
              </p:ext>
            </p:extLst>
          </p:nvPr>
        </p:nvGraphicFramePr>
        <p:xfrm>
          <a:off x="1114269" y="1514007"/>
          <a:ext cx="10653010" cy="4332152"/>
        </p:xfrm>
        <a:graphic>
          <a:graphicData uri="http://schemas.openxmlformats.org/drawingml/2006/table">
            <a:tbl>
              <a:tblPr/>
              <a:tblGrid>
                <a:gridCol w="2407413">
                  <a:extLst>
                    <a:ext uri="{9D8B030D-6E8A-4147-A177-3AD203B41FA5}">
                      <a16:colId xmlns:a16="http://schemas.microsoft.com/office/drawing/2014/main" val="2128725134"/>
                    </a:ext>
                  </a:extLst>
                </a:gridCol>
                <a:gridCol w="1400829">
                  <a:extLst>
                    <a:ext uri="{9D8B030D-6E8A-4147-A177-3AD203B41FA5}">
                      <a16:colId xmlns:a16="http://schemas.microsoft.com/office/drawing/2014/main" val="604859561"/>
                    </a:ext>
                  </a:extLst>
                </a:gridCol>
                <a:gridCol w="1736357">
                  <a:extLst>
                    <a:ext uri="{9D8B030D-6E8A-4147-A177-3AD203B41FA5}">
                      <a16:colId xmlns:a16="http://schemas.microsoft.com/office/drawing/2014/main" val="2795015393"/>
                    </a:ext>
                  </a:extLst>
                </a:gridCol>
                <a:gridCol w="729773">
                  <a:extLst>
                    <a:ext uri="{9D8B030D-6E8A-4147-A177-3AD203B41FA5}">
                      <a16:colId xmlns:a16="http://schemas.microsoft.com/office/drawing/2014/main" val="2572234644"/>
                    </a:ext>
                  </a:extLst>
                </a:gridCol>
                <a:gridCol w="729773">
                  <a:extLst>
                    <a:ext uri="{9D8B030D-6E8A-4147-A177-3AD203B41FA5}">
                      <a16:colId xmlns:a16="http://schemas.microsoft.com/office/drawing/2014/main" val="980871759"/>
                    </a:ext>
                  </a:extLst>
                </a:gridCol>
                <a:gridCol w="729773">
                  <a:extLst>
                    <a:ext uri="{9D8B030D-6E8A-4147-A177-3AD203B41FA5}">
                      <a16:colId xmlns:a16="http://schemas.microsoft.com/office/drawing/2014/main" val="1553007715"/>
                    </a:ext>
                  </a:extLst>
                </a:gridCol>
                <a:gridCol w="729773">
                  <a:extLst>
                    <a:ext uri="{9D8B030D-6E8A-4147-A177-3AD203B41FA5}">
                      <a16:colId xmlns:a16="http://schemas.microsoft.com/office/drawing/2014/main" val="4267167446"/>
                    </a:ext>
                  </a:extLst>
                </a:gridCol>
                <a:gridCol w="729773">
                  <a:extLst>
                    <a:ext uri="{9D8B030D-6E8A-4147-A177-3AD203B41FA5}">
                      <a16:colId xmlns:a16="http://schemas.microsoft.com/office/drawing/2014/main" val="1473637681"/>
                    </a:ext>
                  </a:extLst>
                </a:gridCol>
                <a:gridCol w="729773">
                  <a:extLst>
                    <a:ext uri="{9D8B030D-6E8A-4147-A177-3AD203B41FA5}">
                      <a16:colId xmlns:a16="http://schemas.microsoft.com/office/drawing/2014/main" val="2412114307"/>
                    </a:ext>
                  </a:extLst>
                </a:gridCol>
                <a:gridCol w="729773">
                  <a:extLst>
                    <a:ext uri="{9D8B030D-6E8A-4147-A177-3AD203B41FA5}">
                      <a16:colId xmlns:a16="http://schemas.microsoft.com/office/drawing/2014/main" val="541250400"/>
                    </a:ext>
                  </a:extLst>
                </a:gridCol>
              </a:tblGrid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Cash Flow to Equity 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839620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Two Stage Growth 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910020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339732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2579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 / terminal g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614643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$204.80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$207.35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$210.03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$212.83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$215.78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$218.87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800414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3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$199.90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$202.31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$204.83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$207.47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$210.23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$216.17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99655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Path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$195.22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$197.50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$199.87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$202.35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$204.95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$207.67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$210.53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2995200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of Equity Capital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$190.75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$192.89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$197.47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$199.92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$202.48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$205.16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924641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Cash Flow to Equity, LTM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$616.12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$186.46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$188.48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$192.81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$195.11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$197.52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065785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$182.35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$186.26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$188.35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$192.80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$195.17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808926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$178.40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$180.22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$182.11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$186.14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$188.28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319478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$198.13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514263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450079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FCF and FCFE models only: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508635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new debt ($ millions)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$240.50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75111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Interest on debt ($ millions)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$23.97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293742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Shares Outstanding (millions)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826915"/>
                  </a:ext>
                </a:extLst>
              </a:tr>
              <a:tr h="228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Corporate tax rate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989636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A20CD1-8DE3-FBB2-3470-CCC893038A0E}"/>
              </a:ext>
            </a:extLst>
          </p:cNvPr>
          <p:cNvCxnSpPr>
            <a:cxnSpLocks/>
          </p:cNvCxnSpPr>
          <p:nvPr/>
        </p:nvCxnSpPr>
        <p:spPr>
          <a:xfrm>
            <a:off x="494675" y="1173917"/>
            <a:ext cx="11697325" cy="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33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4" name="Picture 3" descr="Calculator, pen, compass, money and a paper with graphs printed on it">
            <a:extLst>
              <a:ext uri="{FF2B5EF4-FFF2-40B4-BE49-F238E27FC236}">
                <a16:creationId xmlns:a16="http://schemas.microsoft.com/office/drawing/2014/main" id="{6544DDE2-DEA6-35F6-9A13-0EB84143D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21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687682-B9D5-3F8D-4B0C-D66810B4E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25" y="1379095"/>
            <a:ext cx="10178321" cy="325286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cap="all" dirty="0">
                <a:solidFill>
                  <a:schemeClr val="bg2"/>
                </a:solidFill>
              </a:rPr>
              <a:t>Others in the industry</a:t>
            </a:r>
          </a:p>
        </p:txBody>
      </p:sp>
    </p:spTree>
    <p:extLst>
      <p:ext uri="{BB962C8B-B14F-4D97-AF65-F5344CB8AC3E}">
        <p14:creationId xmlns:p14="http://schemas.microsoft.com/office/powerpoint/2010/main" val="198893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DD930-75AE-BFCF-C41F-4A92D034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661"/>
            <a:ext cx="10515600" cy="1445028"/>
          </a:xfrm>
        </p:spPr>
        <p:txBody>
          <a:bodyPr/>
          <a:lstStyle/>
          <a:p>
            <a:r>
              <a:rPr lang="en-US" dirty="0"/>
              <a:t>Comparable Company Analysis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A202E9C-B6EA-8C14-59E7-0D3829311C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315634"/>
              </p:ext>
            </p:extLst>
          </p:nvPr>
        </p:nvGraphicFramePr>
        <p:xfrm>
          <a:off x="838200" y="1175508"/>
          <a:ext cx="6670320" cy="2637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B9D4C4E-55EA-6CD4-44A7-3A64471688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760627"/>
              </p:ext>
            </p:extLst>
          </p:nvPr>
        </p:nvGraphicFramePr>
        <p:xfrm>
          <a:off x="4732048" y="3940840"/>
          <a:ext cx="7329267" cy="280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A1DEA3-90FE-BF18-464D-22BE78CCA0EC}"/>
              </a:ext>
            </a:extLst>
          </p:cNvPr>
          <p:cNvCxnSpPr>
            <a:cxnSpLocks/>
          </p:cNvCxnSpPr>
          <p:nvPr/>
        </p:nvCxnSpPr>
        <p:spPr>
          <a:xfrm>
            <a:off x="494675" y="968175"/>
            <a:ext cx="11697325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752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125E6-64E1-F22A-A5D7-0257A71F6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736" y="390378"/>
            <a:ext cx="9601200" cy="1485900"/>
          </a:xfrm>
        </p:spPr>
        <p:txBody>
          <a:bodyPr>
            <a:normAutofit/>
          </a:bodyPr>
          <a:lstStyle/>
          <a:p>
            <a:r>
              <a:rPr lang="en-US" sz="3700" dirty="0"/>
              <a:t>Comparable Companies Analysis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2D114BA0-D69D-CEA5-B771-21AD1119F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066777"/>
              </p:ext>
            </p:extLst>
          </p:nvPr>
        </p:nvGraphicFramePr>
        <p:xfrm>
          <a:off x="947736" y="1543051"/>
          <a:ext cx="4761308" cy="5024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8625">
                  <a:extLst>
                    <a:ext uri="{9D8B030D-6E8A-4147-A177-3AD203B41FA5}">
                      <a16:colId xmlns:a16="http://schemas.microsoft.com/office/drawing/2014/main" val="1550303127"/>
                    </a:ext>
                  </a:extLst>
                </a:gridCol>
                <a:gridCol w="1115122">
                  <a:extLst>
                    <a:ext uri="{9D8B030D-6E8A-4147-A177-3AD203B41FA5}">
                      <a16:colId xmlns:a16="http://schemas.microsoft.com/office/drawing/2014/main" val="1977694928"/>
                    </a:ext>
                  </a:extLst>
                </a:gridCol>
                <a:gridCol w="1017234">
                  <a:extLst>
                    <a:ext uri="{9D8B030D-6E8A-4147-A177-3AD203B41FA5}">
                      <a16:colId xmlns:a16="http://schemas.microsoft.com/office/drawing/2014/main" val="1407134075"/>
                    </a:ext>
                  </a:extLst>
                </a:gridCol>
                <a:gridCol w="1190327">
                  <a:extLst>
                    <a:ext uri="{9D8B030D-6E8A-4147-A177-3AD203B41FA5}">
                      <a16:colId xmlns:a16="http://schemas.microsoft.com/office/drawing/2014/main" val="3956184949"/>
                    </a:ext>
                  </a:extLst>
                </a:gridCol>
              </a:tblGrid>
              <a:tr h="1103707">
                <a:tc>
                  <a:txBody>
                    <a:bodyPr/>
                    <a:lstStyle/>
                    <a:p>
                      <a:r>
                        <a:rPr lang="en-US" dirty="0"/>
                        <a:t>Industry and Market </a:t>
                      </a:r>
                      <a:r>
                        <a:rPr lang="en-US" dirty="0" err="1"/>
                        <a:t>Comparsion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Coal 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574922"/>
                  </a:ext>
                </a:extLst>
              </a:tr>
              <a:tr h="1103707">
                <a:tc>
                  <a:txBody>
                    <a:bodyPr/>
                    <a:lstStyle/>
                    <a:p>
                      <a:r>
                        <a:rPr lang="en-US" dirty="0"/>
                        <a:t>EPS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-0.54%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45805"/>
                  </a:ext>
                </a:extLst>
              </a:tr>
              <a:tr h="938987">
                <a:tc>
                  <a:txBody>
                    <a:bodyPr/>
                    <a:lstStyle/>
                    <a:p>
                      <a:r>
                        <a:rPr lang="en-US" dirty="0"/>
                        <a:t>P/CF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364034"/>
                  </a:ext>
                </a:extLst>
              </a:tr>
              <a:tr h="938987">
                <a:tc>
                  <a:txBody>
                    <a:bodyPr/>
                    <a:lstStyle/>
                    <a:p>
                      <a:r>
                        <a:rPr lang="en-US" dirty="0"/>
                        <a:t>Debt/Equity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838031"/>
                  </a:ext>
                </a:extLst>
              </a:tr>
              <a:tr h="938987">
                <a:tc>
                  <a:txBody>
                    <a:bodyPr/>
                    <a:lstStyle/>
                    <a:p>
                      <a:r>
                        <a:rPr lang="en-US" dirty="0"/>
                        <a:t>Current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616122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609CF87-0584-73EC-6E52-B2C94358E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325154"/>
              </p:ext>
            </p:extLst>
          </p:nvPr>
        </p:nvGraphicFramePr>
        <p:xfrm>
          <a:off x="6096000" y="1543050"/>
          <a:ext cx="5988150" cy="5024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630">
                  <a:extLst>
                    <a:ext uri="{9D8B030D-6E8A-4147-A177-3AD203B41FA5}">
                      <a16:colId xmlns:a16="http://schemas.microsoft.com/office/drawing/2014/main" val="1894841157"/>
                    </a:ext>
                  </a:extLst>
                </a:gridCol>
                <a:gridCol w="1197630">
                  <a:extLst>
                    <a:ext uri="{9D8B030D-6E8A-4147-A177-3AD203B41FA5}">
                      <a16:colId xmlns:a16="http://schemas.microsoft.com/office/drawing/2014/main" val="829646276"/>
                    </a:ext>
                  </a:extLst>
                </a:gridCol>
                <a:gridCol w="1197630">
                  <a:extLst>
                    <a:ext uri="{9D8B030D-6E8A-4147-A177-3AD203B41FA5}">
                      <a16:colId xmlns:a16="http://schemas.microsoft.com/office/drawing/2014/main" val="4287217581"/>
                    </a:ext>
                  </a:extLst>
                </a:gridCol>
                <a:gridCol w="1197630">
                  <a:extLst>
                    <a:ext uri="{9D8B030D-6E8A-4147-A177-3AD203B41FA5}">
                      <a16:colId xmlns:a16="http://schemas.microsoft.com/office/drawing/2014/main" val="3958963668"/>
                    </a:ext>
                  </a:extLst>
                </a:gridCol>
                <a:gridCol w="1197630">
                  <a:extLst>
                    <a:ext uri="{9D8B030D-6E8A-4147-A177-3AD203B41FA5}">
                      <a16:colId xmlns:a16="http://schemas.microsoft.com/office/drawing/2014/main" val="198122682"/>
                    </a:ext>
                  </a:extLst>
                </a:gridCol>
              </a:tblGrid>
              <a:tr h="93214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Company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ARCH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BTU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ARLP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CEIX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1630067"/>
                  </a:ext>
                </a:extLst>
              </a:tr>
              <a:tr h="938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P/E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6.3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7.32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65.2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0918001"/>
                  </a:ext>
                </a:extLst>
              </a:tr>
              <a:tr h="938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P/Book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3.28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1.79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2.43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3.26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9638093"/>
                  </a:ext>
                </a:extLst>
              </a:tr>
              <a:tr h="127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  <a:latin typeface="+mn-lt"/>
                        </a:rPr>
                        <a:t>Div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Yield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0.83%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6.90%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r" fontAlgn="b"/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0745587"/>
                  </a:ext>
                </a:extLst>
              </a:tr>
              <a:tr h="938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ROA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17.58%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7.22%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15.24%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5979154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F3F64D2-0B91-D33B-6746-3135AEFBC045}"/>
              </a:ext>
            </a:extLst>
          </p:cNvPr>
          <p:cNvCxnSpPr>
            <a:cxnSpLocks/>
          </p:cNvCxnSpPr>
          <p:nvPr/>
        </p:nvCxnSpPr>
        <p:spPr>
          <a:xfrm>
            <a:off x="494675" y="1136827"/>
            <a:ext cx="11697325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645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A092F-0615-6D9E-AC2E-D404858B0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67" y="318722"/>
            <a:ext cx="9601200" cy="1485900"/>
          </a:xfrm>
        </p:spPr>
        <p:txBody>
          <a:bodyPr>
            <a:normAutofit/>
          </a:bodyPr>
          <a:lstStyle/>
          <a:p>
            <a:r>
              <a:rPr lang="en-US" sz="3700" dirty="0"/>
              <a:t>INVESTMENT RISKS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BEB35-63A5-40DB-1462-3D1CB85C455E}"/>
              </a:ext>
            </a:extLst>
          </p:cNvPr>
          <p:cNvSpPr/>
          <p:nvPr/>
        </p:nvSpPr>
        <p:spPr>
          <a:xfrm>
            <a:off x="3404382" y="1467290"/>
            <a:ext cx="5106572" cy="9284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Change in coal purchasing patterns and prices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E41436-0811-012C-59DC-2C04E70DFCDB}"/>
              </a:ext>
            </a:extLst>
          </p:cNvPr>
          <p:cNvSpPr/>
          <p:nvPr/>
        </p:nvSpPr>
        <p:spPr>
          <a:xfrm>
            <a:off x="3953022" y="2518850"/>
            <a:ext cx="4051495" cy="9284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Foreign and domestic trade policy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3FF497-5B5E-3A3F-28DA-3D604BD46537}"/>
              </a:ext>
            </a:extLst>
          </p:cNvPr>
          <p:cNvSpPr/>
          <p:nvPr/>
        </p:nvSpPr>
        <p:spPr>
          <a:xfrm>
            <a:off x="3193366" y="3544326"/>
            <a:ext cx="5570806" cy="9284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Volatile market conditions leading to volatile demand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460F8C-C5F4-DEE4-6097-B05D19978D8C}"/>
              </a:ext>
            </a:extLst>
          </p:cNvPr>
          <p:cNvSpPr/>
          <p:nvPr/>
        </p:nvSpPr>
        <p:spPr>
          <a:xfrm>
            <a:off x="3404382" y="4573905"/>
            <a:ext cx="5106572" cy="9284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Fluctuations in transportation and shipping costs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263734-2E22-AC9D-1B06-187415AB2DB5}"/>
              </a:ext>
            </a:extLst>
          </p:cNvPr>
          <p:cNvSpPr/>
          <p:nvPr/>
        </p:nvSpPr>
        <p:spPr>
          <a:xfrm>
            <a:off x="4206240" y="5603484"/>
            <a:ext cx="3502855" cy="9284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Legal and regulatory policy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D89D3-9D30-C1AC-22C0-9796227775CB}"/>
              </a:ext>
            </a:extLst>
          </p:cNvPr>
          <p:cNvCxnSpPr>
            <a:cxnSpLocks/>
          </p:cNvCxnSpPr>
          <p:nvPr/>
        </p:nvCxnSpPr>
        <p:spPr>
          <a:xfrm>
            <a:off x="494675" y="1091856"/>
            <a:ext cx="11697325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37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4" name="Picture 3" descr="White calculator">
            <a:extLst>
              <a:ext uri="{FF2B5EF4-FFF2-40B4-BE49-F238E27FC236}">
                <a16:creationId xmlns:a16="http://schemas.microsoft.com/office/drawing/2014/main" id="{3003B482-924B-5928-A497-113B1FE221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14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327804-A85E-7AB0-235B-E71C40137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128" y="1788454"/>
            <a:ext cx="8361229" cy="20982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cap="all">
                <a:solidFill>
                  <a:schemeClr val="bg2"/>
                </a:solidFill>
              </a:rPr>
              <a:t>INVESTMENT THESIS</a:t>
            </a:r>
          </a:p>
        </p:txBody>
      </p:sp>
    </p:spTree>
    <p:extLst>
      <p:ext uri="{BB962C8B-B14F-4D97-AF65-F5344CB8AC3E}">
        <p14:creationId xmlns:p14="http://schemas.microsoft.com/office/powerpoint/2010/main" val="156557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45052-6F24-3F21-AA76-1FAA434CC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6" y="247650"/>
            <a:ext cx="9601200" cy="1485900"/>
          </a:xfrm>
        </p:spPr>
        <p:txBody>
          <a:bodyPr>
            <a:normAutofit/>
          </a:bodyPr>
          <a:lstStyle/>
          <a:p>
            <a:r>
              <a:rPr lang="en-US" sz="3700" dirty="0"/>
              <a:t>Investment 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89A1E-D8EF-62A3-5ADE-8807A059B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6" y="1514475"/>
            <a:ext cx="5886450" cy="4352925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Current Price: $135.77	Target Price: </a:t>
            </a:r>
            <a:r>
              <a:rPr lang="en-US" b="1" dirty="0">
                <a:highlight>
                  <a:srgbClr val="FFFF00"/>
                </a:highlight>
              </a:rPr>
              <a:t>$186.88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Recommendation: </a:t>
            </a:r>
            <a:r>
              <a:rPr lang="en-US" b="1" dirty="0"/>
              <a:t>BUY (1 year time horizon)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Free Cash Flow Model: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Case 1: $198.13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Dividend Discount Model: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Case 1: </a:t>
            </a:r>
            <a:r>
              <a:rPr lang="en-US" b="1" dirty="0"/>
              <a:t>$184.52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Case 2</a:t>
            </a:r>
            <a:r>
              <a:rPr lang="en-US" dirty="0">
                <a:sym typeface="Wingdings" pitchFamily="2" charset="2"/>
              </a:rPr>
              <a:t>: </a:t>
            </a:r>
            <a:r>
              <a:rPr lang="en-US" b="1" dirty="0">
                <a:sym typeface="Wingdings" pitchFamily="2" charset="2"/>
              </a:rPr>
              <a:t>$177.99</a:t>
            </a:r>
            <a:endParaRPr lang="en-US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30BA1E-26D5-CA27-91C9-B44D1D5FC43E}"/>
              </a:ext>
            </a:extLst>
          </p:cNvPr>
          <p:cNvSpPr txBox="1"/>
          <p:nvPr/>
        </p:nvSpPr>
        <p:spPr>
          <a:xfrm>
            <a:off x="7181850" y="1180639"/>
            <a:ext cx="501015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drivers:</a:t>
            </a:r>
          </a:p>
          <a:p>
            <a:endParaRPr lang="en-US" sz="2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Decreasing Operating Expenses while increasing EBITDA</a:t>
            </a:r>
          </a:p>
          <a:p>
            <a:pPr marL="285750" indent="-285750">
              <a:buFontTx/>
              <a:buChar char="-"/>
            </a:pPr>
            <a:r>
              <a:rPr lang="en-US" sz="2200" b="1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Attractive P/E and ROE compared to competitors</a:t>
            </a:r>
          </a:p>
          <a:p>
            <a:pPr marL="285750" indent="-285750">
              <a:buFontTx/>
              <a:buChar char="-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Aside from 2020, increasing net income from 2017</a:t>
            </a:r>
          </a:p>
          <a:p>
            <a:pPr marL="285750" indent="-285750">
              <a:buFontTx/>
              <a:buChar char="-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Significant decrease in long-term debt</a:t>
            </a:r>
          </a:p>
          <a:p>
            <a:pPr marL="285750" indent="-285750">
              <a:buFontTx/>
              <a:buChar char="-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Increasing metallurgical production</a:t>
            </a:r>
          </a:p>
          <a:p>
            <a:pPr marL="342900" indent="-342900">
              <a:buFont typeface="Wingdings" pitchFamily="2" charset="2"/>
              <a:buChar char="à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more profitable than thermal</a:t>
            </a:r>
          </a:p>
          <a:p>
            <a:pPr marL="342900" indent="-342900">
              <a:buFontTx/>
              <a:buChar char="-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Potential European energy crisis</a:t>
            </a:r>
          </a:p>
          <a:p>
            <a:pPr marL="800100" lvl="1" indent="-342900">
              <a:buFontTx/>
              <a:buChar char="-"/>
            </a:pPr>
            <a:r>
              <a:rPr lang="en-US" sz="2200" b="1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Much easie</a:t>
            </a: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 to transport coal vs natural gas and other energy solutions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6ACEE6F-569C-3816-E2E5-B9FB53A66C7D}"/>
              </a:ext>
            </a:extLst>
          </p:cNvPr>
          <p:cNvCxnSpPr>
            <a:cxnSpLocks/>
          </p:cNvCxnSpPr>
          <p:nvPr/>
        </p:nvCxnSpPr>
        <p:spPr>
          <a:xfrm>
            <a:off x="494675" y="995285"/>
            <a:ext cx="11697325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710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4" name="Picture 3" descr="Calculator, pen, compass, money and a paper with graphs printed on it">
            <a:extLst>
              <a:ext uri="{FF2B5EF4-FFF2-40B4-BE49-F238E27FC236}">
                <a16:creationId xmlns:a16="http://schemas.microsoft.com/office/drawing/2014/main" id="{6544DDE2-DEA6-35F6-9A13-0EB84143D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21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687682-B9D5-3F8D-4B0C-D66810B4E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870" y="1788453"/>
            <a:ext cx="8552488" cy="23038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cap="all" dirty="0">
                <a:solidFill>
                  <a:schemeClr val="bg2"/>
                </a:solidFill>
              </a:rPr>
              <a:t>Arch as a company</a:t>
            </a:r>
          </a:p>
        </p:txBody>
      </p:sp>
    </p:spTree>
    <p:extLst>
      <p:ext uri="{BB962C8B-B14F-4D97-AF65-F5344CB8AC3E}">
        <p14:creationId xmlns:p14="http://schemas.microsoft.com/office/powerpoint/2010/main" val="426990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6DC907B4-B6EF-8DE5-0717-E80BECEA80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209165"/>
              </p:ext>
            </p:extLst>
          </p:nvPr>
        </p:nvGraphicFramePr>
        <p:xfrm>
          <a:off x="857249" y="2006322"/>
          <a:ext cx="7543801" cy="4851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F1F58E2-C761-D8E1-31CE-836FFCF02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727977"/>
              </p:ext>
            </p:extLst>
          </p:nvPr>
        </p:nvGraphicFramePr>
        <p:xfrm>
          <a:off x="8758237" y="2000575"/>
          <a:ext cx="3171825" cy="4851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989">
                  <a:extLst>
                    <a:ext uri="{9D8B030D-6E8A-4147-A177-3AD203B41FA5}">
                      <a16:colId xmlns:a16="http://schemas.microsoft.com/office/drawing/2014/main" val="2590332368"/>
                    </a:ext>
                  </a:extLst>
                </a:gridCol>
                <a:gridCol w="1938836">
                  <a:extLst>
                    <a:ext uri="{9D8B030D-6E8A-4147-A177-3AD203B41FA5}">
                      <a16:colId xmlns:a16="http://schemas.microsoft.com/office/drawing/2014/main" val="1680475175"/>
                    </a:ext>
                  </a:extLst>
                </a:gridCol>
              </a:tblGrid>
              <a:tr h="35817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Company Metrics</a:t>
                      </a:r>
                    </a:p>
                  </a:txBody>
                  <a:tcPr marL="69231" marR="69231" marT="34615" marB="3461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604664"/>
                  </a:ext>
                </a:extLst>
              </a:tr>
              <a:tr h="512854">
                <a:tc>
                  <a:txBody>
                    <a:bodyPr/>
                    <a:lstStyle/>
                    <a:p>
                      <a:r>
                        <a:rPr lang="en-US" sz="1400"/>
                        <a:t>52 Week Range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$73.54-$183.53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4049116433"/>
                  </a:ext>
                </a:extLst>
              </a:tr>
              <a:tr h="358176">
                <a:tc>
                  <a:txBody>
                    <a:bodyPr/>
                    <a:lstStyle/>
                    <a:p>
                      <a:r>
                        <a:rPr lang="en-US" sz="1400"/>
                        <a:t>Market Cap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2.66B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739172782"/>
                  </a:ext>
                </a:extLst>
              </a:tr>
              <a:tr h="358176">
                <a:tc>
                  <a:txBody>
                    <a:bodyPr/>
                    <a:lstStyle/>
                    <a:p>
                      <a:r>
                        <a:rPr lang="en-US" sz="1400"/>
                        <a:t>Revenues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2.21B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2260464589"/>
                  </a:ext>
                </a:extLst>
              </a:tr>
              <a:tr h="358176">
                <a:tc>
                  <a:txBody>
                    <a:bodyPr/>
                    <a:lstStyle/>
                    <a:p>
                      <a:r>
                        <a:rPr lang="en-US" sz="1400"/>
                        <a:t>Debt/Equity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0.11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434454813"/>
                  </a:ext>
                </a:extLst>
              </a:tr>
              <a:tr h="358176">
                <a:tc>
                  <a:txBody>
                    <a:bodyPr/>
                    <a:lstStyle/>
                    <a:p>
                      <a:r>
                        <a:rPr lang="en-US" sz="1400" dirty="0"/>
                        <a:t>P/E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6.3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3101413608"/>
                  </a:ext>
                </a:extLst>
              </a:tr>
              <a:tr h="358176">
                <a:tc>
                  <a:txBody>
                    <a:bodyPr/>
                    <a:lstStyle/>
                    <a:p>
                      <a:r>
                        <a:rPr lang="en-US" sz="1400" dirty="0"/>
                        <a:t>P/Book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2.24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3864666562"/>
                  </a:ext>
                </a:extLst>
              </a:tr>
              <a:tr h="358176">
                <a:tc>
                  <a:txBody>
                    <a:bodyPr/>
                    <a:lstStyle/>
                    <a:p>
                      <a:r>
                        <a:rPr lang="en-US" sz="1400"/>
                        <a:t>EPS (2021)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$17.58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2524080867"/>
                  </a:ext>
                </a:extLst>
              </a:tr>
              <a:tr h="358176">
                <a:tc>
                  <a:txBody>
                    <a:bodyPr/>
                    <a:lstStyle/>
                    <a:p>
                      <a:r>
                        <a:rPr lang="en-US" sz="1400"/>
                        <a:t>ROE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69.79%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1616332418"/>
                  </a:ext>
                </a:extLst>
              </a:tr>
              <a:tr h="358176">
                <a:tc>
                  <a:txBody>
                    <a:bodyPr/>
                    <a:lstStyle/>
                    <a:p>
                      <a:r>
                        <a:rPr lang="en-US" sz="1400"/>
                        <a:t>Beta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0.60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275098165"/>
                  </a:ext>
                </a:extLst>
              </a:tr>
              <a:tr h="602387">
                <a:tc>
                  <a:txBody>
                    <a:bodyPr/>
                    <a:lstStyle/>
                    <a:p>
                      <a:r>
                        <a:rPr lang="en-US" sz="1400"/>
                        <a:t>Cash Flow per share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$33.33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2344022466"/>
                  </a:ext>
                </a:extLst>
              </a:tr>
              <a:tr h="512854">
                <a:tc>
                  <a:txBody>
                    <a:bodyPr/>
                    <a:lstStyle/>
                    <a:p>
                      <a:r>
                        <a:rPr lang="en-US" sz="1400"/>
                        <a:t>Current Ratio</a:t>
                      </a:r>
                    </a:p>
                  </a:txBody>
                  <a:tcPr marL="69231" marR="69231" marT="34615" marB="3461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2.48</a:t>
                      </a:r>
                    </a:p>
                  </a:txBody>
                  <a:tcPr marL="69231" marR="69231" marT="34615" marB="34615"/>
                </a:tc>
                <a:extLst>
                  <a:ext uri="{0D108BD9-81ED-4DB2-BD59-A6C34878D82A}">
                    <a16:rowId xmlns:a16="http://schemas.microsoft.com/office/drawing/2014/main" val="155494611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BEFAC91-9DEA-E2EB-6AA4-C39EF1EE3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48" y="262206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dirty="0"/>
              <a:t>Company</a:t>
            </a:r>
            <a:r>
              <a:rPr lang="en-US" dirty="0"/>
              <a:t> </a:t>
            </a:r>
            <a:r>
              <a:rPr lang="en-US" sz="3700" dirty="0"/>
              <a:t>Overview</a:t>
            </a:r>
            <a:endParaRPr lang="en-US" sz="3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2C7D4D-C534-F9F1-F6E1-598A25723AB2}"/>
              </a:ext>
            </a:extLst>
          </p:cNvPr>
          <p:cNvSpPr txBox="1"/>
          <p:nvPr/>
        </p:nvSpPr>
        <p:spPr>
          <a:xfrm>
            <a:off x="857248" y="1514901"/>
            <a:ext cx="1585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Sector</a:t>
            </a:r>
            <a:r>
              <a:rPr lang="en-US" dirty="0"/>
              <a:t>: </a:t>
            </a:r>
            <a:r>
              <a:rPr lang="en-US" b="1" dirty="0"/>
              <a:t>Coal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321147-1FFC-C1F9-EC3F-A0215497FD51}"/>
              </a:ext>
            </a:extLst>
          </p:cNvPr>
          <p:cNvSpPr txBox="1"/>
          <p:nvPr/>
        </p:nvSpPr>
        <p:spPr>
          <a:xfrm>
            <a:off x="2327284" y="1508729"/>
            <a:ext cx="2768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Employees: 3,790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645FEB-5232-25B1-E379-CBE0B6FB020F}"/>
              </a:ext>
            </a:extLst>
          </p:cNvPr>
          <p:cNvSpPr txBox="1"/>
          <p:nvPr/>
        </p:nvSpPr>
        <p:spPr>
          <a:xfrm>
            <a:off x="4317984" y="1508729"/>
            <a:ext cx="3000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Headquarters: St. Louis, MO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31DDC10-B9F1-8425-61B4-CF152FD41D73}"/>
              </a:ext>
            </a:extLst>
          </p:cNvPr>
          <p:cNvCxnSpPr>
            <a:cxnSpLocks/>
          </p:cNvCxnSpPr>
          <p:nvPr/>
        </p:nvCxnSpPr>
        <p:spPr>
          <a:xfrm>
            <a:off x="494675" y="1091856"/>
            <a:ext cx="11697325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682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53F56-B9EF-193A-D5FD-1E7873FDF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228" y="380594"/>
            <a:ext cx="9601200" cy="974631"/>
          </a:xfrm>
        </p:spPr>
        <p:txBody>
          <a:bodyPr>
            <a:normAutofit fontScale="90000"/>
          </a:bodyPr>
          <a:lstStyle/>
          <a:p>
            <a:r>
              <a:rPr lang="en-US" sz="4100" dirty="0"/>
              <a:t>Business Segments</a:t>
            </a:r>
            <a:br>
              <a:rPr lang="en-US" dirty="0"/>
            </a:br>
            <a:br>
              <a:rPr lang="en-US" dirty="0"/>
            </a:br>
            <a:r>
              <a:rPr lang="en-US" sz="2700" b="1" u="sng" dirty="0"/>
              <a:t>Mines Operated by ARCH:</a:t>
            </a:r>
            <a:endParaRPr lang="en-US" b="1" u="sng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AFB11D0-AC27-61C5-99CE-807EA63E5A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146852"/>
              </p:ext>
            </p:extLst>
          </p:nvPr>
        </p:nvGraphicFramePr>
        <p:xfrm>
          <a:off x="6200775" y="190916"/>
          <a:ext cx="5629275" cy="402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435B9CC-50A1-9988-FA24-02DB287A4131}"/>
              </a:ext>
            </a:extLst>
          </p:cNvPr>
          <p:cNvSpPr txBox="1"/>
          <p:nvPr/>
        </p:nvSpPr>
        <p:spPr>
          <a:xfrm>
            <a:off x="6200775" y="4381708"/>
            <a:ext cx="5148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u="none" strike="noStrike" dirty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Thermal coal</a:t>
            </a:r>
            <a:r>
              <a:rPr lang="en-US" dirty="0">
                <a:solidFill>
                  <a:srgbClr val="231F20"/>
                </a:solidFill>
                <a:latin typeface="roboto" panose="02000000000000000000" pitchFamily="2" charset="0"/>
              </a:rPr>
              <a:t>: </a:t>
            </a:r>
            <a:r>
              <a:rPr lang="en-US" b="0" i="0" u="none" strike="noStrike" dirty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is burned for steam to run turbines to generate electricity. </a:t>
            </a:r>
            <a:r>
              <a:rPr lang="en-US" dirty="0">
                <a:solidFill>
                  <a:srgbClr val="231F20"/>
                </a:solidFill>
                <a:latin typeface="roboto" panose="02000000000000000000" pitchFamily="2" charset="0"/>
              </a:rPr>
              <a:t>This is the type of coal we think of when talking about consumer energy</a:t>
            </a:r>
            <a:endParaRPr lang="en-US" b="0" i="0" u="none" strike="noStrike" dirty="0">
              <a:solidFill>
                <a:srgbClr val="231F20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2947EC-A03F-1A96-7897-C2F00C0FA048}"/>
              </a:ext>
            </a:extLst>
          </p:cNvPr>
          <p:cNvSpPr txBox="1"/>
          <p:nvPr/>
        </p:nvSpPr>
        <p:spPr>
          <a:xfrm>
            <a:off x="6200775" y="5610791"/>
            <a:ext cx="50434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u="none" strike="noStrike" dirty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Metallurgical coal:</a:t>
            </a:r>
            <a:r>
              <a:rPr lang="en-US" b="0" i="0" u="none" strike="noStrike" dirty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 is used in the process of creating coke necessary for iron and steel-making.</a:t>
            </a:r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DBA73DD-87EF-5772-59F2-63D5E538EC70}"/>
              </a:ext>
            </a:extLst>
          </p:cNvPr>
          <p:cNvSpPr/>
          <p:nvPr/>
        </p:nvSpPr>
        <p:spPr>
          <a:xfrm>
            <a:off x="1343027" y="2936862"/>
            <a:ext cx="2471738" cy="757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Thermal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972C49A-0FFB-4776-8F8B-D9504838A274}"/>
              </a:ext>
            </a:extLst>
          </p:cNvPr>
          <p:cNvSpPr/>
          <p:nvPr/>
        </p:nvSpPr>
        <p:spPr>
          <a:xfrm>
            <a:off x="1357312" y="5203418"/>
            <a:ext cx="2486024" cy="757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Metallurgical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B55D421-5F62-2B56-BBAA-2275C78E309E}"/>
              </a:ext>
            </a:extLst>
          </p:cNvPr>
          <p:cNvCxnSpPr>
            <a:cxnSpLocks/>
          </p:cNvCxnSpPr>
          <p:nvPr/>
        </p:nvCxnSpPr>
        <p:spPr>
          <a:xfrm>
            <a:off x="3214687" y="5836533"/>
            <a:ext cx="357188" cy="4718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19D09E4-080A-EDA6-030C-88ACBA0A8FCA}"/>
              </a:ext>
            </a:extLst>
          </p:cNvPr>
          <p:cNvCxnSpPr>
            <a:cxnSpLocks/>
          </p:cNvCxnSpPr>
          <p:nvPr/>
        </p:nvCxnSpPr>
        <p:spPr>
          <a:xfrm flipH="1">
            <a:off x="1564478" y="5914666"/>
            <a:ext cx="314326" cy="4718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FA16756-F917-1B2E-82AC-6C90B5FBB04A}"/>
              </a:ext>
            </a:extLst>
          </p:cNvPr>
          <p:cNvCxnSpPr>
            <a:cxnSpLocks/>
          </p:cNvCxnSpPr>
          <p:nvPr/>
        </p:nvCxnSpPr>
        <p:spPr>
          <a:xfrm flipH="1" flipV="1">
            <a:off x="1684138" y="4900613"/>
            <a:ext cx="389331" cy="5112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79A9DDF-D985-D543-62A4-3376B192441D}"/>
              </a:ext>
            </a:extLst>
          </p:cNvPr>
          <p:cNvCxnSpPr>
            <a:cxnSpLocks/>
          </p:cNvCxnSpPr>
          <p:nvPr/>
        </p:nvCxnSpPr>
        <p:spPr>
          <a:xfrm flipV="1">
            <a:off x="2778918" y="4912043"/>
            <a:ext cx="614363" cy="6168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D86D36B-5B01-ACFC-97B1-19FE870FF2D0}"/>
              </a:ext>
            </a:extLst>
          </p:cNvPr>
          <p:cNvSpPr txBox="1"/>
          <p:nvPr/>
        </p:nvSpPr>
        <p:spPr>
          <a:xfrm>
            <a:off x="3086102" y="4517529"/>
            <a:ext cx="742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F0CC572-A93C-373C-60D8-89AC1B818E76}"/>
              </a:ext>
            </a:extLst>
          </p:cNvPr>
          <p:cNvSpPr txBox="1"/>
          <p:nvPr/>
        </p:nvSpPr>
        <p:spPr>
          <a:xfrm>
            <a:off x="3214687" y="630569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Leer South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3459CE8-A23B-D3C1-8B47-DDE0B9B9391A}"/>
              </a:ext>
            </a:extLst>
          </p:cNvPr>
          <p:cNvSpPr txBox="1"/>
          <p:nvPr/>
        </p:nvSpPr>
        <p:spPr>
          <a:xfrm>
            <a:off x="1126678" y="4559677"/>
            <a:ext cx="932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Beckley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1188E5-B621-1050-E55C-2C01E5425019}"/>
              </a:ext>
            </a:extLst>
          </p:cNvPr>
          <p:cNvSpPr txBox="1"/>
          <p:nvPr/>
        </p:nvSpPr>
        <p:spPr>
          <a:xfrm>
            <a:off x="820670" y="6332643"/>
            <a:ext cx="177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 Laurel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C4A067D-5928-0520-E012-8C93B3BE1518}"/>
              </a:ext>
            </a:extLst>
          </p:cNvPr>
          <p:cNvCxnSpPr>
            <a:cxnSpLocks/>
          </p:cNvCxnSpPr>
          <p:nvPr/>
        </p:nvCxnSpPr>
        <p:spPr>
          <a:xfrm flipV="1">
            <a:off x="3214687" y="2664062"/>
            <a:ext cx="431180" cy="7649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110A1E0-955F-9FF4-8FC4-96A6758EB063}"/>
              </a:ext>
            </a:extLst>
          </p:cNvPr>
          <p:cNvCxnSpPr>
            <a:cxnSpLocks/>
          </p:cNvCxnSpPr>
          <p:nvPr/>
        </p:nvCxnSpPr>
        <p:spPr>
          <a:xfrm flipH="1" flipV="1">
            <a:off x="1564478" y="2662453"/>
            <a:ext cx="613130" cy="9549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8DAC475-6F05-09B6-8B0F-DF3129CB0918}"/>
              </a:ext>
            </a:extLst>
          </p:cNvPr>
          <p:cNvCxnSpPr>
            <a:cxnSpLocks/>
          </p:cNvCxnSpPr>
          <p:nvPr/>
        </p:nvCxnSpPr>
        <p:spPr>
          <a:xfrm>
            <a:off x="2578896" y="3617436"/>
            <a:ext cx="0" cy="4197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E711D2D5-DF52-9D0B-F187-5334B1ABCB05}"/>
              </a:ext>
            </a:extLst>
          </p:cNvPr>
          <p:cNvSpPr txBox="1"/>
          <p:nvPr/>
        </p:nvSpPr>
        <p:spPr>
          <a:xfrm>
            <a:off x="770831" y="2207238"/>
            <a:ext cx="158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Black Thunder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989E02A-55AA-57AB-0677-FC0764DF3438}"/>
              </a:ext>
            </a:extLst>
          </p:cNvPr>
          <p:cNvSpPr txBox="1"/>
          <p:nvPr/>
        </p:nvSpPr>
        <p:spPr>
          <a:xfrm>
            <a:off x="3457576" y="221963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Coal Creek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1260C51-2527-4917-5EDB-E7D893E44A30}"/>
              </a:ext>
            </a:extLst>
          </p:cNvPr>
          <p:cNvSpPr txBox="1"/>
          <p:nvPr/>
        </p:nvSpPr>
        <p:spPr>
          <a:xfrm>
            <a:off x="2059434" y="3989424"/>
            <a:ext cx="1019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West Elk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1C1F67-3E20-1683-361E-72059FD7BB75}"/>
              </a:ext>
            </a:extLst>
          </p:cNvPr>
          <p:cNvCxnSpPr>
            <a:cxnSpLocks/>
          </p:cNvCxnSpPr>
          <p:nvPr/>
        </p:nvCxnSpPr>
        <p:spPr>
          <a:xfrm>
            <a:off x="494675" y="1143937"/>
            <a:ext cx="5706100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329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4" name="Picture 3" descr="Calculator, pen, compass, money and a paper with graphs printed on it">
            <a:extLst>
              <a:ext uri="{FF2B5EF4-FFF2-40B4-BE49-F238E27FC236}">
                <a16:creationId xmlns:a16="http://schemas.microsoft.com/office/drawing/2014/main" id="{6544DDE2-DEA6-35F6-9A13-0EB84143D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21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687682-B9D5-3F8D-4B0C-D66810B4E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128" y="1788454"/>
            <a:ext cx="8361229" cy="20982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cap="all" dirty="0">
                <a:solidFill>
                  <a:schemeClr val="bg2"/>
                </a:solidFill>
              </a:rPr>
              <a:t>Industry ANALYSIS</a:t>
            </a:r>
          </a:p>
        </p:txBody>
      </p:sp>
    </p:spTree>
    <p:extLst>
      <p:ext uri="{BB962C8B-B14F-4D97-AF65-F5344CB8AC3E}">
        <p14:creationId xmlns:p14="http://schemas.microsoft.com/office/powerpoint/2010/main" val="52069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A80A3-880A-EC07-BD41-4ED7FD131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64" y="204420"/>
            <a:ext cx="9601200" cy="1328738"/>
          </a:xfrm>
        </p:spPr>
        <p:txBody>
          <a:bodyPr>
            <a:normAutofit/>
          </a:bodyPr>
          <a:lstStyle/>
          <a:p>
            <a:r>
              <a:rPr lang="en-US" sz="3700" dirty="0"/>
              <a:t>Industry Analysis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486E0F7-B03B-E2B9-1780-3A7F82CD6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331479"/>
              </p:ext>
            </p:extLst>
          </p:nvPr>
        </p:nvGraphicFramePr>
        <p:xfrm>
          <a:off x="6724357" y="300037"/>
          <a:ext cx="5334294" cy="392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98">
                  <a:extLst>
                    <a:ext uri="{9D8B030D-6E8A-4147-A177-3AD203B41FA5}">
                      <a16:colId xmlns:a16="http://schemas.microsoft.com/office/drawing/2014/main" val="2389349693"/>
                    </a:ext>
                  </a:extLst>
                </a:gridCol>
                <a:gridCol w="1778098">
                  <a:extLst>
                    <a:ext uri="{9D8B030D-6E8A-4147-A177-3AD203B41FA5}">
                      <a16:colId xmlns:a16="http://schemas.microsoft.com/office/drawing/2014/main" val="4022201760"/>
                    </a:ext>
                  </a:extLst>
                </a:gridCol>
                <a:gridCol w="1778098">
                  <a:extLst>
                    <a:ext uri="{9D8B030D-6E8A-4147-A177-3AD203B41FA5}">
                      <a16:colId xmlns:a16="http://schemas.microsoft.com/office/drawing/2014/main" val="3077778961"/>
                    </a:ext>
                  </a:extLst>
                </a:gridCol>
              </a:tblGrid>
              <a:tr h="666201">
                <a:tc>
                  <a:txBody>
                    <a:bodyPr/>
                    <a:lstStyle/>
                    <a:p>
                      <a:r>
                        <a:rPr lang="en-US" dirty="0"/>
                        <a:t>YTD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Coal 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37151"/>
                  </a:ext>
                </a:extLst>
              </a:tr>
              <a:tr h="753214">
                <a:tc>
                  <a:txBody>
                    <a:bodyPr/>
                    <a:lstStyle/>
                    <a:p>
                      <a:r>
                        <a:rPr lang="en-US" dirty="0"/>
                        <a:t>Returns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85.66%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-23.79%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058195"/>
                  </a:ext>
                </a:extLst>
              </a:tr>
              <a:tr h="743527">
                <a:tc>
                  <a:txBody>
                    <a:bodyPr/>
                    <a:lstStyle/>
                    <a:p>
                      <a:r>
                        <a:rPr lang="en-US" dirty="0"/>
                        <a:t>ROE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564373"/>
                  </a:ext>
                </a:extLst>
              </a:tr>
              <a:tr h="832751">
                <a:tc>
                  <a:txBody>
                    <a:bodyPr/>
                    <a:lstStyle/>
                    <a:p>
                      <a:r>
                        <a:rPr lang="en-US" dirty="0"/>
                        <a:t>Debt/Equity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233905"/>
                  </a:ext>
                </a:extLst>
              </a:tr>
              <a:tr h="924577">
                <a:tc>
                  <a:txBody>
                    <a:bodyPr/>
                    <a:lstStyle/>
                    <a:p>
                      <a:r>
                        <a:rPr lang="en-US" dirty="0"/>
                        <a:t>Beta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587272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802E412-680B-8B8D-93DC-2E2235A844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750347"/>
              </p:ext>
            </p:extLst>
          </p:nvPr>
        </p:nvGraphicFramePr>
        <p:xfrm>
          <a:off x="886264" y="1195753"/>
          <a:ext cx="5458266" cy="3024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BB3074E-2DE7-90C4-D276-C14D78AF7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6329818"/>
              </p:ext>
            </p:extLst>
          </p:nvPr>
        </p:nvGraphicFramePr>
        <p:xfrm>
          <a:off x="886264" y="4315924"/>
          <a:ext cx="10086538" cy="2426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0244446-D659-1F87-DBD7-695F2364AAB4}"/>
              </a:ext>
            </a:extLst>
          </p:cNvPr>
          <p:cNvCxnSpPr>
            <a:cxnSpLocks/>
          </p:cNvCxnSpPr>
          <p:nvPr/>
        </p:nvCxnSpPr>
        <p:spPr>
          <a:xfrm>
            <a:off x="479685" y="928750"/>
            <a:ext cx="6244672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733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4" name="Picture 3" descr="Calculator, pen, compass, money and a paper with graphs printed on it">
            <a:extLst>
              <a:ext uri="{FF2B5EF4-FFF2-40B4-BE49-F238E27FC236}">
                <a16:creationId xmlns:a16="http://schemas.microsoft.com/office/drawing/2014/main" id="{6544DDE2-DEA6-35F6-9A13-0EB84143D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21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687682-B9D5-3F8D-4B0C-D66810B4E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128" y="1788454"/>
            <a:ext cx="8361229" cy="20982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cap="all">
                <a:solidFill>
                  <a:schemeClr val="bg2"/>
                </a:solidFill>
              </a:rPr>
              <a:t>FINANCIAL ANALYSIS</a:t>
            </a:r>
          </a:p>
        </p:txBody>
      </p:sp>
    </p:spTree>
    <p:extLst>
      <p:ext uri="{BB962C8B-B14F-4D97-AF65-F5344CB8AC3E}">
        <p14:creationId xmlns:p14="http://schemas.microsoft.com/office/powerpoint/2010/main" val="356632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rop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7545</TotalTime>
  <Words>1130</Words>
  <Application>Microsoft Macintosh PowerPoint</Application>
  <PresentationFormat>Widescreen</PresentationFormat>
  <Paragraphs>426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Franklin Gothic Book</vt:lpstr>
      <vt:lpstr>roboto</vt:lpstr>
      <vt:lpstr>Wingdings</vt:lpstr>
      <vt:lpstr>Crop</vt:lpstr>
      <vt:lpstr>ARCH Resources, INC</vt:lpstr>
      <vt:lpstr>INVESTMENT THESIS</vt:lpstr>
      <vt:lpstr>Investment Thesis</vt:lpstr>
      <vt:lpstr>Arch as a company</vt:lpstr>
      <vt:lpstr>Company Overview</vt:lpstr>
      <vt:lpstr>Business Segments  Mines Operated by ARCH:</vt:lpstr>
      <vt:lpstr>Industry ANALYSIS</vt:lpstr>
      <vt:lpstr>Industry Analysis</vt:lpstr>
      <vt:lpstr>FINANCIAL ANALYSIS</vt:lpstr>
      <vt:lpstr>PowerPoint Presentation</vt:lpstr>
      <vt:lpstr>PowerPoint Presentation</vt:lpstr>
      <vt:lpstr>Profitability </vt:lpstr>
      <vt:lpstr>Valuation</vt:lpstr>
      <vt:lpstr>Dividend Discount Model </vt:lpstr>
      <vt:lpstr>Free Cash Flow to Equity</vt:lpstr>
      <vt:lpstr>Others in the industry</vt:lpstr>
      <vt:lpstr>Comparable Company Analysis</vt:lpstr>
      <vt:lpstr>Comparable Companies Analysis</vt:lpstr>
      <vt:lpstr>INVESTMENT RISKS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 Resources, INC</dc:title>
  <dc:creator>Crawford, Timmy</dc:creator>
  <cp:lastModifiedBy>Crawford, Timmy</cp:lastModifiedBy>
  <cp:revision>9</cp:revision>
  <dcterms:created xsi:type="dcterms:W3CDTF">2022-09-24T17:44:57Z</dcterms:created>
  <dcterms:modified xsi:type="dcterms:W3CDTF">2022-10-14T17:17:07Z</dcterms:modified>
</cp:coreProperties>
</file>