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65" r:id="rId3"/>
    <p:sldId id="266" r:id="rId4"/>
    <p:sldId id="256" r:id="rId5"/>
    <p:sldId id="267" r:id="rId6"/>
    <p:sldId id="262" r:id="rId7"/>
    <p:sldId id="261" r:id="rId8"/>
    <p:sldId id="263" r:id="rId9"/>
    <p:sldId id="258" r:id="rId10"/>
    <p:sldId id="269" r:id="rId11"/>
    <p:sldId id="268" r:id="rId12"/>
    <p:sldId id="260" r:id="rId13"/>
    <p:sldId id="257" r:id="rId14"/>
    <p:sldId id="259" r:id="rId15"/>
    <p:sldId id="270" r:id="rId16"/>
    <p:sldId id="271" r:id="rId17"/>
    <p:sldId id="278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\OneDrive\Desktop\School%20Stuff\FINC%20356\Investment%20Pitch\Graphs%20for%20Pit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\OneDrive\Desktop\School%20Stuff\FINC%20356\Investment%20Pitch\Graphs%20for%20Pitch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\OneDrive\Desktop\School%20Stuff\FINC%20356\Investment%20Pitch\Graphs%20for%20Pitch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\OneDrive\Desktop\School%20Stuff\FINC%20356\Investment%20Pitch\Graphs%20for%20Pit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\OneDrive\Desktop\School%20Stuff\FINC%20356\Investment%20Pitch\Graphs%20for%20Pitc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\OneDrive\Desktop\School%20Stuff\FINC%20356\Investment%20Pitch\Graphs%20for%20Pitc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\OneDrive\Desktop\School%20Stuff\FINC%20356\Investment%20Pitch\Graphs%20for%20Pitc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\OneDrive\Desktop\School%20Stuff\FINC%20356\Investment%20Pitch\Graphs%20for%20Pitc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\OneDrive\Desktop\School%20Stuff\FINC%20356\Investment%20Pitch\Graphs%20for%20Pitch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Sales by</a:t>
            </a:r>
            <a:r>
              <a:rPr lang="en-US" sz="1800" baseline="0" dirty="0">
                <a:solidFill>
                  <a:schemeClr val="tx1"/>
                </a:solidFill>
              </a:rPr>
              <a:t> Segment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205276832768214E-2"/>
          <c:y val="0.10669703503759176"/>
          <c:w val="0.83824769754159145"/>
          <c:h val="0.69299861086969339"/>
        </c:manualLayout>
      </c:layout>
      <c:pie3DChart>
        <c:varyColors val="1"/>
        <c:ser>
          <c:idx val="0"/>
          <c:order val="0"/>
          <c:tx>
            <c:strRef>
              <c:f>'Business Description'!$B$2</c:f>
              <c:strCache>
                <c:ptCount val="1"/>
                <c:pt idx="0">
                  <c:v>Percent of Total Sales</c:v>
                </c:pt>
              </c:strCache>
            </c:strRef>
          </c:tx>
          <c:spPr>
            <a:solidFill>
              <a:srgbClr val="2EADDA"/>
            </a:solidFill>
          </c:spPr>
          <c:dPt>
            <c:idx val="0"/>
            <c:bubble3D val="0"/>
            <c:spPr>
              <a:solidFill>
                <a:srgbClr val="2EADD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8A-42C3-AC31-0C10EC3DCEE5}"/>
              </c:ext>
            </c:extLst>
          </c:dPt>
          <c:dPt>
            <c:idx val="1"/>
            <c:bubble3D val="0"/>
            <c:spPr>
              <a:solidFill>
                <a:srgbClr val="2B33D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8A-42C3-AC31-0C10EC3DCEE5}"/>
              </c:ext>
            </c:extLst>
          </c:dPt>
          <c:dPt>
            <c:idx val="2"/>
            <c:bubble3D val="0"/>
            <c:spPr>
              <a:solidFill>
                <a:srgbClr val="32D6A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8A-42C3-AC31-0C10EC3DCEE5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8A-42C3-AC31-0C10EC3DCEE5}"/>
              </c:ext>
            </c:extLst>
          </c:dPt>
          <c:dLbls>
            <c:dLbl>
              <c:idx val="0"/>
              <c:layout>
                <c:manualLayout>
                  <c:x val="5.8410553665536429E-2"/>
                  <c:y val="-4.25693499722509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29.80%</a:t>
                    </a:r>
                  </a:p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Aeronautics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8A-42C3-AC31-0C10EC3DCEE5}"/>
                </c:ext>
              </c:extLst>
            </c:dLbl>
            <c:dLbl>
              <c:idx val="1"/>
              <c:layout>
                <c:manualLayout>
                  <c:x val="5.8410553665536429E-2"/>
                  <c:y val="-2.153343513585081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15.29%</a:t>
                    </a:r>
                  </a:p>
                  <a:p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Defense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58A-42C3-AC31-0C10EC3DCEE5}"/>
                </c:ext>
              </c:extLst>
            </c:dLbl>
            <c:dLbl>
              <c:idx val="2"/>
              <c:layout>
                <c:manualLayout>
                  <c:x val="-1.3479358538200715E-2"/>
                  <c:y val="1.824400713096456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26.83% </a:t>
                    </a:r>
                  </a:p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Mission Systems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58A-42C3-AC31-0C10EC3DCEE5}"/>
                </c:ext>
              </c:extLst>
            </c:dLbl>
            <c:dLbl>
              <c:idx val="3"/>
              <c:layout>
                <c:manualLayout>
                  <c:x val="-6.7396792691003576E-3"/>
                  <c:y val="-3.344734640676857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28.08%</a:t>
                    </a:r>
                  </a:p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Space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58A-42C3-AC31-0C10EC3DC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'Business Description'!$A$3:$A$6</c:f>
              <c:strCache>
                <c:ptCount val="4"/>
                <c:pt idx="0">
                  <c:v>Aeronautics</c:v>
                </c:pt>
                <c:pt idx="1">
                  <c:v>Defense</c:v>
                </c:pt>
                <c:pt idx="2">
                  <c:v>Mission Systems</c:v>
                </c:pt>
                <c:pt idx="3">
                  <c:v>Space</c:v>
                </c:pt>
              </c:strCache>
            </c:strRef>
          </c:cat>
          <c:val>
            <c:numRef>
              <c:f>'Business Description'!$B$3:$B$6</c:f>
              <c:numCache>
                <c:formatCode>0.00%</c:formatCode>
                <c:ptCount val="4"/>
                <c:pt idx="0">
                  <c:v>0.29803848902771529</c:v>
                </c:pt>
                <c:pt idx="1">
                  <c:v>0.15289726553193742</c:v>
                </c:pt>
                <c:pt idx="2">
                  <c:v>0.26825846414485005</c:v>
                </c:pt>
                <c:pt idx="3">
                  <c:v>0.28080578129549727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8A-42C3-AC31-0C10EC3DC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29133536317498"/>
          <c:y val="0.71742082353624181"/>
          <c:w val="0.31250848444695606"/>
          <c:h val="0.26635940528134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'Financial Analysis'!$AU$2</c:f>
              <c:strCache>
                <c:ptCount val="1"/>
                <c:pt idx="0">
                  <c:v>Debt to Equity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'Financial Analysis'!$AR$3:$AR$7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'Financial Analysis'!$AU$3:$AU$7</c:f>
              <c:numCache>
                <c:formatCode>General</c:formatCode>
                <c:ptCount val="5"/>
                <c:pt idx="0">
                  <c:v>2.1404935501962985</c:v>
                </c:pt>
                <c:pt idx="1">
                  <c:v>1.7588860388420666</c:v>
                </c:pt>
                <c:pt idx="2">
                  <c:v>1.5737611974146728</c:v>
                </c:pt>
                <c:pt idx="3">
                  <c:v>1.4181869741941582</c:v>
                </c:pt>
                <c:pt idx="4">
                  <c:v>0.98893702614884726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B4-49AC-86AB-7AD8D0F9B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51151"/>
        <c:axId val="197248239"/>
      </c:lineChart>
      <c:catAx>
        <c:axId val="19725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48239"/>
        <c:crosses val="autoZero"/>
        <c:auto val="1"/>
        <c:lblAlgn val="ctr"/>
        <c:lblOffset val="100"/>
        <c:noMultiLvlLbl val="0"/>
      </c:catAx>
      <c:valAx>
        <c:axId val="197248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5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Dividend Payout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'Financial Analysis'!$AZ$2</c:f>
              <c:strCache>
                <c:ptCount val="1"/>
                <c:pt idx="0">
                  <c:v>Dividend Payout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'Financial Analysis'!$AY$3:$AY$7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'Financial Analysis'!$AZ$3:$AZ$7</c:f>
              <c:numCache>
                <c:formatCode>0.0%</c:formatCode>
                <c:ptCount val="5"/>
                <c:pt idx="0">
                  <c:v>0.217</c:v>
                </c:pt>
                <c:pt idx="1">
                  <c:v>0.26100000000000001</c:v>
                </c:pt>
                <c:pt idx="2">
                  <c:v>0.39100000000000001</c:v>
                </c:pt>
                <c:pt idx="3">
                  <c:v>0.29799999999999999</c:v>
                </c:pt>
                <c:pt idx="4">
                  <c:v>0.14099999999999999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26-4DBE-96AB-2550AECA8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907919"/>
        <c:axId val="291906255"/>
      </c:lineChart>
      <c:catAx>
        <c:axId val="29190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906255"/>
        <c:crosses val="autoZero"/>
        <c:auto val="1"/>
        <c:lblAlgn val="ctr"/>
        <c:lblOffset val="100"/>
        <c:noMultiLvlLbl val="0"/>
      </c:catAx>
      <c:valAx>
        <c:axId val="29190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90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ysClr val="windowText" lastClr="000000"/>
                </a:solidFill>
              </a:rPr>
              <a:t>Sales</a:t>
            </a:r>
            <a:r>
              <a:rPr lang="en-US" sz="1800" b="0" baseline="0" dirty="0">
                <a:solidFill>
                  <a:sysClr val="windowText" lastClr="000000"/>
                </a:solidFill>
              </a:rPr>
              <a:t> by Geographic Location</a:t>
            </a:r>
            <a:endParaRPr lang="en-US" sz="1800" b="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179807582475281"/>
          <c:w val="0.88138385502471173"/>
          <c:h val="0.72582062532335956"/>
        </c:manualLayout>
      </c:layout>
      <c:pie3DChart>
        <c:varyColors val="1"/>
        <c:ser>
          <c:idx val="0"/>
          <c:order val="0"/>
          <c:tx>
            <c:strRef>
              <c:f>'Business Description'!$I$2</c:f>
              <c:strCache>
                <c:ptCount val="1"/>
                <c:pt idx="0">
                  <c:v>Percent of Total</c:v>
                </c:pt>
              </c:strCache>
            </c:strRef>
          </c:tx>
          <c:dPt>
            <c:idx val="0"/>
            <c:bubble3D val="0"/>
            <c:spPr>
              <a:solidFill>
                <a:srgbClr val="2EADD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59-42AB-A85A-969CF36D8537}"/>
              </c:ext>
            </c:extLst>
          </c:dPt>
          <c:dPt>
            <c:idx val="1"/>
            <c:bubble3D val="0"/>
            <c:spPr>
              <a:solidFill>
                <a:srgbClr val="32D6A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59-42AB-A85A-969CF36D85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F59-42AB-A85A-969CF36D8537}"/>
              </c:ext>
            </c:extLst>
          </c:dPt>
          <c:dPt>
            <c:idx val="3"/>
            <c:bubble3D val="0"/>
            <c:spPr>
              <a:solidFill>
                <a:srgbClr val="2B33D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F59-42AB-A85A-969CF36D8537}"/>
              </c:ext>
            </c:extLst>
          </c:dPt>
          <c:dLbls>
            <c:dLbl>
              <c:idx val="0"/>
              <c:layout>
                <c:manualLayout>
                  <c:x val="-4.5645768743486963E-2"/>
                  <c:y val="-1.28381536902102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86.03</a:t>
                    </a:r>
                  </a:p>
                  <a:p>
                    <a:pPr>
                      <a:defRPr/>
                    </a:pPr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United</a:t>
                    </a:r>
                    <a:r>
                      <a:rPr lang="en-US" sz="1100" b="1" baseline="0">
                        <a:solidFill>
                          <a:sysClr val="windowText" lastClr="000000"/>
                        </a:solidFill>
                      </a:rPr>
                      <a:t> States</a:t>
                    </a:r>
                    <a:endParaRPr lang="en-US" sz="11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83753842960735"/>
                      <c:h val="0.12185915298277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F59-42AB-A85A-969CF36D8537}"/>
                </c:ext>
              </c:extLst>
            </c:dLbl>
            <c:dLbl>
              <c:idx val="1"/>
              <c:layout>
                <c:manualLayout>
                  <c:x val="-2.2898554484643292E-2"/>
                  <c:y val="-6.0731121322100179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ysClr val="windowText" lastClr="000000"/>
                        </a:solidFill>
                      </a:rPr>
                      <a:t>5.44%</a:t>
                    </a:r>
                  </a:p>
                  <a:p>
                    <a:r>
                      <a:rPr lang="en-US" sz="1050" b="1">
                        <a:solidFill>
                          <a:sysClr val="windowText" lastClr="000000"/>
                        </a:solidFill>
                      </a:rPr>
                      <a:t>Asia Pacific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F59-42AB-A85A-969CF36D8537}"/>
                </c:ext>
              </c:extLst>
            </c:dLbl>
            <c:dLbl>
              <c:idx val="2"/>
              <c:layout>
                <c:manualLayout>
                  <c:x val="-2.1197144426139482E-2"/>
                  <c:y val="-2.0066529275857004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ysClr val="windowText" lastClr="000000"/>
                        </a:solidFill>
                      </a:rPr>
                      <a:t>5.91%</a:t>
                    </a:r>
                  </a:p>
                  <a:p>
                    <a:r>
                      <a:rPr lang="en-US" sz="1050" b="1">
                        <a:solidFill>
                          <a:sysClr val="windowText" lastClr="000000"/>
                        </a:solidFill>
                      </a:rPr>
                      <a:t>Europe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F59-42AB-A85A-969CF36D8537}"/>
                </c:ext>
              </c:extLst>
            </c:dLbl>
            <c:dLbl>
              <c:idx val="3"/>
              <c:layout>
                <c:manualLayout>
                  <c:x val="2.6528298460221304E-2"/>
                  <c:y val="-3.7517918847890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ysClr val="windowText" lastClr="000000"/>
                        </a:solidFill>
                      </a:rPr>
                      <a:t>2.62%</a:t>
                    </a:r>
                  </a:p>
                  <a:p>
                    <a:r>
                      <a:rPr lang="en-US" sz="1000" b="1">
                        <a:solidFill>
                          <a:sysClr val="windowText" lastClr="000000"/>
                        </a:solidFill>
                      </a:rPr>
                      <a:t>Other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F59-42AB-A85A-969CF36D8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'Business Description'!$H$3:$H$6</c:f>
              <c:strCache>
                <c:ptCount val="4"/>
                <c:pt idx="0">
                  <c:v>United States</c:v>
                </c:pt>
                <c:pt idx="1">
                  <c:v>Asia Pacific</c:v>
                </c:pt>
                <c:pt idx="2">
                  <c:v>Europe</c:v>
                </c:pt>
                <c:pt idx="3">
                  <c:v>Other</c:v>
                </c:pt>
              </c:strCache>
            </c:strRef>
          </c:cat>
          <c:val>
            <c:numRef>
              <c:f>'Business Description'!$I$3:$I$6</c:f>
              <c:numCache>
                <c:formatCode>0.00%</c:formatCode>
                <c:ptCount val="4"/>
                <c:pt idx="0">
                  <c:v>0.86031906243866885</c:v>
                </c:pt>
                <c:pt idx="1">
                  <c:v>5.4363977906748538E-2</c:v>
                </c:pt>
                <c:pt idx="2">
                  <c:v>5.9074214259679819E-2</c:v>
                </c:pt>
                <c:pt idx="3">
                  <c:v>2.6242745394902851E-2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59-42AB-A85A-969CF36D8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537266449601538"/>
          <c:y val="0.72304729232278453"/>
          <c:w val="0.22049008289120367"/>
          <c:h val="0.27695270767721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/>
              <a:t>US Military Spending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'Business Description'!$Z$2</c:f>
              <c:strCache>
                <c:ptCount val="1"/>
                <c:pt idx="0">
                  <c:v>US Military Spending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'Business Description'!$Y$3:$Y$7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'Business Description'!$Z$3:$Z$7</c:f>
              <c:numCache>
                <c:formatCode>_(* #,##0_);_(* \(#,##0\);_(* "-"??_);_(@_)</c:formatCode>
                <c:ptCount val="5"/>
                <c:pt idx="0">
                  <c:v>646750000000</c:v>
                </c:pt>
                <c:pt idx="1">
                  <c:v>682490000000</c:v>
                </c:pt>
                <c:pt idx="2">
                  <c:v>734340000000</c:v>
                </c:pt>
                <c:pt idx="3">
                  <c:v>778230000000</c:v>
                </c:pt>
                <c:pt idx="4">
                  <c:v>801000000000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95-4ADB-B37B-D953EAF45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869647"/>
        <c:axId val="1006867983"/>
      </c:lineChart>
      <c:catAx>
        <c:axId val="1006869647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867983"/>
        <c:crosses val="autoZero"/>
        <c:auto val="1"/>
        <c:lblAlgn val="ctr"/>
        <c:lblOffset val="100"/>
        <c:noMultiLvlLbl val="0"/>
      </c:catAx>
      <c:valAx>
        <c:axId val="100686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869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'Financial Analysis'!$B$2</c:f>
              <c:strCache>
                <c:ptCount val="1"/>
                <c:pt idx="0">
                  <c:v>Net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'Financial Analysis'!$A$3:$A$7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'Financial Analysis'!$B$3:$B$7</c:f>
              <c:numCache>
                <c:formatCode>_(* #,##0_);_(* \(#,##0\);_(* "-"??_);_(@_)</c:formatCode>
                <c:ptCount val="5"/>
                <c:pt idx="0">
                  <c:v>4229000000</c:v>
                </c:pt>
                <c:pt idx="1">
                  <c:v>3742000000</c:v>
                </c:pt>
                <c:pt idx="2">
                  <c:v>2548000000</c:v>
                </c:pt>
                <c:pt idx="3">
                  <c:v>3728000000</c:v>
                </c:pt>
                <c:pt idx="4">
                  <c:v>8938000000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3-4EC4-BCC1-9CB161905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15727"/>
        <c:axId val="32113647"/>
      </c:barChart>
      <c:catAx>
        <c:axId val="3211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3647"/>
        <c:crosses val="autoZero"/>
        <c:auto val="1"/>
        <c:lblAlgn val="ctr"/>
        <c:lblOffset val="100"/>
        <c:noMultiLvlLbl val="0"/>
      </c:catAx>
      <c:valAx>
        <c:axId val="3211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5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'Financial Analysis'!$J$2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'Financial Analysis'!$I$3:$I$7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'Financial Analysis'!$J$3:$J$7</c:f>
              <c:numCache>
                <c:formatCode>_(* #,##0_);_(* \(#,##0\);_(* "-"??_);_(@_)</c:formatCode>
                <c:ptCount val="5"/>
                <c:pt idx="0">
                  <c:v>26004000000</c:v>
                </c:pt>
                <c:pt idx="1">
                  <c:v>30095000000</c:v>
                </c:pt>
                <c:pt idx="2">
                  <c:v>33841000000</c:v>
                </c:pt>
                <c:pt idx="3">
                  <c:v>36799000000</c:v>
                </c:pt>
                <c:pt idx="4">
                  <c:v>35667000000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4-41B9-A8E7-2EE607197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14479"/>
        <c:axId val="32114895"/>
      </c:barChart>
      <c:catAx>
        <c:axId val="3211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4895"/>
        <c:crosses val="autoZero"/>
        <c:auto val="1"/>
        <c:lblAlgn val="ctr"/>
        <c:lblOffset val="100"/>
        <c:noMultiLvlLbl val="0"/>
      </c:catAx>
      <c:valAx>
        <c:axId val="3211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4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Return on Equity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'Financial Analysis'!$S$2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'Financial Analysis'!$P$3:$P$7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'Financial Analysis'!$S$3:$S$7</c:f>
              <c:numCache>
                <c:formatCode>0%</c:formatCode>
                <c:ptCount val="5"/>
                <c:pt idx="0">
                  <c:v>0.59296130117779022</c:v>
                </c:pt>
                <c:pt idx="1">
                  <c:v>0.4570660803713204</c:v>
                </c:pt>
                <c:pt idx="2">
                  <c:v>0.28892164644517521</c:v>
                </c:pt>
                <c:pt idx="3">
                  <c:v>0.3523962567350411</c:v>
                </c:pt>
                <c:pt idx="4">
                  <c:v>0.69147454742379699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A-4B22-B746-685BB2CC4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438895"/>
        <c:axId val="229440559"/>
      </c:areaChart>
      <c:catAx>
        <c:axId val="2294388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440559"/>
        <c:crosses val="autoZero"/>
        <c:auto val="1"/>
        <c:lblAlgn val="ctr"/>
        <c:lblOffset val="100"/>
        <c:noMultiLvlLbl val="0"/>
      </c:catAx>
      <c:valAx>
        <c:axId val="22944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438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EBITDA and Operating Margin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'Financial Analysis'!$X$2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'Financial Analysis'!$W$3:$W$7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'Financial Analysis'!$X$3:$X$7</c:f>
              <c:numCache>
                <c:formatCode>_(* #,##0_);_(* \(#,##0\);_(* "-"??_);_(@_)</c:formatCode>
                <c:ptCount val="5"/>
                <c:pt idx="0">
                  <c:v>3693000000</c:v>
                </c:pt>
                <c:pt idx="1">
                  <c:v>4580000000</c:v>
                </c:pt>
                <c:pt idx="2">
                  <c:v>4987000000</c:v>
                </c:pt>
                <c:pt idx="3">
                  <c:v>5332000000</c:v>
                </c:pt>
                <c:pt idx="4">
                  <c:v>4910000000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5-4270-9BF8-A7C159C60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82927"/>
        <c:axId val="32081679"/>
      </c:barChart>
      <c:lineChart>
        <c:grouping val="standard"/>
        <c:varyColors val="0"/>
        <c:ser>
          <c:idx val="1"/>
          <c:order val="1"/>
          <c:tx>
            <c:strRef>
              <c:f>'Financial Analysis'!$Y$2</c:f>
              <c:strCache>
                <c:ptCount val="1"/>
                <c:pt idx="0">
                  <c:v>Operating Margin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'Financial Analysis'!$W$3:$W$7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'Financial Analysis'!$Y$3:$Y$7</c:f>
              <c:numCache>
                <c:formatCode>0%</c:formatCode>
                <c:ptCount val="5"/>
                <c:pt idx="0">
                  <c:v>0.12375019227811106</c:v>
                </c:pt>
                <c:pt idx="1">
                  <c:v>0.12560225951154677</c:v>
                </c:pt>
                <c:pt idx="2">
                  <c:v>0.11728376821015928</c:v>
                </c:pt>
                <c:pt idx="3">
                  <c:v>0.11046495828690997</c:v>
                </c:pt>
                <c:pt idx="4">
                  <c:v>0.10292427173577817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D5-4270-9BF8-A7C159C60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83343"/>
        <c:axId val="32073359"/>
      </c:lineChart>
      <c:catAx>
        <c:axId val="3208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81679"/>
        <c:crosses val="autoZero"/>
        <c:auto val="1"/>
        <c:lblAlgn val="ctr"/>
        <c:lblOffset val="100"/>
        <c:noMultiLvlLbl val="0"/>
      </c:catAx>
      <c:valAx>
        <c:axId val="3208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82927"/>
        <c:crosses val="autoZero"/>
        <c:crossBetween val="between"/>
      </c:valAx>
      <c:valAx>
        <c:axId val="32073359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83343"/>
        <c:crosses val="max"/>
        <c:crossBetween val="between"/>
      </c:valAx>
      <c:catAx>
        <c:axId val="32083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0733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'Financial Analysis'!$AD$2</c:f>
              <c:strCache>
                <c:ptCount val="1"/>
                <c:pt idx="0">
                  <c:v>Debt to Assets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'Financial Analysis'!$AC$3:$AC$7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'Financial Analysis'!$AD$3:$AD$7</c:f>
              <c:numCache>
                <c:formatCode>0%</c:formatCode>
                <c:ptCount val="5"/>
                <c:pt idx="0">
                  <c:v>0.43458209974948758</c:v>
                </c:pt>
                <c:pt idx="1">
                  <c:v>0.38243964624332721</c:v>
                </c:pt>
                <c:pt idx="2">
                  <c:v>0.33777896760690207</c:v>
                </c:pt>
                <c:pt idx="3">
                  <c:v>0.33738109694393847</c:v>
                </c:pt>
                <c:pt idx="4">
                  <c:v>0.30021841752976819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DD-48C2-8D5E-960B27263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77183"/>
        <c:axId val="128476767"/>
      </c:lineChart>
      <c:catAx>
        <c:axId val="12847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76767"/>
        <c:crosses val="autoZero"/>
        <c:auto val="1"/>
        <c:lblAlgn val="ctr"/>
        <c:lblOffset val="100"/>
        <c:noMultiLvlLbl val="0"/>
      </c:catAx>
      <c:valAx>
        <c:axId val="12847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7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'Financial Analysis'!$AK$2</c:f>
              <c:strCache>
                <c:ptCount val="1"/>
                <c:pt idx="0">
                  <c:v>Diluted EPS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'Financial Analysis'!$AJ$3:$AJ$7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'Financial Analysis'!$AK$3:$AK$7</c:f>
              <c:numCache>
                <c:formatCode>General</c:formatCode>
                <c:ptCount val="5"/>
                <c:pt idx="0">
                  <c:v>16.34</c:v>
                </c:pt>
                <c:pt idx="1">
                  <c:v>18.489999999999998</c:v>
                </c:pt>
                <c:pt idx="2">
                  <c:v>13.22</c:v>
                </c:pt>
                <c:pt idx="3">
                  <c:v>19.03</c:v>
                </c:pt>
                <c:pt idx="4">
                  <c:v>43.54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7A-4F84-850F-E118D7240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907503"/>
        <c:axId val="291905839"/>
      </c:lineChart>
      <c:catAx>
        <c:axId val="29190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905839"/>
        <c:crosses val="autoZero"/>
        <c:auto val="1"/>
        <c:lblAlgn val="ctr"/>
        <c:lblOffset val="100"/>
        <c:noMultiLvlLbl val="0"/>
      </c:catAx>
      <c:valAx>
        <c:axId val="291905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907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4E48-EDB5-4324-B794-A7C9722ECEF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B596D-82C6-4746-9E92-EBF3E6C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D823-E0DE-F640-75C6-CB7C998AC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A6868-24BB-39E8-1EBE-CE726BCA4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4C3F-6E07-455E-BA00-07113DB8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FFD97-3F4E-F001-4C38-6607DC5E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884A8-8726-872A-256B-976DEF22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27E2-904E-F725-93E6-F51441F3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FB24A-43B7-994A-2F5E-768175F4B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F6859-A5DD-033C-38B2-9A38EE7E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F3EDE-061E-BD8E-EF19-2BA71401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FE1A-8650-1B8B-F9D5-F7B724E5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5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A55D31-59D2-1858-59BA-C21F1E7B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9E356-5CF3-FEC7-6D02-BDF28FBB8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FF586-4C78-061F-7952-C804827E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3C37C-538E-5625-487F-D3415698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D4907-35B0-7F31-05FC-21CB0B90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1E37-0A6F-3DB3-1B52-C01BDA3E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1775-9B26-136F-6187-4254C70B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2B44C-5837-9702-BB76-1DE35847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C14E1-D04E-18A3-06E9-C9218705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B8509-F8FE-9B53-E97E-C0485008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8FF6-4BC5-3070-A5E5-17E54961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7221-DF08-75D4-F3B0-1D5B8C93E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D4AEA-BEDD-81BB-859B-86EE9313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42605-8B17-223E-8596-CC40558F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9A32C-C406-4CB6-5A72-8558B560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0348-4A78-46E9-28F2-F2DF9211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81292-96F9-13E7-F57C-E8FEE1F4A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479C2-A5BE-0DE8-C67F-6D35339F4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152EF-A538-55BB-B67B-4DB6ACE5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5248B-CE4D-8E60-A6D7-5AD0B60C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2E55D-B1C3-80AA-B5E4-A517FF46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9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13D2-3990-E771-CA41-C5F496D3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13C57-AA07-54BF-61AD-9195171E8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3F389-18C5-FA25-EA57-1D771A627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4E232-8785-83CC-B267-19F27828E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83A437-3021-B4DA-49F9-CDF29479F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EBBEE-E70F-A018-DD84-E50284E1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596DE-AB35-A9C9-A591-21A54C99B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8AD9B-79DB-A4D5-A6BA-AB68774C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A94F-2088-E036-774C-F9FA3A8F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348E1-A3F2-6F51-D13F-0A528F1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87C01-77A6-9F76-A145-3DECD93C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CA17C-B70A-D869-FAE8-613FC6A9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3922AA-A35D-BBCD-5570-4423E7D9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0234B-6359-7C93-6FB8-7E1B2D4D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99569-4EA0-C49E-CF37-6C36BCA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9013-4C49-1E4A-12F1-BBEBD32D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74E62-EDDF-E0B9-3B4A-57A230984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3A2D5-6DBF-DE1D-F603-EFD02D873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6A4D3-A67A-2F4B-EF79-1FA1F273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FA6E4-6D7D-F6FA-797A-33FE1F95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081E8-31E1-8F84-A8D1-66CD0C22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8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059B-0946-6B54-BE4B-B57763E7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C7970-6984-518D-D987-B0D7A7761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24525-991F-8FCA-9F56-798D780E9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6F2D8-C702-7F52-8C05-2A29C006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AB38-5B49-9FBF-3760-2039311E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76910-26C1-3C70-DD83-7895F7AF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C07BB-4CFD-B712-0EFD-BB4F007A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1164C-7CF4-2247-16D8-01259E444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8E4C8-2DCF-4DAB-DE80-D05B2324E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56CC-EBC4-4AAD-9CC9-B672EDDBF69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F9348-0337-2864-1C3C-C0939C8C7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115CA-3B2B-9A42-1712-0587D3ECC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CF71-634C-484C-B6E1-B79F6108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1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deloitte.com/us/en/pages/manufacturing/articles/aerospace-and-defense-industry-outlook.html" TargetMode="External"/><Relationship Id="rId3" Type="http://schemas.openxmlformats.org/officeDocument/2006/relationships/hyperlink" Target="https://www.statista.com/statistics/257381/global-leading-aerospace-and-defense-manufacturers" TargetMode="External"/><Relationship Id="rId7" Type="http://schemas.openxmlformats.org/officeDocument/2006/relationships/hyperlink" Target="https://www.visualcapitalist.com/wp-content/uploads/2021/05/Mapped-The-Worlds-Top-Military-Spenders-in-2020-1200px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atista.com/markets/407/topic/939/aerospace-defense-manufacturing/#statistic2" TargetMode="External"/><Relationship Id="rId11" Type="http://schemas.openxmlformats.org/officeDocument/2006/relationships/hyperlink" Target="https://www.refinitiv.com/en" TargetMode="External"/><Relationship Id="rId5" Type="http://schemas.openxmlformats.org/officeDocument/2006/relationships/hyperlink" Target="https://www.sipri.org/media/press-release/2022/world-military-expenditure-passes-2-trillion-first-time" TargetMode="External"/><Relationship Id="rId10" Type="http://schemas.openxmlformats.org/officeDocument/2006/relationships/hyperlink" Target="https://www.pwc.com/us/en/industries/industrial-products/library/aerospace-defense-review-and-forecast.html" TargetMode="External"/><Relationship Id="rId4" Type="http://schemas.openxmlformats.org/officeDocument/2006/relationships/hyperlink" Target="https://www.pwc.com/us/en/industrial-products/publications/assets/pwc-aerospace-defense-annual-industry-performance-outlook-2022.pdf" TargetMode="External"/><Relationship Id="rId9" Type="http://schemas.openxmlformats.org/officeDocument/2006/relationships/hyperlink" Target="https://www.ey.com/en_gr/aerospace-defense/the-top-10-risks-in-aerospace-and-defens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74CB5-1F0C-5BD0-EE4F-CCE13EACF00E}"/>
              </a:ext>
            </a:extLst>
          </p:cNvPr>
          <p:cNvSpPr/>
          <p:nvPr/>
        </p:nvSpPr>
        <p:spPr>
          <a:xfrm>
            <a:off x="0" y="-638736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EABFA4-EF77-5029-7C32-B1F022AC6647}"/>
              </a:ext>
            </a:extLst>
          </p:cNvPr>
          <p:cNvSpPr/>
          <p:nvPr/>
        </p:nvSpPr>
        <p:spPr>
          <a:xfrm>
            <a:off x="10309451" y="-116972"/>
            <a:ext cx="1513797" cy="3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6B8876-D837-65F8-2C2C-292E0187B9B9}"/>
              </a:ext>
            </a:extLst>
          </p:cNvPr>
          <p:cNvSpPr/>
          <p:nvPr/>
        </p:nvSpPr>
        <p:spPr>
          <a:xfrm>
            <a:off x="11537576" y="-116972"/>
            <a:ext cx="359631" cy="15646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8530CA-DA6C-994C-A8EB-DA6F8149A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09" y="1477018"/>
            <a:ext cx="8678173" cy="29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DDCDF7-D7E9-5354-4AA6-CED3D9884629}"/>
              </a:ext>
            </a:extLst>
          </p:cNvPr>
          <p:cNvSpPr/>
          <p:nvPr/>
        </p:nvSpPr>
        <p:spPr>
          <a:xfrm>
            <a:off x="0" y="1274799"/>
            <a:ext cx="45719" cy="5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C3450-A978-8328-1BB4-B7D4C616FC46}"/>
              </a:ext>
            </a:extLst>
          </p:cNvPr>
          <p:cNvSpPr txBox="1"/>
          <p:nvPr/>
        </p:nvSpPr>
        <p:spPr>
          <a:xfrm>
            <a:off x="3568799" y="4547264"/>
            <a:ext cx="505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Kevin Sachtleben | NOC</a:t>
            </a:r>
          </a:p>
        </p:txBody>
      </p:sp>
    </p:spTree>
    <p:extLst>
      <p:ext uri="{BB962C8B-B14F-4D97-AF65-F5344CB8AC3E}">
        <p14:creationId xmlns:p14="http://schemas.microsoft.com/office/powerpoint/2010/main" val="54506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Industry Analysis</a:t>
            </a:r>
          </a:p>
        </p:txBody>
      </p:sp>
      <p:pic>
        <p:nvPicPr>
          <p:cNvPr id="6146" name="Picture 2" descr="Mapped: The World's Top Countries for Military Spending">
            <a:extLst>
              <a:ext uri="{FF2B5EF4-FFF2-40B4-BE49-F238E27FC236}">
                <a16:creationId xmlns:a16="http://schemas.microsoft.com/office/drawing/2014/main" id="{276A918F-ACEB-F484-5B1B-9D4E026F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66" y="1354344"/>
            <a:ext cx="6675668" cy="45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World with solid fill">
            <a:extLst>
              <a:ext uri="{FF2B5EF4-FFF2-40B4-BE49-F238E27FC236}">
                <a16:creationId xmlns:a16="http://schemas.microsoft.com/office/drawing/2014/main" id="{95DA9AB0-2963-98A6-4DFB-5072B8D0C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60" y="1033115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35B55-7F06-E731-EAC8-595A254E5C86}"/>
              </a:ext>
            </a:extLst>
          </p:cNvPr>
          <p:cNvSpPr txBox="1"/>
          <p:nvPr/>
        </p:nvSpPr>
        <p:spPr>
          <a:xfrm>
            <a:off x="1666875" y="11049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Worldwide defense spending is over $2 trillion</a:t>
            </a:r>
          </a:p>
        </p:txBody>
      </p:sp>
      <p:pic>
        <p:nvPicPr>
          <p:cNvPr id="8" name="Graphic 7" descr="Chess pieces outline">
            <a:extLst>
              <a:ext uri="{FF2B5EF4-FFF2-40B4-BE49-F238E27FC236}">
                <a16:creationId xmlns:a16="http://schemas.microsoft.com/office/drawing/2014/main" id="{F996421A-0299-6AB0-3ACF-F84FA7F41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360" y="25146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7AE217-113A-1613-DB0A-D75C30A25021}"/>
              </a:ext>
            </a:extLst>
          </p:cNvPr>
          <p:cNvSpPr txBox="1"/>
          <p:nvPr/>
        </p:nvSpPr>
        <p:spPr>
          <a:xfrm>
            <a:off x="1666875" y="2514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War Possibilities</a:t>
            </a:r>
          </a:p>
          <a:p>
            <a:r>
              <a:rPr lang="en-US" dirty="0"/>
              <a:t>- Change in Equipment Priorities</a:t>
            </a:r>
          </a:p>
        </p:txBody>
      </p:sp>
      <p:pic>
        <p:nvPicPr>
          <p:cNvPr id="11" name="Graphic 10" descr="Internet Of Things with solid fill">
            <a:extLst>
              <a:ext uri="{FF2B5EF4-FFF2-40B4-BE49-F238E27FC236}">
                <a16:creationId xmlns:a16="http://schemas.microsoft.com/office/drawing/2014/main" id="{1FD7C685-9837-849B-5CE8-7BB8554243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4840" y="3996085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C7C460-E52A-B4BE-B936-CECDFB519D6D}"/>
              </a:ext>
            </a:extLst>
          </p:cNvPr>
          <p:cNvSpPr txBox="1"/>
          <p:nvPr/>
        </p:nvSpPr>
        <p:spPr>
          <a:xfrm>
            <a:off x="1687830" y="426355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in Technology</a:t>
            </a:r>
          </a:p>
        </p:txBody>
      </p:sp>
      <p:pic>
        <p:nvPicPr>
          <p:cNvPr id="14" name="Graphic 13" descr="Outer Space Landscape outline">
            <a:extLst>
              <a:ext uri="{FF2B5EF4-FFF2-40B4-BE49-F238E27FC236}">
                <a16:creationId xmlns:a16="http://schemas.microsoft.com/office/drawing/2014/main" id="{F72689D5-CB29-F0B8-B610-7CF53BD58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360" y="5477570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098BAC-CF00-8662-2F8C-8F350B72147A}"/>
              </a:ext>
            </a:extLst>
          </p:cNvPr>
          <p:cNvSpPr txBox="1"/>
          <p:nvPr/>
        </p:nvSpPr>
        <p:spPr>
          <a:xfrm>
            <a:off x="1666875" y="54819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Innovation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Space</a:t>
            </a:r>
          </a:p>
          <a:p>
            <a:pPr marL="285750" indent="-285750">
              <a:buFontTx/>
              <a:buChar char="-"/>
            </a:pPr>
            <a:r>
              <a:rPr lang="en-US" dirty="0"/>
              <a:t>Supply Chains</a:t>
            </a:r>
          </a:p>
        </p:txBody>
      </p:sp>
    </p:spTree>
    <p:extLst>
      <p:ext uri="{BB962C8B-B14F-4D97-AF65-F5344CB8AC3E}">
        <p14:creationId xmlns:p14="http://schemas.microsoft.com/office/powerpoint/2010/main" val="214657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hoto Release -- Northrop Grumman Developing XS-1 Experimental Spaceplane  Design for DARPA | Northrop Grumman">
            <a:extLst>
              <a:ext uri="{FF2B5EF4-FFF2-40B4-BE49-F238E27FC236}">
                <a16:creationId xmlns:a16="http://schemas.microsoft.com/office/drawing/2014/main" id="{EB734247-57C8-5E5D-30FC-88149212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7" y="426875"/>
            <a:ext cx="10972798" cy="60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F0FED-B6F9-9F34-669B-C2FA1F795422}"/>
              </a:ext>
            </a:extLst>
          </p:cNvPr>
          <p:cNvSpPr txBox="1"/>
          <p:nvPr/>
        </p:nvSpPr>
        <p:spPr>
          <a:xfrm>
            <a:off x="685800" y="5784794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Financial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F1DC2-5627-3020-92D5-6DD91F40BF7F}"/>
              </a:ext>
            </a:extLst>
          </p:cNvPr>
          <p:cNvSpPr/>
          <p:nvPr/>
        </p:nvSpPr>
        <p:spPr>
          <a:xfrm>
            <a:off x="10688984" y="588999"/>
            <a:ext cx="709562" cy="1913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A519C1-BD08-BAA2-615C-851D1374B806}"/>
              </a:ext>
            </a:extLst>
          </p:cNvPr>
          <p:cNvSpPr/>
          <p:nvPr/>
        </p:nvSpPr>
        <p:spPr>
          <a:xfrm>
            <a:off x="11229975" y="588999"/>
            <a:ext cx="168570" cy="7826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6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6482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Net Income and Revenue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020D02-655A-D418-D880-6CEE778EC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557963"/>
              </p:ext>
            </p:extLst>
          </p:nvPr>
        </p:nvGraphicFramePr>
        <p:xfrm>
          <a:off x="594360" y="1362074"/>
          <a:ext cx="5501640" cy="431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45031FF-ED7E-F00E-218C-19B67B340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039289"/>
              </p:ext>
            </p:extLst>
          </p:nvPr>
        </p:nvGraphicFramePr>
        <p:xfrm>
          <a:off x="6096000" y="1362073"/>
          <a:ext cx="5501640" cy="431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291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6482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Profitability Ratios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E5A5564-A870-52D3-BB32-C615AC6E2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235709"/>
              </p:ext>
            </p:extLst>
          </p:nvPr>
        </p:nvGraphicFramePr>
        <p:xfrm>
          <a:off x="594360" y="1552574"/>
          <a:ext cx="5501640" cy="398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D98883B-4AE5-534A-7BDA-88F071EDF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456494"/>
              </p:ext>
            </p:extLst>
          </p:nvPr>
        </p:nvGraphicFramePr>
        <p:xfrm>
          <a:off x="6296025" y="1552574"/>
          <a:ext cx="5686425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916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Leverage and Financial Strength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800204-8381-6583-150C-40EBF2783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971303"/>
              </p:ext>
            </p:extLst>
          </p:nvPr>
        </p:nvGraphicFramePr>
        <p:xfrm>
          <a:off x="594360" y="1123950"/>
          <a:ext cx="50920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E10DA9-E307-FECF-C20B-01A54C4FD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122990"/>
              </p:ext>
            </p:extLst>
          </p:nvPr>
        </p:nvGraphicFramePr>
        <p:xfrm>
          <a:off x="6505577" y="1123950"/>
          <a:ext cx="50396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AFD983-1CFA-42D8-144B-086AD2B61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77999"/>
              </p:ext>
            </p:extLst>
          </p:nvPr>
        </p:nvGraphicFramePr>
        <p:xfrm>
          <a:off x="646765" y="3830283"/>
          <a:ext cx="50396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B5E56C-9E88-859A-B626-3529794B4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034940"/>
              </p:ext>
            </p:extLst>
          </p:nvPr>
        </p:nvGraphicFramePr>
        <p:xfrm>
          <a:off x="6505577" y="3830283"/>
          <a:ext cx="50396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6237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Northrop Grumman's Cygnus Spacecraft Successfully Completes Rendezvous and  Berthing with International Space Station | Northrop Grumman">
            <a:extLst>
              <a:ext uri="{FF2B5EF4-FFF2-40B4-BE49-F238E27FC236}">
                <a16:creationId xmlns:a16="http://schemas.microsoft.com/office/drawing/2014/main" id="{9B08F562-92A6-D681-415F-00F204229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"/>
          <a:stretch/>
        </p:blipFill>
        <p:spPr bwMode="auto">
          <a:xfrm>
            <a:off x="609596" y="433605"/>
            <a:ext cx="10972799" cy="59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F0FED-B6F9-9F34-669B-C2FA1F795422}"/>
              </a:ext>
            </a:extLst>
          </p:cNvPr>
          <p:cNvSpPr txBox="1"/>
          <p:nvPr/>
        </p:nvSpPr>
        <p:spPr>
          <a:xfrm>
            <a:off x="685800" y="5784794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Valuations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F1DC2-5627-3020-92D5-6DD91F40BF7F}"/>
              </a:ext>
            </a:extLst>
          </p:cNvPr>
          <p:cNvSpPr/>
          <p:nvPr/>
        </p:nvSpPr>
        <p:spPr>
          <a:xfrm>
            <a:off x="10688984" y="588999"/>
            <a:ext cx="709562" cy="1913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A519C1-BD08-BAA2-615C-851D1374B806}"/>
              </a:ext>
            </a:extLst>
          </p:cNvPr>
          <p:cNvSpPr/>
          <p:nvPr/>
        </p:nvSpPr>
        <p:spPr>
          <a:xfrm>
            <a:off x="11229975" y="588999"/>
            <a:ext cx="168570" cy="7826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Free Cash Flow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52E93-87FB-E4AD-0665-02162B57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1470164"/>
            <a:ext cx="4233134" cy="2075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4CDCA-FF26-088C-C087-D2827D627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392" y="1470164"/>
            <a:ext cx="6396767" cy="1958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00DC1-687E-C825-DF10-143AE2E3BA2E}"/>
              </a:ext>
            </a:extLst>
          </p:cNvPr>
          <p:cNvSpPr txBox="1"/>
          <p:nvPr/>
        </p:nvSpPr>
        <p:spPr>
          <a:xfrm>
            <a:off x="594360" y="1007617"/>
            <a:ext cx="435415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Case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6E996-CC2A-447F-5C00-95409E5FFB2C}"/>
              </a:ext>
            </a:extLst>
          </p:cNvPr>
          <p:cNvSpPr txBox="1"/>
          <p:nvPr/>
        </p:nvSpPr>
        <p:spPr>
          <a:xfrm>
            <a:off x="5069542" y="1002268"/>
            <a:ext cx="64976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CE3C3-8F64-DAFC-AF9B-70FBB28FCF81}"/>
              </a:ext>
            </a:extLst>
          </p:cNvPr>
          <p:cNvSpPr txBox="1"/>
          <p:nvPr/>
        </p:nvSpPr>
        <p:spPr>
          <a:xfrm>
            <a:off x="594360" y="3645655"/>
            <a:ext cx="435415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Case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84B16E-B1AD-8B65-7FAF-D1DE1F1BC75A}"/>
              </a:ext>
            </a:extLst>
          </p:cNvPr>
          <p:cNvSpPr txBox="1"/>
          <p:nvPr/>
        </p:nvSpPr>
        <p:spPr>
          <a:xfrm>
            <a:off x="5069542" y="3645655"/>
            <a:ext cx="64976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6236A0-BEA4-9F42-F60E-D724A06D9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85" y="4115387"/>
            <a:ext cx="4226409" cy="2675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D41C2B-E078-7D9E-CCDA-B6147A44A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393" y="4231647"/>
            <a:ext cx="6420521" cy="25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4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Free Cash Flow to Equity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00DC1-687E-C825-DF10-143AE2E3BA2E}"/>
              </a:ext>
            </a:extLst>
          </p:cNvPr>
          <p:cNvSpPr txBox="1"/>
          <p:nvPr/>
        </p:nvSpPr>
        <p:spPr>
          <a:xfrm>
            <a:off x="594360" y="1007617"/>
            <a:ext cx="435415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Case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6E996-CC2A-447F-5C00-95409E5FFB2C}"/>
              </a:ext>
            </a:extLst>
          </p:cNvPr>
          <p:cNvSpPr txBox="1"/>
          <p:nvPr/>
        </p:nvSpPr>
        <p:spPr>
          <a:xfrm>
            <a:off x="5069542" y="1002268"/>
            <a:ext cx="64976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CE3C3-8F64-DAFC-AF9B-70FBB28FCF81}"/>
              </a:ext>
            </a:extLst>
          </p:cNvPr>
          <p:cNvSpPr txBox="1"/>
          <p:nvPr/>
        </p:nvSpPr>
        <p:spPr>
          <a:xfrm>
            <a:off x="594360" y="3645655"/>
            <a:ext cx="435415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Case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84B16E-B1AD-8B65-7FAF-D1DE1F1BC75A}"/>
              </a:ext>
            </a:extLst>
          </p:cNvPr>
          <p:cNvSpPr txBox="1"/>
          <p:nvPr/>
        </p:nvSpPr>
        <p:spPr>
          <a:xfrm>
            <a:off x="5069542" y="3645655"/>
            <a:ext cx="64976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D141B-FE4D-6EDA-6731-1A2FD8422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1" y="1470165"/>
            <a:ext cx="4216100" cy="212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B93C8-BFF9-A38E-706E-4ECDC626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394" y="1470165"/>
            <a:ext cx="6396765" cy="212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41F457-E97B-9090-F209-660BCC210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2" y="4070277"/>
            <a:ext cx="4216100" cy="25591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B6F3F6-4204-E7A5-7955-778328936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394" y="4181475"/>
            <a:ext cx="6396764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Comparable Company Analysis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9A0292-14F9-6A53-D608-5ECB38CF8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03264"/>
              </p:ext>
            </p:extLst>
          </p:nvPr>
        </p:nvGraphicFramePr>
        <p:xfrm>
          <a:off x="594360" y="1251285"/>
          <a:ext cx="10972799" cy="5185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2027">
                  <a:extLst>
                    <a:ext uri="{9D8B030D-6E8A-4147-A177-3AD203B41FA5}">
                      <a16:colId xmlns:a16="http://schemas.microsoft.com/office/drawing/2014/main" val="1749294337"/>
                    </a:ext>
                  </a:extLst>
                </a:gridCol>
                <a:gridCol w="2291115">
                  <a:extLst>
                    <a:ext uri="{9D8B030D-6E8A-4147-A177-3AD203B41FA5}">
                      <a16:colId xmlns:a16="http://schemas.microsoft.com/office/drawing/2014/main" val="3102606663"/>
                    </a:ext>
                  </a:extLst>
                </a:gridCol>
                <a:gridCol w="1571049">
                  <a:extLst>
                    <a:ext uri="{9D8B030D-6E8A-4147-A177-3AD203B41FA5}">
                      <a16:colId xmlns:a16="http://schemas.microsoft.com/office/drawing/2014/main" val="4003694775"/>
                    </a:ext>
                  </a:extLst>
                </a:gridCol>
                <a:gridCol w="1571049">
                  <a:extLst>
                    <a:ext uri="{9D8B030D-6E8A-4147-A177-3AD203B41FA5}">
                      <a16:colId xmlns:a16="http://schemas.microsoft.com/office/drawing/2014/main" val="1624793494"/>
                    </a:ext>
                  </a:extLst>
                </a:gridCol>
                <a:gridCol w="1571049">
                  <a:extLst>
                    <a:ext uri="{9D8B030D-6E8A-4147-A177-3AD203B41FA5}">
                      <a16:colId xmlns:a16="http://schemas.microsoft.com/office/drawing/2014/main" val="821795669"/>
                    </a:ext>
                  </a:extLst>
                </a:gridCol>
                <a:gridCol w="1636510">
                  <a:extLst>
                    <a:ext uri="{9D8B030D-6E8A-4147-A177-3AD203B41FA5}">
                      <a16:colId xmlns:a16="http://schemas.microsoft.com/office/drawing/2014/main" val="1455905247"/>
                    </a:ext>
                  </a:extLst>
                </a:gridCol>
              </a:tblGrid>
              <a:tr h="467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Company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Market Cap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P/E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P/B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ROE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EBITDA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74396"/>
                  </a:ext>
                </a:extLst>
              </a:tr>
              <a:tr h="864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Lockheed Martin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108.71B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23.7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9.37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41.00%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10.523B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97789"/>
                  </a:ext>
                </a:extLst>
              </a:tr>
              <a:tr h="100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Raytheon Technologies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123.863B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28.15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1.75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6.09%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9.658B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425219"/>
                  </a:ext>
                </a:extLst>
              </a:tr>
              <a:tr h="467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Boeing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78.324B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-14.5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35.68%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(1.23B)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96486"/>
                  </a:ext>
                </a:extLst>
              </a:tr>
              <a:tr h="98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Northrop Grumman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76.751B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13.53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5.86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69.15%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4.91B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051424"/>
                  </a:ext>
                </a:extLst>
              </a:tr>
              <a:tr h="934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General Dynamics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61.81B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19.1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3. 58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19.24%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5.053B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09820"/>
                  </a:ext>
                </a:extLst>
              </a:tr>
              <a:tr h="467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Mean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89.89B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14.00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4.25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34.23%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5.783B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52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02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cMurray Vintage Northrop Grumman B-2 Spirit Black Bomber Jacket">
            <a:extLst>
              <a:ext uri="{FF2B5EF4-FFF2-40B4-BE49-F238E27FC236}">
                <a16:creationId xmlns:a16="http://schemas.microsoft.com/office/drawing/2014/main" id="{35C84554-D549-2B36-7046-21E480EBA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8"/>
          <a:stretch/>
        </p:blipFill>
        <p:spPr bwMode="auto">
          <a:xfrm>
            <a:off x="609599" y="426873"/>
            <a:ext cx="10985326" cy="611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F0FED-B6F9-9F34-669B-C2FA1F795422}"/>
              </a:ext>
            </a:extLst>
          </p:cNvPr>
          <p:cNvSpPr txBox="1"/>
          <p:nvPr/>
        </p:nvSpPr>
        <p:spPr>
          <a:xfrm>
            <a:off x="597075" y="5893079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Investment Risks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F1DC2-5627-3020-92D5-6DD91F40BF7F}"/>
              </a:ext>
            </a:extLst>
          </p:cNvPr>
          <p:cNvSpPr/>
          <p:nvPr/>
        </p:nvSpPr>
        <p:spPr>
          <a:xfrm>
            <a:off x="10688984" y="588999"/>
            <a:ext cx="709562" cy="1913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A519C1-BD08-BAA2-615C-851D1374B806}"/>
              </a:ext>
            </a:extLst>
          </p:cNvPr>
          <p:cNvSpPr/>
          <p:nvPr/>
        </p:nvSpPr>
        <p:spPr>
          <a:xfrm>
            <a:off x="11229975" y="588999"/>
            <a:ext cx="168570" cy="7826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3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orthrop Grumman awarded second low-rate initial production contract - EDR  Magazine">
            <a:extLst>
              <a:ext uri="{FF2B5EF4-FFF2-40B4-BE49-F238E27FC236}">
                <a16:creationId xmlns:a16="http://schemas.microsoft.com/office/drawing/2014/main" id="{2CD96D93-21C4-7BFC-2246-652D63469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9" y="424224"/>
            <a:ext cx="10931704" cy="599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F0FED-B6F9-9F34-669B-C2FA1F795422}"/>
              </a:ext>
            </a:extLst>
          </p:cNvPr>
          <p:cNvSpPr txBox="1"/>
          <p:nvPr/>
        </p:nvSpPr>
        <p:spPr>
          <a:xfrm>
            <a:off x="685800" y="5784794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Investment Thesis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F1DC2-5627-3020-92D5-6DD91F40BF7F}"/>
              </a:ext>
            </a:extLst>
          </p:cNvPr>
          <p:cNvSpPr/>
          <p:nvPr/>
        </p:nvSpPr>
        <p:spPr>
          <a:xfrm>
            <a:off x="10688984" y="588999"/>
            <a:ext cx="709562" cy="1913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A519C1-BD08-BAA2-615C-851D1374B806}"/>
              </a:ext>
            </a:extLst>
          </p:cNvPr>
          <p:cNvSpPr/>
          <p:nvPr/>
        </p:nvSpPr>
        <p:spPr>
          <a:xfrm>
            <a:off x="11229975" y="588999"/>
            <a:ext cx="168570" cy="7826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8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Investment Risks</a:t>
            </a:r>
          </a:p>
        </p:txBody>
      </p:sp>
      <p:pic>
        <p:nvPicPr>
          <p:cNvPr id="3" name="Graphic 2" descr="Earth globe: Americas with solid fill">
            <a:extLst>
              <a:ext uri="{FF2B5EF4-FFF2-40B4-BE49-F238E27FC236}">
                <a16:creationId xmlns:a16="http://schemas.microsoft.com/office/drawing/2014/main" id="{ECABC115-1CAC-2491-D9A8-3E5CFA16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030" y="1215189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E15B8-9E76-45B2-8533-EE552EB04F16}"/>
              </a:ext>
            </a:extLst>
          </p:cNvPr>
          <p:cNvSpPr txBox="1"/>
          <p:nvPr/>
        </p:nvSpPr>
        <p:spPr>
          <a:xfrm>
            <a:off x="5654842" y="1298687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Geopolitical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War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Terrorism</a:t>
            </a:r>
          </a:p>
        </p:txBody>
      </p:sp>
      <p:pic>
        <p:nvPicPr>
          <p:cNvPr id="8" name="Graphic 7" descr="Money outline">
            <a:extLst>
              <a:ext uri="{FF2B5EF4-FFF2-40B4-BE49-F238E27FC236}">
                <a16:creationId xmlns:a16="http://schemas.microsoft.com/office/drawing/2014/main" id="{B831ADF2-2AA8-87D5-2E80-72251E19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1030" y="27432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4DCCA-B45C-E089-59A3-8D13D275296F}"/>
              </a:ext>
            </a:extLst>
          </p:cNvPr>
          <p:cNvSpPr txBox="1"/>
          <p:nvPr/>
        </p:nvSpPr>
        <p:spPr>
          <a:xfrm>
            <a:off x="5654842" y="2967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Economic</a:t>
            </a:r>
          </a:p>
        </p:txBody>
      </p:sp>
      <p:pic>
        <p:nvPicPr>
          <p:cNvPr id="11" name="Graphic 10" descr="Connected with solid fill">
            <a:extLst>
              <a:ext uri="{FF2B5EF4-FFF2-40B4-BE49-F238E27FC236}">
                <a16:creationId xmlns:a16="http://schemas.microsoft.com/office/drawing/2014/main" id="{D75740EE-AE92-A2DE-C0BD-1C244D20A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1030" y="4271212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7676D3-1A19-9C5B-A013-E06A4B4A8A84}"/>
              </a:ext>
            </a:extLst>
          </p:cNvPr>
          <p:cNvSpPr txBox="1"/>
          <p:nvPr/>
        </p:nvSpPr>
        <p:spPr>
          <a:xfrm>
            <a:off x="5654842" y="449757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Supply Chain</a:t>
            </a:r>
          </a:p>
        </p:txBody>
      </p:sp>
      <p:pic>
        <p:nvPicPr>
          <p:cNvPr id="14" name="Graphic 13" descr="Satellite outline">
            <a:extLst>
              <a:ext uri="{FF2B5EF4-FFF2-40B4-BE49-F238E27FC236}">
                <a16:creationId xmlns:a16="http://schemas.microsoft.com/office/drawing/2014/main" id="{50B598B6-5597-CA7F-DC47-3FB05864B0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4439" y="5486400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76F17F-5AD3-79A3-980C-5431857F34EA}"/>
              </a:ext>
            </a:extLst>
          </p:cNvPr>
          <p:cNvSpPr txBox="1"/>
          <p:nvPr/>
        </p:nvSpPr>
        <p:spPr>
          <a:xfrm>
            <a:off x="5654842" y="5712767"/>
            <a:ext cx="285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Deliver on Contracts</a:t>
            </a:r>
          </a:p>
        </p:txBody>
      </p:sp>
    </p:spTree>
    <p:extLst>
      <p:ext uri="{BB962C8B-B14F-4D97-AF65-F5344CB8AC3E}">
        <p14:creationId xmlns:p14="http://schemas.microsoft.com/office/powerpoint/2010/main" val="74365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E2642-85BB-1D04-6085-3984F1B50229}"/>
              </a:ext>
            </a:extLst>
          </p:cNvPr>
          <p:cNvSpPr txBox="1"/>
          <p:nvPr/>
        </p:nvSpPr>
        <p:spPr>
          <a:xfrm>
            <a:off x="594360" y="1033115"/>
            <a:ext cx="5501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https://www.statista.com/statistics/257381/global-leading-aerospace-and-defense-manufacturers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https://www.pwc.com/us/en/industrial-products/publications/assets/pwc-aerospace-defense-annual-industry-performance-outlook-2022.pdf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https://www.sipri.org/media/press-release/2022/world-military-expenditure-passes-2-trillion-first-time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https://www.statista.com/markets/407/topic/939/aerospace-defense-manufacturing/#statistic2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https://www.visualcapitalist.com/wp-content/uploads/2021/05/Mapped-The-Worlds-Top-Military-Spenders-in-2020-1200px.png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6207D-D4A4-1CDB-2E53-B85529774C10}"/>
              </a:ext>
            </a:extLst>
          </p:cNvPr>
          <p:cNvSpPr txBox="1"/>
          <p:nvPr/>
        </p:nvSpPr>
        <p:spPr>
          <a:xfrm>
            <a:off x="6096000" y="1033115"/>
            <a:ext cx="5501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https://www2.deloitte.com/us/en/pages/manufacturing/articles/aerospace-and-defense-industry-outlook.html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9"/>
              </a:rPr>
              <a:t>https://www.ey.com/en_gr/aerospace-defense/the-top-10-risks-in-aerospace-and-defense</a:t>
            </a:r>
            <a:endParaRPr lang="en-US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https://www.pwc.com/us/en/industries/industrial-products/library/aerospace-defense-review-and-forecast.html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>
                <a:hlinkClick r:id="rId11"/>
              </a:rPr>
              <a:t>https://www.refinitiv.com/en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23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FD51F7-6BEC-BAAF-8B52-C4B22E8CFAFB}"/>
              </a:ext>
            </a:extLst>
          </p:cNvPr>
          <p:cNvSpPr/>
          <p:nvPr/>
        </p:nvSpPr>
        <p:spPr>
          <a:xfrm>
            <a:off x="2847507" y="2014537"/>
            <a:ext cx="6496986" cy="282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9C180-BA03-C36D-AFCA-159DC4A02F3A}"/>
              </a:ext>
            </a:extLst>
          </p:cNvPr>
          <p:cNvSpPr txBox="1"/>
          <p:nvPr/>
        </p:nvSpPr>
        <p:spPr>
          <a:xfrm>
            <a:off x="3171825" y="2921167"/>
            <a:ext cx="5848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329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Investment Thesis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E9E89-D73C-ED1C-70E3-04B35FAB7FCC}"/>
              </a:ext>
            </a:extLst>
          </p:cNvPr>
          <p:cNvSpPr txBox="1"/>
          <p:nvPr/>
        </p:nvSpPr>
        <p:spPr>
          <a:xfrm>
            <a:off x="594360" y="2090172"/>
            <a:ext cx="4453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Price: $484.45</a:t>
            </a:r>
          </a:p>
          <a:p>
            <a:endParaRPr lang="en-US" sz="2400" dirty="0"/>
          </a:p>
          <a:p>
            <a:r>
              <a:rPr lang="en-US" sz="2400" dirty="0"/>
              <a:t>Target Price: $636.55</a:t>
            </a:r>
          </a:p>
          <a:p>
            <a:r>
              <a:rPr lang="en-US" sz="2400" dirty="0"/>
              <a:t>- Average of all Model Calculations</a:t>
            </a:r>
          </a:p>
          <a:p>
            <a:endParaRPr lang="en-US" sz="2400" dirty="0"/>
          </a:p>
          <a:p>
            <a:r>
              <a:rPr lang="en-US" sz="2400" dirty="0"/>
              <a:t>Upside/Downside: 31.4%</a:t>
            </a:r>
          </a:p>
          <a:p>
            <a:endParaRPr lang="en-US" sz="2400" dirty="0"/>
          </a:p>
          <a:p>
            <a:r>
              <a:rPr lang="en-US" sz="2400" dirty="0"/>
              <a:t>Recommendation: BUY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F0B83-A648-EFDB-C071-A65A75E6B90D}"/>
              </a:ext>
            </a:extLst>
          </p:cNvPr>
          <p:cNvSpPr txBox="1"/>
          <p:nvPr/>
        </p:nvSpPr>
        <p:spPr>
          <a:xfrm>
            <a:off x="6425782" y="1320731"/>
            <a:ext cx="4211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 Black" panose="020B0A04020102020204" pitchFamily="34" charset="0"/>
              </a:rPr>
              <a:t>Key Drivers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43E95-406F-D42A-3631-FF24F5DDE649}"/>
              </a:ext>
            </a:extLst>
          </p:cNvPr>
          <p:cNvSpPr txBox="1"/>
          <p:nvPr/>
        </p:nvSpPr>
        <p:spPr>
          <a:xfrm>
            <a:off x="5048050" y="3997095"/>
            <a:ext cx="206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 Defense Spending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0D111-6FAE-EFA0-7B58-C68C2E7B556D}"/>
              </a:ext>
            </a:extLst>
          </p:cNvPr>
          <p:cNvSpPr txBox="1"/>
          <p:nvPr/>
        </p:nvSpPr>
        <p:spPr>
          <a:xfrm>
            <a:off x="7486088" y="4135594"/>
            <a:ext cx="206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Innovation in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4328B-9653-AB66-7835-E0AA87B63290}"/>
              </a:ext>
            </a:extLst>
          </p:cNvPr>
          <p:cNvSpPr txBox="1"/>
          <p:nvPr/>
        </p:nvSpPr>
        <p:spPr>
          <a:xfrm>
            <a:off x="9949148" y="3997095"/>
            <a:ext cx="206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Geopolitical Conditions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3D8D49-E2C4-AD97-6583-201523233E3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232712" y="2090172"/>
            <a:ext cx="2298596" cy="182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4298BD-9864-0723-0BA3-0D3C713A1DC2}"/>
              </a:ext>
            </a:extLst>
          </p:cNvPr>
          <p:cNvCxnSpPr>
            <a:stCxn id="7" idx="2"/>
          </p:cNvCxnSpPr>
          <p:nvPr/>
        </p:nvCxnSpPr>
        <p:spPr>
          <a:xfrm flipH="1">
            <a:off x="8518797" y="2090172"/>
            <a:ext cx="12511" cy="182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AA7154-6EED-099C-B77B-29505C857E4F}"/>
              </a:ext>
            </a:extLst>
          </p:cNvPr>
          <p:cNvCxnSpPr>
            <a:stCxn id="7" idx="2"/>
          </p:cNvCxnSpPr>
          <p:nvPr/>
        </p:nvCxnSpPr>
        <p:spPr>
          <a:xfrm>
            <a:off x="8531308" y="2090172"/>
            <a:ext cx="2502004" cy="182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9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2F20BD4-2F29-40C7-F960-6C42B26C3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009649"/>
            <a:ext cx="3221166" cy="2609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9826E-05DF-0174-B8B6-E737F2029301}"/>
              </a:ext>
            </a:extLst>
          </p:cNvPr>
          <p:cNvSpPr txBox="1"/>
          <p:nvPr/>
        </p:nvSpPr>
        <p:spPr>
          <a:xfrm>
            <a:off x="594360" y="208649"/>
            <a:ext cx="837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Company Overview</a:t>
            </a:r>
          </a:p>
        </p:txBody>
      </p:sp>
      <p:pic>
        <p:nvPicPr>
          <p:cNvPr id="14" name="Graphic 13" descr="Building outline">
            <a:extLst>
              <a:ext uri="{FF2B5EF4-FFF2-40B4-BE49-F238E27FC236}">
                <a16:creationId xmlns:a16="http://schemas.microsoft.com/office/drawing/2014/main" id="{28C4AA6E-B004-53D0-20A7-C5E5D5D05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352" y="1009649"/>
            <a:ext cx="914400" cy="914400"/>
          </a:xfrm>
          <a:prstGeom prst="rect">
            <a:avLst/>
          </a:prstGeom>
        </p:spPr>
      </p:pic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Rocket outline">
            <a:extLst>
              <a:ext uri="{FF2B5EF4-FFF2-40B4-BE49-F238E27FC236}">
                <a16:creationId xmlns:a16="http://schemas.microsoft.com/office/drawing/2014/main" id="{52BF974D-427C-13B7-89A6-BF8F6BBC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6680" y="1033115"/>
            <a:ext cx="914400" cy="914400"/>
          </a:xfrm>
          <a:prstGeom prst="rect">
            <a:avLst/>
          </a:prstGeom>
        </p:spPr>
      </p:pic>
      <p:pic>
        <p:nvPicPr>
          <p:cNvPr id="18" name="Graphic 17" descr="Group of people outline">
            <a:extLst>
              <a:ext uri="{FF2B5EF4-FFF2-40B4-BE49-F238E27FC236}">
                <a16:creationId xmlns:a16="http://schemas.microsoft.com/office/drawing/2014/main" id="{5B3EF9D9-EEB2-8FA2-088A-AD6BA8FEAD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10024" y="100964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85E6A1-203D-2189-0E78-58798861E45A}"/>
              </a:ext>
            </a:extLst>
          </p:cNvPr>
          <p:cNvSpPr txBox="1"/>
          <p:nvPr/>
        </p:nvSpPr>
        <p:spPr>
          <a:xfrm>
            <a:off x="4164664" y="1947515"/>
            <a:ext cx="193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Sector: </a:t>
            </a:r>
          </a:p>
          <a:p>
            <a:pPr algn="ctr"/>
            <a:r>
              <a:rPr lang="en-US" sz="1400" dirty="0"/>
              <a:t>Aerospace and Defense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9ACE5F-300B-D7FE-B40C-FF3EB4629186}"/>
              </a:ext>
            </a:extLst>
          </p:cNvPr>
          <p:cNvSpPr txBox="1"/>
          <p:nvPr/>
        </p:nvSpPr>
        <p:spPr>
          <a:xfrm>
            <a:off x="6881336" y="1924049"/>
            <a:ext cx="193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Headquarters: </a:t>
            </a:r>
          </a:p>
          <a:p>
            <a:pPr algn="ctr"/>
            <a:r>
              <a:rPr lang="en-US" sz="1400" dirty="0"/>
              <a:t>Falls Church, VA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4F5E1-A15D-5C90-0C89-099178AEBCD0}"/>
              </a:ext>
            </a:extLst>
          </p:cNvPr>
          <p:cNvSpPr txBox="1"/>
          <p:nvPr/>
        </p:nvSpPr>
        <p:spPr>
          <a:xfrm>
            <a:off x="9598008" y="1947515"/>
            <a:ext cx="193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Employees: </a:t>
            </a:r>
          </a:p>
          <a:p>
            <a:pPr algn="ctr"/>
            <a:r>
              <a:rPr lang="en-US" sz="1400" dirty="0"/>
              <a:t>90,000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D5BFD6-470B-799B-00FF-A5D5B23CBA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7369" y="2713928"/>
            <a:ext cx="6806566" cy="3612257"/>
          </a:xfrm>
          <a:prstGeom prst="rect">
            <a:avLst/>
          </a:prstGeom>
        </p:spPr>
      </p:pic>
      <p:pic>
        <p:nvPicPr>
          <p:cNvPr id="1028" name="Picture 4" descr="Company Leadership - Kathy Warden">
            <a:extLst>
              <a:ext uri="{FF2B5EF4-FFF2-40B4-BE49-F238E27FC236}">
                <a16:creationId xmlns:a16="http://schemas.microsoft.com/office/drawing/2014/main" id="{63E25038-1A9E-6FDD-48BF-8E6E692B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23" y="3999075"/>
            <a:ext cx="1615440" cy="16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9788160-BFA7-1F30-F486-ECC0CBEA649E}"/>
              </a:ext>
            </a:extLst>
          </p:cNvPr>
          <p:cNvSpPr txBox="1"/>
          <p:nvPr/>
        </p:nvSpPr>
        <p:spPr>
          <a:xfrm>
            <a:off x="1397223" y="5800115"/>
            <a:ext cx="161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President and CEO</a:t>
            </a:r>
          </a:p>
          <a:p>
            <a:pPr algn="ctr"/>
            <a:r>
              <a:rPr lang="en-US" sz="1400" dirty="0"/>
              <a:t>Kathy Warden</a:t>
            </a:r>
          </a:p>
        </p:txBody>
      </p:sp>
    </p:spTree>
    <p:extLst>
      <p:ext uri="{BB962C8B-B14F-4D97-AF65-F5344CB8AC3E}">
        <p14:creationId xmlns:p14="http://schemas.microsoft.com/office/powerpoint/2010/main" val="151756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ilitary Aviation Systems - Northrop Grumman">
            <a:extLst>
              <a:ext uri="{FF2B5EF4-FFF2-40B4-BE49-F238E27FC236}">
                <a16:creationId xmlns:a16="http://schemas.microsoft.com/office/drawing/2014/main" id="{44414306-C2E4-A4D3-8E4F-3F542E8A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5" y="424223"/>
            <a:ext cx="10931702" cy="601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F0FED-B6F9-9F34-669B-C2FA1F795422}"/>
              </a:ext>
            </a:extLst>
          </p:cNvPr>
          <p:cNvSpPr txBox="1"/>
          <p:nvPr/>
        </p:nvSpPr>
        <p:spPr>
          <a:xfrm>
            <a:off x="630147" y="5832456"/>
            <a:ext cx="764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Company 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F1DC2-5627-3020-92D5-6DD91F40BF7F}"/>
              </a:ext>
            </a:extLst>
          </p:cNvPr>
          <p:cNvSpPr/>
          <p:nvPr/>
        </p:nvSpPr>
        <p:spPr>
          <a:xfrm>
            <a:off x="10688984" y="588999"/>
            <a:ext cx="709562" cy="1913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A519C1-BD08-BAA2-615C-851D1374B806}"/>
              </a:ext>
            </a:extLst>
          </p:cNvPr>
          <p:cNvSpPr/>
          <p:nvPr/>
        </p:nvSpPr>
        <p:spPr>
          <a:xfrm>
            <a:off x="11229975" y="588999"/>
            <a:ext cx="168570" cy="7826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0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Business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8FB91C-77BB-AE75-CD8D-C5277A1B526D}"/>
              </a:ext>
            </a:extLst>
          </p:cNvPr>
          <p:cNvSpPr/>
          <p:nvPr/>
        </p:nvSpPr>
        <p:spPr>
          <a:xfrm>
            <a:off x="4474544" y="1048368"/>
            <a:ext cx="3212431" cy="66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DC481-EED4-B1D5-46E8-FA401EA34839}"/>
              </a:ext>
            </a:extLst>
          </p:cNvPr>
          <p:cNvSpPr txBox="1"/>
          <p:nvPr/>
        </p:nvSpPr>
        <p:spPr>
          <a:xfrm>
            <a:off x="4559968" y="1191126"/>
            <a:ext cx="304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Aerospace and Defense Firm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1B2D30-1216-6219-5C28-9A735133837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80760" y="1710096"/>
            <a:ext cx="0" cy="684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62FC8FD-2AC1-E7F0-E7BC-46D2C21F7378}"/>
              </a:ext>
            </a:extLst>
          </p:cNvPr>
          <p:cNvSpPr/>
          <p:nvPr/>
        </p:nvSpPr>
        <p:spPr>
          <a:xfrm>
            <a:off x="594360" y="2774036"/>
            <a:ext cx="1407695" cy="127534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86E4B9-6AD2-C38B-CF00-FE3C401FFDDE}"/>
              </a:ext>
            </a:extLst>
          </p:cNvPr>
          <p:cNvSpPr/>
          <p:nvPr/>
        </p:nvSpPr>
        <p:spPr>
          <a:xfrm>
            <a:off x="3727182" y="2803358"/>
            <a:ext cx="1407695" cy="127534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C5F454-A59C-FA43-6B0F-774799356ECC}"/>
              </a:ext>
            </a:extLst>
          </p:cNvPr>
          <p:cNvSpPr/>
          <p:nvPr/>
        </p:nvSpPr>
        <p:spPr>
          <a:xfrm>
            <a:off x="6860004" y="2791326"/>
            <a:ext cx="1407695" cy="127534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1FCECB-4E0A-EC19-AD50-D3B34B49CD6D}"/>
              </a:ext>
            </a:extLst>
          </p:cNvPr>
          <p:cNvSpPr/>
          <p:nvPr/>
        </p:nvSpPr>
        <p:spPr>
          <a:xfrm>
            <a:off x="9992826" y="2791326"/>
            <a:ext cx="1407695" cy="127534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42F78DA-85DB-6325-BE98-CACFA561F8D4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1298209" y="2334126"/>
            <a:ext cx="4782553" cy="4399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6516036-E825-D624-3FA5-BA921B5B846B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4431031" y="2310062"/>
            <a:ext cx="1680211" cy="4932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5FB1317-D627-E4E5-1764-B4B906E72DBA}"/>
              </a:ext>
            </a:extLst>
          </p:cNvPr>
          <p:cNvCxnSpPr>
            <a:endCxn id="10" idx="0"/>
          </p:cNvCxnSpPr>
          <p:nvPr/>
        </p:nvCxnSpPr>
        <p:spPr>
          <a:xfrm>
            <a:off x="6080759" y="2334126"/>
            <a:ext cx="1483093" cy="4572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E71E4272-A7C7-DFE5-EB24-6EF1E9DA313B}"/>
              </a:ext>
            </a:extLst>
          </p:cNvPr>
          <p:cNvCxnSpPr>
            <a:cxnSpLocks/>
          </p:cNvCxnSpPr>
          <p:nvPr/>
        </p:nvCxnSpPr>
        <p:spPr>
          <a:xfrm>
            <a:off x="6111240" y="2307434"/>
            <a:ext cx="4585433" cy="4357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6E0E184-6F7B-B360-6946-1BF9C9DD6551}"/>
              </a:ext>
            </a:extLst>
          </p:cNvPr>
          <p:cNvSpPr txBox="1"/>
          <p:nvPr/>
        </p:nvSpPr>
        <p:spPr>
          <a:xfrm>
            <a:off x="594362" y="3244334"/>
            <a:ext cx="140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Aeronautics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3586FC-4490-232C-C991-3A46A6751666}"/>
              </a:ext>
            </a:extLst>
          </p:cNvPr>
          <p:cNvSpPr txBox="1"/>
          <p:nvPr/>
        </p:nvSpPr>
        <p:spPr>
          <a:xfrm>
            <a:off x="3727183" y="3256365"/>
            <a:ext cx="140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Defense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86861C-A52D-D26B-8352-4754D95C703B}"/>
              </a:ext>
            </a:extLst>
          </p:cNvPr>
          <p:cNvSpPr txBox="1"/>
          <p:nvPr/>
        </p:nvSpPr>
        <p:spPr>
          <a:xfrm>
            <a:off x="6860003" y="3256365"/>
            <a:ext cx="140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Mission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340435-315D-B40A-2C15-4FE7C55C7411}"/>
              </a:ext>
            </a:extLst>
          </p:cNvPr>
          <p:cNvSpPr txBox="1"/>
          <p:nvPr/>
        </p:nvSpPr>
        <p:spPr>
          <a:xfrm>
            <a:off x="9992827" y="3256365"/>
            <a:ext cx="140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Space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48BD4E-47B8-AC79-F940-CE0B0F3B1D75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298208" y="4049383"/>
            <a:ext cx="0" cy="2062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0945BC-4725-4D7B-0074-9975C19FE5DC}"/>
              </a:ext>
            </a:extLst>
          </p:cNvPr>
          <p:cNvCxnSpPr/>
          <p:nvPr/>
        </p:nvCxnSpPr>
        <p:spPr>
          <a:xfrm>
            <a:off x="1298207" y="4547936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1BFB3B0-2683-41C5-4643-1BED4F78C122}"/>
              </a:ext>
            </a:extLst>
          </p:cNvPr>
          <p:cNvCxnSpPr/>
          <p:nvPr/>
        </p:nvCxnSpPr>
        <p:spPr>
          <a:xfrm>
            <a:off x="105877" y="5080712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0590C3-1E9E-57FD-FE6D-8F597421969A}"/>
              </a:ext>
            </a:extLst>
          </p:cNvPr>
          <p:cNvCxnSpPr/>
          <p:nvPr/>
        </p:nvCxnSpPr>
        <p:spPr>
          <a:xfrm>
            <a:off x="1298207" y="5578640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4FDFDA-64F3-0AE1-AF1E-36912AE3DA0C}"/>
              </a:ext>
            </a:extLst>
          </p:cNvPr>
          <p:cNvCxnSpPr/>
          <p:nvPr/>
        </p:nvCxnSpPr>
        <p:spPr>
          <a:xfrm>
            <a:off x="105877" y="6112042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0D8496-3CBB-F8ED-C28F-C4E197B14F13}"/>
              </a:ext>
            </a:extLst>
          </p:cNvPr>
          <p:cNvSpPr txBox="1"/>
          <p:nvPr/>
        </p:nvSpPr>
        <p:spPr>
          <a:xfrm>
            <a:off x="1190525" y="4034487"/>
            <a:ext cx="140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Autonomous Systems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8253C9-27EC-A26A-3209-C5051847071D}"/>
              </a:ext>
            </a:extLst>
          </p:cNvPr>
          <p:cNvSpPr txBox="1"/>
          <p:nvPr/>
        </p:nvSpPr>
        <p:spPr>
          <a:xfrm>
            <a:off x="1190525" y="5080711"/>
            <a:ext cx="140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Aerospace Structures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9CB21F-5982-130D-AA7A-E21EBB5BC4A4}"/>
              </a:ext>
            </a:extLst>
          </p:cNvPr>
          <p:cNvSpPr txBox="1"/>
          <p:nvPr/>
        </p:nvSpPr>
        <p:spPr>
          <a:xfrm>
            <a:off x="-28274" y="4694077"/>
            <a:ext cx="1407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Military Aircraft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C49C0C-E777-61AB-2182-557B9754954C}"/>
              </a:ext>
            </a:extLst>
          </p:cNvPr>
          <p:cNvSpPr txBox="1"/>
          <p:nvPr/>
        </p:nvSpPr>
        <p:spPr>
          <a:xfrm>
            <a:off x="-109484" y="5725126"/>
            <a:ext cx="1407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Surveillance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18E2FD5-9C3A-0C01-63E5-3A2AFA50A456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4431025" y="4078705"/>
            <a:ext cx="5" cy="249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50866E-8BE8-C17B-75DA-0AFCB31EB1A1}"/>
              </a:ext>
            </a:extLst>
          </p:cNvPr>
          <p:cNvCxnSpPr>
            <a:cxnSpLocks/>
          </p:cNvCxnSpPr>
          <p:nvPr/>
        </p:nvCxnSpPr>
        <p:spPr>
          <a:xfrm flipH="1">
            <a:off x="7563849" y="4078704"/>
            <a:ext cx="1" cy="20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92A8F80-589D-059D-6288-4D28652B0AFC}"/>
              </a:ext>
            </a:extLst>
          </p:cNvPr>
          <p:cNvCxnSpPr>
            <a:cxnSpLocks/>
          </p:cNvCxnSpPr>
          <p:nvPr/>
        </p:nvCxnSpPr>
        <p:spPr>
          <a:xfrm flipH="1">
            <a:off x="10696668" y="4090736"/>
            <a:ext cx="1" cy="20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727C631-915F-6DB6-FB16-E26B30D32EDA}"/>
              </a:ext>
            </a:extLst>
          </p:cNvPr>
          <p:cNvCxnSpPr/>
          <p:nvPr/>
        </p:nvCxnSpPr>
        <p:spPr>
          <a:xfrm>
            <a:off x="4431029" y="4543925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6CBB8D-3860-1F85-5F12-076179DDEBF3}"/>
              </a:ext>
            </a:extLst>
          </p:cNvPr>
          <p:cNvCxnSpPr/>
          <p:nvPr/>
        </p:nvCxnSpPr>
        <p:spPr>
          <a:xfrm>
            <a:off x="7563849" y="4543925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15E21D-FF46-4CBD-859E-C7B1142E1F54}"/>
              </a:ext>
            </a:extLst>
          </p:cNvPr>
          <p:cNvCxnSpPr/>
          <p:nvPr/>
        </p:nvCxnSpPr>
        <p:spPr>
          <a:xfrm>
            <a:off x="10696668" y="4535903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EBEE5FC-15A6-485F-728A-9AAA14EAF093}"/>
              </a:ext>
            </a:extLst>
          </p:cNvPr>
          <p:cNvSpPr txBox="1"/>
          <p:nvPr/>
        </p:nvSpPr>
        <p:spPr>
          <a:xfrm>
            <a:off x="4374082" y="4008492"/>
            <a:ext cx="140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Aircraft Sustainment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478B862-CD8E-AAA5-50AE-1F8CE2FA42AD}"/>
              </a:ext>
            </a:extLst>
          </p:cNvPr>
          <p:cNvCxnSpPr/>
          <p:nvPr/>
        </p:nvCxnSpPr>
        <p:spPr>
          <a:xfrm>
            <a:off x="3238699" y="5036594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0E26AC6-C3A2-6C6A-0386-1FE6044A1E99}"/>
              </a:ext>
            </a:extLst>
          </p:cNvPr>
          <p:cNvSpPr txBox="1"/>
          <p:nvPr/>
        </p:nvSpPr>
        <p:spPr>
          <a:xfrm>
            <a:off x="3137437" y="4478634"/>
            <a:ext cx="140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Training and Simulation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6B9CBC7-D68E-75D5-90A6-30416EDD841B}"/>
              </a:ext>
            </a:extLst>
          </p:cNvPr>
          <p:cNvCxnSpPr/>
          <p:nvPr/>
        </p:nvCxnSpPr>
        <p:spPr>
          <a:xfrm>
            <a:off x="4431029" y="5578640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E261E1-39F4-F489-533A-288E03521EC9}"/>
              </a:ext>
            </a:extLst>
          </p:cNvPr>
          <p:cNvSpPr txBox="1"/>
          <p:nvPr/>
        </p:nvSpPr>
        <p:spPr>
          <a:xfrm>
            <a:off x="4389517" y="5065973"/>
            <a:ext cx="159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Integrated Battle Command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AE3D-C029-D9F2-BBFA-FE2826FB69C3}"/>
              </a:ext>
            </a:extLst>
          </p:cNvPr>
          <p:cNvCxnSpPr/>
          <p:nvPr/>
        </p:nvCxnSpPr>
        <p:spPr>
          <a:xfrm>
            <a:off x="3238699" y="6079956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46CBF74-0EF3-E3EA-38FC-138E71C6FFF0}"/>
              </a:ext>
            </a:extLst>
          </p:cNvPr>
          <p:cNvSpPr txBox="1"/>
          <p:nvPr/>
        </p:nvSpPr>
        <p:spPr>
          <a:xfrm>
            <a:off x="3046196" y="5542158"/>
            <a:ext cx="159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Advanced Weapons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2E3FAA5-D28B-37B5-9659-DCE71F3E3D49}"/>
              </a:ext>
            </a:extLst>
          </p:cNvPr>
          <p:cNvCxnSpPr/>
          <p:nvPr/>
        </p:nvCxnSpPr>
        <p:spPr>
          <a:xfrm>
            <a:off x="4431029" y="6573482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7649403-C896-F168-2E7F-31551C8A69D6}"/>
              </a:ext>
            </a:extLst>
          </p:cNvPr>
          <p:cNvSpPr txBox="1"/>
          <p:nvPr/>
        </p:nvSpPr>
        <p:spPr>
          <a:xfrm>
            <a:off x="4282841" y="6236309"/>
            <a:ext cx="1590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Software and IT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AC2DB8BA-1447-3FA3-7FF0-0BB08E90D61B}"/>
              </a:ext>
            </a:extLst>
          </p:cNvPr>
          <p:cNvCxnSpPr/>
          <p:nvPr/>
        </p:nvCxnSpPr>
        <p:spPr>
          <a:xfrm>
            <a:off x="6371519" y="5578640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6C9AC808-6AFB-1CF1-F54B-FBEA11DF1B86}"/>
              </a:ext>
            </a:extLst>
          </p:cNvPr>
          <p:cNvSpPr txBox="1"/>
          <p:nvPr/>
        </p:nvSpPr>
        <p:spPr>
          <a:xfrm>
            <a:off x="7324419" y="4034487"/>
            <a:ext cx="159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Battle Management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CF2E1E6A-967D-B0C0-C830-4C7A87C1CE71}"/>
              </a:ext>
            </a:extLst>
          </p:cNvPr>
          <p:cNvSpPr txBox="1"/>
          <p:nvPr/>
        </p:nvSpPr>
        <p:spPr>
          <a:xfrm>
            <a:off x="6111240" y="5296154"/>
            <a:ext cx="1590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Cyber Solutions</a:t>
            </a:r>
          </a:p>
        </p:txBody>
      </p: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FFE58C29-55A0-52C3-439C-57840B2D5DD2}"/>
              </a:ext>
            </a:extLst>
          </p:cNvPr>
          <p:cNvCxnSpPr/>
          <p:nvPr/>
        </p:nvCxnSpPr>
        <p:spPr>
          <a:xfrm>
            <a:off x="9504338" y="5578640"/>
            <a:ext cx="119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>
            <a:extLst>
              <a:ext uri="{FF2B5EF4-FFF2-40B4-BE49-F238E27FC236}">
                <a16:creationId xmlns:a16="http://schemas.microsoft.com/office/drawing/2014/main" id="{34700C23-D1E2-98A8-5721-D5EB0FC90BC1}"/>
              </a:ext>
            </a:extLst>
          </p:cNvPr>
          <p:cNvSpPr txBox="1"/>
          <p:nvPr/>
        </p:nvSpPr>
        <p:spPr>
          <a:xfrm>
            <a:off x="10582568" y="4195781"/>
            <a:ext cx="1590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End to End Space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4FEE9708-1D36-6A72-E103-58DB0C28257C}"/>
              </a:ext>
            </a:extLst>
          </p:cNvPr>
          <p:cNvSpPr txBox="1"/>
          <p:nvPr/>
        </p:nvSpPr>
        <p:spPr>
          <a:xfrm>
            <a:off x="9285572" y="5256898"/>
            <a:ext cx="1590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Launch Systems</a:t>
            </a:r>
          </a:p>
        </p:txBody>
      </p:sp>
    </p:spTree>
    <p:extLst>
      <p:ext uri="{BB962C8B-B14F-4D97-AF65-F5344CB8AC3E}">
        <p14:creationId xmlns:p14="http://schemas.microsoft.com/office/powerpoint/2010/main" val="70766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Business Segment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7CEC44-91F2-822B-200E-541500768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780233"/>
              </p:ext>
            </p:extLst>
          </p:nvPr>
        </p:nvGraphicFramePr>
        <p:xfrm>
          <a:off x="594360" y="1340635"/>
          <a:ext cx="4928135" cy="477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BF442EF-78FE-4A3D-D840-9F10DEB6B7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748607"/>
              </p:ext>
            </p:extLst>
          </p:nvPr>
        </p:nvGraphicFramePr>
        <p:xfrm>
          <a:off x="6096000" y="1345405"/>
          <a:ext cx="5781675" cy="476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823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337D0-4A7D-0762-8433-9F9A57EBA442}"/>
              </a:ext>
            </a:extLst>
          </p:cNvPr>
          <p:cNvCxnSpPr/>
          <p:nvPr/>
        </p:nvCxnSpPr>
        <p:spPr>
          <a:xfrm>
            <a:off x="594360" y="914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rop Grumman Logo - PNG and Vector - Logo Download">
            <a:extLst>
              <a:ext uri="{FF2B5EF4-FFF2-40B4-BE49-F238E27FC236}">
                <a16:creationId xmlns:a16="http://schemas.microsoft.com/office/drawing/2014/main" id="{03C3A2A4-9177-7A88-6513-63C13FF1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36" y="284517"/>
            <a:ext cx="2307924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2D64B-BABD-1DB1-92A0-61D91ACB9CE1}"/>
              </a:ext>
            </a:extLst>
          </p:cNvPr>
          <p:cNvSpPr txBox="1"/>
          <p:nvPr/>
        </p:nvSpPr>
        <p:spPr>
          <a:xfrm>
            <a:off x="594360" y="284517"/>
            <a:ext cx="76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Government Defense Spending</a:t>
            </a:r>
          </a:p>
        </p:txBody>
      </p:sp>
      <p:pic>
        <p:nvPicPr>
          <p:cNvPr id="11266" name="Picture 2" descr="Which War Saw the Highest Defense Spending? Depends How It's Measured | St.  Louis Fed">
            <a:extLst>
              <a:ext uri="{FF2B5EF4-FFF2-40B4-BE49-F238E27FC236}">
                <a16:creationId xmlns:a16="http://schemas.microsoft.com/office/drawing/2014/main" id="{E02BE9E4-A8BF-BD07-597E-EA41FCF95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79" y="1580317"/>
            <a:ext cx="5383881" cy="45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8E49CD4-78B3-DAF3-A9AB-5E459918E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382710"/>
              </p:ext>
            </p:extLst>
          </p:nvPr>
        </p:nvGraphicFramePr>
        <p:xfrm>
          <a:off x="712118" y="1580317"/>
          <a:ext cx="5383881" cy="453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405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ilitary Aviation Systems - Northrop Grumman">
            <a:extLst>
              <a:ext uri="{FF2B5EF4-FFF2-40B4-BE49-F238E27FC236}">
                <a16:creationId xmlns:a16="http://schemas.microsoft.com/office/drawing/2014/main" id="{8C4FCE5B-69E5-8393-7286-8F508043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874"/>
            <a:ext cx="10972800" cy="60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F0FED-B6F9-9F34-669B-C2FA1F795422}"/>
              </a:ext>
            </a:extLst>
          </p:cNvPr>
          <p:cNvSpPr txBox="1"/>
          <p:nvPr/>
        </p:nvSpPr>
        <p:spPr>
          <a:xfrm>
            <a:off x="685800" y="5784794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Industry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F1DC2-5627-3020-92D5-6DD91F40BF7F}"/>
              </a:ext>
            </a:extLst>
          </p:cNvPr>
          <p:cNvSpPr/>
          <p:nvPr/>
        </p:nvSpPr>
        <p:spPr>
          <a:xfrm>
            <a:off x="10688984" y="588999"/>
            <a:ext cx="709562" cy="1913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A519C1-BD08-BAA2-615C-851D1374B806}"/>
              </a:ext>
            </a:extLst>
          </p:cNvPr>
          <p:cNvSpPr/>
          <p:nvPr/>
        </p:nvSpPr>
        <p:spPr>
          <a:xfrm>
            <a:off x="11229975" y="588999"/>
            <a:ext cx="168570" cy="7826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7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461</Words>
  <Application>Microsoft Office PowerPoint</Application>
  <PresentationFormat>Widescreen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Sachtleben, Kevin</dc:creator>
  <cp:lastModifiedBy>Sachtleben, Kevin</cp:lastModifiedBy>
  <cp:revision>10</cp:revision>
  <dcterms:created xsi:type="dcterms:W3CDTF">2022-10-07T22:16:15Z</dcterms:created>
  <dcterms:modified xsi:type="dcterms:W3CDTF">2022-10-25T20:50:05Z</dcterms:modified>
</cp:coreProperties>
</file>