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nva Sans" panose="020B0503030501040103" pitchFamily="34" charset="0"/>
      <p:regular r:id="rId30"/>
    </p:embeddedFont>
    <p:embeddedFont>
      <p:font typeface="Canva Sans Bold" panose="020B0803030501040103" pitchFamily="34" charset="0"/>
      <p:regular r:id="rId31"/>
      <p:bold r:id="rId32"/>
    </p:embeddedFont>
    <p:embeddedFont>
      <p:font typeface="HK Grotesk Bold" pitchFamily="2" charset="77"/>
      <p:regular r:id="rId33"/>
      <p:bold r:id="rId34"/>
    </p:embeddedFont>
    <p:embeddedFont>
      <p:font typeface="HK Grotesk Medium" pitchFamily="2" charset="77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1000"/>
          </a:blip>
          <a:srcRect t="21390" b="21390"/>
          <a:stretch>
            <a:fillRect/>
          </a:stretch>
        </p:blipFill>
        <p:spPr>
          <a:xfrm>
            <a:off x="1430555" y="742950"/>
            <a:ext cx="16485970" cy="7581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7223649" y="1028700"/>
            <a:ext cx="35651" cy="114212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44352" y="1377050"/>
            <a:ext cx="8043648" cy="50272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93364" y="2616525"/>
            <a:ext cx="10625686" cy="3787806"/>
            <a:chOff x="0" y="0"/>
            <a:chExt cx="14167582" cy="505040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0"/>
              <a:ext cx="14167582" cy="3342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11"/>
                </a:lnSpc>
              </a:pPr>
              <a:r>
                <a:rPr lang="en-US" sz="9603">
                  <a:solidFill>
                    <a:srgbClr val="FFFFFF"/>
                  </a:solidFill>
                  <a:latin typeface="HK Grotesk Bold"/>
                </a:rPr>
                <a:t>Dell Technologies Inc.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63712"/>
              <a:ext cx="8333430" cy="786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90"/>
                </a:lnSpc>
                <a:spcBef>
                  <a:spcPct val="0"/>
                </a:spcBef>
              </a:pPr>
              <a:r>
                <a:rPr lang="en-US" sz="3564">
                  <a:solidFill>
                    <a:srgbClr val="FFFFFF"/>
                  </a:solidFill>
                  <a:latin typeface="HK Grotesk Medium"/>
                </a:rPr>
                <a:t>Julia Zdun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8569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0373" y="1623877"/>
            <a:ext cx="15267253" cy="7039246"/>
          </a:xfrm>
          <a:prstGeom prst="rect">
            <a:avLst/>
          </a:prstGeom>
          <a:solidFill>
            <a:srgbClr val="FFFFFF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002785" y="3984677"/>
            <a:ext cx="12211128" cy="104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8000">
                <a:solidFill>
                  <a:srgbClr val="FFFFFF"/>
                </a:solidFill>
                <a:latin typeface="HK Grotesk Bold"/>
              </a:rPr>
              <a:t>Industry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13913" y="6273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03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503481" y="4172259"/>
            <a:ext cx="35651" cy="19781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-5400000">
            <a:off x="17748868" y="4136608"/>
            <a:ext cx="35651" cy="197813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4345035"/>
            <a:ext cx="9035396" cy="47202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31545"/>
            <a:ext cx="4099990" cy="62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HK Grotesk Medium"/>
              </a:rPr>
              <a:t>Industry Analysis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298211"/>
            <a:ext cx="9559893" cy="550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868" lvl="1" indent="-338434">
              <a:lnSpc>
                <a:spcPts val="4389"/>
              </a:lnSpc>
              <a:buFont typeface="Arial"/>
              <a:buChar char="•"/>
            </a:pPr>
            <a:r>
              <a:rPr lang="en-US" sz="3135">
                <a:solidFill>
                  <a:srgbClr val="171717"/>
                </a:solidFill>
                <a:latin typeface="HK Grotesk Medium"/>
              </a:rPr>
              <a:t>Global computer hardware market grew from $1,129.39 Billion in 2021 to $1,235.28 Billion in 2022 at a CAGR of 9.4%</a:t>
            </a:r>
          </a:p>
          <a:p>
            <a:pPr marL="676868" lvl="1" indent="-338434">
              <a:lnSpc>
                <a:spcPts val="4389"/>
              </a:lnSpc>
              <a:buFont typeface="Arial"/>
              <a:buChar char="•"/>
            </a:pPr>
            <a:r>
              <a:rPr lang="en-US" sz="3135">
                <a:solidFill>
                  <a:srgbClr val="171717"/>
                </a:solidFill>
                <a:latin typeface="HK Grotesk Medium"/>
              </a:rPr>
              <a:t>Largest Market: North America</a:t>
            </a:r>
          </a:p>
          <a:p>
            <a:pPr marL="676868" lvl="1" indent="-338434">
              <a:lnSpc>
                <a:spcPts val="4389"/>
              </a:lnSpc>
              <a:buFont typeface="Arial"/>
              <a:buChar char="•"/>
            </a:pPr>
            <a:r>
              <a:rPr lang="en-US" sz="3135">
                <a:solidFill>
                  <a:srgbClr val="171717"/>
                </a:solidFill>
                <a:latin typeface="HK Grotesk Medium"/>
              </a:rPr>
              <a:t>Fastest Growing Market: Asia-Pacific</a:t>
            </a:r>
          </a:p>
          <a:p>
            <a:pPr marL="676868" lvl="1" indent="-338434">
              <a:lnSpc>
                <a:spcPts val="4389"/>
              </a:lnSpc>
              <a:buFont typeface="Arial"/>
              <a:buChar char="•"/>
            </a:pPr>
            <a:r>
              <a:rPr lang="en-US" sz="3135">
                <a:solidFill>
                  <a:srgbClr val="171717"/>
                </a:solidFill>
                <a:latin typeface="HK Grotesk Medium"/>
              </a:rPr>
              <a:t>Increased demand for technology and devices to support remote and hybrid future  </a:t>
            </a:r>
          </a:p>
          <a:p>
            <a:pPr marL="676868" lvl="1" indent="-338434">
              <a:lnSpc>
                <a:spcPts val="4389"/>
              </a:lnSpc>
              <a:buFont typeface="Arial"/>
              <a:buChar char="•"/>
            </a:pPr>
            <a:r>
              <a:rPr lang="en-US" sz="3135">
                <a:solidFill>
                  <a:srgbClr val="171717"/>
                </a:solidFill>
                <a:latin typeface="HK Grotesk Medium"/>
              </a:rPr>
              <a:t>Changes in technology and consumer preferences</a:t>
            </a:r>
          </a:p>
          <a:p>
            <a:pPr marL="676868" lvl="1" indent="-338434">
              <a:lnSpc>
                <a:spcPts val="4389"/>
              </a:lnSpc>
              <a:buFont typeface="Arial"/>
              <a:buChar char="•"/>
            </a:pPr>
            <a:r>
              <a:rPr lang="en-US" sz="3135">
                <a:solidFill>
                  <a:srgbClr val="171717"/>
                </a:solidFill>
                <a:latin typeface="HK Grotesk Medium"/>
              </a:rPr>
              <a:t>Focus on strong security practices  </a:t>
            </a:r>
          </a:p>
          <a:p>
            <a:pPr marL="676868" lvl="1" indent="-338434">
              <a:lnSpc>
                <a:spcPts val="4389"/>
              </a:lnSpc>
              <a:spcBef>
                <a:spcPct val="0"/>
              </a:spcBef>
              <a:buFont typeface="Arial"/>
              <a:buChar char="•"/>
            </a:pPr>
            <a:r>
              <a:rPr lang="en-US" sz="3135">
                <a:solidFill>
                  <a:srgbClr val="171717"/>
                </a:solidFill>
                <a:latin typeface="HK Grotesk Medium"/>
              </a:rPr>
              <a:t>Globalization of supply chain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72969" y="3501171"/>
            <a:ext cx="657745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Industry Growth Rate by Region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0373" y="1623877"/>
            <a:ext cx="15267253" cy="7039246"/>
          </a:xfrm>
          <a:prstGeom prst="rect">
            <a:avLst/>
          </a:prstGeom>
          <a:solidFill>
            <a:srgbClr val="FFFFFF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002785" y="3984677"/>
            <a:ext cx="12211128" cy="104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8000">
                <a:solidFill>
                  <a:srgbClr val="FFFFFF"/>
                </a:solidFill>
                <a:latin typeface="HK Grotesk Bold"/>
              </a:rPr>
              <a:t>Financial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13913" y="6273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03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503481" y="4172259"/>
            <a:ext cx="35651" cy="19781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-5400000">
            <a:off x="17748868" y="4136608"/>
            <a:ext cx="35651" cy="197813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321" t="1401" b="2003"/>
          <a:stretch>
            <a:fillRect/>
          </a:stretch>
        </p:blipFill>
        <p:spPr>
          <a:xfrm>
            <a:off x="42635" y="3654397"/>
            <a:ext cx="9101365" cy="54201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209" t="3291" r="2665" b="3555"/>
          <a:stretch>
            <a:fillRect/>
          </a:stretch>
        </p:blipFill>
        <p:spPr>
          <a:xfrm>
            <a:off x="9144000" y="3746895"/>
            <a:ext cx="8893514" cy="52351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2020"/>
            <a:ext cx="5585890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HK Grotesk Medium"/>
              </a:rPr>
              <a:t>Net Income and Revenue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44400" y="2666095"/>
            <a:ext cx="2908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CAGR: 10.31%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84144" y="9324225"/>
            <a:ext cx="5632256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Moderately Increasing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0151" y="9324225"/>
            <a:ext cx="780633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Steadily increasing since going public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46" b="146"/>
          <a:stretch>
            <a:fillRect/>
          </a:stretch>
        </p:blipFill>
        <p:spPr>
          <a:xfrm>
            <a:off x="0" y="2763855"/>
            <a:ext cx="7029702" cy="42209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00" t="1397" b="8"/>
          <a:stretch>
            <a:fillRect/>
          </a:stretch>
        </p:blipFill>
        <p:spPr>
          <a:xfrm>
            <a:off x="6298899" y="6639325"/>
            <a:ext cx="6065309" cy="36476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337" r="337" b="1524"/>
          <a:stretch>
            <a:fillRect/>
          </a:stretch>
        </p:blipFill>
        <p:spPr>
          <a:xfrm>
            <a:off x="11203496" y="2743200"/>
            <a:ext cx="7084504" cy="42416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22020"/>
            <a:ext cx="4700065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HK Grotesk Medium"/>
              </a:rPr>
              <a:t>Profitability Ratios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143" y="3480373"/>
            <a:ext cx="9043857" cy="54613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547" b="547"/>
          <a:stretch>
            <a:fillRect/>
          </a:stretch>
        </p:blipFill>
        <p:spPr>
          <a:xfrm>
            <a:off x="9144000" y="3480373"/>
            <a:ext cx="9144000" cy="54613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12495"/>
            <a:ext cx="741469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FFFFFF"/>
                </a:solidFill>
                <a:latin typeface="HK Grotesk Medium"/>
              </a:rPr>
              <a:t>Financial Strength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143" y="9338934"/>
            <a:ext cx="1424351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Weakness in financials during transition from private back to public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0373" y="1623877"/>
            <a:ext cx="15267253" cy="7039246"/>
          </a:xfrm>
          <a:prstGeom prst="rect">
            <a:avLst/>
          </a:prstGeom>
          <a:solidFill>
            <a:srgbClr val="FFFFFF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002785" y="3984677"/>
            <a:ext cx="12211128" cy="104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8000">
                <a:solidFill>
                  <a:srgbClr val="FFFFFF"/>
                </a:solidFill>
                <a:latin typeface="HK Grotesk Bold"/>
              </a:rPr>
              <a:t>Valuations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13913" y="6273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03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503481" y="4172259"/>
            <a:ext cx="35651" cy="19781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-5400000">
            <a:off x="17748868" y="4136608"/>
            <a:ext cx="35651" cy="197813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692" b="1692"/>
          <a:stretch>
            <a:fillRect/>
          </a:stretch>
        </p:blipFill>
        <p:spPr>
          <a:xfrm>
            <a:off x="1028700" y="3068752"/>
            <a:ext cx="15785105" cy="32494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31729" y="6512546"/>
            <a:ext cx="6379048" cy="37744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2020"/>
            <a:ext cx="7528990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Dividend Discount Model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47394" y="6352673"/>
            <a:ext cx="6649242" cy="3934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517" b="1517"/>
          <a:stretch>
            <a:fillRect/>
          </a:stretch>
        </p:blipFill>
        <p:spPr>
          <a:xfrm>
            <a:off x="1244257" y="2976428"/>
            <a:ext cx="15448993" cy="31208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2020"/>
            <a:ext cx="7843315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Free Cash Flow to Equity Model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08" t="2505" b="1528"/>
          <a:stretch>
            <a:fillRect/>
          </a:stretch>
        </p:blipFill>
        <p:spPr>
          <a:xfrm>
            <a:off x="2822677" y="2783344"/>
            <a:ext cx="11683106" cy="3066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12521"/>
          <a:stretch>
            <a:fillRect/>
          </a:stretch>
        </p:blipFill>
        <p:spPr>
          <a:xfrm>
            <a:off x="4178157" y="5849785"/>
            <a:ext cx="9211875" cy="43285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2020"/>
            <a:ext cx="6986065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Comparable Company Analysis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0373" y="1623877"/>
            <a:ext cx="15267253" cy="7039246"/>
          </a:xfrm>
          <a:prstGeom prst="rect">
            <a:avLst/>
          </a:prstGeom>
          <a:solidFill>
            <a:srgbClr val="FFFFFF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2147196" y="4652354"/>
            <a:ext cx="13831382" cy="117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9061">
                <a:solidFill>
                  <a:srgbClr val="FFFFFF"/>
                </a:solidFill>
                <a:latin typeface="HK Grotesk Bold"/>
              </a:rPr>
              <a:t>Investment Thesis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13913" y="6273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03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503481" y="4172259"/>
            <a:ext cx="35651" cy="19781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-5400000">
            <a:off x="17748868" y="4136608"/>
            <a:ext cx="35651" cy="197813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0373" y="1623877"/>
            <a:ext cx="15267253" cy="7039246"/>
          </a:xfrm>
          <a:prstGeom prst="rect">
            <a:avLst/>
          </a:prstGeom>
          <a:solidFill>
            <a:srgbClr val="FFFFFF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002785" y="3984677"/>
            <a:ext cx="12211128" cy="104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8000">
                <a:solidFill>
                  <a:srgbClr val="FFFFFF"/>
                </a:solidFill>
                <a:latin typeface="HK Grotesk Bold"/>
              </a:rPr>
              <a:t>Investment Risks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13913" y="6273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03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503481" y="4172259"/>
            <a:ext cx="35651" cy="19781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-5400000">
            <a:off x="17748868" y="4136608"/>
            <a:ext cx="35651" cy="197813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4264" y="3279063"/>
            <a:ext cx="9297487" cy="55990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22020"/>
            <a:ext cx="6128815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Investment Risks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3390" y="3593405"/>
            <a:ext cx="7961813" cy="528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9443" lvl="1" indent="-35972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1717"/>
                </a:solidFill>
                <a:latin typeface="HK Grotesk Bold"/>
              </a:rPr>
              <a:t>Spin off of VMware might not achieve intended benefits </a:t>
            </a:r>
          </a:p>
          <a:p>
            <a:pPr marL="719443" lvl="1" indent="-35972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1717"/>
                </a:solidFill>
                <a:latin typeface="HK Grotesk Bold"/>
              </a:rPr>
              <a:t>Pandemic still having ongoing effects  </a:t>
            </a:r>
          </a:p>
          <a:p>
            <a:pPr marL="719443" lvl="1" indent="-35972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1717"/>
                </a:solidFill>
                <a:latin typeface="HK Grotesk Bold"/>
              </a:rPr>
              <a:t>Ability to Sell </a:t>
            </a:r>
          </a:p>
          <a:p>
            <a:pPr marL="719443" lvl="1" indent="-35972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1717"/>
                </a:solidFill>
                <a:latin typeface="HK Grotesk Bold"/>
              </a:rPr>
              <a:t>Competitive pressures</a:t>
            </a:r>
          </a:p>
          <a:p>
            <a:pPr marL="719443" lvl="1" indent="-35972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1717"/>
                </a:solidFill>
                <a:latin typeface="HK Grotesk Bold"/>
              </a:rPr>
              <a:t>Weak economic conditions</a:t>
            </a:r>
          </a:p>
          <a:p>
            <a:pPr marL="719443" lvl="1" indent="-35972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1717"/>
                </a:solidFill>
                <a:latin typeface="HK Grotesk Bold"/>
              </a:rPr>
              <a:t>Additional regulations </a:t>
            </a:r>
          </a:p>
          <a:p>
            <a:pPr marL="719443" lvl="1" indent="-35972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1717"/>
                </a:solidFill>
                <a:latin typeface="HK Grotesk Bold"/>
              </a:rPr>
              <a:t>Cybersecurity 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endParaRPr lang="en-US" sz="3332">
              <a:solidFill>
                <a:srgbClr val="171717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2950" y="924232"/>
            <a:ext cx="4900090" cy="8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HK Grotesk Medium"/>
              </a:rPr>
              <a:t>Investment Thesis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92995" y="3114962"/>
            <a:ext cx="13170549" cy="772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Buy Dell Shares</a:t>
            </a:r>
          </a:p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Target Price: $50.62</a:t>
            </a:r>
          </a:p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Upside: &gt; 40.89%</a:t>
            </a:r>
          </a:p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Key Drivers: </a:t>
            </a:r>
          </a:p>
          <a:p>
            <a:pPr>
              <a:lnSpc>
                <a:spcPts val="5259"/>
              </a:lnSpc>
            </a:pPr>
            <a:r>
              <a:rPr lang="en-US" sz="3756" dirty="0">
                <a:solidFill>
                  <a:srgbClr val="000000"/>
                </a:solidFill>
                <a:latin typeface="Canva Sans"/>
              </a:rPr>
              <a:t>           - Value stock </a:t>
            </a:r>
          </a:p>
          <a:p>
            <a:pPr>
              <a:lnSpc>
                <a:spcPts val="5259"/>
              </a:lnSpc>
            </a:pPr>
            <a:r>
              <a:rPr lang="en-US" sz="3756" dirty="0">
                <a:solidFill>
                  <a:srgbClr val="000000"/>
                </a:solidFill>
                <a:latin typeface="Canva Sans"/>
              </a:rPr>
              <a:t>           - Increased demand for technology </a:t>
            </a:r>
          </a:p>
          <a:p>
            <a:pPr>
              <a:lnSpc>
                <a:spcPts val="5259"/>
              </a:lnSpc>
            </a:pPr>
            <a:r>
              <a:rPr lang="en-US" sz="3756" dirty="0">
                <a:solidFill>
                  <a:srgbClr val="000000"/>
                </a:solidFill>
                <a:latin typeface="Canva Sans"/>
              </a:rPr>
              <a:t>           -  Recession resistant </a:t>
            </a:r>
          </a:p>
          <a:p>
            <a:pPr>
              <a:lnSpc>
                <a:spcPts val="5259"/>
              </a:lnSpc>
            </a:pPr>
            <a:endParaRPr lang="en-US" sz="3756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5259"/>
              </a:lnSpc>
            </a:pPr>
            <a:endParaRPr lang="en-US" sz="3756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5259"/>
              </a:lnSpc>
            </a:pPr>
            <a:endParaRPr lang="en-US" sz="3756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570061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22020"/>
            <a:ext cx="421429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Sources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99057" y="3364438"/>
            <a:ext cx="12868982" cy="4724531"/>
            <a:chOff x="0" y="0"/>
            <a:chExt cx="17158642" cy="6299375"/>
          </a:xfrm>
        </p:grpSpPr>
        <p:sp>
          <p:nvSpPr>
            <p:cNvPr id="6" name="TextBox 6"/>
            <p:cNvSpPr txBox="1"/>
            <p:nvPr/>
          </p:nvSpPr>
          <p:spPr>
            <a:xfrm>
              <a:off x="0" y="5600073"/>
              <a:ext cx="17158642" cy="699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3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7158642" cy="5146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4039" lvl="1" indent="-397019">
                <a:lnSpc>
                  <a:spcPts val="5148"/>
                </a:lnSpc>
                <a:buFont typeface="Arial"/>
                <a:buChar char="•"/>
              </a:pPr>
              <a:r>
                <a:rPr lang="en-US" sz="3677">
                  <a:solidFill>
                    <a:srgbClr val="171717"/>
                  </a:solidFill>
                  <a:latin typeface="HK Grotesk Bold"/>
                </a:rPr>
                <a:t>https://workspace.refinitiv.com/web/Apps/Corp/?view=FinancialSummary&amp;s=DELL.K&amp;st=RIC#/Apps/CFundamentals?view=IncomeStatement</a:t>
              </a:r>
            </a:p>
            <a:p>
              <a:pPr marL="794039" lvl="1" indent="-397019">
                <a:lnSpc>
                  <a:spcPts val="5148"/>
                </a:lnSpc>
                <a:buFont typeface="Arial"/>
                <a:buChar char="•"/>
              </a:pPr>
              <a:r>
                <a:rPr lang="en-US" sz="3677">
                  <a:solidFill>
                    <a:srgbClr val="171717"/>
                  </a:solidFill>
                  <a:latin typeface="HK Grotesk Bold"/>
                </a:rPr>
                <a:t>https://finviz.com/</a:t>
              </a:r>
            </a:p>
            <a:p>
              <a:pPr marL="794039" lvl="1" indent="-397019">
                <a:lnSpc>
                  <a:spcPts val="5148"/>
                </a:lnSpc>
                <a:buFont typeface="Arial"/>
                <a:buChar char="•"/>
              </a:pPr>
              <a:r>
                <a:rPr lang="en-US" sz="3677">
                  <a:solidFill>
                    <a:srgbClr val="171717"/>
                  </a:solidFill>
                  <a:latin typeface="HK Grotesk Bold"/>
                </a:rPr>
                <a:t>https://www.macrotrends.net/</a:t>
              </a:r>
            </a:p>
            <a:p>
              <a:pPr marL="794039" lvl="1" indent="-397019">
                <a:lnSpc>
                  <a:spcPts val="514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77">
                  <a:solidFill>
                    <a:srgbClr val="171717"/>
                  </a:solidFill>
                  <a:latin typeface="HK Grotesk Bold"/>
                </a:rPr>
                <a:t>https://www.statista.com/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0373" y="1623877"/>
            <a:ext cx="15267253" cy="7039246"/>
          </a:xfrm>
          <a:prstGeom prst="rect">
            <a:avLst/>
          </a:prstGeom>
          <a:solidFill>
            <a:srgbClr val="FFFFFF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002785" y="3984677"/>
            <a:ext cx="12211128" cy="104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8000">
                <a:solidFill>
                  <a:srgbClr val="FFFFFF"/>
                </a:solidFill>
                <a:latin typeface="HK Grotesk Bold"/>
              </a:rPr>
              <a:t>Questions?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13913" y="6273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03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503481" y="4172259"/>
            <a:ext cx="35651" cy="19781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-5400000">
            <a:off x="17748868" y="4136608"/>
            <a:ext cx="35651" cy="197813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2950" y="924232"/>
            <a:ext cx="4900090" cy="8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HK Grotesk Medium"/>
              </a:rPr>
              <a:t>Investment Thesis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92995" y="3114962"/>
            <a:ext cx="13170549" cy="704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Buy Dell Shares</a:t>
            </a:r>
          </a:p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Target Price: $50.62</a:t>
            </a:r>
          </a:p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Upside: &gt; 40.89%</a:t>
            </a:r>
          </a:p>
          <a:p>
            <a:pPr marL="1113288" lvl="1" indent="-556644">
              <a:lnSpc>
                <a:spcPts val="7219"/>
              </a:lnSpc>
              <a:buFont typeface="Arial"/>
              <a:buChar char="•"/>
            </a:pPr>
            <a:r>
              <a:rPr lang="en-US" sz="5156" dirty="0">
                <a:solidFill>
                  <a:srgbClr val="000000"/>
                </a:solidFill>
                <a:latin typeface="Canva Sans"/>
              </a:rPr>
              <a:t>Key Drivers: </a:t>
            </a:r>
          </a:p>
          <a:p>
            <a:pPr>
              <a:lnSpc>
                <a:spcPts val="5259"/>
              </a:lnSpc>
            </a:pPr>
            <a:r>
              <a:rPr lang="en-US" sz="3756" dirty="0">
                <a:solidFill>
                  <a:srgbClr val="000000"/>
                </a:solidFill>
                <a:latin typeface="Canva Sans"/>
              </a:rPr>
              <a:t>           - Value stock </a:t>
            </a:r>
          </a:p>
          <a:p>
            <a:pPr>
              <a:lnSpc>
                <a:spcPts val="5259"/>
              </a:lnSpc>
            </a:pPr>
            <a:r>
              <a:rPr lang="en-US" sz="3756" dirty="0">
                <a:solidFill>
                  <a:srgbClr val="000000"/>
                </a:solidFill>
                <a:latin typeface="Canva Sans"/>
              </a:rPr>
              <a:t>           - Increased demand for technology </a:t>
            </a:r>
          </a:p>
          <a:p>
            <a:pPr>
              <a:lnSpc>
                <a:spcPts val="5259"/>
              </a:lnSpc>
            </a:pPr>
            <a:r>
              <a:rPr lang="en-US" sz="3756" dirty="0">
                <a:solidFill>
                  <a:srgbClr val="000000"/>
                </a:solidFill>
                <a:latin typeface="Canva Sans"/>
              </a:rPr>
              <a:t>           -  Recession resistant</a:t>
            </a:r>
          </a:p>
          <a:p>
            <a:pPr>
              <a:lnSpc>
                <a:spcPts val="5259"/>
              </a:lnSpc>
            </a:pPr>
            <a:endParaRPr lang="en-US" sz="3756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5259"/>
              </a:lnSpc>
            </a:pPr>
            <a:endParaRPr lang="en-US" sz="3756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0373" y="1623877"/>
            <a:ext cx="15267253" cy="7039246"/>
          </a:xfrm>
          <a:prstGeom prst="rect">
            <a:avLst/>
          </a:prstGeom>
          <a:solidFill>
            <a:srgbClr val="FFFFFF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002785" y="3888994"/>
            <a:ext cx="12211128" cy="127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5"/>
              </a:lnSpc>
            </a:pPr>
            <a:r>
              <a:rPr lang="en-US" sz="9699">
                <a:solidFill>
                  <a:srgbClr val="FFFFFF"/>
                </a:solidFill>
                <a:latin typeface="HK Grotesk Bold"/>
              </a:rPr>
              <a:t>Dell at a Glance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13913" y="627390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03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503481" y="4172259"/>
            <a:ext cx="35651" cy="19781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-5400000">
            <a:off x="17748868" y="4136608"/>
            <a:ext cx="35651" cy="197813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38" y="2325587"/>
            <a:ext cx="18288000" cy="79137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0" y="10239375"/>
            <a:ext cx="18288000" cy="47625"/>
            <a:chOff x="0" y="0"/>
            <a:chExt cx="24384000" cy="635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7731" t="49553" r="27731" b="49553"/>
            <a:stretch>
              <a:fillRect/>
            </a:stretch>
          </p:blipFill>
          <p:spPr>
            <a:xfrm>
              <a:off x="0" y="0"/>
              <a:ext cx="8128000" cy="635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7731" t="49553" r="27731" b="49553"/>
            <a:stretch>
              <a:fillRect/>
            </a:stretch>
          </p:blipFill>
          <p:spPr>
            <a:xfrm>
              <a:off x="8128000" y="0"/>
              <a:ext cx="8128000" cy="635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7731" t="49553" r="27731" b="49553"/>
            <a:stretch>
              <a:fillRect/>
            </a:stretch>
          </p:blipFill>
          <p:spPr>
            <a:xfrm>
              <a:off x="16256000" y="0"/>
              <a:ext cx="8128000" cy="6350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00068" y="5040780"/>
            <a:ext cx="2359232" cy="248340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764779" y="4641125"/>
            <a:ext cx="1757445" cy="2120424"/>
            <a:chOff x="0" y="0"/>
            <a:chExt cx="812800" cy="980674"/>
          </a:xfrm>
        </p:grpSpPr>
        <p:sp>
          <p:nvSpPr>
            <p:cNvPr id="9" name="Freeform 9"/>
            <p:cNvSpPr/>
            <p:nvPr/>
          </p:nvSpPr>
          <p:spPr>
            <a:xfrm>
              <a:off x="-81749" y="0"/>
              <a:ext cx="976298" cy="980674"/>
            </a:xfrm>
            <a:custGeom>
              <a:avLst/>
              <a:gdLst/>
              <a:ahLst/>
              <a:cxnLst/>
              <a:rect l="l" t="t" r="r" b="b"/>
              <a:pathLst>
                <a:path w="976298" h="980674">
                  <a:moveTo>
                    <a:pt x="488149" y="0"/>
                  </a:moveTo>
                  <a:cubicBezTo>
                    <a:pt x="758099" y="1207"/>
                    <a:pt x="976298" y="220385"/>
                    <a:pt x="976298" y="490337"/>
                  </a:cubicBezTo>
                  <a:cubicBezTo>
                    <a:pt x="976298" y="760289"/>
                    <a:pt x="758099" y="979467"/>
                    <a:pt x="488149" y="980674"/>
                  </a:cubicBezTo>
                  <a:cubicBezTo>
                    <a:pt x="218199" y="979467"/>
                    <a:pt x="0" y="760289"/>
                    <a:pt x="0" y="490337"/>
                  </a:cubicBezTo>
                  <a:cubicBezTo>
                    <a:pt x="0" y="220385"/>
                    <a:pt x="218199" y="1207"/>
                    <a:pt x="488149" y="0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7520516">
            <a:off x="9969766" y="7285374"/>
            <a:ext cx="130402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rot="5317093">
            <a:off x="11084741" y="7425381"/>
            <a:ext cx="111752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rot="3600000">
            <a:off x="12169586" y="7294899"/>
            <a:ext cx="125371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4" name="Group 14"/>
          <p:cNvGrpSpPr/>
          <p:nvPr/>
        </p:nvGrpSpPr>
        <p:grpSpPr>
          <a:xfrm>
            <a:off x="0" y="2552803"/>
            <a:ext cx="4547676" cy="974719"/>
            <a:chOff x="0" y="0"/>
            <a:chExt cx="7620000" cy="1633220"/>
          </a:xfrm>
        </p:grpSpPr>
        <p:sp>
          <p:nvSpPr>
            <p:cNvPr id="15" name="Freeform 15"/>
            <p:cNvSpPr/>
            <p:nvPr/>
          </p:nvSpPr>
          <p:spPr>
            <a:xfrm>
              <a:off x="26670" y="26670"/>
              <a:ext cx="7566660" cy="1537970"/>
            </a:xfrm>
            <a:custGeom>
              <a:avLst/>
              <a:gdLst/>
              <a:ahLst/>
              <a:cxnLst/>
              <a:rect l="l" t="t" r="r" b="b"/>
              <a:pathLst>
                <a:path w="7566660" h="1537970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092200"/>
                  </a:lnTo>
                  <a:lnTo>
                    <a:pt x="0" y="1167130"/>
                  </a:lnTo>
                  <a:lnTo>
                    <a:pt x="0" y="1252220"/>
                  </a:lnTo>
                  <a:lnTo>
                    <a:pt x="3641090" y="1252220"/>
                  </a:lnTo>
                  <a:lnTo>
                    <a:pt x="3759200" y="1537970"/>
                  </a:lnTo>
                  <a:lnTo>
                    <a:pt x="3877310" y="1252220"/>
                  </a:lnTo>
                  <a:lnTo>
                    <a:pt x="7566660" y="1252220"/>
                  </a:lnTo>
                  <a:lnTo>
                    <a:pt x="7566660" y="1167130"/>
                  </a:lnTo>
                  <a:lnTo>
                    <a:pt x="7566660" y="1092200"/>
                  </a:lnTo>
                  <a:lnTo>
                    <a:pt x="7566660" y="148590"/>
                  </a:lnTo>
                  <a:lnTo>
                    <a:pt x="7566660" y="107950"/>
                  </a:lnTo>
                  <a:lnTo>
                    <a:pt x="75666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565663" y="4087056"/>
            <a:ext cx="4220714" cy="46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>
                <a:solidFill>
                  <a:srgbClr val="000000"/>
                </a:solidFill>
                <a:latin typeface="Canva Sans Bold"/>
              </a:rPr>
              <a:t>3 Business Units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829176" y="3470371"/>
            <a:ext cx="5457825" cy="974719"/>
            <a:chOff x="0" y="0"/>
            <a:chExt cx="9145029" cy="1633220"/>
          </a:xfrm>
        </p:grpSpPr>
        <p:sp>
          <p:nvSpPr>
            <p:cNvPr id="18" name="Freeform 18"/>
            <p:cNvSpPr/>
            <p:nvPr/>
          </p:nvSpPr>
          <p:spPr>
            <a:xfrm>
              <a:off x="26670" y="26670"/>
              <a:ext cx="9091689" cy="1537970"/>
            </a:xfrm>
            <a:custGeom>
              <a:avLst/>
              <a:gdLst/>
              <a:ahLst/>
              <a:cxnLst/>
              <a:rect l="l" t="t" r="r" b="b"/>
              <a:pathLst>
                <a:path w="9091689" h="1537970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092200"/>
                  </a:lnTo>
                  <a:lnTo>
                    <a:pt x="0" y="1167130"/>
                  </a:lnTo>
                  <a:lnTo>
                    <a:pt x="0" y="1252220"/>
                  </a:lnTo>
                  <a:lnTo>
                    <a:pt x="3641090" y="1252220"/>
                  </a:lnTo>
                  <a:lnTo>
                    <a:pt x="3759200" y="1537970"/>
                  </a:lnTo>
                  <a:lnTo>
                    <a:pt x="3877310" y="1252220"/>
                  </a:lnTo>
                  <a:lnTo>
                    <a:pt x="9091689" y="1252220"/>
                  </a:lnTo>
                  <a:lnTo>
                    <a:pt x="9091689" y="1167130"/>
                  </a:lnTo>
                  <a:lnTo>
                    <a:pt x="9091689" y="1092200"/>
                  </a:lnTo>
                  <a:lnTo>
                    <a:pt x="9091689" y="148590"/>
                  </a:lnTo>
                  <a:lnTo>
                    <a:pt x="9091689" y="107950"/>
                  </a:lnTo>
                  <a:lnTo>
                    <a:pt x="90916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376092" y="2495653"/>
            <a:ext cx="4750280" cy="974719"/>
            <a:chOff x="0" y="0"/>
            <a:chExt cx="7959479" cy="1633220"/>
          </a:xfrm>
        </p:grpSpPr>
        <p:sp>
          <p:nvSpPr>
            <p:cNvPr id="20" name="Freeform 20"/>
            <p:cNvSpPr/>
            <p:nvPr/>
          </p:nvSpPr>
          <p:spPr>
            <a:xfrm>
              <a:off x="26670" y="26670"/>
              <a:ext cx="7906140" cy="1537970"/>
            </a:xfrm>
            <a:custGeom>
              <a:avLst/>
              <a:gdLst/>
              <a:ahLst/>
              <a:cxnLst/>
              <a:rect l="l" t="t" r="r" b="b"/>
              <a:pathLst>
                <a:path w="7906140" h="1537970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092200"/>
                  </a:lnTo>
                  <a:lnTo>
                    <a:pt x="0" y="1167130"/>
                  </a:lnTo>
                  <a:lnTo>
                    <a:pt x="0" y="1252220"/>
                  </a:lnTo>
                  <a:lnTo>
                    <a:pt x="3641090" y="1252220"/>
                  </a:lnTo>
                  <a:lnTo>
                    <a:pt x="3759200" y="1537970"/>
                  </a:lnTo>
                  <a:lnTo>
                    <a:pt x="3877310" y="1252220"/>
                  </a:lnTo>
                  <a:lnTo>
                    <a:pt x="7906140" y="1252220"/>
                  </a:lnTo>
                  <a:lnTo>
                    <a:pt x="7906140" y="1167130"/>
                  </a:lnTo>
                  <a:lnTo>
                    <a:pt x="7906140" y="1092200"/>
                  </a:lnTo>
                  <a:lnTo>
                    <a:pt x="7906140" y="148590"/>
                  </a:lnTo>
                  <a:lnTo>
                    <a:pt x="7906140" y="107950"/>
                  </a:lnTo>
                  <a:lnTo>
                    <a:pt x="79061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796445" y="3352496"/>
            <a:ext cx="5342463" cy="902964"/>
            <a:chOff x="0" y="0"/>
            <a:chExt cx="8951730" cy="1512989"/>
          </a:xfrm>
        </p:grpSpPr>
        <p:sp>
          <p:nvSpPr>
            <p:cNvPr id="22" name="Freeform 22"/>
            <p:cNvSpPr/>
            <p:nvPr/>
          </p:nvSpPr>
          <p:spPr>
            <a:xfrm>
              <a:off x="26670" y="26670"/>
              <a:ext cx="8898390" cy="1417739"/>
            </a:xfrm>
            <a:custGeom>
              <a:avLst/>
              <a:gdLst/>
              <a:ahLst/>
              <a:cxnLst/>
              <a:rect l="l" t="t" r="r" b="b"/>
              <a:pathLst>
                <a:path w="8898390" h="1417739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971969"/>
                  </a:lnTo>
                  <a:lnTo>
                    <a:pt x="0" y="1046899"/>
                  </a:lnTo>
                  <a:lnTo>
                    <a:pt x="0" y="1131989"/>
                  </a:lnTo>
                  <a:lnTo>
                    <a:pt x="3641090" y="1131989"/>
                  </a:lnTo>
                  <a:lnTo>
                    <a:pt x="3759200" y="1417739"/>
                  </a:lnTo>
                  <a:lnTo>
                    <a:pt x="3877310" y="1131989"/>
                  </a:lnTo>
                  <a:lnTo>
                    <a:pt x="8898390" y="1131989"/>
                  </a:lnTo>
                  <a:lnTo>
                    <a:pt x="8898390" y="1046899"/>
                  </a:lnTo>
                  <a:lnTo>
                    <a:pt x="8898390" y="971969"/>
                  </a:lnTo>
                  <a:lnTo>
                    <a:pt x="8898390" y="148590"/>
                  </a:lnTo>
                  <a:lnTo>
                    <a:pt x="8898390" y="107950"/>
                  </a:lnTo>
                  <a:lnTo>
                    <a:pt x="88983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922020"/>
            <a:ext cx="461734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Company Overview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2594" y="4574450"/>
            <a:ext cx="8109396" cy="716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9635" lvl="1" indent="-339817">
              <a:lnSpc>
                <a:spcPts val="4407"/>
              </a:lnSpc>
              <a:buFont typeface="Arial"/>
              <a:buChar char="•"/>
            </a:pPr>
            <a:r>
              <a:rPr lang="en-US" sz="3147">
                <a:solidFill>
                  <a:srgbClr val="171717"/>
                </a:solidFill>
                <a:latin typeface="HK Grotesk Medium"/>
              </a:rPr>
              <a:t>One of the largest tech companies in the world</a:t>
            </a:r>
          </a:p>
          <a:p>
            <a:pPr>
              <a:lnSpc>
                <a:spcPts val="4407"/>
              </a:lnSpc>
            </a:pPr>
            <a:endParaRPr lang="en-US" sz="3147">
              <a:solidFill>
                <a:srgbClr val="171717"/>
              </a:solidFill>
              <a:latin typeface="HK Grotesk Medium"/>
            </a:endParaRPr>
          </a:p>
          <a:p>
            <a:pPr marL="679635" lvl="1" indent="-339817">
              <a:lnSpc>
                <a:spcPts val="4407"/>
              </a:lnSpc>
              <a:buFont typeface="Arial"/>
              <a:buChar char="•"/>
            </a:pPr>
            <a:r>
              <a:rPr lang="en-US" sz="3147">
                <a:solidFill>
                  <a:srgbClr val="171717"/>
                </a:solidFill>
                <a:latin typeface="HK Grotesk Medium"/>
              </a:rPr>
              <a:t>Focus is on sales of personal computers, network servers, data storage solutions, and software</a:t>
            </a:r>
          </a:p>
          <a:p>
            <a:pPr>
              <a:lnSpc>
                <a:spcPts val="4407"/>
              </a:lnSpc>
            </a:pPr>
            <a:endParaRPr lang="en-US" sz="3147">
              <a:solidFill>
                <a:srgbClr val="171717"/>
              </a:solidFill>
              <a:latin typeface="HK Grotesk Medium"/>
            </a:endParaRPr>
          </a:p>
          <a:p>
            <a:pPr marL="679635" lvl="1" indent="-339817">
              <a:lnSpc>
                <a:spcPts val="4407"/>
              </a:lnSpc>
              <a:buFont typeface="Arial"/>
              <a:buChar char="•"/>
            </a:pPr>
            <a:r>
              <a:rPr lang="en-US" sz="3147">
                <a:solidFill>
                  <a:srgbClr val="171717"/>
                </a:solidFill>
                <a:latin typeface="HK Grotesk Medium"/>
              </a:rPr>
              <a:t>The tech industries "Hidden Gem"</a:t>
            </a:r>
          </a:p>
          <a:p>
            <a:pPr>
              <a:lnSpc>
                <a:spcPts val="4407"/>
              </a:lnSpc>
            </a:pPr>
            <a:endParaRPr lang="en-US" sz="3147">
              <a:solidFill>
                <a:srgbClr val="171717"/>
              </a:solidFill>
              <a:latin typeface="HK Grotesk Medium"/>
            </a:endParaRPr>
          </a:p>
          <a:p>
            <a:pPr algn="ctr">
              <a:lnSpc>
                <a:spcPts val="4407"/>
              </a:lnSpc>
            </a:pPr>
            <a:endParaRPr lang="en-US" sz="3147">
              <a:solidFill>
                <a:srgbClr val="171717"/>
              </a:solidFill>
              <a:latin typeface="HK Grotesk Medium"/>
            </a:endParaRPr>
          </a:p>
          <a:p>
            <a:pPr algn="ctr">
              <a:lnSpc>
                <a:spcPts val="4407"/>
              </a:lnSpc>
            </a:pPr>
            <a:endParaRPr lang="en-US" sz="3147">
              <a:solidFill>
                <a:srgbClr val="171717"/>
              </a:solidFill>
              <a:latin typeface="HK Grotesk Medium"/>
            </a:endParaRPr>
          </a:p>
          <a:p>
            <a:pPr algn="ctr">
              <a:lnSpc>
                <a:spcPts val="4407"/>
              </a:lnSpc>
            </a:pPr>
            <a:endParaRPr lang="en-US" sz="3147">
              <a:solidFill>
                <a:srgbClr val="171717"/>
              </a:solidFill>
              <a:latin typeface="HK Grotesk Medium"/>
            </a:endParaRPr>
          </a:p>
          <a:p>
            <a:pPr algn="ctr">
              <a:lnSpc>
                <a:spcPts val="4407"/>
              </a:lnSpc>
              <a:spcBef>
                <a:spcPct val="0"/>
              </a:spcBef>
            </a:pPr>
            <a:endParaRPr lang="en-US" sz="3147">
              <a:solidFill>
                <a:srgbClr val="171717"/>
              </a:solidFill>
              <a:latin typeface="HK Grotesk Mediu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610999" y="7932280"/>
            <a:ext cx="3229524" cy="62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8">
                <a:solidFill>
                  <a:srgbClr val="000000"/>
                </a:solidFill>
                <a:latin typeface="Canva Sans"/>
              </a:rPr>
              <a:t>Michael S. Dell</a:t>
            </a:r>
          </a:p>
          <a:p>
            <a:pPr algn="ctr">
              <a:lnSpc>
                <a:spcPts val="2560"/>
              </a:lnSpc>
            </a:pPr>
            <a:r>
              <a:rPr lang="en-US" sz="1828">
                <a:solidFill>
                  <a:srgbClr val="000000"/>
                </a:solidFill>
                <a:latin typeface="Canva Sans"/>
              </a:rPr>
              <a:t>Ceo of Dell Technologies Inc.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2947" y="2693727"/>
            <a:ext cx="4034345" cy="4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Sector: Technology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54698" y="3586808"/>
            <a:ext cx="4989909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 Bold"/>
              </a:rPr>
              <a:t>Headquarters: Round Rock, Texas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45538" y="2616297"/>
            <a:ext cx="334416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Employees: 165,000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77534" y="3453861"/>
            <a:ext cx="49802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anva Sans Bold"/>
              </a:rPr>
              <a:t>Industry: Computer Hardware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12197" y="5377804"/>
            <a:ext cx="92764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Dell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65663" y="7868539"/>
            <a:ext cx="9872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ISG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66518" y="7999417"/>
            <a:ext cx="181011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VMware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12197" y="8149494"/>
            <a:ext cx="1145266" cy="598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dirty="0">
                <a:solidFill>
                  <a:srgbClr val="000000"/>
                </a:solidFill>
                <a:latin typeface="Canva Sans"/>
              </a:rPr>
              <a:t>CSG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0" y="10239375"/>
            <a:ext cx="18288000" cy="47625"/>
            <a:chOff x="0" y="0"/>
            <a:chExt cx="24384000" cy="635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7731" t="49553" r="27731" b="49553"/>
            <a:stretch>
              <a:fillRect/>
            </a:stretch>
          </p:blipFill>
          <p:spPr>
            <a:xfrm>
              <a:off x="0" y="0"/>
              <a:ext cx="8128000" cy="635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7731" t="49553" r="27731" b="49553"/>
            <a:stretch>
              <a:fillRect/>
            </a:stretch>
          </p:blipFill>
          <p:spPr>
            <a:xfrm>
              <a:off x="8128000" y="0"/>
              <a:ext cx="8128000" cy="635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7731" t="49553" r="27731" b="49553"/>
            <a:stretch>
              <a:fillRect/>
            </a:stretch>
          </p:blipFill>
          <p:spPr>
            <a:xfrm>
              <a:off x="16256000" y="0"/>
              <a:ext cx="8128000" cy="6350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06" r="906"/>
          <a:stretch>
            <a:fillRect/>
          </a:stretch>
        </p:blipFill>
        <p:spPr>
          <a:xfrm>
            <a:off x="7907000" y="3018198"/>
            <a:ext cx="10381000" cy="6355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653" r="13926" b="309"/>
          <a:stretch>
            <a:fillRect/>
          </a:stretch>
        </p:blipFill>
        <p:spPr>
          <a:xfrm>
            <a:off x="128775" y="3018198"/>
            <a:ext cx="7592639" cy="6355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12495"/>
            <a:ext cx="7515455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HK Grotesk Medium"/>
              </a:rPr>
              <a:t>Price Chart and Key Metrics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7550" y="6255854"/>
            <a:ext cx="6963886" cy="492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1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1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1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1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1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1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12"/>
              </a:lnSpc>
              <a:spcBef>
                <a:spcPct val="0"/>
              </a:spcBef>
            </a:pPr>
            <a:r>
              <a:rPr lang="en-US" sz="3508">
                <a:solidFill>
                  <a:srgbClr val="171717"/>
                </a:solidFill>
                <a:latin typeface="HK Grotesk Medium"/>
              </a:rPr>
              <a:t>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449"/>
          <a:stretch>
            <a:fillRect/>
          </a:stretch>
        </p:blipFill>
        <p:spPr>
          <a:xfrm>
            <a:off x="9144000" y="3221918"/>
            <a:ext cx="8732479" cy="58007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12495"/>
            <a:ext cx="470305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HK Grotesk Medium"/>
              </a:rPr>
              <a:t>Global Revenue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1861" y="3567117"/>
            <a:ext cx="8787020" cy="386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452" lvl="1" indent="-297726">
              <a:lnSpc>
                <a:spcPts val="3861"/>
              </a:lnSpc>
              <a:buFont typeface="Arial"/>
              <a:buChar char="•"/>
            </a:pPr>
            <a:r>
              <a:rPr lang="en-US" sz="2757">
                <a:solidFill>
                  <a:srgbClr val="000000"/>
                </a:solidFill>
                <a:latin typeface="Canva Sans"/>
              </a:rPr>
              <a:t>$101,197,000,000 in revenue for fiscal year ended Jan-22</a:t>
            </a:r>
          </a:p>
          <a:p>
            <a:pPr>
              <a:lnSpc>
                <a:spcPts val="3861"/>
              </a:lnSpc>
            </a:pPr>
            <a:endParaRPr lang="en-US" sz="2757">
              <a:solidFill>
                <a:srgbClr val="000000"/>
              </a:solidFill>
              <a:latin typeface="Canva Sans"/>
            </a:endParaRPr>
          </a:p>
          <a:p>
            <a:pPr marL="595452" lvl="1" indent="-297726">
              <a:lnSpc>
                <a:spcPts val="3861"/>
              </a:lnSpc>
              <a:buFont typeface="Arial"/>
              <a:buChar char="•"/>
            </a:pPr>
            <a:r>
              <a:rPr lang="en-US" sz="2757">
                <a:solidFill>
                  <a:srgbClr val="000000"/>
                </a:solidFill>
                <a:latin typeface="Canva Sans"/>
              </a:rPr>
              <a:t>Americas, Europe, the Middle East, Asia, and other geographic locations</a:t>
            </a:r>
          </a:p>
          <a:p>
            <a:pPr>
              <a:lnSpc>
                <a:spcPts val="3861"/>
              </a:lnSpc>
            </a:pPr>
            <a:endParaRPr lang="en-US" sz="2757">
              <a:solidFill>
                <a:srgbClr val="000000"/>
              </a:solidFill>
              <a:latin typeface="Canva Sans"/>
            </a:endParaRPr>
          </a:p>
          <a:p>
            <a:pPr marL="595091" lvl="1" indent="-297545">
              <a:lnSpc>
                <a:spcPts val="3858"/>
              </a:lnSpc>
              <a:buFont typeface="Arial"/>
              <a:buChar char="•"/>
            </a:pPr>
            <a:r>
              <a:rPr lang="en-US" sz="2756">
                <a:solidFill>
                  <a:srgbClr val="000000"/>
                </a:solidFill>
                <a:latin typeface="Canva Sans"/>
              </a:rPr>
              <a:t>Current focus is on emerging markets outside of the US, Western Europe, Canada, and Japan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43810" y="2911966"/>
            <a:ext cx="2146485" cy="1401296"/>
            <a:chOff x="0" y="0"/>
            <a:chExt cx="565329" cy="3690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329" cy="369066"/>
            </a:xfrm>
            <a:custGeom>
              <a:avLst/>
              <a:gdLst/>
              <a:ahLst/>
              <a:cxnLst/>
              <a:rect l="l" t="t" r="r" b="b"/>
              <a:pathLst>
                <a:path w="565329" h="369066">
                  <a:moveTo>
                    <a:pt x="183946" y="0"/>
                  </a:moveTo>
                  <a:lnTo>
                    <a:pt x="381383" y="0"/>
                  </a:lnTo>
                  <a:cubicBezTo>
                    <a:pt x="430169" y="0"/>
                    <a:pt x="476956" y="19380"/>
                    <a:pt x="511453" y="53877"/>
                  </a:cubicBezTo>
                  <a:cubicBezTo>
                    <a:pt x="545949" y="88373"/>
                    <a:pt x="565329" y="135161"/>
                    <a:pt x="565329" y="183946"/>
                  </a:cubicBezTo>
                  <a:lnTo>
                    <a:pt x="565329" y="185119"/>
                  </a:lnTo>
                  <a:cubicBezTo>
                    <a:pt x="565329" y="233905"/>
                    <a:pt x="545949" y="280692"/>
                    <a:pt x="511453" y="315189"/>
                  </a:cubicBezTo>
                  <a:cubicBezTo>
                    <a:pt x="476956" y="349686"/>
                    <a:pt x="430169" y="369066"/>
                    <a:pt x="381383" y="369066"/>
                  </a:cubicBezTo>
                  <a:lnTo>
                    <a:pt x="183946" y="369066"/>
                  </a:lnTo>
                  <a:cubicBezTo>
                    <a:pt x="82356" y="369066"/>
                    <a:pt x="0" y="286710"/>
                    <a:pt x="0" y="185119"/>
                  </a:cubicBezTo>
                  <a:lnTo>
                    <a:pt x="0" y="183946"/>
                  </a:lnTo>
                  <a:cubicBezTo>
                    <a:pt x="0" y="135161"/>
                    <a:pt x="19380" y="88373"/>
                    <a:pt x="53877" y="53877"/>
                  </a:cubicBezTo>
                  <a:cubicBezTo>
                    <a:pt x="88373" y="19380"/>
                    <a:pt x="135161" y="0"/>
                    <a:pt x="183946" y="0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Infrastructure Solutions Group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84308" y="2930733"/>
            <a:ext cx="1755009" cy="1436157"/>
            <a:chOff x="0" y="0"/>
            <a:chExt cx="462225" cy="3782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225" cy="378247"/>
            </a:xfrm>
            <a:custGeom>
              <a:avLst/>
              <a:gdLst/>
              <a:ahLst/>
              <a:cxnLst/>
              <a:rect l="l" t="t" r="r" b="b"/>
              <a:pathLst>
                <a:path w="462225" h="378247">
                  <a:moveTo>
                    <a:pt x="189124" y="0"/>
                  </a:moveTo>
                  <a:lnTo>
                    <a:pt x="273101" y="0"/>
                  </a:lnTo>
                  <a:cubicBezTo>
                    <a:pt x="323260" y="0"/>
                    <a:pt x="371364" y="19925"/>
                    <a:pt x="406832" y="55393"/>
                  </a:cubicBezTo>
                  <a:cubicBezTo>
                    <a:pt x="442299" y="90861"/>
                    <a:pt x="462225" y="138965"/>
                    <a:pt x="462225" y="189124"/>
                  </a:cubicBezTo>
                  <a:lnTo>
                    <a:pt x="462225" y="189124"/>
                  </a:lnTo>
                  <a:cubicBezTo>
                    <a:pt x="462225" y="239282"/>
                    <a:pt x="442299" y="287386"/>
                    <a:pt x="406832" y="322854"/>
                  </a:cubicBezTo>
                  <a:cubicBezTo>
                    <a:pt x="371364" y="358322"/>
                    <a:pt x="323260" y="378247"/>
                    <a:pt x="273101" y="378247"/>
                  </a:cubicBezTo>
                  <a:lnTo>
                    <a:pt x="189124" y="378247"/>
                  </a:lnTo>
                  <a:cubicBezTo>
                    <a:pt x="138965" y="378247"/>
                    <a:pt x="90861" y="358322"/>
                    <a:pt x="55393" y="322854"/>
                  </a:cubicBezTo>
                  <a:cubicBezTo>
                    <a:pt x="19925" y="287386"/>
                    <a:pt x="0" y="239282"/>
                    <a:pt x="0" y="189124"/>
                  </a:cubicBezTo>
                  <a:lnTo>
                    <a:pt x="0" y="189124"/>
                  </a:lnTo>
                  <a:cubicBezTo>
                    <a:pt x="0" y="138965"/>
                    <a:pt x="19925" y="90861"/>
                    <a:pt x="55393" y="55393"/>
                  </a:cubicBezTo>
                  <a:cubicBezTo>
                    <a:pt x="90861" y="19925"/>
                    <a:pt x="138965" y="0"/>
                    <a:pt x="189124" y="0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Client Solutions Group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6696190">
            <a:off x="918743" y="5147795"/>
            <a:ext cx="168949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325931" y="6088251"/>
            <a:ext cx="1835757" cy="1396495"/>
            <a:chOff x="0" y="0"/>
            <a:chExt cx="483492" cy="3678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3492" cy="367801"/>
            </a:xfrm>
            <a:custGeom>
              <a:avLst/>
              <a:gdLst/>
              <a:ahLst/>
              <a:cxnLst/>
              <a:rect l="l" t="t" r="r" b="b"/>
              <a:pathLst>
                <a:path w="483492" h="367801">
                  <a:moveTo>
                    <a:pt x="183901" y="0"/>
                  </a:moveTo>
                  <a:lnTo>
                    <a:pt x="299591" y="0"/>
                  </a:lnTo>
                  <a:cubicBezTo>
                    <a:pt x="401157" y="0"/>
                    <a:pt x="483492" y="82335"/>
                    <a:pt x="483492" y="183901"/>
                  </a:cubicBezTo>
                  <a:lnTo>
                    <a:pt x="483492" y="183901"/>
                  </a:lnTo>
                  <a:cubicBezTo>
                    <a:pt x="483492" y="232674"/>
                    <a:pt x="464116" y="279450"/>
                    <a:pt x="429628" y="313938"/>
                  </a:cubicBezTo>
                  <a:cubicBezTo>
                    <a:pt x="395140" y="348426"/>
                    <a:pt x="348365" y="367801"/>
                    <a:pt x="299591" y="367801"/>
                  </a:cubicBezTo>
                  <a:lnTo>
                    <a:pt x="183901" y="367801"/>
                  </a:lnTo>
                  <a:cubicBezTo>
                    <a:pt x="135127" y="367801"/>
                    <a:pt x="88351" y="348426"/>
                    <a:pt x="53863" y="313938"/>
                  </a:cubicBezTo>
                  <a:cubicBezTo>
                    <a:pt x="19375" y="279450"/>
                    <a:pt x="0" y="232674"/>
                    <a:pt x="0" y="183901"/>
                  </a:cubicBezTo>
                  <a:lnTo>
                    <a:pt x="0" y="183901"/>
                  </a:lnTo>
                  <a:cubicBezTo>
                    <a:pt x="0" y="135127"/>
                    <a:pt x="19375" y="88351"/>
                    <a:pt x="53863" y="53863"/>
                  </a:cubicBezTo>
                  <a:cubicBezTo>
                    <a:pt x="88351" y="19375"/>
                    <a:pt x="135127" y="0"/>
                    <a:pt x="183901" y="0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Servers and Networking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 rot="3974875">
            <a:off x="2110754" y="5152077"/>
            <a:ext cx="170539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4" name="Group 14"/>
          <p:cNvGrpSpPr/>
          <p:nvPr/>
        </p:nvGrpSpPr>
        <p:grpSpPr>
          <a:xfrm>
            <a:off x="2519209" y="6088251"/>
            <a:ext cx="1742171" cy="1489003"/>
            <a:chOff x="0" y="0"/>
            <a:chExt cx="458843" cy="3921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8843" cy="392165"/>
            </a:xfrm>
            <a:custGeom>
              <a:avLst/>
              <a:gdLst/>
              <a:ahLst/>
              <a:cxnLst/>
              <a:rect l="l" t="t" r="r" b="b"/>
              <a:pathLst>
                <a:path w="458843" h="392165">
                  <a:moveTo>
                    <a:pt x="196083" y="0"/>
                  </a:moveTo>
                  <a:lnTo>
                    <a:pt x="262761" y="0"/>
                  </a:lnTo>
                  <a:cubicBezTo>
                    <a:pt x="314765" y="0"/>
                    <a:pt x="364640" y="20659"/>
                    <a:pt x="401412" y="57431"/>
                  </a:cubicBezTo>
                  <a:cubicBezTo>
                    <a:pt x="438185" y="94204"/>
                    <a:pt x="458843" y="144078"/>
                    <a:pt x="458843" y="196083"/>
                  </a:cubicBezTo>
                  <a:lnTo>
                    <a:pt x="458843" y="196083"/>
                  </a:lnTo>
                  <a:cubicBezTo>
                    <a:pt x="458843" y="304376"/>
                    <a:pt x="371054" y="392165"/>
                    <a:pt x="262761" y="392165"/>
                  </a:cubicBezTo>
                  <a:lnTo>
                    <a:pt x="196083" y="392165"/>
                  </a:lnTo>
                  <a:cubicBezTo>
                    <a:pt x="87789" y="392165"/>
                    <a:pt x="0" y="304376"/>
                    <a:pt x="0" y="196083"/>
                  </a:cubicBezTo>
                  <a:lnTo>
                    <a:pt x="0" y="196083"/>
                  </a:lnTo>
                  <a:cubicBezTo>
                    <a:pt x="0" y="87789"/>
                    <a:pt x="87789" y="0"/>
                    <a:pt x="196083" y="0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Storage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 rot="6180441">
            <a:off x="4791211" y="5242772"/>
            <a:ext cx="168758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8" name="Group 18"/>
          <p:cNvGrpSpPr/>
          <p:nvPr/>
        </p:nvGrpSpPr>
        <p:grpSpPr>
          <a:xfrm>
            <a:off x="4499505" y="6190928"/>
            <a:ext cx="1780863" cy="1340356"/>
            <a:chOff x="0" y="0"/>
            <a:chExt cx="469034" cy="3530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9034" cy="353016"/>
            </a:xfrm>
            <a:custGeom>
              <a:avLst/>
              <a:gdLst/>
              <a:ahLst/>
              <a:cxnLst/>
              <a:rect l="l" t="t" r="r" b="b"/>
              <a:pathLst>
                <a:path w="469034" h="353016">
                  <a:moveTo>
                    <a:pt x="176508" y="0"/>
                  </a:moveTo>
                  <a:lnTo>
                    <a:pt x="292526" y="0"/>
                  </a:lnTo>
                  <a:cubicBezTo>
                    <a:pt x="339339" y="0"/>
                    <a:pt x="384234" y="18596"/>
                    <a:pt x="417336" y="51698"/>
                  </a:cubicBezTo>
                  <a:cubicBezTo>
                    <a:pt x="450438" y="84800"/>
                    <a:pt x="469034" y="129695"/>
                    <a:pt x="469034" y="176508"/>
                  </a:cubicBezTo>
                  <a:lnTo>
                    <a:pt x="469034" y="176508"/>
                  </a:lnTo>
                  <a:cubicBezTo>
                    <a:pt x="469034" y="273990"/>
                    <a:pt x="390009" y="353016"/>
                    <a:pt x="292526" y="353016"/>
                  </a:cubicBezTo>
                  <a:lnTo>
                    <a:pt x="176508" y="353016"/>
                  </a:lnTo>
                  <a:cubicBezTo>
                    <a:pt x="129695" y="353016"/>
                    <a:pt x="84800" y="334419"/>
                    <a:pt x="51698" y="301318"/>
                  </a:cubicBezTo>
                  <a:cubicBezTo>
                    <a:pt x="18596" y="268216"/>
                    <a:pt x="0" y="223321"/>
                    <a:pt x="0" y="176508"/>
                  </a:cubicBezTo>
                  <a:lnTo>
                    <a:pt x="0" y="176508"/>
                  </a:lnTo>
                  <a:cubicBezTo>
                    <a:pt x="0" y="129695"/>
                    <a:pt x="18596" y="84800"/>
                    <a:pt x="51698" y="51698"/>
                  </a:cubicBezTo>
                  <a:cubicBezTo>
                    <a:pt x="84800" y="18596"/>
                    <a:pt x="129695" y="0"/>
                    <a:pt x="176508" y="0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Commercial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 rot="4023874">
            <a:off x="6382841" y="5212533"/>
            <a:ext cx="171295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2" name="Group 22"/>
          <p:cNvGrpSpPr/>
          <p:nvPr/>
        </p:nvGrpSpPr>
        <p:grpSpPr>
          <a:xfrm>
            <a:off x="6888010" y="6139589"/>
            <a:ext cx="1594439" cy="1443032"/>
            <a:chOff x="0" y="0"/>
            <a:chExt cx="419935" cy="38005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19935" cy="380058"/>
            </a:xfrm>
            <a:custGeom>
              <a:avLst/>
              <a:gdLst/>
              <a:ahLst/>
              <a:cxnLst/>
              <a:rect l="l" t="t" r="r" b="b"/>
              <a:pathLst>
                <a:path w="419935" h="380058">
                  <a:moveTo>
                    <a:pt x="190029" y="0"/>
                  </a:moveTo>
                  <a:lnTo>
                    <a:pt x="229906" y="0"/>
                  </a:lnTo>
                  <a:cubicBezTo>
                    <a:pt x="334856" y="0"/>
                    <a:pt x="419935" y="85079"/>
                    <a:pt x="419935" y="190029"/>
                  </a:cubicBezTo>
                  <a:lnTo>
                    <a:pt x="419935" y="190029"/>
                  </a:lnTo>
                  <a:cubicBezTo>
                    <a:pt x="419935" y="240428"/>
                    <a:pt x="399914" y="288762"/>
                    <a:pt x="364276" y="324400"/>
                  </a:cubicBezTo>
                  <a:cubicBezTo>
                    <a:pt x="328639" y="360037"/>
                    <a:pt x="280304" y="380058"/>
                    <a:pt x="229906" y="380058"/>
                  </a:cubicBezTo>
                  <a:lnTo>
                    <a:pt x="190029" y="380058"/>
                  </a:lnTo>
                  <a:cubicBezTo>
                    <a:pt x="139630" y="380058"/>
                    <a:pt x="91296" y="360037"/>
                    <a:pt x="55658" y="324400"/>
                  </a:cubicBezTo>
                  <a:cubicBezTo>
                    <a:pt x="20021" y="288762"/>
                    <a:pt x="0" y="240428"/>
                    <a:pt x="0" y="190029"/>
                  </a:cubicBezTo>
                  <a:lnTo>
                    <a:pt x="0" y="190029"/>
                  </a:lnTo>
                  <a:cubicBezTo>
                    <a:pt x="0" y="139630"/>
                    <a:pt x="20021" y="91296"/>
                    <a:pt x="55658" y="55658"/>
                  </a:cubicBezTo>
                  <a:cubicBezTo>
                    <a:pt x="91296" y="20021"/>
                    <a:pt x="139630" y="0"/>
                    <a:pt x="190029" y="0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Consumer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 t="2759" b="237"/>
          <a:stretch>
            <a:fillRect/>
          </a:stretch>
        </p:blipFill>
        <p:spPr>
          <a:xfrm>
            <a:off x="8910287" y="4038656"/>
            <a:ext cx="8836693" cy="535898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911966"/>
            <a:ext cx="9144000" cy="560558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922020"/>
            <a:ext cx="5660549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Business Segments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2829" y="3268101"/>
            <a:ext cx="609161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Dell Revenue By Subsegment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43200"/>
            <a:ext cx="18288000" cy="7543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907" r="636" b="9393"/>
          <a:stretch>
            <a:fillRect/>
          </a:stretch>
        </p:blipFill>
        <p:spPr>
          <a:xfrm>
            <a:off x="341108" y="3633464"/>
            <a:ext cx="7653053" cy="49224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301" r="1301"/>
          <a:stretch>
            <a:fillRect/>
          </a:stretch>
        </p:blipFill>
        <p:spPr>
          <a:xfrm>
            <a:off x="8334175" y="3633464"/>
            <a:ext cx="9456282" cy="62056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29971" y="981075"/>
            <a:ext cx="1529329" cy="40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2020"/>
            <a:ext cx="7875685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Dell's Acquisiton of EMC in 2015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04385" y="2802196"/>
            <a:ext cx="864645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Dell Technologies Net Income/Loss Worldwide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451</Words>
  <Application>Microsoft Macintosh PowerPoint</Application>
  <PresentationFormat>Custom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Canva Sans</vt:lpstr>
      <vt:lpstr>Canva Sans Bold</vt:lpstr>
      <vt:lpstr>HK Grotesk Medium</vt:lpstr>
      <vt:lpstr>HK Grotesk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</dc:title>
  <cp:lastModifiedBy>Zdun, Julia</cp:lastModifiedBy>
  <cp:revision>2</cp:revision>
  <cp:lastPrinted>2022-10-28T05:02:29Z</cp:lastPrinted>
  <dcterms:created xsi:type="dcterms:W3CDTF">2006-08-16T00:00:00Z</dcterms:created>
  <dcterms:modified xsi:type="dcterms:W3CDTF">2022-10-28T06:28:36Z</dcterms:modified>
  <dc:identifier>DAFOzKsJPME</dc:identifier>
</cp:coreProperties>
</file>