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7"/>
  </p:notesMasterIdLst>
  <p:sldIdLst>
    <p:sldId id="256" r:id="rId2"/>
    <p:sldId id="257" r:id="rId3"/>
    <p:sldId id="260" r:id="rId4"/>
    <p:sldId id="259" r:id="rId5"/>
    <p:sldId id="265" r:id="rId6"/>
    <p:sldId id="258" r:id="rId7"/>
    <p:sldId id="291" r:id="rId8"/>
    <p:sldId id="262" r:id="rId9"/>
    <p:sldId id="270" r:id="rId10"/>
    <p:sldId id="271" r:id="rId11"/>
    <p:sldId id="268" r:id="rId12"/>
    <p:sldId id="275" r:id="rId13"/>
    <p:sldId id="276" r:id="rId14"/>
    <p:sldId id="290" r:id="rId15"/>
    <p:sldId id="292" r:id="rId16"/>
    <p:sldId id="293" r:id="rId17"/>
    <p:sldId id="297" r:id="rId18"/>
    <p:sldId id="280" r:id="rId19"/>
    <p:sldId id="287" r:id="rId20"/>
    <p:sldId id="294" r:id="rId21"/>
    <p:sldId id="282" r:id="rId22"/>
    <p:sldId id="279" r:id="rId23"/>
    <p:sldId id="296" r:id="rId24"/>
    <p:sldId id="285" r:id="rId25"/>
    <p:sldId id="295"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DM Sans" pitchFamily="2" charset="77"/>
      <p:regular r:id="rId32"/>
      <p:bold r:id="rId33"/>
      <p:italic r:id="rId34"/>
      <p:boldItalic r:id="rId35"/>
    </p:embeddedFont>
    <p:embeddedFont>
      <p:font typeface="DM Serif Display" pitchFamily="2" charset="0"/>
      <p:regular r:id="rId36"/>
      <p:italic r:id="rId37"/>
    </p:embeddedFont>
    <p:embeddedFont>
      <p:font typeface="Fira Sans Extra Condensed Medium" panose="020B06030500000200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Open Sans Light" panose="020F03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884E61-1FC3-47B4-A419-1D133C736412}">
  <a:tblStyle styleId="{87884E61-1FC3-47B4-A419-1D133C7364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2416"/>
  </p:normalViewPr>
  <p:slideViewPr>
    <p:cSldViewPr snapToGrid="0">
      <p:cViewPr>
        <p:scale>
          <a:sx n="119" d="100"/>
          <a:sy n="119" d="100"/>
        </p:scale>
        <p:origin x="24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b="0">
                <a:solidFill>
                  <a:schemeClr val="tx1"/>
                </a:solidFill>
                <a:latin typeface="Times New Roman" panose="02020603050405020304" pitchFamily="18" charset="0"/>
                <a:cs typeface="Times New Roman" panose="02020603050405020304" pitchFamily="18" charset="0"/>
              </a:rPr>
              <a:t>% of Total Earnings</a:t>
            </a:r>
          </a:p>
        </c:rich>
      </c:tx>
      <c:layout>
        <c:manualLayout>
          <c:xMode val="edge"/>
          <c:yMode val="edge"/>
          <c:x val="0.31694861998995716"/>
          <c:y val="3.38982646244117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'[Chart in Microsoft PowerPoint]Sheet1'!$B$1</c:f>
              <c:strCache>
                <c:ptCount val="1"/>
                <c:pt idx="0">
                  <c:v>% of Total Earnings</c:v>
                </c:pt>
              </c:strCache>
            </c:strRef>
          </c:tx>
          <c:dPt>
            <c:idx val="0"/>
            <c:bubble3D val="0"/>
            <c:spPr>
              <a:solidFill>
                <a:schemeClr val="accent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285-3F49-886F-B647BF99DDDA}"/>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285-3F49-886F-B647BF99DDDA}"/>
              </c:ext>
            </c:extLst>
          </c:dPt>
          <c:dPt>
            <c:idx val="2"/>
            <c:bubble3D val="0"/>
            <c:spPr>
              <a:solidFill>
                <a:schemeClr val="accent1">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285-3F49-886F-B647BF99DDDA}"/>
              </c:ext>
            </c:extLst>
          </c:dPt>
          <c:dPt>
            <c:idx val="3"/>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7-A285-3F49-886F-B647BF99DDDA}"/>
              </c:ext>
            </c:extLst>
          </c:dPt>
          <c:dPt>
            <c:idx val="4"/>
            <c:bubble3D val="0"/>
            <c:spPr>
              <a:solidFill>
                <a:schemeClr val="accent1">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A285-3F49-886F-B647BF99DDDA}"/>
              </c:ext>
            </c:extLst>
          </c:dPt>
          <c:dLbls>
            <c:dLbl>
              <c:idx val="2"/>
              <c:tx>
                <c:rich>
                  <a:bodyPr/>
                  <a:lstStyle/>
                  <a:p>
                    <a:fld id="{A31E5E85-407D-7546-9BF3-689417430876}" type="VALUE">
                      <a:rPr lang="en-US">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85-3F49-886F-B647BF99DDD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DM Serif Display" pitchFamily="2"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PowerPoint]Sheet1'!$A$2:$A$6</c:f>
              <c:strCache>
                <c:ptCount val="5"/>
                <c:pt idx="0">
                  <c:v>U.S.</c:v>
                </c:pt>
                <c:pt idx="1">
                  <c:v>Asia</c:v>
                </c:pt>
                <c:pt idx="2">
                  <c:v>Latin America</c:v>
                </c:pt>
                <c:pt idx="3">
                  <c:v>EMEA</c:v>
                </c:pt>
                <c:pt idx="4">
                  <c:v>MetLife Holdings</c:v>
                </c:pt>
              </c:strCache>
            </c:strRef>
          </c:cat>
          <c:val>
            <c:numRef>
              <c:f>'[Chart in Microsoft PowerPoint]Sheet1'!$B$2:$B$6</c:f>
              <c:numCache>
                <c:formatCode>0%</c:formatCode>
                <c:ptCount val="5"/>
                <c:pt idx="0">
                  <c:v>0.41</c:v>
                </c:pt>
                <c:pt idx="1">
                  <c:v>0.28000000000000003</c:v>
                </c:pt>
                <c:pt idx="2">
                  <c:v>0.06</c:v>
                </c:pt>
                <c:pt idx="3">
                  <c:v>0.05</c:v>
                </c:pt>
                <c:pt idx="4">
                  <c:v>0.2</c:v>
                </c:pt>
              </c:numCache>
            </c:numRef>
          </c:val>
          <c:extLst>
            <c:ext xmlns:c16="http://schemas.microsoft.com/office/drawing/2014/chart" uri="{C3380CC4-5D6E-409C-BE32-E72D297353CC}">
              <c16:uniqueId val="{0000000A-A285-3F49-886F-B647BF99DDD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f24f68604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f24f68604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By market capitalization. As of February 2022. Market cap = multiplying total number of shares by the present share price.</a:t>
            </a:r>
          </a:p>
          <a:p>
            <a:pPr marL="0" lvl="0" indent="0" algn="l" rtl="0">
              <a:spcBef>
                <a:spcPts val="0"/>
              </a:spcBef>
              <a:spcAft>
                <a:spcPts val="0"/>
              </a:spcAft>
              <a:buNone/>
            </a:pPr>
            <a:r>
              <a:rPr lang="en-US" dirty="0"/>
              <a:t>*Important because size does not mean better or more profitable but it does ensure financial stability and limits probability of insolvency. </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522eb7919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522eb7919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Data in terms of FYE 2021</a:t>
            </a:r>
          </a:p>
          <a:p>
            <a:pPr marL="0" lvl="0" indent="0" algn="l" rtl="0">
              <a:spcBef>
                <a:spcPts val="0"/>
              </a:spcBef>
              <a:spcAft>
                <a:spcPts val="0"/>
              </a:spcAft>
              <a:buNone/>
            </a:pPr>
            <a:r>
              <a:rPr lang="en-US" dirty="0"/>
              <a:t>Top 4 all together hold about 17.93% of the market</a:t>
            </a:r>
          </a:p>
          <a:p>
            <a:pPr marL="0" lvl="0" indent="0" algn="l" rtl="0">
              <a:spcBef>
                <a:spcPts val="0"/>
              </a:spcBef>
              <a:spcAft>
                <a:spcPts val="0"/>
              </a:spcAft>
              <a:buNone/>
            </a:pPr>
            <a:r>
              <a:rPr lang="en-US" dirty="0"/>
              <a:t>https://</a:t>
            </a:r>
            <a:r>
              <a:rPr lang="en-US" dirty="0" err="1"/>
              <a:t>www.investopedia.com</a:t>
            </a:r>
            <a:r>
              <a:rPr lang="en-US" dirty="0"/>
              <a:t>/articles/personal-finance/092915/biggest-life-insurance-companies-</a:t>
            </a:r>
            <a:r>
              <a:rPr lang="en-US" dirty="0" err="1"/>
              <a:t>us.asp</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www.forbes.com</a:t>
            </a:r>
            <a:r>
              <a:rPr lang="en-US" dirty="0"/>
              <a:t>/advisor/life-insurance/life-insurance-statistics/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-Life insurance industry is generally recession resistant because the demand doesn’t drop as sharply during bad economic periods compared to other industries. People are still consistently buying and needing life insurance. Especially with a company as big as MetLife, the probability of bankruptcy. MetLife has a AA- financial strength rating from S&amp;P as of December 2021, proving it to have very good strength and stability.</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522eb7919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5522eb7919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f24f68604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f24f68604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FCF = operating cash flow – capex – working capital</a:t>
            </a:r>
            <a:endParaRPr dirty="0"/>
          </a:p>
        </p:txBody>
      </p:sp>
    </p:spTree>
    <p:extLst>
      <p:ext uri="{BB962C8B-B14F-4D97-AF65-F5344CB8AC3E}">
        <p14:creationId xmlns:p14="http://schemas.microsoft.com/office/powerpoint/2010/main" val="41953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f24f68604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f24f68604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-ROE: As you can see the ROE took a large dip in 2016. This was caused by the net loss of $3.2 billion, after tax, in net derivative losses reflecting changes in interest rates, foreign currencies and equity markets in the fourth quarter of 2015. MetLife uses derivatives as part of its broader asset-liability management strategy to hedge certain risks, such as movements in interest rates and foreign currencies. This hedging activity often generates derivative gains or losses and creates fluctuations in net income because the risk being hedged may not have the same GAAP accounting treatment. Approximately 94 percent of the net derivative losses in the quarter were attributable to asymmetrical and non-economic accounting. </a:t>
            </a:r>
            <a:endParaRPr dirty="0"/>
          </a:p>
        </p:txBody>
      </p:sp>
    </p:spTree>
    <p:extLst>
      <p:ext uri="{BB962C8B-B14F-4D97-AF65-F5344CB8AC3E}">
        <p14:creationId xmlns:p14="http://schemas.microsoft.com/office/powerpoint/2010/main" val="165264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f24f68604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f24f68604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321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f24f68604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f24f68604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June of 2005, MetLife acquired Travelers Life Insurance Company and Travelers Life &amp; Annuity Company.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November 2014, through a series of mergers, MetLife Insurance Company USA is </a:t>
            </a:r>
            <a:r>
              <a:rPr lang="en-US" sz="1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formed as an insurance company, which includes MICC, MetLife Investors Insurance Company and MetLife Investors USA Insurance Company. Today, MetLife Insurance Company USA is </a:t>
            </a:r>
            <a:r>
              <a:rPr lang="en-US" sz="1800"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Brighthouse</a:t>
            </a:r>
            <a:r>
              <a:rPr lang="en-US" sz="1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Life Insurance Company, licensed in 49 states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August 2017, </a:t>
            </a:r>
            <a:r>
              <a:rPr lang="en-US" sz="1800" dirty="0" err="1">
                <a:effectLst/>
                <a:latin typeface="Calibri" panose="020F0502020204030204" pitchFamily="34" charset="0"/>
                <a:ea typeface="Calibri" panose="020F0502020204030204" pitchFamily="34" charset="0"/>
                <a:cs typeface="Calibri" panose="020F0502020204030204" pitchFamily="34" charset="0"/>
              </a:rPr>
              <a:t>Brighthouse</a:t>
            </a:r>
            <a:r>
              <a:rPr lang="en-US" sz="1800" dirty="0">
                <a:effectLst/>
                <a:latin typeface="Calibri" panose="020F0502020204030204" pitchFamily="34" charset="0"/>
                <a:ea typeface="Calibri" panose="020F0502020204030204" pitchFamily="34" charset="0"/>
                <a:cs typeface="Calibri" panose="020F0502020204030204" pitchFamily="34" charset="0"/>
              </a:rPr>
              <a:t> Financial separated from MetLife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533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5522eb7919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5522eb7919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f24f68604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f24f68604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f24f68604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f24f68604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46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5465e7bc0b_1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5465e7bc0b_1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545caf3b90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545caf3b90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https://www2.deloitte.com/us/</a:t>
            </a:r>
            <a:r>
              <a:rPr lang="en-US" dirty="0" err="1"/>
              <a:t>en</a:t>
            </a:r>
            <a:r>
              <a:rPr lang="en-US" dirty="0"/>
              <a:t>/insights/industry/financial-services/life-insurance-coverage-</a:t>
            </a:r>
            <a:r>
              <a:rPr lang="en-US" dirty="0" err="1"/>
              <a:t>gap.html</a:t>
            </a:r>
            <a:endParaRPr lang="en-US" dirty="0"/>
          </a:p>
          <a:p>
            <a:pPr marL="0" lvl="0" indent="0" algn="l" rtl="0">
              <a:spcBef>
                <a:spcPts val="0"/>
              </a:spcBef>
              <a:spcAft>
                <a:spcPts val="0"/>
              </a:spcAft>
              <a:buNone/>
            </a:pPr>
            <a:r>
              <a:rPr lang="en-US" dirty="0"/>
              <a:t>https://</a:t>
            </a:r>
            <a:r>
              <a:rPr lang="en-US" dirty="0" err="1"/>
              <a:t>www.spglobal.com</a:t>
            </a:r>
            <a:r>
              <a:rPr lang="en-US" dirty="0"/>
              <a:t>/</a:t>
            </a:r>
            <a:r>
              <a:rPr lang="en-US" dirty="0" err="1"/>
              <a:t>marketintelligence</a:t>
            </a:r>
            <a:r>
              <a:rPr lang="en-US" dirty="0"/>
              <a:t>/</a:t>
            </a:r>
            <a:r>
              <a:rPr lang="en-US" dirty="0" err="1"/>
              <a:t>en</a:t>
            </a:r>
            <a:r>
              <a:rPr lang="en-US" dirty="0"/>
              <a:t>/documents/top-risks-for-the-global-insurance-</a:t>
            </a:r>
            <a:r>
              <a:rPr lang="en-US" dirty="0" err="1"/>
              <a:t>industry.pdf</a:t>
            </a:r>
            <a:endParaRPr lang="en-US" dirty="0"/>
          </a:p>
          <a:p>
            <a:pPr marL="0" lvl="0" indent="0" algn="l" rtl="0">
              <a:spcBef>
                <a:spcPts val="0"/>
              </a:spcBef>
              <a:spcAft>
                <a:spcPts val="0"/>
              </a:spcAft>
              <a:buNone/>
            </a:pPr>
            <a:r>
              <a:rPr lang="en-US" dirty="0"/>
              <a:t>https://</a:t>
            </a:r>
            <a:r>
              <a:rPr lang="en-US" dirty="0" err="1"/>
              <a:t>www.financierworldwide.com</a:t>
            </a:r>
            <a:r>
              <a:rPr lang="en-US" dirty="0"/>
              <a:t>/four-current-regulatory-risks-facing-us-insurers#.Y0g1UC-B1bU</a:t>
            </a:r>
          </a:p>
          <a:p>
            <a:pPr marL="0" lvl="0" indent="0" algn="l" rtl="0">
              <a:spcBef>
                <a:spcPts val="0"/>
              </a:spcBef>
              <a:spcAft>
                <a:spcPts val="0"/>
              </a:spcAft>
              <a:buNone/>
            </a:pPr>
            <a:r>
              <a:rPr lang="en-US" dirty="0"/>
              <a:t>https://</a:t>
            </a:r>
            <a:r>
              <a:rPr lang="en-US" dirty="0" err="1"/>
              <a:t>www.researchgate.net</a:t>
            </a:r>
            <a:r>
              <a:rPr lang="en-US" dirty="0"/>
              <a:t>/publication/358088465_Insurance_Risk_in_Life_Insurance_Sector</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www.mckinsey.com</a:t>
            </a:r>
            <a:r>
              <a:rPr lang="en-US" dirty="0"/>
              <a:t>/industries/financial-services/our-insights/the-future-of-life-insurance-reimagining-the-industry-for-the-decade-ahead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77304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02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45caf3b9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45caf3b9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www.mckinsey.com</a:t>
            </a:r>
            <a:r>
              <a:rPr lang="en-US" dirty="0"/>
              <a:t>/industries/financial-services/our-insights/the-future-of-life-insurance-reimagining-the-industry-for-the-decade-ahead</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Rise in healthcare expenditures. Healthcare is generally getting more expensive. As this continues to be true, people are becoming less able to pay for healthcare which leads to higher mortality rates. These mortality rates boost the demand and necessity for life insurance.</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Expansion of global middle class. By 2030 another 700 million people are expected to join the global middle class, as technology and science advances. The rapidly growing middle class which brings higher incomes, grows financial wealth, with also heightened risks to mitigate. </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Generational aging and longer life expectancies. By 2030 all baby boomers will be age 65 or older and many are expected to outlive their retirement savings. Thus, increasing the need for life insurance. </a:t>
            </a: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522eb791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522eb791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Annuity meaning = a type of insurance contract. Basically a contract between the person getting insurance and the insurer that requires the insurer to make payments to you. Designed to help protect you from the risk of outliving your income.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MetLife Inc. is the holding company for Metropolitan Life Insurance Company. Metropolitan Life Insurance Company is also commonly known as just MetLife. MetLife was founded in 1868. In 1915 it completed the mutualization process. After 85 as a mutual company, MetLife demutualized in 2000.</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Latin America: medical and life insurance for government employees</a:t>
            </a:r>
          </a:p>
          <a:p>
            <a:r>
              <a:rPr lang="en-US" dirty="0"/>
              <a:t>EMEA = Middle East and Africa</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MetLife has a presence in more than 40 countries worldwide.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64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Ones to note:</a:t>
            </a:r>
          </a:p>
          <a:p>
            <a:pPr marL="0" lvl="0" indent="0" algn="l" rtl="0">
              <a:spcBef>
                <a:spcPts val="0"/>
              </a:spcBef>
              <a:spcAft>
                <a:spcPts val="0"/>
              </a:spcAft>
              <a:buNone/>
            </a:pPr>
            <a:r>
              <a:rPr lang="en-US" dirty="0"/>
              <a:t>-Price fluctuations in 2016 and 2020 (Covid)</a:t>
            </a:r>
          </a:p>
          <a:p>
            <a:pPr marL="0" lvl="0" indent="0" algn="l" rtl="0">
              <a:spcBef>
                <a:spcPts val="0"/>
              </a:spcBef>
              <a:spcAft>
                <a:spcPts val="0"/>
              </a:spcAft>
              <a:buNone/>
            </a:pPr>
            <a:r>
              <a:rPr lang="en-US" dirty="0"/>
              <a:t>-market cap</a:t>
            </a:r>
          </a:p>
          <a:p>
            <a:pPr marL="0" lvl="0" indent="0" algn="l" rtl="0">
              <a:spcBef>
                <a:spcPts val="0"/>
              </a:spcBef>
              <a:spcAft>
                <a:spcPts val="0"/>
              </a:spcAft>
              <a:buNone/>
            </a:pPr>
            <a:r>
              <a:rPr lang="en-US" dirty="0"/>
              <a:t>-revenue</a:t>
            </a:r>
          </a:p>
          <a:p>
            <a:pPr marL="0" lvl="0" indent="0" algn="l" rtl="0">
              <a:spcBef>
                <a:spcPts val="0"/>
              </a:spcBef>
              <a:spcAft>
                <a:spcPts val="0"/>
              </a:spcAft>
              <a:buNone/>
            </a:pPr>
            <a:r>
              <a:rPr lang="en-US" dirty="0"/>
              <a:t>-will explain roe later on</a:t>
            </a:r>
          </a:p>
          <a:p>
            <a:pPr marL="0" lvl="0" indent="0" algn="l" rtl="0">
              <a:spcBef>
                <a:spcPts val="0"/>
              </a:spcBef>
              <a:spcAft>
                <a:spcPts val="0"/>
              </a:spcAft>
              <a:buNone/>
            </a:pPr>
            <a:r>
              <a:rPr lang="en-US" dirty="0"/>
              <a:t>ROI = net income / total cost of investment</a:t>
            </a:r>
          </a:p>
          <a:p>
            <a:pPr marL="0" lvl="0" indent="0" algn="l" rtl="0">
              <a:spcBef>
                <a:spcPts val="0"/>
              </a:spcBef>
              <a:spcAft>
                <a:spcPts val="0"/>
              </a:spcAft>
              <a:buNone/>
            </a:pPr>
            <a:r>
              <a:rPr lang="en-US" dirty="0"/>
              <a:t>-Beta is very close to the market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522eb7919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522eb7919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9550" y="1472625"/>
            <a:ext cx="42450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1pPr>
            <a:lvl2pPr lvl="1"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2pPr>
            <a:lvl3pPr lvl="2"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3pPr>
            <a:lvl4pPr lvl="3"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4pPr>
            <a:lvl5pPr lvl="4"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5pPr>
            <a:lvl6pPr lvl="5"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6pPr>
            <a:lvl7pPr lvl="6"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7pPr>
            <a:lvl8pPr lvl="7"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8pPr>
            <a:lvl9pPr lvl="8"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9pPr>
          </a:lstStyle>
          <a:p>
            <a:endParaRPr/>
          </a:p>
        </p:txBody>
      </p:sp>
      <p:sp>
        <p:nvSpPr>
          <p:cNvPr id="10" name="Google Shape;10;p2"/>
          <p:cNvSpPr txBox="1">
            <a:spLocks noGrp="1"/>
          </p:cNvSpPr>
          <p:nvPr>
            <p:ph type="subTitle" idx="1"/>
          </p:nvPr>
        </p:nvSpPr>
        <p:spPr>
          <a:xfrm>
            <a:off x="2070875" y="2901600"/>
            <a:ext cx="50022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CCCCCC"/>
              </a:buClr>
              <a:buSzPts val="1200"/>
              <a:buNone/>
              <a:defRPr>
                <a:solidFill>
                  <a:srgbClr val="CCCCCC"/>
                </a:solidFill>
              </a:defRPr>
            </a:lvl1pPr>
            <a:lvl2pPr lvl="1" algn="ctr" rtl="0">
              <a:lnSpc>
                <a:spcPct val="100000"/>
              </a:lnSpc>
              <a:spcBef>
                <a:spcPts val="0"/>
              </a:spcBef>
              <a:spcAft>
                <a:spcPts val="0"/>
              </a:spcAft>
              <a:buClr>
                <a:srgbClr val="CCCCCC"/>
              </a:buClr>
              <a:buSzPts val="2800"/>
              <a:buNone/>
              <a:defRPr sz="2800">
                <a:solidFill>
                  <a:srgbClr val="CCCCCC"/>
                </a:solidFill>
              </a:defRPr>
            </a:lvl2pPr>
            <a:lvl3pPr lvl="2" algn="ctr" rtl="0">
              <a:lnSpc>
                <a:spcPct val="100000"/>
              </a:lnSpc>
              <a:spcBef>
                <a:spcPts val="0"/>
              </a:spcBef>
              <a:spcAft>
                <a:spcPts val="0"/>
              </a:spcAft>
              <a:buClr>
                <a:srgbClr val="CCCCCC"/>
              </a:buClr>
              <a:buSzPts val="2800"/>
              <a:buNone/>
              <a:defRPr sz="2800">
                <a:solidFill>
                  <a:srgbClr val="CCCCCC"/>
                </a:solidFill>
              </a:defRPr>
            </a:lvl3pPr>
            <a:lvl4pPr lvl="3" algn="ctr" rtl="0">
              <a:lnSpc>
                <a:spcPct val="100000"/>
              </a:lnSpc>
              <a:spcBef>
                <a:spcPts val="0"/>
              </a:spcBef>
              <a:spcAft>
                <a:spcPts val="0"/>
              </a:spcAft>
              <a:buClr>
                <a:srgbClr val="CCCCCC"/>
              </a:buClr>
              <a:buSzPts val="2800"/>
              <a:buNone/>
              <a:defRPr sz="2800">
                <a:solidFill>
                  <a:srgbClr val="CCCCCC"/>
                </a:solidFill>
              </a:defRPr>
            </a:lvl4pPr>
            <a:lvl5pPr lvl="4" algn="ctr" rtl="0">
              <a:lnSpc>
                <a:spcPct val="100000"/>
              </a:lnSpc>
              <a:spcBef>
                <a:spcPts val="0"/>
              </a:spcBef>
              <a:spcAft>
                <a:spcPts val="0"/>
              </a:spcAft>
              <a:buClr>
                <a:srgbClr val="CCCCCC"/>
              </a:buClr>
              <a:buSzPts val="2800"/>
              <a:buNone/>
              <a:defRPr sz="2800">
                <a:solidFill>
                  <a:srgbClr val="CCCCCC"/>
                </a:solidFill>
              </a:defRPr>
            </a:lvl5pPr>
            <a:lvl6pPr lvl="5" algn="ctr" rtl="0">
              <a:lnSpc>
                <a:spcPct val="100000"/>
              </a:lnSpc>
              <a:spcBef>
                <a:spcPts val="0"/>
              </a:spcBef>
              <a:spcAft>
                <a:spcPts val="0"/>
              </a:spcAft>
              <a:buClr>
                <a:srgbClr val="CCCCCC"/>
              </a:buClr>
              <a:buSzPts val="2800"/>
              <a:buNone/>
              <a:defRPr sz="2800">
                <a:solidFill>
                  <a:srgbClr val="CCCCCC"/>
                </a:solidFill>
              </a:defRPr>
            </a:lvl6pPr>
            <a:lvl7pPr lvl="6" algn="ctr" rtl="0">
              <a:lnSpc>
                <a:spcPct val="100000"/>
              </a:lnSpc>
              <a:spcBef>
                <a:spcPts val="0"/>
              </a:spcBef>
              <a:spcAft>
                <a:spcPts val="0"/>
              </a:spcAft>
              <a:buClr>
                <a:srgbClr val="CCCCCC"/>
              </a:buClr>
              <a:buSzPts val="2800"/>
              <a:buNone/>
              <a:defRPr sz="2800">
                <a:solidFill>
                  <a:srgbClr val="CCCCCC"/>
                </a:solidFill>
              </a:defRPr>
            </a:lvl7pPr>
            <a:lvl8pPr lvl="7" algn="ctr" rtl="0">
              <a:lnSpc>
                <a:spcPct val="100000"/>
              </a:lnSpc>
              <a:spcBef>
                <a:spcPts val="0"/>
              </a:spcBef>
              <a:spcAft>
                <a:spcPts val="0"/>
              </a:spcAft>
              <a:buClr>
                <a:srgbClr val="CCCCCC"/>
              </a:buClr>
              <a:buSzPts val="2800"/>
              <a:buNone/>
              <a:defRPr sz="2800">
                <a:solidFill>
                  <a:srgbClr val="CCCCCC"/>
                </a:solidFill>
              </a:defRPr>
            </a:lvl8pPr>
            <a:lvl9pPr lvl="8" algn="ctr" rtl="0">
              <a:lnSpc>
                <a:spcPct val="100000"/>
              </a:lnSpc>
              <a:spcBef>
                <a:spcPts val="0"/>
              </a:spcBef>
              <a:spcAft>
                <a:spcPts val="0"/>
              </a:spcAft>
              <a:buClr>
                <a:srgbClr val="CCCCCC"/>
              </a:buClr>
              <a:buSzPts val="2800"/>
              <a:buNone/>
              <a:defRPr sz="2800">
                <a:solidFill>
                  <a:srgbClr val="CCCCC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lumns 2">
  <p:cSld name="CUSTOM_6_1_1_1">
    <p:spTree>
      <p:nvGrpSpPr>
        <p:cNvPr id="1" name="Shape 79"/>
        <p:cNvGrpSpPr/>
        <p:nvPr/>
      </p:nvGrpSpPr>
      <p:grpSpPr>
        <a:xfrm>
          <a:off x="0" y="0"/>
          <a:ext cx="0" cy="0"/>
          <a:chOff x="0" y="0"/>
          <a:chExt cx="0" cy="0"/>
        </a:xfrm>
      </p:grpSpPr>
      <p:sp>
        <p:nvSpPr>
          <p:cNvPr id="80" name="Google Shape;80;p14"/>
          <p:cNvSpPr txBox="1">
            <a:spLocks noGrp="1"/>
          </p:cNvSpPr>
          <p:nvPr>
            <p:ph type="ctrTitle"/>
          </p:nvPr>
        </p:nvSpPr>
        <p:spPr>
          <a:xfrm>
            <a:off x="2120944" y="1395950"/>
            <a:ext cx="2429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81" name="Google Shape;81;p14"/>
          <p:cNvSpPr txBox="1">
            <a:spLocks noGrp="1"/>
          </p:cNvSpPr>
          <p:nvPr>
            <p:ph type="subTitle" idx="1"/>
          </p:nvPr>
        </p:nvSpPr>
        <p:spPr>
          <a:xfrm>
            <a:off x="2120944" y="1857424"/>
            <a:ext cx="18264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2" name="Google Shape;82;p14"/>
          <p:cNvSpPr txBox="1">
            <a:spLocks noGrp="1"/>
          </p:cNvSpPr>
          <p:nvPr>
            <p:ph type="ctrTitle" idx="2"/>
          </p:nvPr>
        </p:nvSpPr>
        <p:spPr>
          <a:xfrm>
            <a:off x="4593656" y="1392550"/>
            <a:ext cx="24294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83" name="Google Shape;83;p14"/>
          <p:cNvSpPr txBox="1">
            <a:spLocks noGrp="1"/>
          </p:cNvSpPr>
          <p:nvPr>
            <p:ph type="subTitle" idx="3"/>
          </p:nvPr>
        </p:nvSpPr>
        <p:spPr>
          <a:xfrm>
            <a:off x="5196656" y="1854021"/>
            <a:ext cx="1826400" cy="3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84" name="Google Shape;84;p14"/>
          <p:cNvSpPr txBox="1">
            <a:spLocks noGrp="1"/>
          </p:cNvSpPr>
          <p:nvPr>
            <p:ph type="ctrTitle" idx="4"/>
          </p:nvPr>
        </p:nvSpPr>
        <p:spPr>
          <a:xfrm>
            <a:off x="2120944" y="2921676"/>
            <a:ext cx="2429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85" name="Google Shape;85;p14"/>
          <p:cNvSpPr txBox="1">
            <a:spLocks noGrp="1"/>
          </p:cNvSpPr>
          <p:nvPr>
            <p:ph type="subTitle" idx="5"/>
          </p:nvPr>
        </p:nvSpPr>
        <p:spPr>
          <a:xfrm>
            <a:off x="2120944" y="3383150"/>
            <a:ext cx="18264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6" name="Google Shape;86;p14"/>
          <p:cNvSpPr txBox="1">
            <a:spLocks noGrp="1"/>
          </p:cNvSpPr>
          <p:nvPr>
            <p:ph type="ctrTitle" idx="6"/>
          </p:nvPr>
        </p:nvSpPr>
        <p:spPr>
          <a:xfrm>
            <a:off x="4593656" y="2918279"/>
            <a:ext cx="24294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87" name="Google Shape;87;p14"/>
          <p:cNvSpPr txBox="1">
            <a:spLocks noGrp="1"/>
          </p:cNvSpPr>
          <p:nvPr>
            <p:ph type="subTitle" idx="7"/>
          </p:nvPr>
        </p:nvSpPr>
        <p:spPr>
          <a:xfrm>
            <a:off x="5196656" y="3379749"/>
            <a:ext cx="1826400" cy="3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88" name="Google Shape;88;p14"/>
          <p:cNvSpPr txBox="1">
            <a:spLocks noGrp="1"/>
          </p:cNvSpPr>
          <p:nvPr>
            <p:ph type="ctrTitle" idx="8"/>
          </p:nvPr>
        </p:nvSpPr>
        <p:spPr>
          <a:xfrm>
            <a:off x="723600" y="470625"/>
            <a:ext cx="1497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s 1">
  <p:cSld name="CUSTOM_21">
    <p:spTree>
      <p:nvGrpSpPr>
        <p:cNvPr id="1" name="Shape 89"/>
        <p:cNvGrpSpPr/>
        <p:nvPr/>
      </p:nvGrpSpPr>
      <p:grpSpPr>
        <a:xfrm>
          <a:off x="0" y="0"/>
          <a:ext cx="0" cy="0"/>
          <a:chOff x="0" y="0"/>
          <a:chExt cx="0" cy="0"/>
        </a:xfrm>
      </p:grpSpPr>
      <p:sp>
        <p:nvSpPr>
          <p:cNvPr id="90" name="Google Shape;90;p15"/>
          <p:cNvSpPr txBox="1">
            <a:spLocks noGrp="1"/>
          </p:cNvSpPr>
          <p:nvPr>
            <p:ph type="subTitle" idx="1"/>
          </p:nvPr>
        </p:nvSpPr>
        <p:spPr>
          <a:xfrm>
            <a:off x="86520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1" name="Google Shape;91;p15"/>
          <p:cNvSpPr txBox="1">
            <a:spLocks noGrp="1"/>
          </p:cNvSpPr>
          <p:nvPr>
            <p:ph type="subTitle" idx="2"/>
          </p:nvPr>
        </p:nvSpPr>
        <p:spPr>
          <a:xfrm>
            <a:off x="366300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2" name="Google Shape;92;p15"/>
          <p:cNvSpPr txBox="1">
            <a:spLocks noGrp="1"/>
          </p:cNvSpPr>
          <p:nvPr>
            <p:ph type="ctrTitle"/>
          </p:nvPr>
        </p:nvSpPr>
        <p:spPr>
          <a:xfrm>
            <a:off x="46460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3" name="Google Shape;93;p15"/>
          <p:cNvSpPr txBox="1">
            <a:spLocks noGrp="1"/>
          </p:cNvSpPr>
          <p:nvPr>
            <p:ph type="ctrTitle" idx="3"/>
          </p:nvPr>
        </p:nvSpPr>
        <p:spPr>
          <a:xfrm>
            <a:off x="326235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4" name="Google Shape;94;p15"/>
          <p:cNvSpPr txBox="1">
            <a:spLocks noGrp="1"/>
          </p:cNvSpPr>
          <p:nvPr>
            <p:ph type="subTitle" idx="4"/>
          </p:nvPr>
        </p:nvSpPr>
        <p:spPr>
          <a:xfrm>
            <a:off x="646075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5" name="Google Shape;95;p15"/>
          <p:cNvSpPr txBox="1">
            <a:spLocks noGrp="1"/>
          </p:cNvSpPr>
          <p:nvPr>
            <p:ph type="ctrTitle" idx="5"/>
          </p:nvPr>
        </p:nvSpPr>
        <p:spPr>
          <a:xfrm>
            <a:off x="606010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6" name="Google Shape;96;p15"/>
          <p:cNvSpPr txBox="1">
            <a:spLocks noGrp="1"/>
          </p:cNvSpPr>
          <p:nvPr>
            <p:ph type="ctrTitle" idx="6"/>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design 4">
  <p:cSld name="CUSTOM_22">
    <p:spTree>
      <p:nvGrpSpPr>
        <p:cNvPr id="1" name="Shape 97"/>
        <p:cNvGrpSpPr/>
        <p:nvPr/>
      </p:nvGrpSpPr>
      <p:grpSpPr>
        <a:xfrm>
          <a:off x="0" y="0"/>
          <a:ext cx="0" cy="0"/>
          <a:chOff x="0" y="0"/>
          <a:chExt cx="0" cy="0"/>
        </a:xfrm>
      </p:grpSpPr>
      <p:sp>
        <p:nvSpPr>
          <p:cNvPr id="98" name="Google Shape;98;p16"/>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99" name="Google Shape;99;p16"/>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CCCCCC"/>
              </a:buClr>
              <a:buSzPts val="3600"/>
              <a:buNone/>
              <a:defRPr sz="3600">
                <a:solidFill>
                  <a:srgbClr val="CCCCCC"/>
                </a:solidFill>
              </a:defRPr>
            </a:lvl1pPr>
            <a:lvl2pPr lvl="1" algn="r" rtl="0">
              <a:spcBef>
                <a:spcPts val="0"/>
              </a:spcBef>
              <a:spcAft>
                <a:spcPts val="0"/>
              </a:spcAft>
              <a:buClr>
                <a:srgbClr val="CCCCCC"/>
              </a:buClr>
              <a:buSzPts val="6500"/>
              <a:buNone/>
              <a:defRPr sz="6500">
                <a:solidFill>
                  <a:srgbClr val="CCCCCC"/>
                </a:solidFill>
              </a:defRPr>
            </a:lvl2pPr>
            <a:lvl3pPr lvl="2" algn="r" rtl="0">
              <a:spcBef>
                <a:spcPts val="0"/>
              </a:spcBef>
              <a:spcAft>
                <a:spcPts val="0"/>
              </a:spcAft>
              <a:buClr>
                <a:srgbClr val="CCCCCC"/>
              </a:buClr>
              <a:buSzPts val="6500"/>
              <a:buNone/>
              <a:defRPr sz="6500">
                <a:solidFill>
                  <a:srgbClr val="CCCCCC"/>
                </a:solidFill>
              </a:defRPr>
            </a:lvl3pPr>
            <a:lvl4pPr lvl="3" algn="r" rtl="0">
              <a:spcBef>
                <a:spcPts val="0"/>
              </a:spcBef>
              <a:spcAft>
                <a:spcPts val="0"/>
              </a:spcAft>
              <a:buClr>
                <a:srgbClr val="CCCCCC"/>
              </a:buClr>
              <a:buSzPts val="6500"/>
              <a:buNone/>
              <a:defRPr sz="6500">
                <a:solidFill>
                  <a:srgbClr val="CCCCCC"/>
                </a:solidFill>
              </a:defRPr>
            </a:lvl4pPr>
            <a:lvl5pPr lvl="4" algn="r" rtl="0">
              <a:spcBef>
                <a:spcPts val="0"/>
              </a:spcBef>
              <a:spcAft>
                <a:spcPts val="0"/>
              </a:spcAft>
              <a:buClr>
                <a:srgbClr val="CCCCCC"/>
              </a:buClr>
              <a:buSzPts val="6500"/>
              <a:buNone/>
              <a:defRPr sz="6500">
                <a:solidFill>
                  <a:srgbClr val="CCCCCC"/>
                </a:solidFill>
              </a:defRPr>
            </a:lvl5pPr>
            <a:lvl6pPr lvl="5" algn="r" rtl="0">
              <a:spcBef>
                <a:spcPts val="0"/>
              </a:spcBef>
              <a:spcAft>
                <a:spcPts val="0"/>
              </a:spcAft>
              <a:buClr>
                <a:srgbClr val="CCCCCC"/>
              </a:buClr>
              <a:buSzPts val="6500"/>
              <a:buNone/>
              <a:defRPr sz="6500">
                <a:solidFill>
                  <a:srgbClr val="CCCCCC"/>
                </a:solidFill>
              </a:defRPr>
            </a:lvl6pPr>
            <a:lvl7pPr lvl="6" algn="r" rtl="0">
              <a:spcBef>
                <a:spcPts val="0"/>
              </a:spcBef>
              <a:spcAft>
                <a:spcPts val="0"/>
              </a:spcAft>
              <a:buClr>
                <a:srgbClr val="CCCCCC"/>
              </a:buClr>
              <a:buSzPts val="6500"/>
              <a:buNone/>
              <a:defRPr sz="6500">
                <a:solidFill>
                  <a:srgbClr val="CCCCCC"/>
                </a:solidFill>
              </a:defRPr>
            </a:lvl7pPr>
            <a:lvl8pPr lvl="7" algn="r" rtl="0">
              <a:spcBef>
                <a:spcPts val="0"/>
              </a:spcBef>
              <a:spcAft>
                <a:spcPts val="0"/>
              </a:spcAft>
              <a:buClr>
                <a:srgbClr val="CCCCCC"/>
              </a:buClr>
              <a:buSzPts val="6500"/>
              <a:buNone/>
              <a:defRPr sz="6500">
                <a:solidFill>
                  <a:srgbClr val="CCCCCC"/>
                </a:solidFill>
              </a:defRPr>
            </a:lvl8pPr>
            <a:lvl9pPr lvl="8" algn="r" rtl="0">
              <a:spcBef>
                <a:spcPts val="0"/>
              </a:spcBef>
              <a:spcAft>
                <a:spcPts val="0"/>
              </a:spcAft>
              <a:buClr>
                <a:srgbClr val="CCCCCC"/>
              </a:buClr>
              <a:buSzPts val="6500"/>
              <a:buNone/>
              <a:defRPr sz="6500">
                <a:solidFill>
                  <a:srgbClr val="CCCCCC"/>
                </a:solidFill>
              </a:defRPr>
            </a:lvl9pPr>
          </a:lstStyle>
          <a:p>
            <a:endParaRPr/>
          </a:p>
        </p:txBody>
      </p:sp>
      <p:sp>
        <p:nvSpPr>
          <p:cNvPr id="100" name="Google Shape;100;p16"/>
          <p:cNvSpPr txBox="1">
            <a:spLocks noGrp="1"/>
          </p:cNvSpPr>
          <p:nvPr>
            <p:ph type="title" idx="2" hasCustomPrompt="1"/>
          </p:nvPr>
        </p:nvSpPr>
        <p:spPr>
          <a:xfrm flipH="1">
            <a:off x="3514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design 5">
  <p:cSld name="CUSTOM_23">
    <p:spTree>
      <p:nvGrpSpPr>
        <p:cNvPr id="1" name="Shape 101"/>
        <p:cNvGrpSpPr/>
        <p:nvPr/>
      </p:nvGrpSpPr>
      <p:grpSpPr>
        <a:xfrm>
          <a:off x="0" y="0"/>
          <a:ext cx="0" cy="0"/>
          <a:chOff x="0" y="0"/>
          <a:chExt cx="0" cy="0"/>
        </a:xfrm>
      </p:grpSpPr>
      <p:sp>
        <p:nvSpPr>
          <p:cNvPr id="102" name="Google Shape;102;p17"/>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103" name="Google Shape;103;p17"/>
          <p:cNvSpPr txBox="1">
            <a:spLocks noGrp="1"/>
          </p:cNvSpPr>
          <p:nvPr>
            <p:ph type="title" idx="2" hasCustomPrompt="1"/>
          </p:nvPr>
        </p:nvSpPr>
        <p:spPr>
          <a:xfrm flipH="1">
            <a:off x="-5174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104" name="Google Shape;104;p17"/>
          <p:cNvSpPr/>
          <p:nvPr/>
        </p:nvSpPr>
        <p:spPr>
          <a:xfrm>
            <a:off x="26093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line design 6">
  <p:cSld name="CUSTOM_24">
    <p:spTree>
      <p:nvGrpSpPr>
        <p:cNvPr id="1" name="Shape 105"/>
        <p:cNvGrpSpPr/>
        <p:nvPr/>
      </p:nvGrpSpPr>
      <p:grpSpPr>
        <a:xfrm>
          <a:off x="0" y="0"/>
          <a:ext cx="0" cy="0"/>
          <a:chOff x="0" y="0"/>
          <a:chExt cx="0" cy="0"/>
        </a:xfrm>
      </p:grpSpPr>
      <p:sp>
        <p:nvSpPr>
          <p:cNvPr id="106" name="Google Shape;106;p18"/>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 name="Google Shape;107;p18"/>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D9D9D9"/>
              </a:buClr>
              <a:buSzPts val="3600"/>
              <a:buNone/>
              <a:defRPr sz="3600">
                <a:solidFill>
                  <a:srgbClr val="D9D9D9"/>
                </a:solidFill>
              </a:defRPr>
            </a:lvl1pPr>
            <a:lvl2pPr lvl="1" algn="r" rtl="0">
              <a:spcBef>
                <a:spcPts val="0"/>
              </a:spcBef>
              <a:spcAft>
                <a:spcPts val="0"/>
              </a:spcAft>
              <a:buClr>
                <a:srgbClr val="D9D9D9"/>
              </a:buClr>
              <a:buSzPts val="6500"/>
              <a:buNone/>
              <a:defRPr sz="6500">
                <a:solidFill>
                  <a:srgbClr val="D9D9D9"/>
                </a:solidFill>
              </a:defRPr>
            </a:lvl2pPr>
            <a:lvl3pPr lvl="2" algn="r" rtl="0">
              <a:spcBef>
                <a:spcPts val="0"/>
              </a:spcBef>
              <a:spcAft>
                <a:spcPts val="0"/>
              </a:spcAft>
              <a:buClr>
                <a:srgbClr val="D9D9D9"/>
              </a:buClr>
              <a:buSzPts val="6500"/>
              <a:buNone/>
              <a:defRPr sz="6500">
                <a:solidFill>
                  <a:srgbClr val="D9D9D9"/>
                </a:solidFill>
              </a:defRPr>
            </a:lvl3pPr>
            <a:lvl4pPr lvl="3" algn="r" rtl="0">
              <a:spcBef>
                <a:spcPts val="0"/>
              </a:spcBef>
              <a:spcAft>
                <a:spcPts val="0"/>
              </a:spcAft>
              <a:buClr>
                <a:srgbClr val="D9D9D9"/>
              </a:buClr>
              <a:buSzPts val="6500"/>
              <a:buNone/>
              <a:defRPr sz="6500">
                <a:solidFill>
                  <a:srgbClr val="D9D9D9"/>
                </a:solidFill>
              </a:defRPr>
            </a:lvl4pPr>
            <a:lvl5pPr lvl="4" algn="r" rtl="0">
              <a:spcBef>
                <a:spcPts val="0"/>
              </a:spcBef>
              <a:spcAft>
                <a:spcPts val="0"/>
              </a:spcAft>
              <a:buClr>
                <a:srgbClr val="D9D9D9"/>
              </a:buClr>
              <a:buSzPts val="6500"/>
              <a:buNone/>
              <a:defRPr sz="6500">
                <a:solidFill>
                  <a:srgbClr val="D9D9D9"/>
                </a:solidFill>
              </a:defRPr>
            </a:lvl5pPr>
            <a:lvl6pPr lvl="5" algn="r" rtl="0">
              <a:spcBef>
                <a:spcPts val="0"/>
              </a:spcBef>
              <a:spcAft>
                <a:spcPts val="0"/>
              </a:spcAft>
              <a:buClr>
                <a:srgbClr val="D9D9D9"/>
              </a:buClr>
              <a:buSzPts val="6500"/>
              <a:buNone/>
              <a:defRPr sz="6500">
                <a:solidFill>
                  <a:srgbClr val="D9D9D9"/>
                </a:solidFill>
              </a:defRPr>
            </a:lvl6pPr>
            <a:lvl7pPr lvl="6" algn="r" rtl="0">
              <a:spcBef>
                <a:spcPts val="0"/>
              </a:spcBef>
              <a:spcAft>
                <a:spcPts val="0"/>
              </a:spcAft>
              <a:buClr>
                <a:srgbClr val="D9D9D9"/>
              </a:buClr>
              <a:buSzPts val="6500"/>
              <a:buNone/>
              <a:defRPr sz="6500">
                <a:solidFill>
                  <a:srgbClr val="D9D9D9"/>
                </a:solidFill>
              </a:defRPr>
            </a:lvl7pPr>
            <a:lvl8pPr lvl="7" algn="r" rtl="0">
              <a:spcBef>
                <a:spcPts val="0"/>
              </a:spcBef>
              <a:spcAft>
                <a:spcPts val="0"/>
              </a:spcAft>
              <a:buClr>
                <a:srgbClr val="D9D9D9"/>
              </a:buClr>
              <a:buSzPts val="6500"/>
              <a:buNone/>
              <a:defRPr sz="6500">
                <a:solidFill>
                  <a:srgbClr val="D9D9D9"/>
                </a:solidFill>
              </a:defRPr>
            </a:lvl8pPr>
            <a:lvl9pPr lvl="8" algn="r" rtl="0">
              <a:spcBef>
                <a:spcPts val="0"/>
              </a:spcBef>
              <a:spcAft>
                <a:spcPts val="0"/>
              </a:spcAft>
              <a:buClr>
                <a:srgbClr val="D9D9D9"/>
              </a:buClr>
              <a:buSzPts val="6500"/>
              <a:buNone/>
              <a:defRPr sz="6500">
                <a:solidFill>
                  <a:srgbClr val="D9D9D9"/>
                </a:solidFill>
              </a:defRPr>
            </a:lvl9pPr>
          </a:lstStyle>
          <a:p>
            <a:endParaRPr/>
          </a:p>
        </p:txBody>
      </p:sp>
      <p:sp>
        <p:nvSpPr>
          <p:cNvPr id="108" name="Google Shape;108;p18"/>
          <p:cNvSpPr txBox="1">
            <a:spLocks noGrp="1"/>
          </p:cNvSpPr>
          <p:nvPr>
            <p:ph type="title" idx="2" hasCustomPrompt="1"/>
          </p:nvPr>
        </p:nvSpPr>
        <p:spPr>
          <a:xfrm flipH="1">
            <a:off x="3514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D9D9D9"/>
              </a:buClr>
              <a:buSzPts val="16000"/>
              <a:buNone/>
              <a:defRPr sz="16000">
                <a:solidFill>
                  <a:srgbClr val="D9D9D9"/>
                </a:solidFill>
              </a:defRPr>
            </a:lvl1pPr>
            <a:lvl2pPr lvl="1"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11_1_2_1">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676549" y="2123400"/>
            <a:ext cx="28470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B7B7B7"/>
              </a:buClr>
              <a:buSzPts val="2800"/>
              <a:buNone/>
              <a:defRPr>
                <a:solidFill>
                  <a:srgbClr val="B7B7B7"/>
                </a:solidFill>
              </a:defRPr>
            </a:lvl1pPr>
            <a:lvl2pPr lvl="1" rtl="0">
              <a:spcBef>
                <a:spcPts val="0"/>
              </a:spcBef>
              <a:spcAft>
                <a:spcPts val="0"/>
              </a:spcAft>
              <a:buClr>
                <a:srgbClr val="B7B7B7"/>
              </a:buClr>
              <a:buSzPts val="2800"/>
              <a:buNone/>
              <a:defRPr>
                <a:solidFill>
                  <a:srgbClr val="B7B7B7"/>
                </a:solidFill>
              </a:defRPr>
            </a:lvl2pPr>
            <a:lvl3pPr lvl="2" rtl="0">
              <a:spcBef>
                <a:spcPts val="0"/>
              </a:spcBef>
              <a:spcAft>
                <a:spcPts val="0"/>
              </a:spcAft>
              <a:buClr>
                <a:srgbClr val="B7B7B7"/>
              </a:buClr>
              <a:buSzPts val="2800"/>
              <a:buNone/>
              <a:defRPr>
                <a:solidFill>
                  <a:srgbClr val="B7B7B7"/>
                </a:solidFill>
              </a:defRPr>
            </a:lvl3pPr>
            <a:lvl4pPr lvl="3" rtl="0">
              <a:spcBef>
                <a:spcPts val="0"/>
              </a:spcBef>
              <a:spcAft>
                <a:spcPts val="0"/>
              </a:spcAft>
              <a:buClr>
                <a:srgbClr val="B7B7B7"/>
              </a:buClr>
              <a:buSzPts val="2800"/>
              <a:buNone/>
              <a:defRPr>
                <a:solidFill>
                  <a:srgbClr val="B7B7B7"/>
                </a:solidFill>
              </a:defRPr>
            </a:lvl4pPr>
            <a:lvl5pPr lvl="4" rtl="0">
              <a:spcBef>
                <a:spcPts val="0"/>
              </a:spcBef>
              <a:spcAft>
                <a:spcPts val="0"/>
              </a:spcAft>
              <a:buClr>
                <a:srgbClr val="B7B7B7"/>
              </a:buClr>
              <a:buSzPts val="2800"/>
              <a:buNone/>
              <a:defRPr>
                <a:solidFill>
                  <a:srgbClr val="B7B7B7"/>
                </a:solidFill>
              </a:defRPr>
            </a:lvl5pPr>
            <a:lvl6pPr lvl="5" rtl="0">
              <a:spcBef>
                <a:spcPts val="0"/>
              </a:spcBef>
              <a:spcAft>
                <a:spcPts val="0"/>
              </a:spcAft>
              <a:buClr>
                <a:srgbClr val="B7B7B7"/>
              </a:buClr>
              <a:buSzPts val="2800"/>
              <a:buNone/>
              <a:defRPr>
                <a:solidFill>
                  <a:srgbClr val="B7B7B7"/>
                </a:solidFill>
              </a:defRPr>
            </a:lvl6pPr>
            <a:lvl7pPr lvl="6" rtl="0">
              <a:spcBef>
                <a:spcPts val="0"/>
              </a:spcBef>
              <a:spcAft>
                <a:spcPts val="0"/>
              </a:spcAft>
              <a:buClr>
                <a:srgbClr val="B7B7B7"/>
              </a:buClr>
              <a:buSzPts val="2800"/>
              <a:buNone/>
              <a:defRPr>
                <a:solidFill>
                  <a:srgbClr val="B7B7B7"/>
                </a:solidFill>
              </a:defRPr>
            </a:lvl7pPr>
            <a:lvl8pPr lvl="7" rtl="0">
              <a:spcBef>
                <a:spcPts val="0"/>
              </a:spcBef>
              <a:spcAft>
                <a:spcPts val="0"/>
              </a:spcAft>
              <a:buClr>
                <a:srgbClr val="B7B7B7"/>
              </a:buClr>
              <a:buSzPts val="2800"/>
              <a:buNone/>
              <a:defRPr>
                <a:solidFill>
                  <a:srgbClr val="B7B7B7"/>
                </a:solidFill>
              </a:defRPr>
            </a:lvl8pPr>
            <a:lvl9pPr lvl="8" rtl="0">
              <a:spcBef>
                <a:spcPts val="0"/>
              </a:spcBef>
              <a:spcAft>
                <a:spcPts val="0"/>
              </a:spcAft>
              <a:buClr>
                <a:srgbClr val="B7B7B7"/>
              </a:buClr>
              <a:buSzPts val="2800"/>
              <a:buNone/>
              <a:defRPr>
                <a:solidFill>
                  <a:srgbClr val="B7B7B7"/>
                </a:solidFill>
              </a:defRPr>
            </a:lvl9pPr>
          </a:lstStyle>
          <a:p>
            <a:endParaRPr/>
          </a:p>
        </p:txBody>
      </p:sp>
      <p:sp>
        <p:nvSpPr>
          <p:cNvPr id="122" name="Google Shape;122;p20"/>
          <p:cNvSpPr txBox="1">
            <a:spLocks noGrp="1"/>
          </p:cNvSpPr>
          <p:nvPr>
            <p:ph type="subTitle" idx="1"/>
          </p:nvPr>
        </p:nvSpPr>
        <p:spPr>
          <a:xfrm flipH="1">
            <a:off x="5020872" y="1986750"/>
            <a:ext cx="2631000" cy="117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redits">
  <p:cSld name="CUSTOM_25">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125" name="Google Shape;125;p21"/>
          <p:cNvSpPr txBox="1">
            <a:spLocks noGrp="1"/>
          </p:cNvSpPr>
          <p:nvPr>
            <p:ph type="ctrTitle"/>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sources">
  <p:cSld name="CUSTOM_10">
    <p:spTree>
      <p:nvGrpSpPr>
        <p:cNvPr id="1" name="Shape 126"/>
        <p:cNvGrpSpPr/>
        <p:nvPr/>
      </p:nvGrpSpPr>
      <p:grpSpPr>
        <a:xfrm>
          <a:off x="0" y="0"/>
          <a:ext cx="0" cy="0"/>
          <a:chOff x="0" y="0"/>
          <a:chExt cx="0" cy="0"/>
        </a:xfrm>
      </p:grpSpPr>
      <p:sp>
        <p:nvSpPr>
          <p:cNvPr id="127" name="Google Shape;127;p22"/>
          <p:cNvSpPr txBox="1">
            <a:spLocks noGrp="1"/>
          </p:cNvSpPr>
          <p:nvPr>
            <p:ph type="body" idx="1"/>
          </p:nvPr>
        </p:nvSpPr>
        <p:spPr>
          <a:xfrm>
            <a:off x="642050" y="18300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128" name="Google Shape;128;p22"/>
          <p:cNvSpPr txBox="1">
            <a:spLocks noGrp="1"/>
          </p:cNvSpPr>
          <p:nvPr>
            <p:ph type="subTitle" idx="2"/>
          </p:nvPr>
        </p:nvSpPr>
        <p:spPr>
          <a:xfrm>
            <a:off x="723600" y="991050"/>
            <a:ext cx="36558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atin typeface="Open Sans"/>
                <a:ea typeface="Open Sans"/>
                <a:cs typeface="Open Sans"/>
                <a:sym typeface="Open Sans"/>
              </a:defRPr>
            </a:lvl2pPr>
            <a:lvl3pPr lvl="2" rtl="0">
              <a:spcBef>
                <a:spcPts val="1600"/>
              </a:spcBef>
              <a:spcAft>
                <a:spcPts val="0"/>
              </a:spcAft>
              <a:buNone/>
              <a:defRPr>
                <a:latin typeface="Open Sans"/>
                <a:ea typeface="Open Sans"/>
                <a:cs typeface="Open Sans"/>
                <a:sym typeface="Open Sans"/>
              </a:defRPr>
            </a:lvl3pPr>
            <a:lvl4pPr lvl="3" rtl="0">
              <a:spcBef>
                <a:spcPts val="1600"/>
              </a:spcBef>
              <a:spcAft>
                <a:spcPts val="0"/>
              </a:spcAft>
              <a:buNone/>
              <a:defRPr>
                <a:latin typeface="Open Sans"/>
                <a:ea typeface="Open Sans"/>
                <a:cs typeface="Open Sans"/>
                <a:sym typeface="Open Sans"/>
              </a:defRPr>
            </a:lvl4pPr>
            <a:lvl5pPr lvl="4" rtl="0">
              <a:spcBef>
                <a:spcPts val="1600"/>
              </a:spcBef>
              <a:spcAft>
                <a:spcPts val="0"/>
              </a:spcAft>
              <a:buNone/>
              <a:defRPr>
                <a:latin typeface="Open Sans"/>
                <a:ea typeface="Open Sans"/>
                <a:cs typeface="Open Sans"/>
                <a:sym typeface="Open Sans"/>
              </a:defRPr>
            </a:lvl5pPr>
            <a:lvl6pPr lvl="5" rtl="0">
              <a:spcBef>
                <a:spcPts val="1600"/>
              </a:spcBef>
              <a:spcAft>
                <a:spcPts val="0"/>
              </a:spcAft>
              <a:buNone/>
              <a:defRPr>
                <a:latin typeface="Open Sans"/>
                <a:ea typeface="Open Sans"/>
                <a:cs typeface="Open Sans"/>
                <a:sym typeface="Open Sans"/>
              </a:defRPr>
            </a:lvl6pPr>
            <a:lvl7pPr lvl="6" rtl="0">
              <a:spcBef>
                <a:spcPts val="1600"/>
              </a:spcBef>
              <a:spcAft>
                <a:spcPts val="0"/>
              </a:spcAft>
              <a:buNone/>
              <a:defRPr>
                <a:latin typeface="Open Sans"/>
                <a:ea typeface="Open Sans"/>
                <a:cs typeface="Open Sans"/>
                <a:sym typeface="Open Sans"/>
              </a:defRPr>
            </a:lvl7pPr>
            <a:lvl8pPr lvl="7" rtl="0">
              <a:spcBef>
                <a:spcPts val="1600"/>
              </a:spcBef>
              <a:spcAft>
                <a:spcPts val="0"/>
              </a:spcAft>
              <a:buNone/>
              <a:defRPr>
                <a:latin typeface="Open Sans"/>
                <a:ea typeface="Open Sans"/>
                <a:cs typeface="Open Sans"/>
                <a:sym typeface="Open Sans"/>
              </a:defRPr>
            </a:lvl8pPr>
            <a:lvl9pPr lvl="8" rtl="0">
              <a:spcBef>
                <a:spcPts val="1600"/>
              </a:spcBef>
              <a:spcAft>
                <a:spcPts val="1600"/>
              </a:spcAft>
              <a:buNone/>
              <a:defRPr>
                <a:latin typeface="Open Sans"/>
                <a:ea typeface="Open Sans"/>
                <a:cs typeface="Open Sans"/>
                <a:sym typeface="Open Sans"/>
              </a:defRPr>
            </a:lvl9pPr>
          </a:lstStyle>
          <a:p>
            <a:endParaRPr/>
          </a:p>
        </p:txBody>
      </p:sp>
      <p:sp>
        <p:nvSpPr>
          <p:cNvPr id="129" name="Google Shape;129;p22"/>
          <p:cNvSpPr txBox="1">
            <a:spLocks noGrp="1"/>
          </p:cNvSpPr>
          <p:nvPr>
            <p:ph type="ctrTitle"/>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26">
    <p:spTree>
      <p:nvGrpSpPr>
        <p:cNvPr id="1" name="Shape 13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p:cSld name="CUSTOM_27">
    <p:bg>
      <p:bgPr>
        <a:solidFill>
          <a:schemeClr val="lt1"/>
        </a:solid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
          <p:cNvSpPr/>
          <p:nvPr/>
        </p:nvSpPr>
        <p:spPr>
          <a:xfrm>
            <a:off x="1578888" y="1536078"/>
            <a:ext cx="7618500" cy="48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13;p3"/>
          <p:cNvSpPr txBox="1">
            <a:spLocks noGrp="1"/>
          </p:cNvSpPr>
          <p:nvPr>
            <p:ph type="ctrTitle"/>
          </p:nvPr>
        </p:nvSpPr>
        <p:spPr>
          <a:xfrm>
            <a:off x="2869492" y="2202425"/>
            <a:ext cx="1170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4" name="Google Shape;14;p3"/>
          <p:cNvSpPr txBox="1">
            <a:spLocks noGrp="1"/>
          </p:cNvSpPr>
          <p:nvPr>
            <p:ph type="subTitle" idx="1"/>
          </p:nvPr>
        </p:nvSpPr>
        <p:spPr>
          <a:xfrm>
            <a:off x="2133184" y="2617473"/>
            <a:ext cx="19065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5" name="Google Shape;15;p3"/>
          <p:cNvSpPr txBox="1">
            <a:spLocks noGrp="1"/>
          </p:cNvSpPr>
          <p:nvPr>
            <p:ph type="title" idx="2" hasCustomPrompt="1"/>
          </p:nvPr>
        </p:nvSpPr>
        <p:spPr>
          <a:xfrm>
            <a:off x="2285884" y="1624335"/>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3"/>
          </p:nvPr>
        </p:nvSpPr>
        <p:spPr>
          <a:xfrm>
            <a:off x="3965788" y="2199025"/>
            <a:ext cx="2251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7" name="Google Shape;17;p3"/>
          <p:cNvSpPr txBox="1">
            <a:spLocks noGrp="1"/>
          </p:cNvSpPr>
          <p:nvPr>
            <p:ph type="subTitle" idx="4"/>
          </p:nvPr>
        </p:nvSpPr>
        <p:spPr>
          <a:xfrm>
            <a:off x="4240888" y="2612183"/>
            <a:ext cx="19767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8" name="Google Shape;18;p3"/>
          <p:cNvSpPr txBox="1">
            <a:spLocks noGrp="1"/>
          </p:cNvSpPr>
          <p:nvPr>
            <p:ph type="title" idx="5" hasCustomPrompt="1"/>
          </p:nvPr>
        </p:nvSpPr>
        <p:spPr>
          <a:xfrm>
            <a:off x="4483545" y="1620937"/>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19" name="Google Shape;19;p3"/>
          <p:cNvSpPr txBox="1">
            <a:spLocks noGrp="1"/>
          </p:cNvSpPr>
          <p:nvPr>
            <p:ph type="ctrTitle" idx="6"/>
          </p:nvPr>
        </p:nvSpPr>
        <p:spPr>
          <a:xfrm>
            <a:off x="6974340" y="2199050"/>
            <a:ext cx="1444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20" name="Google Shape;20;p3"/>
          <p:cNvSpPr txBox="1">
            <a:spLocks noGrp="1"/>
          </p:cNvSpPr>
          <p:nvPr>
            <p:ph type="subTitle" idx="7"/>
          </p:nvPr>
        </p:nvSpPr>
        <p:spPr>
          <a:xfrm>
            <a:off x="6512506" y="2612198"/>
            <a:ext cx="19065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1" name="Google Shape;21;p3"/>
          <p:cNvSpPr txBox="1">
            <a:spLocks noGrp="1"/>
          </p:cNvSpPr>
          <p:nvPr>
            <p:ph type="title" idx="8" hasCustomPrompt="1"/>
          </p:nvPr>
        </p:nvSpPr>
        <p:spPr>
          <a:xfrm>
            <a:off x="6665206" y="1620947"/>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22" name="Google Shape;22;p3"/>
          <p:cNvSpPr txBox="1">
            <a:spLocks noGrp="1"/>
          </p:cNvSpPr>
          <p:nvPr>
            <p:ph type="ctrTitle" idx="9"/>
          </p:nvPr>
        </p:nvSpPr>
        <p:spPr>
          <a:xfrm>
            <a:off x="725626" y="3784901"/>
            <a:ext cx="1170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3"/>
          </p:nvPr>
        </p:nvSpPr>
        <p:spPr>
          <a:xfrm>
            <a:off x="725625" y="4199959"/>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4" hasCustomPrompt="1"/>
          </p:nvPr>
        </p:nvSpPr>
        <p:spPr>
          <a:xfrm>
            <a:off x="725637" y="3219993"/>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5"/>
          </p:nvPr>
        </p:nvSpPr>
        <p:spPr>
          <a:xfrm>
            <a:off x="2870600" y="3781501"/>
            <a:ext cx="1128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6"/>
          </p:nvPr>
        </p:nvSpPr>
        <p:spPr>
          <a:xfrm>
            <a:off x="2870596" y="4194668"/>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7" hasCustomPrompt="1"/>
          </p:nvPr>
        </p:nvSpPr>
        <p:spPr>
          <a:xfrm>
            <a:off x="2870612" y="3216594"/>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3"/>
          <p:cNvSpPr txBox="1">
            <a:spLocks noGrp="1"/>
          </p:cNvSpPr>
          <p:nvPr>
            <p:ph type="ctrTitle" idx="18"/>
          </p:nvPr>
        </p:nvSpPr>
        <p:spPr>
          <a:xfrm>
            <a:off x="5015575" y="3781526"/>
            <a:ext cx="916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9" name="Google Shape;29;p3"/>
          <p:cNvSpPr txBox="1">
            <a:spLocks noGrp="1"/>
          </p:cNvSpPr>
          <p:nvPr>
            <p:ph type="subTitle" idx="19"/>
          </p:nvPr>
        </p:nvSpPr>
        <p:spPr>
          <a:xfrm>
            <a:off x="5015575" y="419468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 name="Google Shape;30;p3"/>
          <p:cNvSpPr txBox="1">
            <a:spLocks noGrp="1"/>
          </p:cNvSpPr>
          <p:nvPr>
            <p:ph type="title" idx="20" hasCustomPrompt="1"/>
          </p:nvPr>
        </p:nvSpPr>
        <p:spPr>
          <a:xfrm>
            <a:off x="5015587" y="3216604"/>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3"/>
          <p:cNvSpPr/>
          <p:nvPr/>
        </p:nvSpPr>
        <p:spPr>
          <a:xfrm>
            <a:off x="737900" y="547725"/>
            <a:ext cx="749700" cy="48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3"/>
          <p:cNvSpPr txBox="1">
            <a:spLocks noGrp="1"/>
          </p:cNvSpPr>
          <p:nvPr>
            <p:ph type="ctrTitle" idx="21"/>
          </p:nvPr>
        </p:nvSpPr>
        <p:spPr>
          <a:xfrm>
            <a:off x="723600" y="470622"/>
            <a:ext cx="17538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3" name="Google Shape;33;p3"/>
          <p:cNvSpPr/>
          <p:nvPr/>
        </p:nvSpPr>
        <p:spPr>
          <a:xfrm>
            <a:off x="-99062" y="3110610"/>
            <a:ext cx="7618500" cy="48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CUSTOM_13">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flipH="1">
            <a:off x="4804872" y="2123400"/>
            <a:ext cx="2847000" cy="896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7B7B7"/>
              </a:buClr>
              <a:buSzPts val="2800"/>
              <a:buNone/>
              <a:defRPr>
                <a:solidFill>
                  <a:srgbClr val="B7B7B7"/>
                </a:solidFill>
              </a:defRPr>
            </a:lvl1pPr>
            <a:lvl2pPr lvl="1" rtl="0">
              <a:spcBef>
                <a:spcPts val="0"/>
              </a:spcBef>
              <a:spcAft>
                <a:spcPts val="0"/>
              </a:spcAft>
              <a:buClr>
                <a:srgbClr val="B7B7B7"/>
              </a:buClr>
              <a:buSzPts val="2800"/>
              <a:buNone/>
              <a:defRPr>
                <a:solidFill>
                  <a:srgbClr val="B7B7B7"/>
                </a:solidFill>
              </a:defRPr>
            </a:lvl2pPr>
            <a:lvl3pPr lvl="2" rtl="0">
              <a:spcBef>
                <a:spcPts val="0"/>
              </a:spcBef>
              <a:spcAft>
                <a:spcPts val="0"/>
              </a:spcAft>
              <a:buClr>
                <a:srgbClr val="B7B7B7"/>
              </a:buClr>
              <a:buSzPts val="2800"/>
              <a:buNone/>
              <a:defRPr>
                <a:solidFill>
                  <a:srgbClr val="B7B7B7"/>
                </a:solidFill>
              </a:defRPr>
            </a:lvl3pPr>
            <a:lvl4pPr lvl="3" rtl="0">
              <a:spcBef>
                <a:spcPts val="0"/>
              </a:spcBef>
              <a:spcAft>
                <a:spcPts val="0"/>
              </a:spcAft>
              <a:buClr>
                <a:srgbClr val="B7B7B7"/>
              </a:buClr>
              <a:buSzPts val="2800"/>
              <a:buNone/>
              <a:defRPr>
                <a:solidFill>
                  <a:srgbClr val="B7B7B7"/>
                </a:solidFill>
              </a:defRPr>
            </a:lvl4pPr>
            <a:lvl5pPr lvl="4" rtl="0">
              <a:spcBef>
                <a:spcPts val="0"/>
              </a:spcBef>
              <a:spcAft>
                <a:spcPts val="0"/>
              </a:spcAft>
              <a:buClr>
                <a:srgbClr val="B7B7B7"/>
              </a:buClr>
              <a:buSzPts val="2800"/>
              <a:buNone/>
              <a:defRPr>
                <a:solidFill>
                  <a:srgbClr val="B7B7B7"/>
                </a:solidFill>
              </a:defRPr>
            </a:lvl5pPr>
            <a:lvl6pPr lvl="5" rtl="0">
              <a:spcBef>
                <a:spcPts val="0"/>
              </a:spcBef>
              <a:spcAft>
                <a:spcPts val="0"/>
              </a:spcAft>
              <a:buClr>
                <a:srgbClr val="B7B7B7"/>
              </a:buClr>
              <a:buSzPts val="2800"/>
              <a:buNone/>
              <a:defRPr>
                <a:solidFill>
                  <a:srgbClr val="B7B7B7"/>
                </a:solidFill>
              </a:defRPr>
            </a:lvl6pPr>
            <a:lvl7pPr lvl="6" rtl="0">
              <a:spcBef>
                <a:spcPts val="0"/>
              </a:spcBef>
              <a:spcAft>
                <a:spcPts val="0"/>
              </a:spcAft>
              <a:buClr>
                <a:srgbClr val="B7B7B7"/>
              </a:buClr>
              <a:buSzPts val="2800"/>
              <a:buNone/>
              <a:defRPr>
                <a:solidFill>
                  <a:srgbClr val="B7B7B7"/>
                </a:solidFill>
              </a:defRPr>
            </a:lvl7pPr>
            <a:lvl8pPr lvl="7" rtl="0">
              <a:spcBef>
                <a:spcPts val="0"/>
              </a:spcBef>
              <a:spcAft>
                <a:spcPts val="0"/>
              </a:spcAft>
              <a:buClr>
                <a:srgbClr val="B7B7B7"/>
              </a:buClr>
              <a:buSzPts val="2800"/>
              <a:buNone/>
              <a:defRPr>
                <a:solidFill>
                  <a:srgbClr val="B7B7B7"/>
                </a:solidFill>
              </a:defRPr>
            </a:lvl8pPr>
            <a:lvl9pPr lvl="8" rtl="0">
              <a:spcBef>
                <a:spcPts val="0"/>
              </a:spcBef>
              <a:spcAft>
                <a:spcPts val="0"/>
              </a:spcAft>
              <a:buClr>
                <a:srgbClr val="B7B7B7"/>
              </a:buClr>
              <a:buSzPts val="2800"/>
              <a:buNone/>
              <a:defRPr>
                <a:solidFill>
                  <a:srgbClr val="B7B7B7"/>
                </a:solidFill>
              </a:defRPr>
            </a:lvl9pPr>
          </a:lstStyle>
          <a:p>
            <a:endParaRPr/>
          </a:p>
        </p:txBody>
      </p:sp>
      <p:sp>
        <p:nvSpPr>
          <p:cNvPr id="36" name="Google Shape;36;p4"/>
          <p:cNvSpPr txBox="1">
            <a:spLocks noGrp="1"/>
          </p:cNvSpPr>
          <p:nvPr>
            <p:ph type="subTitle" idx="1"/>
          </p:nvPr>
        </p:nvSpPr>
        <p:spPr>
          <a:xfrm>
            <a:off x="2178957" y="2185251"/>
            <a:ext cx="1995900" cy="117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p:cSld name="CUSTOM_14">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3870900" y="376498"/>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9" name="Google Shape;39;p5"/>
          <p:cNvSpPr txBox="1">
            <a:spLocks noGrp="1"/>
          </p:cNvSpPr>
          <p:nvPr>
            <p:ph type="subTitle" idx="1"/>
          </p:nvPr>
        </p:nvSpPr>
        <p:spPr>
          <a:xfrm>
            <a:off x="4754950" y="2314225"/>
            <a:ext cx="29832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design 1">
  <p:cSld name="CUSTOM_7_2">
    <p:spTree>
      <p:nvGrpSpPr>
        <p:cNvPr id="1" name="Shape 40"/>
        <p:cNvGrpSpPr/>
        <p:nvPr/>
      </p:nvGrpSpPr>
      <p:grpSpPr>
        <a:xfrm>
          <a:off x="0" y="0"/>
          <a:ext cx="0" cy="0"/>
          <a:chOff x="0" y="0"/>
          <a:chExt cx="0" cy="0"/>
        </a:xfrm>
      </p:grpSpPr>
      <p:sp>
        <p:nvSpPr>
          <p:cNvPr id="41" name="Google Shape;41;p6"/>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42" name="Google Shape;42;p6"/>
          <p:cNvSpPr txBox="1">
            <a:spLocks noGrp="1"/>
          </p:cNvSpPr>
          <p:nvPr>
            <p:ph type="title" idx="2" hasCustomPrompt="1"/>
          </p:nvPr>
        </p:nvSpPr>
        <p:spPr>
          <a:xfrm flipH="1">
            <a:off x="-746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6"/>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1">
  <p:cSld name="CUSTOM_16">
    <p:spTree>
      <p:nvGrpSpPr>
        <p:cNvPr id="1" name="Shape 47"/>
        <p:cNvGrpSpPr/>
        <p:nvPr/>
      </p:nvGrpSpPr>
      <p:grpSpPr>
        <a:xfrm>
          <a:off x="0" y="0"/>
          <a:ext cx="0" cy="0"/>
          <a:chOff x="0" y="0"/>
          <a:chExt cx="0" cy="0"/>
        </a:xfrm>
      </p:grpSpPr>
      <p:sp>
        <p:nvSpPr>
          <p:cNvPr id="48" name="Google Shape;48;p8"/>
          <p:cNvSpPr txBox="1">
            <a:spLocks noGrp="1"/>
          </p:cNvSpPr>
          <p:nvPr>
            <p:ph type="subTitle" idx="1"/>
          </p:nvPr>
        </p:nvSpPr>
        <p:spPr>
          <a:xfrm>
            <a:off x="934666" y="2394325"/>
            <a:ext cx="2877300" cy="295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a:solidFill>
                  <a:srgbClr val="B7B7B7"/>
                </a:solidFill>
                <a:latin typeface="DM Serif Display"/>
                <a:ea typeface="DM Serif Display"/>
                <a:cs typeface="DM Serif Display"/>
                <a:sym typeface="DM Serif Display"/>
              </a:defRPr>
            </a:lvl1pPr>
            <a:lvl2pPr lvl="1" rtl="0">
              <a:spcBef>
                <a:spcPts val="1600"/>
              </a:spcBef>
              <a:spcAft>
                <a:spcPts val="0"/>
              </a:spcAft>
              <a:buNone/>
              <a:defRPr>
                <a:solidFill>
                  <a:srgbClr val="B7B7B7"/>
                </a:solidFill>
                <a:latin typeface="DM Serif Display"/>
                <a:ea typeface="DM Serif Display"/>
                <a:cs typeface="DM Serif Display"/>
                <a:sym typeface="DM Serif Display"/>
              </a:defRPr>
            </a:lvl2pPr>
            <a:lvl3pPr lvl="2" rtl="0">
              <a:spcBef>
                <a:spcPts val="1600"/>
              </a:spcBef>
              <a:spcAft>
                <a:spcPts val="0"/>
              </a:spcAft>
              <a:buNone/>
              <a:defRPr>
                <a:solidFill>
                  <a:srgbClr val="B7B7B7"/>
                </a:solidFill>
                <a:latin typeface="DM Serif Display"/>
                <a:ea typeface="DM Serif Display"/>
                <a:cs typeface="DM Serif Display"/>
                <a:sym typeface="DM Serif Display"/>
              </a:defRPr>
            </a:lvl3pPr>
            <a:lvl4pPr lvl="3" rtl="0">
              <a:spcBef>
                <a:spcPts val="1600"/>
              </a:spcBef>
              <a:spcAft>
                <a:spcPts val="0"/>
              </a:spcAft>
              <a:buNone/>
              <a:defRPr>
                <a:solidFill>
                  <a:srgbClr val="B7B7B7"/>
                </a:solidFill>
                <a:latin typeface="DM Serif Display"/>
                <a:ea typeface="DM Serif Display"/>
                <a:cs typeface="DM Serif Display"/>
                <a:sym typeface="DM Serif Display"/>
              </a:defRPr>
            </a:lvl4pPr>
            <a:lvl5pPr lvl="4" rtl="0">
              <a:spcBef>
                <a:spcPts val="1600"/>
              </a:spcBef>
              <a:spcAft>
                <a:spcPts val="0"/>
              </a:spcAft>
              <a:buNone/>
              <a:defRPr>
                <a:solidFill>
                  <a:srgbClr val="B7B7B7"/>
                </a:solidFill>
                <a:latin typeface="DM Serif Display"/>
                <a:ea typeface="DM Serif Display"/>
                <a:cs typeface="DM Serif Display"/>
                <a:sym typeface="DM Serif Display"/>
              </a:defRPr>
            </a:lvl5pPr>
            <a:lvl6pPr lvl="5" rtl="0">
              <a:spcBef>
                <a:spcPts val="1600"/>
              </a:spcBef>
              <a:spcAft>
                <a:spcPts val="0"/>
              </a:spcAft>
              <a:buNone/>
              <a:defRPr>
                <a:solidFill>
                  <a:srgbClr val="B7B7B7"/>
                </a:solidFill>
                <a:latin typeface="DM Serif Display"/>
                <a:ea typeface="DM Serif Display"/>
                <a:cs typeface="DM Serif Display"/>
                <a:sym typeface="DM Serif Display"/>
              </a:defRPr>
            </a:lvl6pPr>
            <a:lvl7pPr lvl="6" rtl="0">
              <a:spcBef>
                <a:spcPts val="1600"/>
              </a:spcBef>
              <a:spcAft>
                <a:spcPts val="0"/>
              </a:spcAft>
              <a:buNone/>
              <a:defRPr>
                <a:solidFill>
                  <a:srgbClr val="B7B7B7"/>
                </a:solidFill>
                <a:latin typeface="DM Serif Display"/>
                <a:ea typeface="DM Serif Display"/>
                <a:cs typeface="DM Serif Display"/>
                <a:sym typeface="DM Serif Display"/>
              </a:defRPr>
            </a:lvl7pPr>
            <a:lvl8pPr lvl="7" rtl="0">
              <a:spcBef>
                <a:spcPts val="1600"/>
              </a:spcBef>
              <a:spcAft>
                <a:spcPts val="0"/>
              </a:spcAft>
              <a:buNone/>
              <a:defRPr>
                <a:solidFill>
                  <a:srgbClr val="B7B7B7"/>
                </a:solidFill>
                <a:latin typeface="DM Serif Display"/>
                <a:ea typeface="DM Serif Display"/>
                <a:cs typeface="DM Serif Display"/>
                <a:sym typeface="DM Serif Display"/>
              </a:defRPr>
            </a:lvl8pPr>
            <a:lvl9pPr lvl="8" rtl="0">
              <a:spcBef>
                <a:spcPts val="1600"/>
              </a:spcBef>
              <a:spcAft>
                <a:spcPts val="1600"/>
              </a:spcAft>
              <a:buNone/>
              <a:defRPr>
                <a:solidFill>
                  <a:srgbClr val="B7B7B7"/>
                </a:solidFill>
                <a:latin typeface="DM Serif Display"/>
                <a:ea typeface="DM Serif Display"/>
                <a:cs typeface="DM Serif Display"/>
                <a:sym typeface="DM Serif Display"/>
              </a:defRPr>
            </a:lvl9pPr>
          </a:lstStyle>
          <a:p>
            <a:endParaRPr/>
          </a:p>
        </p:txBody>
      </p:sp>
      <p:sp>
        <p:nvSpPr>
          <p:cNvPr id="49" name="Google Shape;49;p8"/>
          <p:cNvSpPr txBox="1">
            <a:spLocks noGrp="1"/>
          </p:cNvSpPr>
          <p:nvPr>
            <p:ph type="subTitle" idx="2"/>
          </p:nvPr>
        </p:nvSpPr>
        <p:spPr>
          <a:xfrm>
            <a:off x="934666" y="2571750"/>
            <a:ext cx="28773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solidFill>
                  <a:srgbClr val="B7B7B7"/>
                </a:solidFill>
              </a:defRPr>
            </a:lvl1pPr>
            <a:lvl2pPr lvl="1" rtl="0">
              <a:spcBef>
                <a:spcPts val="1600"/>
              </a:spcBef>
              <a:spcAft>
                <a:spcPts val="0"/>
              </a:spcAft>
              <a:buNone/>
              <a:defRPr>
                <a:solidFill>
                  <a:srgbClr val="B7B7B7"/>
                </a:solidFill>
              </a:defRPr>
            </a:lvl2pPr>
            <a:lvl3pPr lvl="2" rtl="0">
              <a:spcBef>
                <a:spcPts val="1600"/>
              </a:spcBef>
              <a:spcAft>
                <a:spcPts val="0"/>
              </a:spcAft>
              <a:buNone/>
              <a:defRPr>
                <a:solidFill>
                  <a:srgbClr val="B7B7B7"/>
                </a:solidFill>
              </a:defRPr>
            </a:lvl3pPr>
            <a:lvl4pPr lvl="3" rtl="0">
              <a:spcBef>
                <a:spcPts val="1600"/>
              </a:spcBef>
              <a:spcAft>
                <a:spcPts val="0"/>
              </a:spcAft>
              <a:buNone/>
              <a:defRPr>
                <a:solidFill>
                  <a:srgbClr val="B7B7B7"/>
                </a:solidFill>
              </a:defRPr>
            </a:lvl4pPr>
            <a:lvl5pPr lvl="4" rtl="0">
              <a:spcBef>
                <a:spcPts val="1600"/>
              </a:spcBef>
              <a:spcAft>
                <a:spcPts val="0"/>
              </a:spcAft>
              <a:buNone/>
              <a:defRPr>
                <a:solidFill>
                  <a:srgbClr val="B7B7B7"/>
                </a:solidFill>
              </a:defRPr>
            </a:lvl5pPr>
            <a:lvl6pPr lvl="5" rtl="0">
              <a:spcBef>
                <a:spcPts val="1600"/>
              </a:spcBef>
              <a:spcAft>
                <a:spcPts val="0"/>
              </a:spcAft>
              <a:buNone/>
              <a:defRPr>
                <a:solidFill>
                  <a:srgbClr val="B7B7B7"/>
                </a:solidFill>
              </a:defRPr>
            </a:lvl6pPr>
            <a:lvl7pPr lvl="6" rtl="0">
              <a:spcBef>
                <a:spcPts val="1600"/>
              </a:spcBef>
              <a:spcAft>
                <a:spcPts val="0"/>
              </a:spcAft>
              <a:buNone/>
              <a:defRPr>
                <a:solidFill>
                  <a:srgbClr val="B7B7B7"/>
                </a:solidFill>
              </a:defRPr>
            </a:lvl7pPr>
            <a:lvl8pPr lvl="7" rtl="0">
              <a:spcBef>
                <a:spcPts val="1600"/>
              </a:spcBef>
              <a:spcAft>
                <a:spcPts val="0"/>
              </a:spcAft>
              <a:buNone/>
              <a:defRPr>
                <a:solidFill>
                  <a:srgbClr val="B7B7B7"/>
                </a:solidFill>
              </a:defRPr>
            </a:lvl8pPr>
            <a:lvl9pPr lvl="8" rtl="0">
              <a:spcBef>
                <a:spcPts val="1600"/>
              </a:spcBef>
              <a:spcAft>
                <a:spcPts val="1600"/>
              </a:spcAft>
              <a:buNone/>
              <a:defRPr>
                <a:solidFill>
                  <a:srgbClr val="B7B7B7"/>
                </a:solidFill>
              </a:defRPr>
            </a:lvl9pPr>
          </a:lstStyle>
          <a:p>
            <a:endParaRPr/>
          </a:p>
        </p:txBody>
      </p:sp>
      <p:sp>
        <p:nvSpPr>
          <p:cNvPr id="50" name="Google Shape;50;p8"/>
          <p:cNvSpPr txBox="1">
            <a:spLocks noGrp="1"/>
          </p:cNvSpPr>
          <p:nvPr>
            <p:ph type="subTitle" idx="3"/>
          </p:nvPr>
        </p:nvSpPr>
        <p:spPr>
          <a:xfrm>
            <a:off x="5371290" y="2394325"/>
            <a:ext cx="2877300" cy="295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a:latin typeface="DM Serif Display"/>
                <a:ea typeface="DM Serif Display"/>
                <a:cs typeface="DM Serif Display"/>
                <a:sym typeface="DM Serif Display"/>
              </a:defRPr>
            </a:lvl1pPr>
            <a:lvl2pPr lvl="1" rtl="0">
              <a:spcBef>
                <a:spcPts val="1600"/>
              </a:spcBef>
              <a:spcAft>
                <a:spcPts val="0"/>
              </a:spcAft>
              <a:buNone/>
              <a:defRPr>
                <a:latin typeface="DM Serif Display"/>
                <a:ea typeface="DM Serif Display"/>
                <a:cs typeface="DM Serif Display"/>
                <a:sym typeface="DM Serif Display"/>
              </a:defRPr>
            </a:lvl2pPr>
            <a:lvl3pPr lvl="2" rtl="0">
              <a:spcBef>
                <a:spcPts val="1600"/>
              </a:spcBef>
              <a:spcAft>
                <a:spcPts val="0"/>
              </a:spcAft>
              <a:buNone/>
              <a:defRPr>
                <a:latin typeface="DM Serif Display"/>
                <a:ea typeface="DM Serif Display"/>
                <a:cs typeface="DM Serif Display"/>
                <a:sym typeface="DM Serif Display"/>
              </a:defRPr>
            </a:lvl3pPr>
            <a:lvl4pPr lvl="3" rtl="0">
              <a:spcBef>
                <a:spcPts val="1600"/>
              </a:spcBef>
              <a:spcAft>
                <a:spcPts val="0"/>
              </a:spcAft>
              <a:buNone/>
              <a:defRPr>
                <a:latin typeface="DM Serif Display"/>
                <a:ea typeface="DM Serif Display"/>
                <a:cs typeface="DM Serif Display"/>
                <a:sym typeface="DM Serif Display"/>
              </a:defRPr>
            </a:lvl4pPr>
            <a:lvl5pPr lvl="4" rtl="0">
              <a:spcBef>
                <a:spcPts val="1600"/>
              </a:spcBef>
              <a:spcAft>
                <a:spcPts val="0"/>
              </a:spcAft>
              <a:buNone/>
              <a:defRPr>
                <a:latin typeface="DM Serif Display"/>
                <a:ea typeface="DM Serif Display"/>
                <a:cs typeface="DM Serif Display"/>
                <a:sym typeface="DM Serif Display"/>
              </a:defRPr>
            </a:lvl5pPr>
            <a:lvl6pPr lvl="5" rtl="0">
              <a:spcBef>
                <a:spcPts val="1600"/>
              </a:spcBef>
              <a:spcAft>
                <a:spcPts val="0"/>
              </a:spcAft>
              <a:buNone/>
              <a:defRPr>
                <a:latin typeface="DM Serif Display"/>
                <a:ea typeface="DM Serif Display"/>
                <a:cs typeface="DM Serif Display"/>
                <a:sym typeface="DM Serif Display"/>
              </a:defRPr>
            </a:lvl6pPr>
            <a:lvl7pPr lvl="6" rtl="0">
              <a:spcBef>
                <a:spcPts val="1600"/>
              </a:spcBef>
              <a:spcAft>
                <a:spcPts val="0"/>
              </a:spcAft>
              <a:buNone/>
              <a:defRPr>
                <a:latin typeface="DM Serif Display"/>
                <a:ea typeface="DM Serif Display"/>
                <a:cs typeface="DM Serif Display"/>
                <a:sym typeface="DM Serif Display"/>
              </a:defRPr>
            </a:lvl7pPr>
            <a:lvl8pPr lvl="7" rtl="0">
              <a:spcBef>
                <a:spcPts val="1600"/>
              </a:spcBef>
              <a:spcAft>
                <a:spcPts val="0"/>
              </a:spcAft>
              <a:buNone/>
              <a:defRPr>
                <a:latin typeface="DM Serif Display"/>
                <a:ea typeface="DM Serif Display"/>
                <a:cs typeface="DM Serif Display"/>
                <a:sym typeface="DM Serif Display"/>
              </a:defRPr>
            </a:lvl8pPr>
            <a:lvl9pPr lvl="8" rtl="0">
              <a:spcBef>
                <a:spcPts val="1600"/>
              </a:spcBef>
              <a:spcAft>
                <a:spcPts val="1600"/>
              </a:spcAft>
              <a:buNone/>
              <a:defRPr>
                <a:latin typeface="DM Serif Display"/>
                <a:ea typeface="DM Serif Display"/>
                <a:cs typeface="DM Serif Display"/>
                <a:sym typeface="DM Serif Display"/>
              </a:defRPr>
            </a:lvl9pPr>
          </a:lstStyle>
          <a:p>
            <a:endParaRPr/>
          </a:p>
        </p:txBody>
      </p:sp>
      <p:sp>
        <p:nvSpPr>
          <p:cNvPr id="51" name="Google Shape;51;p8"/>
          <p:cNvSpPr txBox="1">
            <a:spLocks noGrp="1"/>
          </p:cNvSpPr>
          <p:nvPr>
            <p:ph type="subTitle" idx="4"/>
          </p:nvPr>
        </p:nvSpPr>
        <p:spPr>
          <a:xfrm>
            <a:off x="5371290" y="2571750"/>
            <a:ext cx="28773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design 2">
  <p:cSld name="CUSTOM_18">
    <p:spTree>
      <p:nvGrpSpPr>
        <p:cNvPr id="1" name="Shape 69"/>
        <p:cNvGrpSpPr/>
        <p:nvPr/>
      </p:nvGrpSpPr>
      <p:grpSpPr>
        <a:xfrm>
          <a:off x="0" y="0"/>
          <a:ext cx="0" cy="0"/>
          <a:chOff x="0" y="0"/>
          <a:chExt cx="0" cy="0"/>
        </a:xfrm>
      </p:grpSpPr>
      <p:sp>
        <p:nvSpPr>
          <p:cNvPr id="70" name="Google Shape;70;p11"/>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7B7B7"/>
              </a:solidFill>
            </a:endParaRPr>
          </a:p>
        </p:txBody>
      </p:sp>
      <p:sp>
        <p:nvSpPr>
          <p:cNvPr id="71" name="Google Shape;71;p11"/>
          <p:cNvSpPr txBox="1">
            <a:spLocks noGrp="1"/>
          </p:cNvSpPr>
          <p:nvPr>
            <p:ph type="ctrTitle"/>
          </p:nvPr>
        </p:nvSpPr>
        <p:spPr>
          <a:xfrm flipH="1">
            <a:off x="2730125" y="2243225"/>
            <a:ext cx="2755800" cy="192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B7B7B7"/>
              </a:buClr>
              <a:buSzPts val="3600"/>
              <a:buNone/>
              <a:defRPr sz="3600">
                <a:solidFill>
                  <a:srgbClr val="B7B7B7"/>
                </a:solidFill>
              </a:defRPr>
            </a:lvl1pPr>
            <a:lvl2pPr lvl="1" algn="r" rtl="0">
              <a:spcBef>
                <a:spcPts val="0"/>
              </a:spcBef>
              <a:spcAft>
                <a:spcPts val="0"/>
              </a:spcAft>
              <a:buClr>
                <a:srgbClr val="B7B7B7"/>
              </a:buClr>
              <a:buSzPts val="6500"/>
              <a:buNone/>
              <a:defRPr sz="6500">
                <a:solidFill>
                  <a:srgbClr val="B7B7B7"/>
                </a:solidFill>
              </a:defRPr>
            </a:lvl2pPr>
            <a:lvl3pPr lvl="2" algn="r" rtl="0">
              <a:spcBef>
                <a:spcPts val="0"/>
              </a:spcBef>
              <a:spcAft>
                <a:spcPts val="0"/>
              </a:spcAft>
              <a:buClr>
                <a:srgbClr val="B7B7B7"/>
              </a:buClr>
              <a:buSzPts val="6500"/>
              <a:buNone/>
              <a:defRPr sz="6500">
                <a:solidFill>
                  <a:srgbClr val="B7B7B7"/>
                </a:solidFill>
              </a:defRPr>
            </a:lvl3pPr>
            <a:lvl4pPr lvl="3" algn="r" rtl="0">
              <a:spcBef>
                <a:spcPts val="0"/>
              </a:spcBef>
              <a:spcAft>
                <a:spcPts val="0"/>
              </a:spcAft>
              <a:buClr>
                <a:srgbClr val="B7B7B7"/>
              </a:buClr>
              <a:buSzPts val="6500"/>
              <a:buNone/>
              <a:defRPr sz="6500">
                <a:solidFill>
                  <a:srgbClr val="B7B7B7"/>
                </a:solidFill>
              </a:defRPr>
            </a:lvl4pPr>
            <a:lvl5pPr lvl="4" algn="r" rtl="0">
              <a:spcBef>
                <a:spcPts val="0"/>
              </a:spcBef>
              <a:spcAft>
                <a:spcPts val="0"/>
              </a:spcAft>
              <a:buClr>
                <a:srgbClr val="B7B7B7"/>
              </a:buClr>
              <a:buSzPts val="6500"/>
              <a:buNone/>
              <a:defRPr sz="6500">
                <a:solidFill>
                  <a:srgbClr val="B7B7B7"/>
                </a:solidFill>
              </a:defRPr>
            </a:lvl5pPr>
            <a:lvl6pPr lvl="5" algn="r" rtl="0">
              <a:spcBef>
                <a:spcPts val="0"/>
              </a:spcBef>
              <a:spcAft>
                <a:spcPts val="0"/>
              </a:spcAft>
              <a:buClr>
                <a:srgbClr val="B7B7B7"/>
              </a:buClr>
              <a:buSzPts val="6500"/>
              <a:buNone/>
              <a:defRPr sz="6500">
                <a:solidFill>
                  <a:srgbClr val="B7B7B7"/>
                </a:solidFill>
              </a:defRPr>
            </a:lvl6pPr>
            <a:lvl7pPr lvl="6" algn="r" rtl="0">
              <a:spcBef>
                <a:spcPts val="0"/>
              </a:spcBef>
              <a:spcAft>
                <a:spcPts val="0"/>
              </a:spcAft>
              <a:buClr>
                <a:srgbClr val="B7B7B7"/>
              </a:buClr>
              <a:buSzPts val="6500"/>
              <a:buNone/>
              <a:defRPr sz="6500">
                <a:solidFill>
                  <a:srgbClr val="B7B7B7"/>
                </a:solidFill>
              </a:defRPr>
            </a:lvl7pPr>
            <a:lvl8pPr lvl="7" algn="r" rtl="0">
              <a:spcBef>
                <a:spcPts val="0"/>
              </a:spcBef>
              <a:spcAft>
                <a:spcPts val="0"/>
              </a:spcAft>
              <a:buClr>
                <a:srgbClr val="B7B7B7"/>
              </a:buClr>
              <a:buSzPts val="6500"/>
              <a:buNone/>
              <a:defRPr sz="6500">
                <a:solidFill>
                  <a:srgbClr val="B7B7B7"/>
                </a:solidFill>
              </a:defRPr>
            </a:lvl8pPr>
            <a:lvl9pPr lvl="8" algn="r" rtl="0">
              <a:spcBef>
                <a:spcPts val="0"/>
              </a:spcBef>
              <a:spcAft>
                <a:spcPts val="0"/>
              </a:spcAft>
              <a:buClr>
                <a:srgbClr val="B7B7B7"/>
              </a:buClr>
              <a:buSzPts val="6500"/>
              <a:buNone/>
              <a:defRPr sz="6500">
                <a:solidFill>
                  <a:srgbClr val="B7B7B7"/>
                </a:solidFill>
              </a:defRPr>
            </a:lvl9pPr>
          </a:lstStyle>
          <a:p>
            <a:endParaRPr/>
          </a:p>
        </p:txBody>
      </p:sp>
      <p:sp>
        <p:nvSpPr>
          <p:cNvPr id="72" name="Google Shape;72;p11"/>
          <p:cNvSpPr txBox="1">
            <a:spLocks noGrp="1"/>
          </p:cNvSpPr>
          <p:nvPr>
            <p:ph type="title" idx="2" hasCustomPrompt="1"/>
          </p:nvPr>
        </p:nvSpPr>
        <p:spPr>
          <a:xfrm flipH="1">
            <a:off x="3514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B7B7B7"/>
              </a:buClr>
              <a:buSzPts val="16000"/>
              <a:buNone/>
              <a:defRPr sz="16000">
                <a:solidFill>
                  <a:srgbClr val="B7B7B7"/>
                </a:solidFill>
              </a:defRPr>
            </a:lvl1pPr>
            <a:lvl2pPr lvl="1"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cSld name="CUSTOM_6_1_1">
    <p:spTree>
      <p:nvGrpSpPr>
        <p:cNvPr id="1" name="Shape 73"/>
        <p:cNvGrpSpPr/>
        <p:nvPr/>
      </p:nvGrpSpPr>
      <p:grpSpPr>
        <a:xfrm>
          <a:off x="0" y="0"/>
          <a:ext cx="0" cy="0"/>
          <a:chOff x="0" y="0"/>
          <a:chExt cx="0" cy="0"/>
        </a:xfrm>
      </p:grpSpPr>
      <p:sp>
        <p:nvSpPr>
          <p:cNvPr id="74" name="Google Shape;74;p12"/>
          <p:cNvSpPr txBox="1">
            <a:spLocks noGrp="1"/>
          </p:cNvSpPr>
          <p:nvPr>
            <p:ph type="ctrTitle"/>
          </p:nvPr>
        </p:nvSpPr>
        <p:spPr>
          <a:xfrm>
            <a:off x="723600" y="470625"/>
            <a:ext cx="1497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design 3">
  <p:cSld name="CUSTOM_20">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77" name="Google Shape;77;p13"/>
          <p:cNvSpPr txBox="1">
            <a:spLocks noGrp="1"/>
          </p:cNvSpPr>
          <p:nvPr>
            <p:ph type="title" idx="2" hasCustomPrompt="1"/>
          </p:nvPr>
        </p:nvSpPr>
        <p:spPr>
          <a:xfrm flipH="1">
            <a:off x="-5174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78" name="Google Shape;78;p13"/>
          <p:cNvSpPr/>
          <p:nvPr/>
        </p:nvSpPr>
        <p:spPr>
          <a:xfrm>
            <a:off x="26093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1pPr>
            <a:lvl2pPr marL="914400" lvl="1"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2pPr>
            <a:lvl3pPr marL="1371600" lvl="2"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3pPr>
            <a:lvl4pPr marL="1828800" lvl="3"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4pPr>
            <a:lvl5pPr marL="2286000" lvl="4"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5pPr>
            <a:lvl6pPr marL="2743200" lvl="5"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6pPr>
            <a:lvl7pPr marL="3200400" lvl="6"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7pPr>
            <a:lvl8pPr marL="3657600" lvl="7"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8pPr>
            <a:lvl9pPr marL="4114800" lvl="8" indent="-304800" rtl="0">
              <a:lnSpc>
                <a:spcPct val="115000"/>
              </a:lnSpc>
              <a:spcBef>
                <a:spcPts val="1600"/>
              </a:spcBef>
              <a:spcAft>
                <a:spcPts val="160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2.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microsoft.com/office/2007/relationships/hdphoto" Target="../media/hdphoto7.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20.pn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microsoft.com/office/2007/relationships/hdphoto" Target="../media/hdphoto12.wdp"/></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microsoft.com/office/2007/relationships/hdphoto" Target="../media/hdphoto13.wdp"/><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microsoft.com/office/2007/relationships/hdphoto" Target="../media/hdphoto14.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hyperlink" Target="https://www.financierworldwide.com/four-current-regulatory-risks-facing-us-insurers#.Y0g1UC-B1bU" TargetMode="External"/><Relationship Id="rId13" Type="http://schemas.openxmlformats.org/officeDocument/2006/relationships/hyperlink" Target="https://www.metlife.com/content/dam/metlifecom/us/homepage/about-us/newsroom/earnings-releases/Q4_2016_Earnings_News_Release.pdf" TargetMode="External"/><Relationship Id="rId3" Type="http://schemas.openxmlformats.org/officeDocument/2006/relationships/hyperlink" Target="https://www.mckinsey.com/industries/financial-services/our-insights/the-future-of-life-insurance-reimagining-the-industry-for-the-decade-ahead" TargetMode="External"/><Relationship Id="rId7" Type="http://schemas.openxmlformats.org/officeDocument/2006/relationships/hyperlink" Target="https://www.spglobal.com/marketintelligence/en/documents/top-risks-for-the-global-insurance-industry.pdf" TargetMode="External"/><Relationship Id="rId12" Type="http://schemas.openxmlformats.org/officeDocument/2006/relationships/hyperlink" Target="https://s23.q4cdn.com/579645270/files/doc_financials/2021/ar/MLINC-2021.12.31-10K-web-version_FINAL.pdf"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s://www2.deloitte.com/us/en/insights/industry/financial-services/life-insurance-coverage-gap.html" TargetMode="External"/><Relationship Id="rId11" Type="http://schemas.openxmlformats.org/officeDocument/2006/relationships/hyperlink" Target="https://www.reuters.com/article/us-metlife-results-derivatives/metlife-changes-hedging-strategy-after-billions-in-losses-idUSKBN1801Z1" TargetMode="External"/><Relationship Id="rId5" Type="http://schemas.openxmlformats.org/officeDocument/2006/relationships/hyperlink" Target="https://www.forbes.com/advisor/life-insurance/life-insurance-statistics/" TargetMode="External"/><Relationship Id="rId15" Type="http://schemas.microsoft.com/office/2007/relationships/hdphoto" Target="../media/hdphoto3.wdp"/><Relationship Id="rId10" Type="http://schemas.openxmlformats.org/officeDocument/2006/relationships/hyperlink" Target="https://finviz.com/quote.ashx?t=MET&amp;ty=c&amp;ta=1&amp;p=m&amp;r=max&amp;tas=0" TargetMode="External"/><Relationship Id="rId4" Type="http://schemas.openxmlformats.org/officeDocument/2006/relationships/hyperlink" Target="https://www.investopedia.com/articles/personal-finance/092915/biggest-life-insurance-companies-us.asp" TargetMode="External"/><Relationship Id="rId9" Type="http://schemas.openxmlformats.org/officeDocument/2006/relationships/hyperlink" Target="https://workspace.refinitiv.com/web/Apps/Corp/?s=MET&amp;st=RIC&amp;app=true#/Apps/CFundamentals?view=CashFlow" TargetMode="Externa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1.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9"/>
          <p:cNvSpPr/>
          <p:nvPr/>
        </p:nvSpPr>
        <p:spPr>
          <a:xfrm rot="10800000">
            <a:off x="7782000" y="367900"/>
            <a:ext cx="952500" cy="826275"/>
          </a:xfrm>
          <a:custGeom>
            <a:avLst/>
            <a:gdLst/>
            <a:ahLst/>
            <a:cxnLst/>
            <a:rect l="l" t="t" r="r" b="b"/>
            <a:pathLst>
              <a:path w="38100" h="33051" extrusionOk="0">
                <a:moveTo>
                  <a:pt x="0" y="0"/>
                </a:moveTo>
                <a:lnTo>
                  <a:pt x="0" y="33051"/>
                </a:lnTo>
                <a:lnTo>
                  <a:pt x="38100" y="33051"/>
                </a:lnTo>
              </a:path>
            </a:pathLst>
          </a:custGeom>
          <a:noFill/>
          <a:ln w="9525" cap="flat" cmpd="sng">
            <a:solidFill>
              <a:srgbClr val="FFFFFF"/>
            </a:solidFill>
            <a:prstDash val="solid"/>
            <a:round/>
            <a:headEnd type="none" w="med" len="med"/>
            <a:tailEnd type="none" w="med" len="med"/>
          </a:ln>
        </p:spPr>
      </p:sp>
      <p:sp>
        <p:nvSpPr>
          <p:cNvPr id="145" name="Google Shape;145;p29"/>
          <p:cNvSpPr/>
          <p:nvPr/>
        </p:nvSpPr>
        <p:spPr>
          <a:xfrm>
            <a:off x="381075" y="3949313"/>
            <a:ext cx="952500" cy="826275"/>
          </a:xfrm>
          <a:custGeom>
            <a:avLst/>
            <a:gdLst/>
            <a:ahLst/>
            <a:cxnLst/>
            <a:rect l="l" t="t" r="r" b="b"/>
            <a:pathLst>
              <a:path w="38100" h="33051" extrusionOk="0">
                <a:moveTo>
                  <a:pt x="0" y="0"/>
                </a:moveTo>
                <a:lnTo>
                  <a:pt x="0" y="33051"/>
                </a:lnTo>
                <a:lnTo>
                  <a:pt x="38100" y="33051"/>
                </a:lnTo>
              </a:path>
            </a:pathLst>
          </a:custGeom>
          <a:noFill/>
          <a:ln w="9525" cap="flat" cmpd="sng">
            <a:solidFill>
              <a:schemeClr val="lt1"/>
            </a:solidFill>
            <a:prstDash val="solid"/>
            <a:round/>
            <a:headEnd type="none" w="med" len="med"/>
            <a:tailEnd type="none" w="med" len="med"/>
          </a:ln>
        </p:spPr>
      </p:sp>
      <p:sp>
        <p:nvSpPr>
          <p:cNvPr id="146" name="Google Shape;146;p29"/>
          <p:cNvSpPr txBox="1">
            <a:spLocks noGrp="1"/>
          </p:cNvSpPr>
          <p:nvPr>
            <p:ph type="subTitle" idx="1"/>
          </p:nvPr>
        </p:nvSpPr>
        <p:spPr>
          <a:xfrm>
            <a:off x="2988266" y="4127284"/>
            <a:ext cx="3167467" cy="4621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bg1"/>
                </a:solidFill>
              </a:rPr>
              <a:t>FINC 356 – Natalia Mendez</a:t>
            </a:r>
            <a:endParaRPr dirty="0">
              <a:solidFill>
                <a:schemeClr val="bg1"/>
              </a:solidFill>
            </a:endParaRPr>
          </a:p>
        </p:txBody>
      </p:sp>
      <p:sp>
        <p:nvSpPr>
          <p:cNvPr id="147" name="Google Shape;147;p29"/>
          <p:cNvSpPr txBox="1">
            <a:spLocks noGrp="1"/>
          </p:cNvSpPr>
          <p:nvPr>
            <p:ph type="ctrTitle"/>
          </p:nvPr>
        </p:nvSpPr>
        <p:spPr>
          <a:xfrm>
            <a:off x="1834350" y="1786759"/>
            <a:ext cx="5475300" cy="23405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lt1"/>
                </a:solidFill>
              </a:rPr>
              <a:t>Metropolitan Life Insurance Company - MetLife</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4" name="Google Shape;404;p44"/>
          <p:cNvSpPr/>
          <p:nvPr/>
        </p:nvSpPr>
        <p:spPr>
          <a:xfrm>
            <a:off x="4571975" y="1156125"/>
            <a:ext cx="2779500" cy="163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4"/>
          <p:cNvSpPr/>
          <p:nvPr/>
        </p:nvSpPr>
        <p:spPr>
          <a:xfrm>
            <a:off x="1792500" y="1156025"/>
            <a:ext cx="2779500" cy="163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1792500" y="2789750"/>
            <a:ext cx="2779500" cy="163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4"/>
          <p:cNvSpPr/>
          <p:nvPr/>
        </p:nvSpPr>
        <p:spPr>
          <a:xfrm>
            <a:off x="4571971" y="2789750"/>
            <a:ext cx="2779500" cy="163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4"/>
          <p:cNvSpPr txBox="1">
            <a:spLocks noGrp="1"/>
          </p:cNvSpPr>
          <p:nvPr>
            <p:ph type="ctrTitle" idx="8"/>
          </p:nvPr>
        </p:nvSpPr>
        <p:spPr>
          <a:xfrm>
            <a:off x="723600" y="470625"/>
            <a:ext cx="4626166"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Industry Market Capitalization Analysis</a:t>
            </a:r>
            <a:endParaRPr dirty="0"/>
          </a:p>
        </p:txBody>
      </p:sp>
      <p:sp>
        <p:nvSpPr>
          <p:cNvPr id="409" name="Google Shape;409;p44"/>
          <p:cNvSpPr txBox="1">
            <a:spLocks noGrp="1"/>
          </p:cNvSpPr>
          <p:nvPr>
            <p:ph type="subTitle" idx="5"/>
          </p:nvPr>
        </p:nvSpPr>
        <p:spPr>
          <a:xfrm>
            <a:off x="2269044" y="3691450"/>
            <a:ext cx="1826400" cy="3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solidFill>
                  <a:schemeClr val="lt1"/>
                </a:solidFill>
              </a:rPr>
              <a:t>It’s the iggest planet in our Solar System</a:t>
            </a:r>
            <a:endParaRPr dirty="0">
              <a:solidFill>
                <a:schemeClr val="lt1"/>
              </a:solidFill>
            </a:endParaRPr>
          </a:p>
        </p:txBody>
      </p:sp>
      <p:sp>
        <p:nvSpPr>
          <p:cNvPr id="410" name="Google Shape;410;p44"/>
          <p:cNvSpPr txBox="1">
            <a:spLocks noGrp="1"/>
          </p:cNvSpPr>
          <p:nvPr>
            <p:ph type="ctrTitle"/>
          </p:nvPr>
        </p:nvSpPr>
        <p:spPr>
          <a:xfrm>
            <a:off x="1967544" y="1602843"/>
            <a:ext cx="2429400" cy="5778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Mercury</a:t>
            </a:r>
            <a:endParaRPr>
              <a:solidFill>
                <a:schemeClr val="lt1"/>
              </a:solidFill>
            </a:endParaRPr>
          </a:p>
        </p:txBody>
      </p:sp>
      <p:sp>
        <p:nvSpPr>
          <p:cNvPr id="411" name="Google Shape;411;p44"/>
          <p:cNvSpPr txBox="1">
            <a:spLocks noGrp="1"/>
          </p:cNvSpPr>
          <p:nvPr>
            <p:ph type="ctrTitle" idx="4"/>
          </p:nvPr>
        </p:nvSpPr>
        <p:spPr>
          <a:xfrm>
            <a:off x="1967544" y="3229976"/>
            <a:ext cx="2429400" cy="5778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Jupiter</a:t>
            </a:r>
            <a:endParaRPr>
              <a:solidFill>
                <a:schemeClr val="lt1"/>
              </a:solidFill>
            </a:endParaRPr>
          </a:p>
        </p:txBody>
      </p:sp>
      <p:sp>
        <p:nvSpPr>
          <p:cNvPr id="412" name="Google Shape;412;p44"/>
          <p:cNvSpPr txBox="1">
            <a:spLocks noGrp="1"/>
          </p:cNvSpPr>
          <p:nvPr>
            <p:ph type="ctrTitle" idx="6"/>
          </p:nvPr>
        </p:nvSpPr>
        <p:spPr>
          <a:xfrm>
            <a:off x="4747031" y="3247354"/>
            <a:ext cx="2429400" cy="5778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Saturn</a:t>
            </a:r>
            <a:endParaRPr>
              <a:solidFill>
                <a:schemeClr val="lt1"/>
              </a:solidFill>
            </a:endParaRPr>
          </a:p>
        </p:txBody>
      </p:sp>
      <p:sp>
        <p:nvSpPr>
          <p:cNvPr id="413" name="Google Shape;413;p44"/>
          <p:cNvSpPr txBox="1">
            <a:spLocks noGrp="1"/>
          </p:cNvSpPr>
          <p:nvPr>
            <p:ph type="subTitle" idx="7"/>
          </p:nvPr>
        </p:nvSpPr>
        <p:spPr>
          <a:xfrm>
            <a:off x="5048531" y="3708824"/>
            <a:ext cx="1826400" cy="3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rPr>
              <a:t>Saturn is the ringed one and a gas giant</a:t>
            </a:r>
            <a:endParaRPr>
              <a:solidFill>
                <a:schemeClr val="lt1"/>
              </a:solidFill>
            </a:endParaRPr>
          </a:p>
        </p:txBody>
      </p:sp>
      <p:sp>
        <p:nvSpPr>
          <p:cNvPr id="414" name="Google Shape;414;p44"/>
          <p:cNvSpPr txBox="1">
            <a:spLocks noGrp="1"/>
          </p:cNvSpPr>
          <p:nvPr>
            <p:ph type="subTitle" idx="1"/>
          </p:nvPr>
        </p:nvSpPr>
        <p:spPr>
          <a:xfrm>
            <a:off x="2269044" y="2064316"/>
            <a:ext cx="1826400" cy="3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rPr>
              <a:t>Mercury is the closest planet to the Sun </a:t>
            </a:r>
            <a:endParaRPr>
              <a:solidFill>
                <a:schemeClr val="lt1"/>
              </a:solidFill>
            </a:endParaRPr>
          </a:p>
        </p:txBody>
      </p:sp>
      <p:sp>
        <p:nvSpPr>
          <p:cNvPr id="416" name="Google Shape;416;p44"/>
          <p:cNvSpPr txBox="1">
            <a:spLocks noGrp="1"/>
          </p:cNvSpPr>
          <p:nvPr>
            <p:ph type="subTitle" idx="3"/>
          </p:nvPr>
        </p:nvSpPr>
        <p:spPr>
          <a:xfrm>
            <a:off x="5048531" y="2064313"/>
            <a:ext cx="1826400" cy="3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rPr>
              <a:t>Venus has a beautiful name, but it’s terribly hot</a:t>
            </a:r>
            <a:endParaRPr>
              <a:solidFill>
                <a:schemeClr val="lt1"/>
              </a:solidFill>
            </a:endParaRPr>
          </a:p>
        </p:txBody>
      </p:sp>
      <p:grpSp>
        <p:nvGrpSpPr>
          <p:cNvPr id="417" name="Google Shape;417;p44"/>
          <p:cNvGrpSpPr/>
          <p:nvPr/>
        </p:nvGrpSpPr>
        <p:grpSpPr>
          <a:xfrm>
            <a:off x="3059713" y="1482825"/>
            <a:ext cx="245075" cy="245100"/>
            <a:chOff x="4319700" y="984300"/>
            <a:chExt cx="245075" cy="245100"/>
          </a:xfrm>
        </p:grpSpPr>
        <p:sp>
          <p:nvSpPr>
            <p:cNvPr id="418" name="Google Shape;418;p44"/>
            <p:cNvSpPr/>
            <p:nvPr/>
          </p:nvSpPr>
          <p:spPr>
            <a:xfrm>
              <a:off x="4319700" y="1076400"/>
              <a:ext cx="245075" cy="153000"/>
            </a:xfrm>
            <a:custGeom>
              <a:avLst/>
              <a:gdLst/>
              <a:ahLst/>
              <a:cxnLst/>
              <a:rect l="l" t="t" r="r" b="b"/>
              <a:pathLst>
                <a:path w="9803" h="6120" extrusionOk="0">
                  <a:moveTo>
                    <a:pt x="2609" y="2744"/>
                  </a:moveTo>
                  <a:lnTo>
                    <a:pt x="2609" y="5832"/>
                  </a:lnTo>
                  <a:lnTo>
                    <a:pt x="1362" y="5832"/>
                  </a:lnTo>
                  <a:lnTo>
                    <a:pt x="1362" y="2744"/>
                  </a:lnTo>
                  <a:close/>
                  <a:moveTo>
                    <a:pt x="5525" y="1976"/>
                  </a:moveTo>
                  <a:lnTo>
                    <a:pt x="5525" y="5832"/>
                  </a:lnTo>
                  <a:lnTo>
                    <a:pt x="4278" y="5832"/>
                  </a:lnTo>
                  <a:lnTo>
                    <a:pt x="4278" y="1976"/>
                  </a:lnTo>
                  <a:close/>
                  <a:moveTo>
                    <a:pt x="8440" y="287"/>
                  </a:moveTo>
                  <a:lnTo>
                    <a:pt x="8440" y="5832"/>
                  </a:lnTo>
                  <a:lnTo>
                    <a:pt x="7194" y="5832"/>
                  </a:lnTo>
                  <a:lnTo>
                    <a:pt x="7194" y="287"/>
                  </a:lnTo>
                  <a:close/>
                  <a:moveTo>
                    <a:pt x="7051" y="0"/>
                  </a:moveTo>
                  <a:cubicBezTo>
                    <a:pt x="6972" y="0"/>
                    <a:pt x="6907" y="65"/>
                    <a:pt x="6907" y="144"/>
                  </a:cubicBezTo>
                  <a:lnTo>
                    <a:pt x="6907" y="5832"/>
                  </a:lnTo>
                  <a:lnTo>
                    <a:pt x="5814" y="5832"/>
                  </a:lnTo>
                  <a:lnTo>
                    <a:pt x="5814" y="1832"/>
                  </a:lnTo>
                  <a:cubicBezTo>
                    <a:pt x="5814" y="1753"/>
                    <a:pt x="5750" y="1688"/>
                    <a:pt x="5670" y="1688"/>
                  </a:cubicBezTo>
                  <a:lnTo>
                    <a:pt x="4135" y="1688"/>
                  </a:lnTo>
                  <a:cubicBezTo>
                    <a:pt x="4056" y="1688"/>
                    <a:pt x="3991" y="1753"/>
                    <a:pt x="3991" y="1832"/>
                  </a:cubicBezTo>
                  <a:lnTo>
                    <a:pt x="3991" y="5832"/>
                  </a:lnTo>
                  <a:lnTo>
                    <a:pt x="2897" y="5832"/>
                  </a:lnTo>
                  <a:lnTo>
                    <a:pt x="2897" y="2599"/>
                  </a:lnTo>
                  <a:cubicBezTo>
                    <a:pt x="2897" y="2520"/>
                    <a:pt x="2832" y="2455"/>
                    <a:pt x="2753" y="2455"/>
                  </a:cubicBezTo>
                  <a:lnTo>
                    <a:pt x="1218" y="2455"/>
                  </a:lnTo>
                  <a:cubicBezTo>
                    <a:pt x="1139" y="2455"/>
                    <a:pt x="1074" y="2520"/>
                    <a:pt x="1074" y="2599"/>
                  </a:cubicBezTo>
                  <a:lnTo>
                    <a:pt x="1074" y="5832"/>
                  </a:lnTo>
                  <a:lnTo>
                    <a:pt x="144" y="5832"/>
                  </a:lnTo>
                  <a:cubicBezTo>
                    <a:pt x="65" y="5832"/>
                    <a:pt x="0" y="5896"/>
                    <a:pt x="0" y="5976"/>
                  </a:cubicBezTo>
                  <a:cubicBezTo>
                    <a:pt x="0" y="6055"/>
                    <a:pt x="65" y="6120"/>
                    <a:pt x="144" y="6120"/>
                  </a:cubicBezTo>
                  <a:lnTo>
                    <a:pt x="9659" y="6120"/>
                  </a:lnTo>
                  <a:cubicBezTo>
                    <a:pt x="9739" y="6120"/>
                    <a:pt x="9803" y="6055"/>
                    <a:pt x="9803" y="5976"/>
                  </a:cubicBezTo>
                  <a:cubicBezTo>
                    <a:pt x="9803" y="5896"/>
                    <a:pt x="9739" y="5832"/>
                    <a:pt x="9659" y="5832"/>
                  </a:cubicBezTo>
                  <a:lnTo>
                    <a:pt x="8729" y="5832"/>
                  </a:lnTo>
                  <a:lnTo>
                    <a:pt x="8729" y="144"/>
                  </a:lnTo>
                  <a:cubicBezTo>
                    <a:pt x="8729" y="65"/>
                    <a:pt x="8664" y="0"/>
                    <a:pt x="8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4"/>
            <p:cNvSpPr/>
            <p:nvPr/>
          </p:nvSpPr>
          <p:spPr>
            <a:xfrm>
              <a:off x="4323400" y="984300"/>
              <a:ext cx="233775" cy="141525"/>
            </a:xfrm>
            <a:custGeom>
              <a:avLst/>
              <a:gdLst/>
              <a:ahLst/>
              <a:cxnLst/>
              <a:rect l="l" t="t" r="r" b="b"/>
              <a:pathLst>
                <a:path w="9351" h="5661" extrusionOk="0">
                  <a:moveTo>
                    <a:pt x="8898" y="0"/>
                  </a:moveTo>
                  <a:cubicBezTo>
                    <a:pt x="8879" y="0"/>
                    <a:pt x="8860" y="1"/>
                    <a:pt x="8842" y="4"/>
                  </a:cubicBezTo>
                  <a:lnTo>
                    <a:pt x="7614" y="157"/>
                  </a:lnTo>
                  <a:cubicBezTo>
                    <a:pt x="7366" y="188"/>
                    <a:pt x="7191" y="413"/>
                    <a:pt x="7222" y="661"/>
                  </a:cubicBezTo>
                  <a:cubicBezTo>
                    <a:pt x="7251" y="888"/>
                    <a:pt x="7445" y="1056"/>
                    <a:pt x="7669" y="1056"/>
                  </a:cubicBezTo>
                  <a:cubicBezTo>
                    <a:pt x="7688" y="1056"/>
                    <a:pt x="7707" y="1055"/>
                    <a:pt x="7726" y="1052"/>
                  </a:cubicBezTo>
                  <a:lnTo>
                    <a:pt x="7827" y="1040"/>
                  </a:lnTo>
                  <a:lnTo>
                    <a:pt x="7827" y="1040"/>
                  </a:lnTo>
                  <a:cubicBezTo>
                    <a:pt x="6319" y="2788"/>
                    <a:pt x="4529" y="3689"/>
                    <a:pt x="3262" y="4143"/>
                  </a:cubicBezTo>
                  <a:cubicBezTo>
                    <a:pt x="1684" y="4710"/>
                    <a:pt x="455" y="4758"/>
                    <a:pt x="443" y="4758"/>
                  </a:cubicBezTo>
                  <a:cubicBezTo>
                    <a:pt x="197" y="4765"/>
                    <a:pt x="0" y="4970"/>
                    <a:pt x="4" y="5216"/>
                  </a:cubicBezTo>
                  <a:cubicBezTo>
                    <a:pt x="8" y="5462"/>
                    <a:pt x="210" y="5660"/>
                    <a:pt x="457" y="5660"/>
                  </a:cubicBezTo>
                  <a:lnTo>
                    <a:pt x="470" y="5660"/>
                  </a:lnTo>
                  <a:cubicBezTo>
                    <a:pt x="525" y="5658"/>
                    <a:pt x="1828" y="5612"/>
                    <a:pt x="3543" y="5001"/>
                  </a:cubicBezTo>
                  <a:cubicBezTo>
                    <a:pt x="4496" y="4663"/>
                    <a:pt x="5402" y="4208"/>
                    <a:pt x="6241" y="3645"/>
                  </a:cubicBezTo>
                  <a:cubicBezTo>
                    <a:pt x="6306" y="3599"/>
                    <a:pt x="6322" y="3512"/>
                    <a:pt x="6277" y="3447"/>
                  </a:cubicBezTo>
                  <a:cubicBezTo>
                    <a:pt x="6250" y="3405"/>
                    <a:pt x="6205" y="3383"/>
                    <a:pt x="6158" y="3383"/>
                  </a:cubicBezTo>
                  <a:cubicBezTo>
                    <a:pt x="6132" y="3383"/>
                    <a:pt x="6105" y="3390"/>
                    <a:pt x="6081" y="3405"/>
                  </a:cubicBezTo>
                  <a:cubicBezTo>
                    <a:pt x="5261" y="3956"/>
                    <a:pt x="4377" y="4400"/>
                    <a:pt x="3446" y="4730"/>
                  </a:cubicBezTo>
                  <a:cubicBezTo>
                    <a:pt x="1773" y="5326"/>
                    <a:pt x="514" y="5371"/>
                    <a:pt x="462" y="5372"/>
                  </a:cubicBezTo>
                  <a:lnTo>
                    <a:pt x="457" y="5372"/>
                  </a:lnTo>
                  <a:cubicBezTo>
                    <a:pt x="456" y="5372"/>
                    <a:pt x="455" y="5372"/>
                    <a:pt x="454" y="5372"/>
                  </a:cubicBezTo>
                  <a:cubicBezTo>
                    <a:pt x="365" y="5372"/>
                    <a:pt x="292" y="5300"/>
                    <a:pt x="291" y="5212"/>
                  </a:cubicBezTo>
                  <a:cubicBezTo>
                    <a:pt x="290" y="5122"/>
                    <a:pt x="362" y="5048"/>
                    <a:pt x="453" y="5046"/>
                  </a:cubicBezTo>
                  <a:cubicBezTo>
                    <a:pt x="465" y="5046"/>
                    <a:pt x="1729" y="4999"/>
                    <a:pt x="3359" y="4415"/>
                  </a:cubicBezTo>
                  <a:cubicBezTo>
                    <a:pt x="4725" y="3925"/>
                    <a:pt x="6689" y="2925"/>
                    <a:pt x="8282" y="942"/>
                  </a:cubicBezTo>
                  <a:cubicBezTo>
                    <a:pt x="8357" y="847"/>
                    <a:pt x="8286" y="708"/>
                    <a:pt x="8171" y="708"/>
                  </a:cubicBezTo>
                  <a:cubicBezTo>
                    <a:pt x="8165" y="708"/>
                    <a:pt x="8159" y="708"/>
                    <a:pt x="8152" y="709"/>
                  </a:cubicBezTo>
                  <a:lnTo>
                    <a:pt x="7691" y="767"/>
                  </a:lnTo>
                  <a:cubicBezTo>
                    <a:pt x="7684" y="768"/>
                    <a:pt x="7677" y="768"/>
                    <a:pt x="7671" y="768"/>
                  </a:cubicBezTo>
                  <a:cubicBezTo>
                    <a:pt x="7589" y="768"/>
                    <a:pt x="7519" y="708"/>
                    <a:pt x="7509" y="624"/>
                  </a:cubicBezTo>
                  <a:cubicBezTo>
                    <a:pt x="7497" y="535"/>
                    <a:pt x="7560" y="455"/>
                    <a:pt x="7650" y="443"/>
                  </a:cubicBezTo>
                  <a:lnTo>
                    <a:pt x="8878" y="289"/>
                  </a:lnTo>
                  <a:cubicBezTo>
                    <a:pt x="8884" y="288"/>
                    <a:pt x="8890" y="288"/>
                    <a:pt x="8896" y="288"/>
                  </a:cubicBezTo>
                  <a:cubicBezTo>
                    <a:pt x="8986" y="288"/>
                    <a:pt x="9061" y="360"/>
                    <a:pt x="9061" y="451"/>
                  </a:cubicBezTo>
                  <a:lnTo>
                    <a:pt x="9061" y="1680"/>
                  </a:lnTo>
                  <a:cubicBezTo>
                    <a:pt x="9061" y="1770"/>
                    <a:pt x="8988" y="1843"/>
                    <a:pt x="8898" y="1843"/>
                  </a:cubicBezTo>
                  <a:cubicBezTo>
                    <a:pt x="8808" y="1843"/>
                    <a:pt x="8735" y="1770"/>
                    <a:pt x="8735" y="1680"/>
                  </a:cubicBezTo>
                  <a:lnTo>
                    <a:pt x="8735" y="1307"/>
                  </a:lnTo>
                  <a:cubicBezTo>
                    <a:pt x="8735" y="1219"/>
                    <a:pt x="8664" y="1163"/>
                    <a:pt x="8590" y="1163"/>
                  </a:cubicBezTo>
                  <a:cubicBezTo>
                    <a:pt x="8550" y="1163"/>
                    <a:pt x="8510" y="1180"/>
                    <a:pt x="8480" y="1217"/>
                  </a:cubicBezTo>
                  <a:cubicBezTo>
                    <a:pt x="7944" y="1874"/>
                    <a:pt x="7333" y="2469"/>
                    <a:pt x="6661" y="2987"/>
                  </a:cubicBezTo>
                  <a:cubicBezTo>
                    <a:pt x="6598" y="3035"/>
                    <a:pt x="6587" y="3125"/>
                    <a:pt x="6635" y="3189"/>
                  </a:cubicBezTo>
                  <a:cubicBezTo>
                    <a:pt x="6664" y="3225"/>
                    <a:pt x="6706" y="3244"/>
                    <a:pt x="6749" y="3244"/>
                  </a:cubicBezTo>
                  <a:cubicBezTo>
                    <a:pt x="6780" y="3244"/>
                    <a:pt x="6811" y="3235"/>
                    <a:pt x="6837" y="3214"/>
                  </a:cubicBezTo>
                  <a:cubicBezTo>
                    <a:pt x="7421" y="2763"/>
                    <a:pt x="7961" y="2256"/>
                    <a:pt x="8447" y="1700"/>
                  </a:cubicBezTo>
                  <a:cubicBezTo>
                    <a:pt x="8457" y="1943"/>
                    <a:pt x="8657" y="2133"/>
                    <a:pt x="8898" y="2133"/>
                  </a:cubicBezTo>
                  <a:cubicBezTo>
                    <a:pt x="8901" y="2133"/>
                    <a:pt x="8904" y="2133"/>
                    <a:pt x="8908" y="2133"/>
                  </a:cubicBezTo>
                  <a:cubicBezTo>
                    <a:pt x="9154" y="2128"/>
                    <a:pt x="9351" y="1926"/>
                    <a:pt x="9349" y="1680"/>
                  </a:cubicBezTo>
                  <a:lnTo>
                    <a:pt x="9349" y="452"/>
                  </a:lnTo>
                  <a:cubicBezTo>
                    <a:pt x="9349" y="323"/>
                    <a:pt x="9294" y="199"/>
                    <a:pt x="9197" y="113"/>
                  </a:cubicBezTo>
                  <a:cubicBezTo>
                    <a:pt x="9113" y="40"/>
                    <a:pt x="9007" y="0"/>
                    <a:pt x="8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44"/>
          <p:cNvGrpSpPr/>
          <p:nvPr/>
        </p:nvGrpSpPr>
        <p:grpSpPr>
          <a:xfrm>
            <a:off x="5815813" y="1468050"/>
            <a:ext cx="291825" cy="259875"/>
            <a:chOff x="6101925" y="1368525"/>
            <a:chExt cx="291825" cy="259875"/>
          </a:xfrm>
        </p:grpSpPr>
        <p:sp>
          <p:nvSpPr>
            <p:cNvPr id="421" name="Google Shape;421;p44"/>
            <p:cNvSpPr/>
            <p:nvPr/>
          </p:nvSpPr>
          <p:spPr>
            <a:xfrm>
              <a:off x="6120225" y="1593475"/>
              <a:ext cx="8575" cy="34900"/>
            </a:xfrm>
            <a:custGeom>
              <a:avLst/>
              <a:gdLst/>
              <a:ahLst/>
              <a:cxnLst/>
              <a:rect l="l" t="t" r="r" b="b"/>
              <a:pathLst>
                <a:path w="343" h="1396" extrusionOk="0">
                  <a:moveTo>
                    <a:pt x="171" y="1"/>
                  </a:moveTo>
                  <a:cubicBezTo>
                    <a:pt x="77" y="1"/>
                    <a:pt x="0" y="77"/>
                    <a:pt x="0" y="172"/>
                  </a:cubicBezTo>
                  <a:lnTo>
                    <a:pt x="0" y="1224"/>
                  </a:lnTo>
                  <a:cubicBezTo>
                    <a:pt x="0" y="1318"/>
                    <a:pt x="77" y="1395"/>
                    <a:pt x="171" y="1395"/>
                  </a:cubicBezTo>
                  <a:cubicBezTo>
                    <a:pt x="266" y="1395"/>
                    <a:pt x="342" y="1318"/>
                    <a:pt x="342" y="1224"/>
                  </a:cubicBezTo>
                  <a:lnTo>
                    <a:pt x="342" y="172"/>
                  </a:lnTo>
                  <a:cubicBezTo>
                    <a:pt x="342" y="77"/>
                    <a:pt x="266"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4"/>
            <p:cNvSpPr/>
            <p:nvPr/>
          </p:nvSpPr>
          <p:spPr>
            <a:xfrm>
              <a:off x="6101925" y="1478175"/>
              <a:ext cx="157500" cy="150225"/>
            </a:xfrm>
            <a:custGeom>
              <a:avLst/>
              <a:gdLst/>
              <a:ahLst/>
              <a:cxnLst/>
              <a:rect l="l" t="t" r="r" b="b"/>
              <a:pathLst>
                <a:path w="6300" h="6009" extrusionOk="0">
                  <a:moveTo>
                    <a:pt x="5832" y="946"/>
                  </a:moveTo>
                  <a:lnTo>
                    <a:pt x="5895" y="1201"/>
                  </a:lnTo>
                  <a:cubicBezTo>
                    <a:pt x="5911" y="1267"/>
                    <a:pt x="5891" y="1337"/>
                    <a:pt x="5844" y="1385"/>
                  </a:cubicBezTo>
                  <a:lnTo>
                    <a:pt x="5844" y="1386"/>
                  </a:lnTo>
                  <a:lnTo>
                    <a:pt x="5745" y="1484"/>
                  </a:lnTo>
                  <a:lnTo>
                    <a:pt x="5510" y="1249"/>
                  </a:lnTo>
                  <a:lnTo>
                    <a:pt x="5832" y="946"/>
                  </a:lnTo>
                  <a:close/>
                  <a:moveTo>
                    <a:pt x="1817" y="343"/>
                  </a:moveTo>
                  <a:cubicBezTo>
                    <a:pt x="2094" y="343"/>
                    <a:pt x="2371" y="450"/>
                    <a:pt x="2579" y="666"/>
                  </a:cubicBezTo>
                  <a:cubicBezTo>
                    <a:pt x="2781" y="873"/>
                    <a:pt x="2904" y="1156"/>
                    <a:pt x="2925" y="1463"/>
                  </a:cubicBezTo>
                  <a:cubicBezTo>
                    <a:pt x="2933" y="1572"/>
                    <a:pt x="2949" y="1712"/>
                    <a:pt x="2972" y="1869"/>
                  </a:cubicBezTo>
                  <a:cubicBezTo>
                    <a:pt x="2788" y="1555"/>
                    <a:pt x="2489" y="1327"/>
                    <a:pt x="2096" y="1200"/>
                  </a:cubicBezTo>
                  <a:cubicBezTo>
                    <a:pt x="1886" y="1133"/>
                    <a:pt x="1667" y="1098"/>
                    <a:pt x="1447" y="1098"/>
                  </a:cubicBezTo>
                  <a:cubicBezTo>
                    <a:pt x="1401" y="1099"/>
                    <a:pt x="1360" y="1118"/>
                    <a:pt x="1329" y="1149"/>
                  </a:cubicBezTo>
                  <a:lnTo>
                    <a:pt x="1020" y="1469"/>
                  </a:lnTo>
                  <a:cubicBezTo>
                    <a:pt x="956" y="1538"/>
                    <a:pt x="959" y="1644"/>
                    <a:pt x="1026" y="1709"/>
                  </a:cubicBezTo>
                  <a:cubicBezTo>
                    <a:pt x="1059" y="1741"/>
                    <a:pt x="1102" y="1758"/>
                    <a:pt x="1145" y="1758"/>
                  </a:cubicBezTo>
                  <a:cubicBezTo>
                    <a:pt x="1189" y="1758"/>
                    <a:pt x="1233" y="1740"/>
                    <a:pt x="1267" y="1706"/>
                  </a:cubicBezTo>
                  <a:lnTo>
                    <a:pt x="1523" y="1441"/>
                  </a:lnTo>
                  <a:cubicBezTo>
                    <a:pt x="1745" y="1452"/>
                    <a:pt x="2455" y="1534"/>
                    <a:pt x="2731" y="2142"/>
                  </a:cubicBezTo>
                  <a:cubicBezTo>
                    <a:pt x="2662" y="2592"/>
                    <a:pt x="2274" y="2924"/>
                    <a:pt x="1820" y="2924"/>
                  </a:cubicBezTo>
                  <a:cubicBezTo>
                    <a:pt x="1819" y="2924"/>
                    <a:pt x="1818" y="2924"/>
                    <a:pt x="1817" y="2924"/>
                  </a:cubicBezTo>
                  <a:cubicBezTo>
                    <a:pt x="1306" y="2924"/>
                    <a:pt x="891" y="2510"/>
                    <a:pt x="891" y="2000"/>
                  </a:cubicBezTo>
                  <a:cubicBezTo>
                    <a:pt x="891" y="1901"/>
                    <a:pt x="812" y="1828"/>
                    <a:pt x="721" y="1828"/>
                  </a:cubicBezTo>
                  <a:cubicBezTo>
                    <a:pt x="702" y="1828"/>
                    <a:pt x="684" y="1831"/>
                    <a:pt x="665" y="1837"/>
                  </a:cubicBezTo>
                  <a:cubicBezTo>
                    <a:pt x="687" y="1693"/>
                    <a:pt x="701" y="1564"/>
                    <a:pt x="708" y="1463"/>
                  </a:cubicBezTo>
                  <a:cubicBezTo>
                    <a:pt x="730" y="1156"/>
                    <a:pt x="852" y="873"/>
                    <a:pt x="1054" y="666"/>
                  </a:cubicBezTo>
                  <a:cubicBezTo>
                    <a:pt x="1263" y="450"/>
                    <a:pt x="1540" y="343"/>
                    <a:pt x="1817" y="343"/>
                  </a:cubicBezTo>
                  <a:close/>
                  <a:moveTo>
                    <a:pt x="586" y="2299"/>
                  </a:moveTo>
                  <a:cubicBezTo>
                    <a:pt x="660" y="2601"/>
                    <a:pt x="841" y="2865"/>
                    <a:pt x="1097" y="3043"/>
                  </a:cubicBezTo>
                  <a:lnTo>
                    <a:pt x="1097" y="3230"/>
                  </a:lnTo>
                  <a:cubicBezTo>
                    <a:pt x="773" y="3174"/>
                    <a:pt x="543" y="3089"/>
                    <a:pt x="401" y="3024"/>
                  </a:cubicBezTo>
                  <a:cubicBezTo>
                    <a:pt x="392" y="3019"/>
                    <a:pt x="396" y="3008"/>
                    <a:pt x="396" y="3005"/>
                  </a:cubicBezTo>
                  <a:cubicBezTo>
                    <a:pt x="469" y="2810"/>
                    <a:pt x="533" y="2554"/>
                    <a:pt x="586" y="2299"/>
                  </a:cubicBezTo>
                  <a:close/>
                  <a:moveTo>
                    <a:pt x="3046" y="2299"/>
                  </a:moveTo>
                  <a:cubicBezTo>
                    <a:pt x="3089" y="2517"/>
                    <a:pt x="3145" y="2731"/>
                    <a:pt x="3213" y="2942"/>
                  </a:cubicBezTo>
                  <a:lnTo>
                    <a:pt x="2901" y="3237"/>
                  </a:lnTo>
                  <a:cubicBezTo>
                    <a:pt x="2865" y="3272"/>
                    <a:pt x="2816" y="3291"/>
                    <a:pt x="2766" y="3291"/>
                  </a:cubicBezTo>
                  <a:lnTo>
                    <a:pt x="2730" y="3291"/>
                  </a:lnTo>
                  <a:cubicBezTo>
                    <a:pt x="2622" y="3291"/>
                    <a:pt x="2535" y="3203"/>
                    <a:pt x="2535" y="3097"/>
                  </a:cubicBezTo>
                  <a:lnTo>
                    <a:pt x="2535" y="3044"/>
                  </a:lnTo>
                  <a:cubicBezTo>
                    <a:pt x="2792" y="2867"/>
                    <a:pt x="2974" y="2601"/>
                    <a:pt x="3046" y="2299"/>
                  </a:cubicBezTo>
                  <a:close/>
                  <a:moveTo>
                    <a:pt x="2205" y="3206"/>
                  </a:moveTo>
                  <a:cubicBezTo>
                    <a:pt x="2225" y="3300"/>
                    <a:pt x="2270" y="3386"/>
                    <a:pt x="2336" y="3458"/>
                  </a:cubicBezTo>
                  <a:lnTo>
                    <a:pt x="2077" y="3709"/>
                  </a:lnTo>
                  <a:cubicBezTo>
                    <a:pt x="2004" y="3779"/>
                    <a:pt x="1910" y="3813"/>
                    <a:pt x="1817" y="3813"/>
                  </a:cubicBezTo>
                  <a:cubicBezTo>
                    <a:pt x="1723" y="3813"/>
                    <a:pt x="1630" y="3779"/>
                    <a:pt x="1558" y="3709"/>
                  </a:cubicBezTo>
                  <a:lnTo>
                    <a:pt x="1397" y="3557"/>
                  </a:lnTo>
                  <a:cubicBezTo>
                    <a:pt x="1426" y="3506"/>
                    <a:pt x="1439" y="3449"/>
                    <a:pt x="1439" y="3390"/>
                  </a:cubicBezTo>
                  <a:lnTo>
                    <a:pt x="1439" y="3209"/>
                  </a:lnTo>
                  <a:cubicBezTo>
                    <a:pt x="1563" y="3247"/>
                    <a:pt x="1690" y="3266"/>
                    <a:pt x="1818" y="3266"/>
                  </a:cubicBezTo>
                  <a:cubicBezTo>
                    <a:pt x="1948" y="3266"/>
                    <a:pt x="2079" y="3246"/>
                    <a:pt x="2205" y="3206"/>
                  </a:cubicBezTo>
                  <a:close/>
                  <a:moveTo>
                    <a:pt x="1817" y="1"/>
                  </a:moveTo>
                  <a:cubicBezTo>
                    <a:pt x="1049" y="1"/>
                    <a:pt x="425" y="619"/>
                    <a:pt x="368" y="1438"/>
                  </a:cubicBezTo>
                  <a:cubicBezTo>
                    <a:pt x="343" y="1774"/>
                    <a:pt x="226" y="2482"/>
                    <a:pt x="75" y="2887"/>
                  </a:cubicBezTo>
                  <a:cubicBezTo>
                    <a:pt x="8" y="3060"/>
                    <a:pt x="89" y="3257"/>
                    <a:pt x="259" y="3334"/>
                  </a:cubicBezTo>
                  <a:cubicBezTo>
                    <a:pt x="444" y="3419"/>
                    <a:pt x="639" y="3483"/>
                    <a:pt x="840" y="3528"/>
                  </a:cubicBezTo>
                  <a:lnTo>
                    <a:pt x="399" y="3748"/>
                  </a:lnTo>
                  <a:cubicBezTo>
                    <a:pt x="155" y="3869"/>
                    <a:pt x="0" y="4119"/>
                    <a:pt x="1" y="4392"/>
                  </a:cubicBezTo>
                  <a:lnTo>
                    <a:pt x="1" y="5836"/>
                  </a:lnTo>
                  <a:cubicBezTo>
                    <a:pt x="1" y="5930"/>
                    <a:pt x="78" y="6007"/>
                    <a:pt x="172" y="6007"/>
                  </a:cubicBezTo>
                  <a:cubicBezTo>
                    <a:pt x="267" y="6007"/>
                    <a:pt x="343" y="5930"/>
                    <a:pt x="343" y="5836"/>
                  </a:cubicBezTo>
                  <a:lnTo>
                    <a:pt x="343" y="4392"/>
                  </a:lnTo>
                  <a:cubicBezTo>
                    <a:pt x="343" y="4248"/>
                    <a:pt x="424" y="4119"/>
                    <a:pt x="552" y="4055"/>
                  </a:cubicBezTo>
                  <a:lnTo>
                    <a:pt x="1123" y="3769"/>
                  </a:lnTo>
                  <a:lnTo>
                    <a:pt x="1322" y="3957"/>
                  </a:lnTo>
                  <a:cubicBezTo>
                    <a:pt x="1460" y="4089"/>
                    <a:pt x="1638" y="4155"/>
                    <a:pt x="1816" y="4155"/>
                  </a:cubicBezTo>
                  <a:cubicBezTo>
                    <a:pt x="1995" y="4155"/>
                    <a:pt x="2174" y="4089"/>
                    <a:pt x="2313" y="3956"/>
                  </a:cubicBezTo>
                  <a:lnTo>
                    <a:pt x="2653" y="3627"/>
                  </a:lnTo>
                  <a:cubicBezTo>
                    <a:pt x="2679" y="3630"/>
                    <a:pt x="2704" y="3633"/>
                    <a:pt x="2730" y="3633"/>
                  </a:cubicBezTo>
                  <a:lnTo>
                    <a:pt x="2768" y="3633"/>
                  </a:lnTo>
                  <a:cubicBezTo>
                    <a:pt x="2905" y="3633"/>
                    <a:pt x="3037" y="3580"/>
                    <a:pt x="3137" y="3486"/>
                  </a:cubicBezTo>
                  <a:lnTo>
                    <a:pt x="5261" y="1483"/>
                  </a:lnTo>
                  <a:lnTo>
                    <a:pt x="5504" y="1725"/>
                  </a:lnTo>
                  <a:lnTo>
                    <a:pt x="2824" y="4405"/>
                  </a:lnTo>
                  <a:cubicBezTo>
                    <a:pt x="2653" y="4575"/>
                    <a:pt x="2559" y="4804"/>
                    <a:pt x="2559" y="5043"/>
                  </a:cubicBezTo>
                  <a:lnTo>
                    <a:pt x="2559" y="5838"/>
                  </a:lnTo>
                  <a:cubicBezTo>
                    <a:pt x="2559" y="5932"/>
                    <a:pt x="2636" y="6009"/>
                    <a:pt x="2730" y="6009"/>
                  </a:cubicBezTo>
                  <a:cubicBezTo>
                    <a:pt x="2824" y="6009"/>
                    <a:pt x="2901" y="5932"/>
                    <a:pt x="2901" y="5838"/>
                  </a:cubicBezTo>
                  <a:lnTo>
                    <a:pt x="2901" y="5043"/>
                  </a:lnTo>
                  <a:cubicBezTo>
                    <a:pt x="2901" y="4895"/>
                    <a:pt x="2960" y="4753"/>
                    <a:pt x="3065" y="4648"/>
                  </a:cubicBezTo>
                  <a:lnTo>
                    <a:pt x="6086" y="1627"/>
                  </a:lnTo>
                  <a:cubicBezTo>
                    <a:pt x="6218" y="1494"/>
                    <a:pt x="6272" y="1301"/>
                    <a:pt x="6226" y="1118"/>
                  </a:cubicBezTo>
                  <a:lnTo>
                    <a:pt x="6117" y="676"/>
                  </a:lnTo>
                  <a:lnTo>
                    <a:pt x="6229" y="570"/>
                  </a:lnTo>
                  <a:cubicBezTo>
                    <a:pt x="6297" y="505"/>
                    <a:pt x="6300" y="398"/>
                    <a:pt x="6235" y="329"/>
                  </a:cubicBezTo>
                  <a:cubicBezTo>
                    <a:pt x="6202" y="293"/>
                    <a:pt x="6156" y="275"/>
                    <a:pt x="6110" y="275"/>
                  </a:cubicBezTo>
                  <a:cubicBezTo>
                    <a:pt x="6068" y="275"/>
                    <a:pt x="6026" y="290"/>
                    <a:pt x="5993" y="321"/>
                  </a:cubicBezTo>
                  <a:lnTo>
                    <a:pt x="3491" y="2681"/>
                  </a:lnTo>
                  <a:cubicBezTo>
                    <a:pt x="3373" y="2273"/>
                    <a:pt x="3286" y="1722"/>
                    <a:pt x="3266" y="1438"/>
                  </a:cubicBezTo>
                  <a:cubicBezTo>
                    <a:pt x="3208" y="619"/>
                    <a:pt x="2585" y="1"/>
                    <a:pt x="1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4"/>
            <p:cNvSpPr/>
            <p:nvPr/>
          </p:nvSpPr>
          <p:spPr>
            <a:xfrm>
              <a:off x="6220700" y="1368525"/>
              <a:ext cx="173050" cy="145650"/>
            </a:xfrm>
            <a:custGeom>
              <a:avLst/>
              <a:gdLst/>
              <a:ahLst/>
              <a:cxnLst/>
              <a:rect l="l" t="t" r="r" b="b"/>
              <a:pathLst>
                <a:path w="6922" h="5826" extrusionOk="0">
                  <a:moveTo>
                    <a:pt x="538" y="1"/>
                  </a:moveTo>
                  <a:cubicBezTo>
                    <a:pt x="242" y="1"/>
                    <a:pt x="2" y="241"/>
                    <a:pt x="1" y="537"/>
                  </a:cubicBezTo>
                  <a:lnTo>
                    <a:pt x="1" y="4970"/>
                  </a:lnTo>
                  <a:cubicBezTo>
                    <a:pt x="1" y="5064"/>
                    <a:pt x="78" y="5139"/>
                    <a:pt x="172" y="5139"/>
                  </a:cubicBezTo>
                  <a:cubicBezTo>
                    <a:pt x="266" y="5139"/>
                    <a:pt x="343" y="5064"/>
                    <a:pt x="343" y="4970"/>
                  </a:cubicBezTo>
                  <a:lnTo>
                    <a:pt x="343" y="538"/>
                  </a:lnTo>
                  <a:cubicBezTo>
                    <a:pt x="343" y="430"/>
                    <a:pt x="430" y="343"/>
                    <a:pt x="538" y="343"/>
                  </a:cubicBezTo>
                  <a:lnTo>
                    <a:pt x="6386" y="343"/>
                  </a:lnTo>
                  <a:cubicBezTo>
                    <a:pt x="6492" y="343"/>
                    <a:pt x="6580" y="430"/>
                    <a:pt x="6580" y="538"/>
                  </a:cubicBezTo>
                  <a:lnTo>
                    <a:pt x="6580" y="5289"/>
                  </a:lnTo>
                  <a:cubicBezTo>
                    <a:pt x="6580" y="5396"/>
                    <a:pt x="6492" y="5482"/>
                    <a:pt x="6386" y="5484"/>
                  </a:cubicBezTo>
                  <a:lnTo>
                    <a:pt x="2066" y="5484"/>
                  </a:lnTo>
                  <a:cubicBezTo>
                    <a:pt x="1974" y="5486"/>
                    <a:pt x="1900" y="5562"/>
                    <a:pt x="1900" y="5655"/>
                  </a:cubicBezTo>
                  <a:cubicBezTo>
                    <a:pt x="1900" y="5746"/>
                    <a:pt x="1974" y="5822"/>
                    <a:pt x="2066" y="5826"/>
                  </a:cubicBezTo>
                  <a:lnTo>
                    <a:pt x="6386" y="5826"/>
                  </a:lnTo>
                  <a:cubicBezTo>
                    <a:pt x="6682" y="5824"/>
                    <a:pt x="6921" y="5585"/>
                    <a:pt x="6921" y="5289"/>
                  </a:cubicBezTo>
                  <a:lnTo>
                    <a:pt x="6921" y="538"/>
                  </a:lnTo>
                  <a:cubicBezTo>
                    <a:pt x="6921" y="242"/>
                    <a:pt x="6682" y="1"/>
                    <a:pt x="6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4"/>
            <p:cNvSpPr/>
            <p:nvPr/>
          </p:nvSpPr>
          <p:spPr>
            <a:xfrm>
              <a:off x="6257250" y="1386825"/>
              <a:ext cx="104925" cy="100000"/>
            </a:xfrm>
            <a:custGeom>
              <a:avLst/>
              <a:gdLst/>
              <a:ahLst/>
              <a:cxnLst/>
              <a:rect l="l" t="t" r="r" b="b"/>
              <a:pathLst>
                <a:path w="4197" h="4000" extrusionOk="0">
                  <a:moveTo>
                    <a:pt x="1997" y="706"/>
                  </a:moveTo>
                  <a:cubicBezTo>
                    <a:pt x="2320" y="706"/>
                    <a:pt x="2644" y="813"/>
                    <a:pt x="2913" y="1026"/>
                  </a:cubicBezTo>
                  <a:lnTo>
                    <a:pt x="1879" y="2059"/>
                  </a:lnTo>
                  <a:cubicBezTo>
                    <a:pt x="1811" y="2127"/>
                    <a:pt x="1811" y="2234"/>
                    <a:pt x="1879" y="2302"/>
                  </a:cubicBezTo>
                  <a:cubicBezTo>
                    <a:pt x="1912" y="2335"/>
                    <a:pt x="1955" y="2351"/>
                    <a:pt x="1999" y="2351"/>
                  </a:cubicBezTo>
                  <a:cubicBezTo>
                    <a:pt x="2043" y="2351"/>
                    <a:pt x="2087" y="2335"/>
                    <a:pt x="2121" y="2302"/>
                  </a:cubicBezTo>
                  <a:lnTo>
                    <a:pt x="2631" y="1790"/>
                  </a:lnTo>
                  <a:lnTo>
                    <a:pt x="2631" y="1790"/>
                  </a:lnTo>
                  <a:cubicBezTo>
                    <a:pt x="2809" y="2078"/>
                    <a:pt x="2769" y="2450"/>
                    <a:pt x="2534" y="2694"/>
                  </a:cubicBezTo>
                  <a:cubicBezTo>
                    <a:pt x="2391" y="2843"/>
                    <a:pt x="2196" y="2922"/>
                    <a:pt x="1998" y="2922"/>
                  </a:cubicBezTo>
                  <a:cubicBezTo>
                    <a:pt x="1874" y="2922"/>
                    <a:pt x="1750" y="2891"/>
                    <a:pt x="1636" y="2828"/>
                  </a:cubicBezTo>
                  <a:cubicBezTo>
                    <a:pt x="1342" y="2663"/>
                    <a:pt x="1195" y="2319"/>
                    <a:pt x="1280" y="1992"/>
                  </a:cubicBezTo>
                  <a:cubicBezTo>
                    <a:pt x="1366" y="1666"/>
                    <a:pt x="1659" y="1438"/>
                    <a:pt x="1997" y="1438"/>
                  </a:cubicBezTo>
                  <a:cubicBezTo>
                    <a:pt x="1998" y="1438"/>
                    <a:pt x="1999" y="1438"/>
                    <a:pt x="2000" y="1438"/>
                  </a:cubicBezTo>
                  <a:cubicBezTo>
                    <a:pt x="2094" y="1438"/>
                    <a:pt x="2171" y="1361"/>
                    <a:pt x="2171" y="1267"/>
                  </a:cubicBezTo>
                  <a:cubicBezTo>
                    <a:pt x="2171" y="1171"/>
                    <a:pt x="2094" y="1096"/>
                    <a:pt x="2000" y="1096"/>
                  </a:cubicBezTo>
                  <a:cubicBezTo>
                    <a:pt x="1999" y="1096"/>
                    <a:pt x="1998" y="1096"/>
                    <a:pt x="1997" y="1096"/>
                  </a:cubicBezTo>
                  <a:cubicBezTo>
                    <a:pt x="1496" y="1096"/>
                    <a:pt x="1061" y="1440"/>
                    <a:pt x="944" y="1926"/>
                  </a:cubicBezTo>
                  <a:cubicBezTo>
                    <a:pt x="827" y="2414"/>
                    <a:pt x="1059" y="2918"/>
                    <a:pt x="1506" y="3146"/>
                  </a:cubicBezTo>
                  <a:cubicBezTo>
                    <a:pt x="1663" y="3226"/>
                    <a:pt x="1832" y="3265"/>
                    <a:pt x="2000" y="3265"/>
                  </a:cubicBezTo>
                  <a:cubicBezTo>
                    <a:pt x="2309" y="3265"/>
                    <a:pt x="2612" y="3133"/>
                    <a:pt x="2824" y="2886"/>
                  </a:cubicBezTo>
                  <a:cubicBezTo>
                    <a:pt x="3149" y="2504"/>
                    <a:pt x="3172" y="1949"/>
                    <a:pt x="2878" y="1543"/>
                  </a:cubicBezTo>
                  <a:lnTo>
                    <a:pt x="3155" y="1267"/>
                  </a:lnTo>
                  <a:cubicBezTo>
                    <a:pt x="3361" y="1526"/>
                    <a:pt x="3474" y="1849"/>
                    <a:pt x="3473" y="2181"/>
                  </a:cubicBezTo>
                  <a:cubicBezTo>
                    <a:pt x="3474" y="2869"/>
                    <a:pt x="3000" y="3468"/>
                    <a:pt x="2328" y="3622"/>
                  </a:cubicBezTo>
                  <a:cubicBezTo>
                    <a:pt x="2218" y="3648"/>
                    <a:pt x="2107" y="3660"/>
                    <a:pt x="1998" y="3660"/>
                  </a:cubicBezTo>
                  <a:cubicBezTo>
                    <a:pt x="1442" y="3660"/>
                    <a:pt x="919" y="3345"/>
                    <a:pt x="669" y="2827"/>
                  </a:cubicBezTo>
                  <a:cubicBezTo>
                    <a:pt x="368" y="2208"/>
                    <a:pt x="535" y="1463"/>
                    <a:pt x="1072" y="1032"/>
                  </a:cubicBezTo>
                  <a:cubicBezTo>
                    <a:pt x="1342" y="815"/>
                    <a:pt x="1670" y="706"/>
                    <a:pt x="1997" y="706"/>
                  </a:cubicBezTo>
                  <a:close/>
                  <a:moveTo>
                    <a:pt x="4010" y="0"/>
                  </a:moveTo>
                  <a:cubicBezTo>
                    <a:pt x="3966" y="0"/>
                    <a:pt x="3922" y="17"/>
                    <a:pt x="3888" y="50"/>
                  </a:cubicBezTo>
                  <a:lnTo>
                    <a:pt x="3633" y="307"/>
                  </a:lnTo>
                  <a:lnTo>
                    <a:pt x="3633" y="172"/>
                  </a:lnTo>
                  <a:cubicBezTo>
                    <a:pt x="3633" y="78"/>
                    <a:pt x="3556" y="1"/>
                    <a:pt x="3462" y="1"/>
                  </a:cubicBezTo>
                  <a:cubicBezTo>
                    <a:pt x="3366" y="1"/>
                    <a:pt x="3291" y="78"/>
                    <a:pt x="3291" y="172"/>
                  </a:cubicBezTo>
                  <a:lnTo>
                    <a:pt x="3291" y="649"/>
                  </a:lnTo>
                  <a:lnTo>
                    <a:pt x="3156" y="783"/>
                  </a:lnTo>
                  <a:cubicBezTo>
                    <a:pt x="2818" y="503"/>
                    <a:pt x="2407" y="366"/>
                    <a:pt x="1998" y="366"/>
                  </a:cubicBezTo>
                  <a:cubicBezTo>
                    <a:pt x="1503" y="366"/>
                    <a:pt x="1011" y="567"/>
                    <a:pt x="654" y="960"/>
                  </a:cubicBezTo>
                  <a:cubicBezTo>
                    <a:pt x="1" y="1677"/>
                    <a:pt x="28" y="2781"/>
                    <a:pt x="713" y="3468"/>
                  </a:cubicBezTo>
                  <a:cubicBezTo>
                    <a:pt x="1067" y="3821"/>
                    <a:pt x="1533" y="3999"/>
                    <a:pt x="1999" y="3999"/>
                  </a:cubicBezTo>
                  <a:cubicBezTo>
                    <a:pt x="2436" y="3999"/>
                    <a:pt x="2874" y="3843"/>
                    <a:pt x="3221" y="3527"/>
                  </a:cubicBezTo>
                  <a:cubicBezTo>
                    <a:pt x="3938" y="2874"/>
                    <a:pt x="4016" y="1773"/>
                    <a:pt x="3397" y="1024"/>
                  </a:cubicBezTo>
                  <a:lnTo>
                    <a:pt x="3532" y="890"/>
                  </a:lnTo>
                  <a:lnTo>
                    <a:pt x="4010" y="890"/>
                  </a:lnTo>
                  <a:cubicBezTo>
                    <a:pt x="4104" y="890"/>
                    <a:pt x="4181" y="814"/>
                    <a:pt x="4181" y="719"/>
                  </a:cubicBezTo>
                  <a:cubicBezTo>
                    <a:pt x="4181" y="625"/>
                    <a:pt x="4104" y="548"/>
                    <a:pt x="4010" y="548"/>
                  </a:cubicBezTo>
                  <a:lnTo>
                    <a:pt x="3874" y="548"/>
                  </a:lnTo>
                  <a:lnTo>
                    <a:pt x="4131" y="292"/>
                  </a:lnTo>
                  <a:cubicBezTo>
                    <a:pt x="4197" y="225"/>
                    <a:pt x="4197" y="117"/>
                    <a:pt x="4131" y="50"/>
                  </a:cubicBezTo>
                  <a:cubicBezTo>
                    <a:pt x="4097" y="17"/>
                    <a:pt x="4053" y="0"/>
                    <a:pt x="4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44"/>
          <p:cNvGrpSpPr/>
          <p:nvPr/>
        </p:nvGrpSpPr>
        <p:grpSpPr>
          <a:xfrm>
            <a:off x="3067225" y="3106950"/>
            <a:ext cx="230050" cy="267375"/>
            <a:chOff x="3360050" y="239525"/>
            <a:chExt cx="230050" cy="267375"/>
          </a:xfrm>
        </p:grpSpPr>
        <p:sp>
          <p:nvSpPr>
            <p:cNvPr id="426" name="Google Shape;426;p44"/>
            <p:cNvSpPr/>
            <p:nvPr/>
          </p:nvSpPr>
          <p:spPr>
            <a:xfrm>
              <a:off x="3444000" y="354550"/>
              <a:ext cx="66825" cy="22650"/>
            </a:xfrm>
            <a:custGeom>
              <a:avLst/>
              <a:gdLst/>
              <a:ahLst/>
              <a:cxnLst/>
              <a:rect l="l" t="t" r="r" b="b"/>
              <a:pathLst>
                <a:path w="2673" h="906" extrusionOk="0">
                  <a:moveTo>
                    <a:pt x="1080" y="1"/>
                  </a:moveTo>
                  <a:cubicBezTo>
                    <a:pt x="759" y="1"/>
                    <a:pt x="467" y="34"/>
                    <a:pt x="279" y="63"/>
                  </a:cubicBezTo>
                  <a:cubicBezTo>
                    <a:pt x="120" y="87"/>
                    <a:pt x="3" y="223"/>
                    <a:pt x="4" y="383"/>
                  </a:cubicBezTo>
                  <a:lnTo>
                    <a:pt x="4" y="744"/>
                  </a:lnTo>
                  <a:cubicBezTo>
                    <a:pt x="0" y="831"/>
                    <a:pt x="72" y="905"/>
                    <a:pt x="160" y="905"/>
                  </a:cubicBezTo>
                  <a:cubicBezTo>
                    <a:pt x="249" y="905"/>
                    <a:pt x="319" y="831"/>
                    <a:pt x="317" y="744"/>
                  </a:cubicBezTo>
                  <a:lnTo>
                    <a:pt x="317" y="383"/>
                  </a:lnTo>
                  <a:cubicBezTo>
                    <a:pt x="317" y="378"/>
                    <a:pt x="321" y="374"/>
                    <a:pt x="325" y="372"/>
                  </a:cubicBezTo>
                  <a:cubicBezTo>
                    <a:pt x="484" y="349"/>
                    <a:pt x="769" y="314"/>
                    <a:pt x="1086" y="314"/>
                  </a:cubicBezTo>
                  <a:cubicBezTo>
                    <a:pt x="1170" y="314"/>
                    <a:pt x="1256" y="317"/>
                    <a:pt x="1342" y="322"/>
                  </a:cubicBezTo>
                  <a:cubicBezTo>
                    <a:pt x="1830" y="355"/>
                    <a:pt x="2184" y="477"/>
                    <a:pt x="2392" y="686"/>
                  </a:cubicBezTo>
                  <a:cubicBezTo>
                    <a:pt x="2423" y="714"/>
                    <a:pt x="2462" y="728"/>
                    <a:pt x="2500" y="728"/>
                  </a:cubicBezTo>
                  <a:cubicBezTo>
                    <a:pt x="2540" y="728"/>
                    <a:pt x="2580" y="713"/>
                    <a:pt x="2610" y="683"/>
                  </a:cubicBezTo>
                  <a:cubicBezTo>
                    <a:pt x="2671" y="623"/>
                    <a:pt x="2672" y="527"/>
                    <a:pt x="2614" y="465"/>
                  </a:cubicBezTo>
                  <a:cubicBezTo>
                    <a:pt x="2243" y="95"/>
                    <a:pt x="1619" y="1"/>
                    <a:pt x="1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4"/>
            <p:cNvSpPr/>
            <p:nvPr/>
          </p:nvSpPr>
          <p:spPr>
            <a:xfrm>
              <a:off x="3402150" y="319025"/>
              <a:ext cx="150200" cy="187875"/>
            </a:xfrm>
            <a:custGeom>
              <a:avLst/>
              <a:gdLst/>
              <a:ahLst/>
              <a:cxnLst/>
              <a:rect l="l" t="t" r="r" b="b"/>
              <a:pathLst>
                <a:path w="6008" h="7515" extrusionOk="0">
                  <a:moveTo>
                    <a:pt x="4691" y="312"/>
                  </a:moveTo>
                  <a:lnTo>
                    <a:pt x="4691" y="1830"/>
                  </a:lnTo>
                  <a:cubicBezTo>
                    <a:pt x="4691" y="2058"/>
                    <a:pt x="4638" y="2283"/>
                    <a:pt x="4539" y="2488"/>
                  </a:cubicBezTo>
                  <a:cubicBezTo>
                    <a:pt x="4529" y="2509"/>
                    <a:pt x="4524" y="2532"/>
                    <a:pt x="4524" y="2555"/>
                  </a:cubicBezTo>
                  <a:lnTo>
                    <a:pt x="4524" y="3001"/>
                  </a:lnTo>
                  <a:cubicBezTo>
                    <a:pt x="4524" y="3843"/>
                    <a:pt x="3839" y="4519"/>
                    <a:pt x="3010" y="4519"/>
                  </a:cubicBezTo>
                  <a:cubicBezTo>
                    <a:pt x="2975" y="4519"/>
                    <a:pt x="2941" y="4517"/>
                    <a:pt x="2906" y="4515"/>
                  </a:cubicBezTo>
                  <a:cubicBezTo>
                    <a:pt x="2110" y="4464"/>
                    <a:pt x="1488" y="3773"/>
                    <a:pt x="1488" y="2944"/>
                  </a:cubicBezTo>
                  <a:lnTo>
                    <a:pt x="1488" y="2555"/>
                  </a:lnTo>
                  <a:cubicBezTo>
                    <a:pt x="1488" y="2532"/>
                    <a:pt x="1483" y="2509"/>
                    <a:pt x="1474" y="2488"/>
                  </a:cubicBezTo>
                  <a:cubicBezTo>
                    <a:pt x="1374" y="2283"/>
                    <a:pt x="1322" y="2058"/>
                    <a:pt x="1322" y="1831"/>
                  </a:cubicBezTo>
                  <a:lnTo>
                    <a:pt x="1322" y="1496"/>
                  </a:lnTo>
                  <a:cubicBezTo>
                    <a:pt x="1323" y="843"/>
                    <a:pt x="1852" y="314"/>
                    <a:pt x="2505" y="312"/>
                  </a:cubicBezTo>
                  <a:close/>
                  <a:moveTo>
                    <a:pt x="2159" y="4619"/>
                  </a:moveTo>
                  <a:cubicBezTo>
                    <a:pt x="2382" y="4740"/>
                    <a:pt x="2630" y="4811"/>
                    <a:pt x="2884" y="4827"/>
                  </a:cubicBezTo>
                  <a:cubicBezTo>
                    <a:pt x="2926" y="4830"/>
                    <a:pt x="2967" y="4831"/>
                    <a:pt x="3008" y="4831"/>
                  </a:cubicBezTo>
                  <a:cubicBezTo>
                    <a:pt x="3011" y="4831"/>
                    <a:pt x="3014" y="4831"/>
                    <a:pt x="3016" y="4831"/>
                  </a:cubicBezTo>
                  <a:cubicBezTo>
                    <a:pt x="3307" y="4831"/>
                    <a:pt x="3595" y="4760"/>
                    <a:pt x="3854" y="4625"/>
                  </a:cubicBezTo>
                  <a:lnTo>
                    <a:pt x="3854" y="4911"/>
                  </a:lnTo>
                  <a:lnTo>
                    <a:pt x="3006" y="5490"/>
                  </a:lnTo>
                  <a:lnTo>
                    <a:pt x="2159" y="4911"/>
                  </a:lnTo>
                  <a:lnTo>
                    <a:pt x="2159" y="4619"/>
                  </a:lnTo>
                  <a:close/>
                  <a:moveTo>
                    <a:pt x="2023" y="5198"/>
                  </a:moveTo>
                  <a:lnTo>
                    <a:pt x="2762" y="5702"/>
                  </a:lnTo>
                  <a:lnTo>
                    <a:pt x="2370" y="6094"/>
                  </a:lnTo>
                  <a:cubicBezTo>
                    <a:pt x="2367" y="6097"/>
                    <a:pt x="2365" y="6097"/>
                    <a:pt x="2362" y="6097"/>
                  </a:cubicBezTo>
                  <a:cubicBezTo>
                    <a:pt x="2358" y="6097"/>
                    <a:pt x="2355" y="6095"/>
                    <a:pt x="2354" y="6093"/>
                  </a:cubicBezTo>
                  <a:lnTo>
                    <a:pt x="1867" y="5362"/>
                  </a:lnTo>
                  <a:lnTo>
                    <a:pt x="2023" y="5198"/>
                  </a:lnTo>
                  <a:close/>
                  <a:moveTo>
                    <a:pt x="3988" y="5198"/>
                  </a:moveTo>
                  <a:lnTo>
                    <a:pt x="4146" y="5362"/>
                  </a:lnTo>
                  <a:lnTo>
                    <a:pt x="3658" y="6093"/>
                  </a:lnTo>
                  <a:cubicBezTo>
                    <a:pt x="3656" y="6096"/>
                    <a:pt x="3653" y="6097"/>
                    <a:pt x="3650" y="6097"/>
                  </a:cubicBezTo>
                  <a:cubicBezTo>
                    <a:pt x="3647" y="6097"/>
                    <a:pt x="3644" y="6096"/>
                    <a:pt x="3642" y="6094"/>
                  </a:cubicBezTo>
                  <a:lnTo>
                    <a:pt x="3251" y="5702"/>
                  </a:lnTo>
                  <a:lnTo>
                    <a:pt x="3988" y="5198"/>
                  </a:lnTo>
                  <a:close/>
                  <a:moveTo>
                    <a:pt x="2503" y="0"/>
                  </a:moveTo>
                  <a:cubicBezTo>
                    <a:pt x="1678" y="1"/>
                    <a:pt x="1009" y="671"/>
                    <a:pt x="1008" y="1496"/>
                  </a:cubicBezTo>
                  <a:lnTo>
                    <a:pt x="1008" y="1830"/>
                  </a:lnTo>
                  <a:cubicBezTo>
                    <a:pt x="1008" y="2093"/>
                    <a:pt x="1066" y="2352"/>
                    <a:pt x="1176" y="2591"/>
                  </a:cubicBezTo>
                  <a:lnTo>
                    <a:pt x="1176" y="2944"/>
                  </a:lnTo>
                  <a:cubicBezTo>
                    <a:pt x="1173" y="3505"/>
                    <a:pt x="1418" y="4040"/>
                    <a:pt x="1845" y="4405"/>
                  </a:cubicBezTo>
                  <a:lnTo>
                    <a:pt x="1845" y="4930"/>
                  </a:lnTo>
                  <a:lnTo>
                    <a:pt x="1553" y="5237"/>
                  </a:lnTo>
                  <a:cubicBezTo>
                    <a:pt x="1523" y="5269"/>
                    <a:pt x="1507" y="5312"/>
                    <a:pt x="1511" y="5356"/>
                  </a:cubicBezTo>
                  <a:lnTo>
                    <a:pt x="548" y="5706"/>
                  </a:lnTo>
                  <a:cubicBezTo>
                    <a:pt x="222" y="5826"/>
                    <a:pt x="5" y="6136"/>
                    <a:pt x="4" y="6483"/>
                  </a:cubicBezTo>
                  <a:lnTo>
                    <a:pt x="4" y="7353"/>
                  </a:lnTo>
                  <a:cubicBezTo>
                    <a:pt x="1" y="7442"/>
                    <a:pt x="72" y="7514"/>
                    <a:pt x="161" y="7514"/>
                  </a:cubicBezTo>
                  <a:cubicBezTo>
                    <a:pt x="249" y="7514"/>
                    <a:pt x="320" y="7442"/>
                    <a:pt x="317" y="7353"/>
                  </a:cubicBezTo>
                  <a:lnTo>
                    <a:pt x="317" y="6483"/>
                  </a:lnTo>
                  <a:cubicBezTo>
                    <a:pt x="317" y="6268"/>
                    <a:pt x="452" y="6075"/>
                    <a:pt x="655" y="6001"/>
                  </a:cubicBezTo>
                  <a:lnTo>
                    <a:pt x="1670" y="5632"/>
                  </a:lnTo>
                  <a:lnTo>
                    <a:pt x="2093" y="6266"/>
                  </a:lnTo>
                  <a:cubicBezTo>
                    <a:pt x="2147" y="6347"/>
                    <a:pt x="2234" y="6400"/>
                    <a:pt x="2331" y="6409"/>
                  </a:cubicBezTo>
                  <a:cubicBezTo>
                    <a:pt x="2342" y="6409"/>
                    <a:pt x="2353" y="6410"/>
                    <a:pt x="2363" y="6410"/>
                  </a:cubicBezTo>
                  <a:cubicBezTo>
                    <a:pt x="2448" y="6410"/>
                    <a:pt x="2530" y="6375"/>
                    <a:pt x="2592" y="6315"/>
                  </a:cubicBezTo>
                  <a:lnTo>
                    <a:pt x="2849" y="6058"/>
                  </a:lnTo>
                  <a:lnTo>
                    <a:pt x="2849" y="7353"/>
                  </a:lnTo>
                  <a:cubicBezTo>
                    <a:pt x="2847" y="7442"/>
                    <a:pt x="2918" y="7514"/>
                    <a:pt x="3006" y="7514"/>
                  </a:cubicBezTo>
                  <a:cubicBezTo>
                    <a:pt x="3094" y="7514"/>
                    <a:pt x="3166" y="7442"/>
                    <a:pt x="3163" y="7353"/>
                  </a:cubicBezTo>
                  <a:lnTo>
                    <a:pt x="3163" y="6058"/>
                  </a:lnTo>
                  <a:lnTo>
                    <a:pt x="3420" y="6315"/>
                  </a:lnTo>
                  <a:cubicBezTo>
                    <a:pt x="3481" y="6375"/>
                    <a:pt x="3563" y="6410"/>
                    <a:pt x="3649" y="6410"/>
                  </a:cubicBezTo>
                  <a:cubicBezTo>
                    <a:pt x="3660" y="6410"/>
                    <a:pt x="3671" y="6409"/>
                    <a:pt x="3681" y="6409"/>
                  </a:cubicBezTo>
                  <a:cubicBezTo>
                    <a:pt x="3778" y="6400"/>
                    <a:pt x="3866" y="6347"/>
                    <a:pt x="3920" y="6266"/>
                  </a:cubicBezTo>
                  <a:lnTo>
                    <a:pt x="4342" y="5632"/>
                  </a:lnTo>
                  <a:lnTo>
                    <a:pt x="5357" y="6001"/>
                  </a:lnTo>
                  <a:cubicBezTo>
                    <a:pt x="5559" y="6075"/>
                    <a:pt x="5694" y="6268"/>
                    <a:pt x="5695" y="6483"/>
                  </a:cubicBezTo>
                  <a:lnTo>
                    <a:pt x="5695" y="7353"/>
                  </a:lnTo>
                  <a:cubicBezTo>
                    <a:pt x="5695" y="7440"/>
                    <a:pt x="5765" y="7510"/>
                    <a:pt x="5851" y="7510"/>
                  </a:cubicBezTo>
                  <a:cubicBezTo>
                    <a:pt x="5937" y="7510"/>
                    <a:pt x="6007" y="7440"/>
                    <a:pt x="6007" y="7353"/>
                  </a:cubicBezTo>
                  <a:lnTo>
                    <a:pt x="6007" y="6483"/>
                  </a:lnTo>
                  <a:cubicBezTo>
                    <a:pt x="6007" y="6136"/>
                    <a:pt x="5789" y="5826"/>
                    <a:pt x="5464" y="5706"/>
                  </a:cubicBezTo>
                  <a:lnTo>
                    <a:pt x="4501" y="5356"/>
                  </a:lnTo>
                  <a:cubicBezTo>
                    <a:pt x="4504" y="5312"/>
                    <a:pt x="4489" y="5269"/>
                    <a:pt x="4458" y="5237"/>
                  </a:cubicBezTo>
                  <a:lnTo>
                    <a:pt x="4167" y="4931"/>
                  </a:lnTo>
                  <a:lnTo>
                    <a:pt x="4167" y="4417"/>
                  </a:lnTo>
                  <a:cubicBezTo>
                    <a:pt x="4198" y="4391"/>
                    <a:pt x="4228" y="4364"/>
                    <a:pt x="4257" y="4337"/>
                  </a:cubicBezTo>
                  <a:cubicBezTo>
                    <a:pt x="4626" y="3990"/>
                    <a:pt x="4835" y="3507"/>
                    <a:pt x="4836" y="3002"/>
                  </a:cubicBezTo>
                  <a:lnTo>
                    <a:pt x="4836" y="2591"/>
                  </a:lnTo>
                  <a:cubicBezTo>
                    <a:pt x="4947" y="2353"/>
                    <a:pt x="5005" y="2093"/>
                    <a:pt x="5005" y="1830"/>
                  </a:cubicBezTo>
                  <a:lnTo>
                    <a:pt x="5005" y="156"/>
                  </a:lnTo>
                  <a:cubicBezTo>
                    <a:pt x="5005" y="70"/>
                    <a:pt x="4935" y="0"/>
                    <a:pt x="4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4"/>
            <p:cNvSpPr/>
            <p:nvPr/>
          </p:nvSpPr>
          <p:spPr>
            <a:xfrm>
              <a:off x="3427275" y="490550"/>
              <a:ext cx="8000" cy="16350"/>
            </a:xfrm>
            <a:custGeom>
              <a:avLst/>
              <a:gdLst/>
              <a:ahLst/>
              <a:cxnLst/>
              <a:rect l="l" t="t" r="r" b="b"/>
              <a:pathLst>
                <a:path w="320" h="654" extrusionOk="0">
                  <a:moveTo>
                    <a:pt x="160" y="0"/>
                  </a:moveTo>
                  <a:cubicBezTo>
                    <a:pt x="73" y="0"/>
                    <a:pt x="3" y="70"/>
                    <a:pt x="3" y="158"/>
                  </a:cubicBezTo>
                  <a:lnTo>
                    <a:pt x="3" y="492"/>
                  </a:lnTo>
                  <a:cubicBezTo>
                    <a:pt x="0" y="581"/>
                    <a:pt x="72" y="653"/>
                    <a:pt x="160" y="653"/>
                  </a:cubicBezTo>
                  <a:cubicBezTo>
                    <a:pt x="248" y="653"/>
                    <a:pt x="319" y="581"/>
                    <a:pt x="317" y="492"/>
                  </a:cubicBezTo>
                  <a:lnTo>
                    <a:pt x="317" y="158"/>
                  </a:lnTo>
                  <a:cubicBezTo>
                    <a:pt x="317" y="70"/>
                    <a:pt x="247"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4"/>
            <p:cNvSpPr/>
            <p:nvPr/>
          </p:nvSpPr>
          <p:spPr>
            <a:xfrm>
              <a:off x="3519300" y="490550"/>
              <a:ext cx="8000" cy="16350"/>
            </a:xfrm>
            <a:custGeom>
              <a:avLst/>
              <a:gdLst/>
              <a:ahLst/>
              <a:cxnLst/>
              <a:rect l="l" t="t" r="r" b="b"/>
              <a:pathLst>
                <a:path w="320" h="654" extrusionOk="0">
                  <a:moveTo>
                    <a:pt x="161" y="0"/>
                  </a:moveTo>
                  <a:cubicBezTo>
                    <a:pt x="75" y="0"/>
                    <a:pt x="5" y="70"/>
                    <a:pt x="5" y="158"/>
                  </a:cubicBezTo>
                  <a:lnTo>
                    <a:pt x="5" y="492"/>
                  </a:lnTo>
                  <a:cubicBezTo>
                    <a:pt x="1" y="581"/>
                    <a:pt x="72" y="653"/>
                    <a:pt x="161" y="653"/>
                  </a:cubicBezTo>
                  <a:cubicBezTo>
                    <a:pt x="250" y="653"/>
                    <a:pt x="320" y="581"/>
                    <a:pt x="317" y="492"/>
                  </a:cubicBezTo>
                  <a:lnTo>
                    <a:pt x="317" y="158"/>
                  </a:lnTo>
                  <a:cubicBezTo>
                    <a:pt x="317" y="70"/>
                    <a:pt x="247" y="0"/>
                    <a:pt x="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p:nvPr/>
          </p:nvSpPr>
          <p:spPr>
            <a:xfrm>
              <a:off x="3360050" y="239525"/>
              <a:ext cx="230050" cy="213200"/>
            </a:xfrm>
            <a:custGeom>
              <a:avLst/>
              <a:gdLst/>
              <a:ahLst/>
              <a:cxnLst/>
              <a:rect l="l" t="t" r="r" b="b"/>
              <a:pathLst>
                <a:path w="9202" h="8528" extrusionOk="0">
                  <a:moveTo>
                    <a:pt x="3203" y="585"/>
                  </a:moveTo>
                  <a:lnTo>
                    <a:pt x="3203" y="585"/>
                  </a:lnTo>
                  <a:cubicBezTo>
                    <a:pt x="2965" y="789"/>
                    <a:pt x="2744" y="1044"/>
                    <a:pt x="2547" y="1345"/>
                  </a:cubicBezTo>
                  <a:cubicBezTo>
                    <a:pt x="2411" y="1557"/>
                    <a:pt x="2289" y="1777"/>
                    <a:pt x="2188" y="2008"/>
                  </a:cubicBezTo>
                  <a:lnTo>
                    <a:pt x="1323" y="2008"/>
                  </a:lnTo>
                  <a:cubicBezTo>
                    <a:pt x="1802" y="1364"/>
                    <a:pt x="2454" y="871"/>
                    <a:pt x="3203" y="585"/>
                  </a:cubicBezTo>
                  <a:close/>
                  <a:moveTo>
                    <a:pt x="4533" y="321"/>
                  </a:moveTo>
                  <a:lnTo>
                    <a:pt x="4533" y="2008"/>
                  </a:lnTo>
                  <a:lnTo>
                    <a:pt x="2532" y="2008"/>
                  </a:lnTo>
                  <a:cubicBezTo>
                    <a:pt x="2993" y="1041"/>
                    <a:pt x="3715" y="394"/>
                    <a:pt x="4533" y="321"/>
                  </a:cubicBezTo>
                  <a:close/>
                  <a:moveTo>
                    <a:pt x="4847" y="321"/>
                  </a:moveTo>
                  <a:cubicBezTo>
                    <a:pt x="5666" y="394"/>
                    <a:pt x="6387" y="1041"/>
                    <a:pt x="6847" y="2008"/>
                  </a:cubicBezTo>
                  <a:lnTo>
                    <a:pt x="4847" y="2008"/>
                  </a:lnTo>
                  <a:lnTo>
                    <a:pt x="4847" y="321"/>
                  </a:lnTo>
                  <a:close/>
                  <a:moveTo>
                    <a:pt x="6177" y="585"/>
                  </a:moveTo>
                  <a:lnTo>
                    <a:pt x="6177" y="585"/>
                  </a:lnTo>
                  <a:cubicBezTo>
                    <a:pt x="6926" y="871"/>
                    <a:pt x="7578" y="1364"/>
                    <a:pt x="8056" y="2008"/>
                  </a:cubicBezTo>
                  <a:lnTo>
                    <a:pt x="7192" y="2008"/>
                  </a:lnTo>
                  <a:cubicBezTo>
                    <a:pt x="7090" y="1777"/>
                    <a:pt x="6970" y="1557"/>
                    <a:pt x="6833" y="1345"/>
                  </a:cubicBezTo>
                  <a:cubicBezTo>
                    <a:pt x="6636" y="1044"/>
                    <a:pt x="6415" y="789"/>
                    <a:pt x="6177" y="585"/>
                  </a:cubicBezTo>
                  <a:close/>
                  <a:moveTo>
                    <a:pt x="2062" y="2321"/>
                  </a:moveTo>
                  <a:cubicBezTo>
                    <a:pt x="1834" y="2938"/>
                    <a:pt x="1707" y="3630"/>
                    <a:pt x="1690" y="4351"/>
                  </a:cubicBezTo>
                  <a:lnTo>
                    <a:pt x="499" y="4351"/>
                  </a:lnTo>
                  <a:cubicBezTo>
                    <a:pt x="525" y="3632"/>
                    <a:pt x="736" y="2934"/>
                    <a:pt x="1112" y="2321"/>
                  </a:cubicBezTo>
                  <a:close/>
                  <a:moveTo>
                    <a:pt x="8269" y="2321"/>
                  </a:moveTo>
                  <a:cubicBezTo>
                    <a:pt x="8645" y="2934"/>
                    <a:pt x="8856" y="3632"/>
                    <a:pt x="8881" y="4351"/>
                  </a:cubicBezTo>
                  <a:lnTo>
                    <a:pt x="7690" y="4351"/>
                  </a:lnTo>
                  <a:cubicBezTo>
                    <a:pt x="7674" y="3630"/>
                    <a:pt x="7546" y="2938"/>
                    <a:pt x="7319" y="2321"/>
                  </a:cubicBezTo>
                  <a:close/>
                  <a:moveTo>
                    <a:pt x="8881" y="4664"/>
                  </a:moveTo>
                  <a:cubicBezTo>
                    <a:pt x="8856" y="5358"/>
                    <a:pt x="8659" y="6035"/>
                    <a:pt x="8307" y="6636"/>
                  </a:cubicBezTo>
                  <a:lnTo>
                    <a:pt x="8307" y="6634"/>
                  </a:lnTo>
                  <a:cubicBezTo>
                    <a:pt x="8295" y="6655"/>
                    <a:pt x="8282" y="6675"/>
                    <a:pt x="8270" y="6694"/>
                  </a:cubicBezTo>
                  <a:lnTo>
                    <a:pt x="7317" y="6694"/>
                  </a:lnTo>
                  <a:cubicBezTo>
                    <a:pt x="7335" y="6650"/>
                    <a:pt x="7350" y="6605"/>
                    <a:pt x="7366" y="6559"/>
                  </a:cubicBezTo>
                  <a:cubicBezTo>
                    <a:pt x="7566" y="5967"/>
                    <a:pt x="7675" y="5330"/>
                    <a:pt x="7690" y="4664"/>
                  </a:cubicBezTo>
                  <a:close/>
                  <a:moveTo>
                    <a:pt x="1690" y="4665"/>
                  </a:moveTo>
                  <a:cubicBezTo>
                    <a:pt x="1705" y="5331"/>
                    <a:pt x="1814" y="5968"/>
                    <a:pt x="2015" y="6560"/>
                  </a:cubicBezTo>
                  <a:cubicBezTo>
                    <a:pt x="2030" y="6605"/>
                    <a:pt x="2046" y="6649"/>
                    <a:pt x="2063" y="6695"/>
                  </a:cubicBezTo>
                  <a:lnTo>
                    <a:pt x="1107" y="6695"/>
                  </a:lnTo>
                  <a:cubicBezTo>
                    <a:pt x="733" y="6081"/>
                    <a:pt x="523" y="5382"/>
                    <a:pt x="498" y="4665"/>
                  </a:cubicBezTo>
                  <a:close/>
                  <a:moveTo>
                    <a:pt x="4692" y="1"/>
                  </a:moveTo>
                  <a:cubicBezTo>
                    <a:pt x="4577" y="1"/>
                    <a:pt x="4462" y="5"/>
                    <a:pt x="4346" y="14"/>
                  </a:cubicBezTo>
                  <a:cubicBezTo>
                    <a:pt x="3034" y="115"/>
                    <a:pt x="1832" y="783"/>
                    <a:pt x="1055" y="1843"/>
                  </a:cubicBezTo>
                  <a:cubicBezTo>
                    <a:pt x="277" y="2906"/>
                    <a:pt x="1" y="4253"/>
                    <a:pt x="300" y="5533"/>
                  </a:cubicBezTo>
                  <a:cubicBezTo>
                    <a:pt x="599" y="6815"/>
                    <a:pt x="1443" y="7901"/>
                    <a:pt x="2610" y="8508"/>
                  </a:cubicBezTo>
                  <a:cubicBezTo>
                    <a:pt x="2634" y="8522"/>
                    <a:pt x="2660" y="8528"/>
                    <a:pt x="2685" y="8528"/>
                  </a:cubicBezTo>
                  <a:cubicBezTo>
                    <a:pt x="2742" y="8528"/>
                    <a:pt x="2796" y="8497"/>
                    <a:pt x="2824" y="8444"/>
                  </a:cubicBezTo>
                  <a:cubicBezTo>
                    <a:pt x="2864" y="8365"/>
                    <a:pt x="2833" y="8270"/>
                    <a:pt x="2754" y="8231"/>
                  </a:cubicBezTo>
                  <a:cubicBezTo>
                    <a:pt x="2190" y="7937"/>
                    <a:pt x="1698" y="7519"/>
                    <a:pt x="1319" y="7007"/>
                  </a:cubicBezTo>
                  <a:lnTo>
                    <a:pt x="2190" y="7007"/>
                  </a:lnTo>
                  <a:cubicBezTo>
                    <a:pt x="2380" y="7438"/>
                    <a:pt x="2621" y="7819"/>
                    <a:pt x="2897" y="8127"/>
                  </a:cubicBezTo>
                  <a:cubicBezTo>
                    <a:pt x="2927" y="8161"/>
                    <a:pt x="2970" y="8178"/>
                    <a:pt x="3012" y="8178"/>
                  </a:cubicBezTo>
                  <a:cubicBezTo>
                    <a:pt x="3049" y="8178"/>
                    <a:pt x="3086" y="8165"/>
                    <a:pt x="3116" y="8138"/>
                  </a:cubicBezTo>
                  <a:cubicBezTo>
                    <a:pt x="3181" y="8081"/>
                    <a:pt x="3186" y="7983"/>
                    <a:pt x="3129" y="7919"/>
                  </a:cubicBezTo>
                  <a:cubicBezTo>
                    <a:pt x="2899" y="7661"/>
                    <a:pt x="2700" y="7352"/>
                    <a:pt x="2536" y="7006"/>
                  </a:cubicBezTo>
                  <a:cubicBezTo>
                    <a:pt x="2618" y="6996"/>
                    <a:pt x="2677" y="6924"/>
                    <a:pt x="2672" y="6840"/>
                  </a:cubicBezTo>
                  <a:cubicBezTo>
                    <a:pt x="2666" y="6759"/>
                    <a:pt x="2599" y="6695"/>
                    <a:pt x="2518" y="6695"/>
                  </a:cubicBezTo>
                  <a:cubicBezTo>
                    <a:pt x="2517" y="6695"/>
                    <a:pt x="2516" y="6695"/>
                    <a:pt x="2516" y="6695"/>
                  </a:cubicBezTo>
                  <a:lnTo>
                    <a:pt x="2400" y="6695"/>
                  </a:lnTo>
                  <a:cubicBezTo>
                    <a:pt x="2162" y="6086"/>
                    <a:pt x="2022" y="5388"/>
                    <a:pt x="2004" y="4665"/>
                  </a:cubicBezTo>
                  <a:lnTo>
                    <a:pt x="2180" y="4665"/>
                  </a:lnTo>
                  <a:cubicBezTo>
                    <a:pt x="2265" y="4662"/>
                    <a:pt x="2331" y="4592"/>
                    <a:pt x="2331" y="4507"/>
                  </a:cubicBezTo>
                  <a:cubicBezTo>
                    <a:pt x="2331" y="4424"/>
                    <a:pt x="2265" y="4354"/>
                    <a:pt x="2180" y="4351"/>
                  </a:cubicBezTo>
                  <a:lnTo>
                    <a:pt x="2004" y="4351"/>
                  </a:lnTo>
                  <a:cubicBezTo>
                    <a:pt x="2022" y="3610"/>
                    <a:pt x="2163" y="2916"/>
                    <a:pt x="2397" y="2321"/>
                  </a:cubicBezTo>
                  <a:lnTo>
                    <a:pt x="4533" y="2321"/>
                  </a:lnTo>
                  <a:lnTo>
                    <a:pt x="4533" y="2667"/>
                  </a:lnTo>
                  <a:cubicBezTo>
                    <a:pt x="4531" y="2755"/>
                    <a:pt x="4602" y="2829"/>
                    <a:pt x="4691" y="2829"/>
                  </a:cubicBezTo>
                  <a:cubicBezTo>
                    <a:pt x="4778" y="2829"/>
                    <a:pt x="4850" y="2755"/>
                    <a:pt x="4847" y="2667"/>
                  </a:cubicBezTo>
                  <a:lnTo>
                    <a:pt x="4847" y="2321"/>
                  </a:lnTo>
                  <a:lnTo>
                    <a:pt x="6985" y="2321"/>
                  </a:lnTo>
                  <a:cubicBezTo>
                    <a:pt x="7218" y="2916"/>
                    <a:pt x="7359" y="3610"/>
                    <a:pt x="7376" y="4351"/>
                  </a:cubicBezTo>
                  <a:lnTo>
                    <a:pt x="7201" y="4351"/>
                  </a:lnTo>
                  <a:cubicBezTo>
                    <a:pt x="7200" y="4351"/>
                    <a:pt x="7198" y="4351"/>
                    <a:pt x="7197" y="4351"/>
                  </a:cubicBezTo>
                  <a:cubicBezTo>
                    <a:pt x="7110" y="4351"/>
                    <a:pt x="7039" y="4422"/>
                    <a:pt x="7039" y="4507"/>
                  </a:cubicBezTo>
                  <a:cubicBezTo>
                    <a:pt x="7039" y="4595"/>
                    <a:pt x="7110" y="4665"/>
                    <a:pt x="7197" y="4665"/>
                  </a:cubicBezTo>
                  <a:cubicBezTo>
                    <a:pt x="7198" y="4665"/>
                    <a:pt x="7200" y="4665"/>
                    <a:pt x="7201" y="4665"/>
                  </a:cubicBezTo>
                  <a:lnTo>
                    <a:pt x="7376" y="4665"/>
                  </a:lnTo>
                  <a:cubicBezTo>
                    <a:pt x="7359" y="5388"/>
                    <a:pt x="7220" y="6086"/>
                    <a:pt x="6981" y="6695"/>
                  </a:cubicBezTo>
                  <a:lnTo>
                    <a:pt x="6866" y="6695"/>
                  </a:lnTo>
                  <a:cubicBezTo>
                    <a:pt x="6865" y="6695"/>
                    <a:pt x="6865" y="6695"/>
                    <a:pt x="6864" y="6695"/>
                  </a:cubicBezTo>
                  <a:cubicBezTo>
                    <a:pt x="6781" y="6695"/>
                    <a:pt x="6714" y="6759"/>
                    <a:pt x="6709" y="6840"/>
                  </a:cubicBezTo>
                  <a:cubicBezTo>
                    <a:pt x="6703" y="6924"/>
                    <a:pt x="6764" y="6996"/>
                    <a:pt x="6846" y="7006"/>
                  </a:cubicBezTo>
                  <a:cubicBezTo>
                    <a:pt x="6682" y="7352"/>
                    <a:pt x="6481" y="7661"/>
                    <a:pt x="6251" y="7919"/>
                  </a:cubicBezTo>
                  <a:cubicBezTo>
                    <a:pt x="6197" y="7983"/>
                    <a:pt x="6204" y="8079"/>
                    <a:pt x="6267" y="8135"/>
                  </a:cubicBezTo>
                  <a:cubicBezTo>
                    <a:pt x="6297" y="8162"/>
                    <a:pt x="6335" y="8175"/>
                    <a:pt x="6372" y="8175"/>
                  </a:cubicBezTo>
                  <a:cubicBezTo>
                    <a:pt x="6413" y="8175"/>
                    <a:pt x="6454" y="8159"/>
                    <a:pt x="6485" y="8127"/>
                  </a:cubicBezTo>
                  <a:cubicBezTo>
                    <a:pt x="6761" y="7819"/>
                    <a:pt x="7001" y="7437"/>
                    <a:pt x="7192" y="7007"/>
                  </a:cubicBezTo>
                  <a:lnTo>
                    <a:pt x="8059" y="7007"/>
                  </a:lnTo>
                  <a:cubicBezTo>
                    <a:pt x="7717" y="7468"/>
                    <a:pt x="7285" y="7854"/>
                    <a:pt x="6788" y="8142"/>
                  </a:cubicBezTo>
                  <a:cubicBezTo>
                    <a:pt x="6713" y="8185"/>
                    <a:pt x="6687" y="8281"/>
                    <a:pt x="6732" y="8356"/>
                  </a:cubicBezTo>
                  <a:cubicBezTo>
                    <a:pt x="6761" y="8406"/>
                    <a:pt x="6813" y="8434"/>
                    <a:pt x="6867" y="8434"/>
                  </a:cubicBezTo>
                  <a:cubicBezTo>
                    <a:pt x="6894" y="8434"/>
                    <a:pt x="6921" y="8427"/>
                    <a:pt x="6946" y="8413"/>
                  </a:cubicBezTo>
                  <a:cubicBezTo>
                    <a:pt x="8340" y="7608"/>
                    <a:pt x="9199" y="6119"/>
                    <a:pt x="9199" y="4507"/>
                  </a:cubicBezTo>
                  <a:cubicBezTo>
                    <a:pt x="9202" y="3312"/>
                    <a:pt x="8727" y="2164"/>
                    <a:pt x="7877" y="1320"/>
                  </a:cubicBezTo>
                  <a:cubicBezTo>
                    <a:pt x="7029" y="473"/>
                    <a:pt x="5882" y="1"/>
                    <a:pt x="46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44"/>
          <p:cNvGrpSpPr/>
          <p:nvPr/>
        </p:nvGrpSpPr>
        <p:grpSpPr>
          <a:xfrm>
            <a:off x="5828075" y="3123663"/>
            <a:ext cx="267275" cy="233950"/>
            <a:chOff x="813800" y="989925"/>
            <a:chExt cx="267275" cy="233950"/>
          </a:xfrm>
        </p:grpSpPr>
        <p:sp>
          <p:nvSpPr>
            <p:cNvPr id="432" name="Google Shape;432;p44"/>
            <p:cNvSpPr/>
            <p:nvPr/>
          </p:nvSpPr>
          <p:spPr>
            <a:xfrm>
              <a:off x="813800" y="1015050"/>
              <a:ext cx="267275" cy="208825"/>
            </a:xfrm>
            <a:custGeom>
              <a:avLst/>
              <a:gdLst/>
              <a:ahLst/>
              <a:cxnLst/>
              <a:rect l="l" t="t" r="r" b="b"/>
              <a:pathLst>
                <a:path w="10691" h="8353" extrusionOk="0">
                  <a:moveTo>
                    <a:pt x="2998" y="314"/>
                  </a:moveTo>
                  <a:cubicBezTo>
                    <a:pt x="3281" y="314"/>
                    <a:pt x="3511" y="506"/>
                    <a:pt x="3511" y="743"/>
                  </a:cubicBezTo>
                  <a:cubicBezTo>
                    <a:pt x="3511" y="753"/>
                    <a:pt x="3510" y="763"/>
                    <a:pt x="3509" y="773"/>
                  </a:cubicBezTo>
                  <a:cubicBezTo>
                    <a:pt x="3345" y="704"/>
                    <a:pt x="3171" y="670"/>
                    <a:pt x="2998" y="670"/>
                  </a:cubicBezTo>
                  <a:cubicBezTo>
                    <a:pt x="2824" y="670"/>
                    <a:pt x="2650" y="704"/>
                    <a:pt x="2487" y="773"/>
                  </a:cubicBezTo>
                  <a:cubicBezTo>
                    <a:pt x="2486" y="763"/>
                    <a:pt x="2486" y="753"/>
                    <a:pt x="2486" y="743"/>
                  </a:cubicBezTo>
                  <a:cubicBezTo>
                    <a:pt x="2484" y="506"/>
                    <a:pt x="2714" y="314"/>
                    <a:pt x="2998" y="314"/>
                  </a:cubicBezTo>
                  <a:close/>
                  <a:moveTo>
                    <a:pt x="3002" y="981"/>
                  </a:moveTo>
                  <a:cubicBezTo>
                    <a:pt x="3680" y="981"/>
                    <a:pt x="4182" y="1649"/>
                    <a:pt x="3961" y="2315"/>
                  </a:cubicBezTo>
                  <a:cubicBezTo>
                    <a:pt x="3517" y="1863"/>
                    <a:pt x="2735" y="1687"/>
                    <a:pt x="2697" y="1677"/>
                  </a:cubicBezTo>
                  <a:cubicBezTo>
                    <a:pt x="2685" y="1675"/>
                    <a:pt x="2673" y="1673"/>
                    <a:pt x="2661" y="1673"/>
                  </a:cubicBezTo>
                  <a:cubicBezTo>
                    <a:pt x="2625" y="1673"/>
                    <a:pt x="2590" y="1685"/>
                    <a:pt x="2562" y="1707"/>
                  </a:cubicBezTo>
                  <a:cubicBezTo>
                    <a:pt x="2526" y="1737"/>
                    <a:pt x="2504" y="1782"/>
                    <a:pt x="2507" y="1829"/>
                  </a:cubicBezTo>
                  <a:cubicBezTo>
                    <a:pt x="2506" y="1844"/>
                    <a:pt x="2494" y="1947"/>
                    <a:pt x="2385" y="2054"/>
                  </a:cubicBezTo>
                  <a:cubicBezTo>
                    <a:pt x="2329" y="2116"/>
                    <a:pt x="2331" y="2212"/>
                    <a:pt x="2390" y="2271"/>
                  </a:cubicBezTo>
                  <a:cubicBezTo>
                    <a:pt x="2421" y="2302"/>
                    <a:pt x="2461" y="2317"/>
                    <a:pt x="2501" y="2317"/>
                  </a:cubicBezTo>
                  <a:cubicBezTo>
                    <a:pt x="2538" y="2317"/>
                    <a:pt x="2576" y="2304"/>
                    <a:pt x="2605" y="2276"/>
                  </a:cubicBezTo>
                  <a:cubicBezTo>
                    <a:pt x="2679" y="2205"/>
                    <a:pt x="2737" y="2119"/>
                    <a:pt x="2776" y="2025"/>
                  </a:cubicBezTo>
                  <a:cubicBezTo>
                    <a:pt x="3039" y="2103"/>
                    <a:pt x="3587" y="2301"/>
                    <a:pt x="3832" y="2647"/>
                  </a:cubicBezTo>
                  <a:cubicBezTo>
                    <a:pt x="3761" y="3054"/>
                    <a:pt x="3407" y="3348"/>
                    <a:pt x="2998" y="3348"/>
                  </a:cubicBezTo>
                  <a:cubicBezTo>
                    <a:pt x="2988" y="3348"/>
                    <a:pt x="2979" y="3348"/>
                    <a:pt x="2970" y="3348"/>
                  </a:cubicBezTo>
                  <a:cubicBezTo>
                    <a:pt x="2549" y="3334"/>
                    <a:pt x="2200" y="3013"/>
                    <a:pt x="2154" y="2593"/>
                  </a:cubicBezTo>
                  <a:lnTo>
                    <a:pt x="2156" y="2593"/>
                  </a:lnTo>
                  <a:cubicBezTo>
                    <a:pt x="2153" y="2570"/>
                    <a:pt x="2145" y="2547"/>
                    <a:pt x="2133" y="2528"/>
                  </a:cubicBezTo>
                  <a:cubicBezTo>
                    <a:pt x="1744" y="1895"/>
                    <a:pt x="2144" y="1073"/>
                    <a:pt x="2880" y="988"/>
                  </a:cubicBezTo>
                  <a:cubicBezTo>
                    <a:pt x="2921" y="983"/>
                    <a:pt x="2962" y="981"/>
                    <a:pt x="3002" y="981"/>
                  </a:cubicBezTo>
                  <a:close/>
                  <a:moveTo>
                    <a:pt x="3343" y="3609"/>
                  </a:moveTo>
                  <a:lnTo>
                    <a:pt x="3343" y="3775"/>
                  </a:lnTo>
                  <a:cubicBezTo>
                    <a:pt x="3343" y="3828"/>
                    <a:pt x="3355" y="3881"/>
                    <a:pt x="3381" y="3928"/>
                  </a:cubicBezTo>
                  <a:lnTo>
                    <a:pt x="3235" y="4067"/>
                  </a:lnTo>
                  <a:cubicBezTo>
                    <a:pt x="3169" y="4130"/>
                    <a:pt x="3083" y="4162"/>
                    <a:pt x="2998" y="4162"/>
                  </a:cubicBezTo>
                  <a:cubicBezTo>
                    <a:pt x="2912" y="4162"/>
                    <a:pt x="2827" y="4130"/>
                    <a:pt x="2760" y="4067"/>
                  </a:cubicBezTo>
                  <a:lnTo>
                    <a:pt x="2615" y="3928"/>
                  </a:lnTo>
                  <a:cubicBezTo>
                    <a:pt x="2639" y="3881"/>
                    <a:pt x="2653" y="3828"/>
                    <a:pt x="2653" y="3776"/>
                  </a:cubicBezTo>
                  <a:lnTo>
                    <a:pt x="2653" y="3609"/>
                  </a:lnTo>
                  <a:cubicBezTo>
                    <a:pt x="2765" y="3644"/>
                    <a:pt x="2881" y="3662"/>
                    <a:pt x="2998" y="3662"/>
                  </a:cubicBezTo>
                  <a:cubicBezTo>
                    <a:pt x="3114" y="3662"/>
                    <a:pt x="3231" y="3644"/>
                    <a:pt x="3343" y="3609"/>
                  </a:cubicBezTo>
                  <a:close/>
                  <a:moveTo>
                    <a:pt x="3633" y="4121"/>
                  </a:moveTo>
                  <a:lnTo>
                    <a:pt x="4156" y="4382"/>
                  </a:lnTo>
                  <a:cubicBezTo>
                    <a:pt x="4272" y="4440"/>
                    <a:pt x="4346" y="4558"/>
                    <a:pt x="4347" y="4687"/>
                  </a:cubicBezTo>
                  <a:lnTo>
                    <a:pt x="2998" y="4687"/>
                  </a:lnTo>
                  <a:cubicBezTo>
                    <a:pt x="2819" y="4687"/>
                    <a:pt x="2674" y="4833"/>
                    <a:pt x="2674" y="5010"/>
                  </a:cubicBezTo>
                  <a:lnTo>
                    <a:pt x="2674" y="5692"/>
                  </a:lnTo>
                  <a:lnTo>
                    <a:pt x="2317" y="5692"/>
                  </a:lnTo>
                  <a:lnTo>
                    <a:pt x="2317" y="5051"/>
                  </a:lnTo>
                  <a:cubicBezTo>
                    <a:pt x="2317" y="4963"/>
                    <a:pt x="2247" y="4893"/>
                    <a:pt x="2160" y="4893"/>
                  </a:cubicBezTo>
                  <a:cubicBezTo>
                    <a:pt x="2074" y="4893"/>
                    <a:pt x="2004" y="4963"/>
                    <a:pt x="2004" y="5051"/>
                  </a:cubicBezTo>
                  <a:lnTo>
                    <a:pt x="2004" y="5848"/>
                  </a:lnTo>
                  <a:cubicBezTo>
                    <a:pt x="2004" y="5934"/>
                    <a:pt x="2074" y="6004"/>
                    <a:pt x="2160" y="6004"/>
                  </a:cubicBezTo>
                  <a:lnTo>
                    <a:pt x="2673" y="6004"/>
                  </a:lnTo>
                  <a:lnTo>
                    <a:pt x="2673" y="6350"/>
                  </a:lnTo>
                  <a:lnTo>
                    <a:pt x="2673" y="6361"/>
                  </a:lnTo>
                  <a:lnTo>
                    <a:pt x="1993" y="6361"/>
                  </a:lnTo>
                  <a:cubicBezTo>
                    <a:pt x="1802" y="6361"/>
                    <a:pt x="1648" y="6206"/>
                    <a:pt x="1647" y="6015"/>
                  </a:cubicBezTo>
                  <a:lnTo>
                    <a:pt x="1648" y="4691"/>
                  </a:lnTo>
                  <a:cubicBezTo>
                    <a:pt x="1648" y="4561"/>
                    <a:pt x="1722" y="4441"/>
                    <a:pt x="1839" y="4382"/>
                  </a:cubicBezTo>
                  <a:lnTo>
                    <a:pt x="2362" y="4121"/>
                  </a:lnTo>
                  <a:lnTo>
                    <a:pt x="2543" y="4294"/>
                  </a:lnTo>
                  <a:cubicBezTo>
                    <a:pt x="2671" y="4415"/>
                    <a:pt x="2834" y="4475"/>
                    <a:pt x="2997" y="4475"/>
                  </a:cubicBezTo>
                  <a:cubicBezTo>
                    <a:pt x="3160" y="4475"/>
                    <a:pt x="3324" y="4415"/>
                    <a:pt x="3451" y="4294"/>
                  </a:cubicBezTo>
                  <a:lnTo>
                    <a:pt x="3633" y="4121"/>
                  </a:lnTo>
                  <a:close/>
                  <a:moveTo>
                    <a:pt x="5006" y="5000"/>
                  </a:moveTo>
                  <a:cubicBezTo>
                    <a:pt x="5011" y="5000"/>
                    <a:pt x="5016" y="5005"/>
                    <a:pt x="5016" y="5010"/>
                  </a:cubicBezTo>
                  <a:lnTo>
                    <a:pt x="5016" y="6350"/>
                  </a:lnTo>
                  <a:cubicBezTo>
                    <a:pt x="5016" y="6355"/>
                    <a:pt x="5011" y="6361"/>
                    <a:pt x="5006" y="6361"/>
                  </a:cubicBezTo>
                  <a:lnTo>
                    <a:pt x="2998" y="6361"/>
                  </a:lnTo>
                  <a:cubicBezTo>
                    <a:pt x="2992" y="6361"/>
                    <a:pt x="2988" y="6355"/>
                    <a:pt x="2988" y="6350"/>
                  </a:cubicBezTo>
                  <a:lnTo>
                    <a:pt x="2988" y="5010"/>
                  </a:lnTo>
                  <a:cubicBezTo>
                    <a:pt x="2988" y="5005"/>
                    <a:pt x="2992" y="5000"/>
                    <a:pt x="2998" y="5000"/>
                  </a:cubicBezTo>
                  <a:close/>
                  <a:moveTo>
                    <a:pt x="10037" y="6674"/>
                  </a:moveTo>
                  <a:lnTo>
                    <a:pt x="10037" y="7030"/>
                  </a:lnTo>
                  <a:lnTo>
                    <a:pt x="643" y="7030"/>
                  </a:lnTo>
                  <a:lnTo>
                    <a:pt x="643" y="6674"/>
                  </a:lnTo>
                  <a:close/>
                  <a:moveTo>
                    <a:pt x="2997" y="0"/>
                  </a:moveTo>
                  <a:cubicBezTo>
                    <a:pt x="2541" y="0"/>
                    <a:pt x="2171" y="334"/>
                    <a:pt x="2171" y="743"/>
                  </a:cubicBezTo>
                  <a:cubicBezTo>
                    <a:pt x="2171" y="809"/>
                    <a:pt x="2180" y="874"/>
                    <a:pt x="2200" y="937"/>
                  </a:cubicBezTo>
                  <a:cubicBezTo>
                    <a:pt x="1662" y="1339"/>
                    <a:pt x="1511" y="2081"/>
                    <a:pt x="1848" y="2661"/>
                  </a:cubicBezTo>
                  <a:cubicBezTo>
                    <a:pt x="1892" y="2984"/>
                    <a:pt x="2070" y="3273"/>
                    <a:pt x="2339" y="3457"/>
                  </a:cubicBezTo>
                  <a:lnTo>
                    <a:pt x="2339" y="3776"/>
                  </a:lnTo>
                  <a:cubicBezTo>
                    <a:pt x="2339" y="3780"/>
                    <a:pt x="2336" y="3783"/>
                    <a:pt x="2332" y="3785"/>
                  </a:cubicBezTo>
                  <a:lnTo>
                    <a:pt x="1698" y="4102"/>
                  </a:lnTo>
                  <a:cubicBezTo>
                    <a:pt x="1475" y="4213"/>
                    <a:pt x="1333" y="4441"/>
                    <a:pt x="1335" y="4691"/>
                  </a:cubicBezTo>
                  <a:lnTo>
                    <a:pt x="1335" y="6015"/>
                  </a:lnTo>
                  <a:cubicBezTo>
                    <a:pt x="1335" y="6137"/>
                    <a:pt x="1368" y="6257"/>
                    <a:pt x="1433" y="6361"/>
                  </a:cubicBezTo>
                  <a:lnTo>
                    <a:pt x="153" y="6361"/>
                  </a:lnTo>
                  <a:cubicBezTo>
                    <a:pt x="68" y="6363"/>
                    <a:pt x="1" y="6433"/>
                    <a:pt x="1" y="6517"/>
                  </a:cubicBezTo>
                  <a:cubicBezTo>
                    <a:pt x="1" y="6602"/>
                    <a:pt x="68" y="6672"/>
                    <a:pt x="153" y="6674"/>
                  </a:cubicBezTo>
                  <a:lnTo>
                    <a:pt x="330" y="6674"/>
                  </a:lnTo>
                  <a:lnTo>
                    <a:pt x="330" y="8191"/>
                  </a:lnTo>
                  <a:cubicBezTo>
                    <a:pt x="328" y="8279"/>
                    <a:pt x="399" y="8353"/>
                    <a:pt x="487" y="8353"/>
                  </a:cubicBezTo>
                  <a:cubicBezTo>
                    <a:pt x="575" y="8353"/>
                    <a:pt x="647" y="8279"/>
                    <a:pt x="644" y="8191"/>
                  </a:cubicBezTo>
                  <a:lnTo>
                    <a:pt x="644" y="7343"/>
                  </a:lnTo>
                  <a:lnTo>
                    <a:pt x="10037" y="7343"/>
                  </a:lnTo>
                  <a:lnTo>
                    <a:pt x="10037" y="8191"/>
                  </a:lnTo>
                  <a:cubicBezTo>
                    <a:pt x="10035" y="8279"/>
                    <a:pt x="10106" y="8353"/>
                    <a:pt x="10195" y="8353"/>
                  </a:cubicBezTo>
                  <a:cubicBezTo>
                    <a:pt x="10282" y="8353"/>
                    <a:pt x="10354" y="8279"/>
                    <a:pt x="10351" y="8191"/>
                  </a:cubicBezTo>
                  <a:lnTo>
                    <a:pt x="10351" y="6674"/>
                  </a:lnTo>
                  <a:lnTo>
                    <a:pt x="10529" y="6674"/>
                  </a:lnTo>
                  <a:cubicBezTo>
                    <a:pt x="10530" y="6674"/>
                    <a:pt x="10532" y="6674"/>
                    <a:pt x="10534" y="6674"/>
                  </a:cubicBezTo>
                  <a:cubicBezTo>
                    <a:pt x="10620" y="6674"/>
                    <a:pt x="10690" y="6604"/>
                    <a:pt x="10690" y="6517"/>
                  </a:cubicBezTo>
                  <a:cubicBezTo>
                    <a:pt x="10690" y="6431"/>
                    <a:pt x="10620" y="6361"/>
                    <a:pt x="10534" y="6361"/>
                  </a:cubicBezTo>
                  <a:cubicBezTo>
                    <a:pt x="10532" y="6361"/>
                    <a:pt x="10530" y="6361"/>
                    <a:pt x="10529" y="6361"/>
                  </a:cubicBezTo>
                  <a:lnTo>
                    <a:pt x="5329" y="6361"/>
                  </a:lnTo>
                  <a:lnTo>
                    <a:pt x="5329" y="6350"/>
                  </a:lnTo>
                  <a:lnTo>
                    <a:pt x="5329" y="5010"/>
                  </a:lnTo>
                  <a:cubicBezTo>
                    <a:pt x="5329" y="4831"/>
                    <a:pt x="5185" y="4687"/>
                    <a:pt x="5006" y="4687"/>
                  </a:cubicBezTo>
                  <a:lnTo>
                    <a:pt x="4660" y="4687"/>
                  </a:lnTo>
                  <a:cubicBezTo>
                    <a:pt x="4660" y="4438"/>
                    <a:pt x="4518" y="4212"/>
                    <a:pt x="4296" y="4102"/>
                  </a:cubicBezTo>
                  <a:lnTo>
                    <a:pt x="3662" y="3785"/>
                  </a:lnTo>
                  <a:cubicBezTo>
                    <a:pt x="3658" y="3783"/>
                    <a:pt x="3655" y="3780"/>
                    <a:pt x="3655" y="3776"/>
                  </a:cubicBezTo>
                  <a:lnTo>
                    <a:pt x="3655" y="3457"/>
                  </a:lnTo>
                  <a:cubicBezTo>
                    <a:pt x="3923" y="3273"/>
                    <a:pt x="4102" y="2984"/>
                    <a:pt x="4147" y="2661"/>
                  </a:cubicBezTo>
                  <a:cubicBezTo>
                    <a:pt x="4483" y="2081"/>
                    <a:pt x="4332" y="1339"/>
                    <a:pt x="3794" y="937"/>
                  </a:cubicBezTo>
                  <a:cubicBezTo>
                    <a:pt x="3813" y="874"/>
                    <a:pt x="3822" y="809"/>
                    <a:pt x="3824" y="743"/>
                  </a:cubicBezTo>
                  <a:cubicBezTo>
                    <a:pt x="3824" y="334"/>
                    <a:pt x="3453" y="0"/>
                    <a:pt x="29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p:nvPr/>
          </p:nvSpPr>
          <p:spPr>
            <a:xfrm>
              <a:off x="905600" y="1153150"/>
              <a:ext cx="16225" cy="7850"/>
            </a:xfrm>
            <a:custGeom>
              <a:avLst/>
              <a:gdLst/>
              <a:ahLst/>
              <a:cxnLst/>
              <a:rect l="l" t="t" r="r" b="b"/>
              <a:pathLst>
                <a:path w="649" h="314" extrusionOk="0">
                  <a:moveTo>
                    <a:pt x="157" y="1"/>
                  </a:moveTo>
                  <a:cubicBezTo>
                    <a:pt x="71" y="1"/>
                    <a:pt x="1" y="70"/>
                    <a:pt x="1" y="157"/>
                  </a:cubicBezTo>
                  <a:cubicBezTo>
                    <a:pt x="1" y="243"/>
                    <a:pt x="70" y="313"/>
                    <a:pt x="155" y="313"/>
                  </a:cubicBezTo>
                  <a:cubicBezTo>
                    <a:pt x="158" y="313"/>
                    <a:pt x="160" y="313"/>
                    <a:pt x="162" y="313"/>
                  </a:cubicBezTo>
                  <a:lnTo>
                    <a:pt x="496" y="313"/>
                  </a:lnTo>
                  <a:cubicBezTo>
                    <a:pt x="581" y="310"/>
                    <a:pt x="648" y="242"/>
                    <a:pt x="648" y="157"/>
                  </a:cubicBezTo>
                  <a:cubicBezTo>
                    <a:pt x="648" y="72"/>
                    <a:pt x="581" y="3"/>
                    <a:pt x="496" y="1"/>
                  </a:cubicBezTo>
                  <a:lnTo>
                    <a:pt x="162" y="1"/>
                  </a:lnTo>
                  <a:cubicBezTo>
                    <a:pt x="161" y="1"/>
                    <a:pt x="159" y="1"/>
                    <a:pt x="1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939225" y="989925"/>
              <a:ext cx="133325" cy="130450"/>
            </a:xfrm>
            <a:custGeom>
              <a:avLst/>
              <a:gdLst/>
              <a:ahLst/>
              <a:cxnLst/>
              <a:rect l="l" t="t" r="r" b="b"/>
              <a:pathLst>
                <a:path w="5333" h="5218" extrusionOk="0">
                  <a:moveTo>
                    <a:pt x="4674" y="314"/>
                  </a:moveTo>
                  <a:cubicBezTo>
                    <a:pt x="4866" y="314"/>
                    <a:pt x="5020" y="469"/>
                    <a:pt x="5020" y="660"/>
                  </a:cubicBezTo>
                  <a:lnTo>
                    <a:pt x="5020" y="3338"/>
                  </a:lnTo>
                  <a:cubicBezTo>
                    <a:pt x="5020" y="3529"/>
                    <a:pt x="4866" y="3684"/>
                    <a:pt x="4674" y="3684"/>
                  </a:cubicBezTo>
                  <a:lnTo>
                    <a:pt x="2666" y="3684"/>
                  </a:lnTo>
                  <a:cubicBezTo>
                    <a:pt x="2634" y="3684"/>
                    <a:pt x="2601" y="3695"/>
                    <a:pt x="2575" y="3713"/>
                  </a:cubicBezTo>
                  <a:lnTo>
                    <a:pt x="1082" y="4798"/>
                  </a:lnTo>
                  <a:lnTo>
                    <a:pt x="1313" y="3878"/>
                  </a:lnTo>
                  <a:cubicBezTo>
                    <a:pt x="1337" y="3779"/>
                    <a:pt x="1263" y="3684"/>
                    <a:pt x="1161" y="3684"/>
                  </a:cubicBezTo>
                  <a:lnTo>
                    <a:pt x="658" y="3684"/>
                  </a:lnTo>
                  <a:cubicBezTo>
                    <a:pt x="468" y="3684"/>
                    <a:pt x="313" y="3529"/>
                    <a:pt x="313" y="3338"/>
                  </a:cubicBezTo>
                  <a:lnTo>
                    <a:pt x="313" y="660"/>
                  </a:lnTo>
                  <a:cubicBezTo>
                    <a:pt x="313" y="469"/>
                    <a:pt x="468" y="314"/>
                    <a:pt x="658" y="314"/>
                  </a:cubicBezTo>
                  <a:close/>
                  <a:moveTo>
                    <a:pt x="658" y="1"/>
                  </a:moveTo>
                  <a:cubicBezTo>
                    <a:pt x="294" y="2"/>
                    <a:pt x="1" y="297"/>
                    <a:pt x="1" y="660"/>
                  </a:cubicBezTo>
                  <a:lnTo>
                    <a:pt x="1" y="3338"/>
                  </a:lnTo>
                  <a:cubicBezTo>
                    <a:pt x="1" y="3701"/>
                    <a:pt x="295" y="3996"/>
                    <a:pt x="659" y="3996"/>
                  </a:cubicBezTo>
                  <a:lnTo>
                    <a:pt x="959" y="3996"/>
                  </a:lnTo>
                  <a:lnTo>
                    <a:pt x="729" y="4917"/>
                  </a:lnTo>
                  <a:cubicBezTo>
                    <a:pt x="687" y="5081"/>
                    <a:pt x="818" y="5217"/>
                    <a:pt x="962" y="5217"/>
                  </a:cubicBezTo>
                  <a:cubicBezTo>
                    <a:pt x="1010" y="5217"/>
                    <a:pt x="1058" y="5203"/>
                    <a:pt x="1103" y="5170"/>
                  </a:cubicBezTo>
                  <a:lnTo>
                    <a:pt x="2717" y="3996"/>
                  </a:lnTo>
                  <a:lnTo>
                    <a:pt x="4674" y="3996"/>
                  </a:lnTo>
                  <a:cubicBezTo>
                    <a:pt x="5038" y="3996"/>
                    <a:pt x="5333" y="3701"/>
                    <a:pt x="5333" y="3338"/>
                  </a:cubicBezTo>
                  <a:lnTo>
                    <a:pt x="5333" y="660"/>
                  </a:lnTo>
                  <a:cubicBezTo>
                    <a:pt x="5333" y="297"/>
                    <a:pt x="5038" y="2"/>
                    <a:pt x="4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4"/>
            <p:cNvSpPr/>
            <p:nvPr/>
          </p:nvSpPr>
          <p:spPr>
            <a:xfrm>
              <a:off x="964425" y="1015025"/>
              <a:ext cx="20400" cy="7875"/>
            </a:xfrm>
            <a:custGeom>
              <a:avLst/>
              <a:gdLst/>
              <a:ahLst/>
              <a:cxnLst/>
              <a:rect l="l" t="t" r="r" b="b"/>
              <a:pathLst>
                <a:path w="816" h="315" extrusionOk="0">
                  <a:moveTo>
                    <a:pt x="659" y="1"/>
                  </a:moveTo>
                  <a:cubicBezTo>
                    <a:pt x="657" y="1"/>
                    <a:pt x="655" y="1"/>
                    <a:pt x="654" y="1"/>
                  </a:cubicBezTo>
                  <a:lnTo>
                    <a:pt x="152" y="1"/>
                  </a:lnTo>
                  <a:cubicBezTo>
                    <a:pt x="67" y="5"/>
                    <a:pt x="1" y="74"/>
                    <a:pt x="1" y="159"/>
                  </a:cubicBezTo>
                  <a:cubicBezTo>
                    <a:pt x="1" y="243"/>
                    <a:pt x="67" y="312"/>
                    <a:pt x="152" y="315"/>
                  </a:cubicBezTo>
                  <a:lnTo>
                    <a:pt x="654" y="315"/>
                  </a:lnTo>
                  <a:cubicBezTo>
                    <a:pt x="655" y="315"/>
                    <a:pt x="657" y="315"/>
                    <a:pt x="659" y="315"/>
                  </a:cubicBezTo>
                  <a:cubicBezTo>
                    <a:pt x="745" y="315"/>
                    <a:pt x="815" y="246"/>
                    <a:pt x="815" y="159"/>
                  </a:cubicBezTo>
                  <a:cubicBezTo>
                    <a:pt x="815" y="71"/>
                    <a:pt x="745" y="1"/>
                    <a:pt x="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p:nvPr/>
          </p:nvSpPr>
          <p:spPr>
            <a:xfrm>
              <a:off x="993450" y="1015025"/>
              <a:ext cx="54175" cy="7875"/>
            </a:xfrm>
            <a:custGeom>
              <a:avLst/>
              <a:gdLst/>
              <a:ahLst/>
              <a:cxnLst/>
              <a:rect l="l" t="t" r="r" b="b"/>
              <a:pathLst>
                <a:path w="2167" h="315" extrusionOk="0">
                  <a:moveTo>
                    <a:pt x="158" y="1"/>
                  </a:moveTo>
                  <a:cubicBezTo>
                    <a:pt x="72" y="1"/>
                    <a:pt x="0" y="71"/>
                    <a:pt x="0" y="159"/>
                  </a:cubicBezTo>
                  <a:cubicBezTo>
                    <a:pt x="0" y="246"/>
                    <a:pt x="72" y="315"/>
                    <a:pt x="158" y="315"/>
                  </a:cubicBezTo>
                  <a:cubicBezTo>
                    <a:pt x="160" y="315"/>
                    <a:pt x="162" y="315"/>
                    <a:pt x="163" y="315"/>
                  </a:cubicBezTo>
                  <a:lnTo>
                    <a:pt x="2005" y="315"/>
                  </a:lnTo>
                  <a:cubicBezTo>
                    <a:pt x="2006" y="315"/>
                    <a:pt x="2008" y="315"/>
                    <a:pt x="2010" y="315"/>
                  </a:cubicBezTo>
                  <a:cubicBezTo>
                    <a:pt x="2095" y="315"/>
                    <a:pt x="2166" y="246"/>
                    <a:pt x="2166" y="159"/>
                  </a:cubicBezTo>
                  <a:cubicBezTo>
                    <a:pt x="2166" y="71"/>
                    <a:pt x="2095" y="1"/>
                    <a:pt x="2010" y="1"/>
                  </a:cubicBezTo>
                  <a:cubicBezTo>
                    <a:pt x="2008" y="1"/>
                    <a:pt x="2006" y="1"/>
                    <a:pt x="2005" y="1"/>
                  </a:cubicBezTo>
                  <a:lnTo>
                    <a:pt x="163" y="1"/>
                  </a:lnTo>
                  <a:cubicBezTo>
                    <a:pt x="162" y="1"/>
                    <a:pt x="160" y="1"/>
                    <a:pt x="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964425" y="1035975"/>
              <a:ext cx="83200" cy="7875"/>
            </a:xfrm>
            <a:custGeom>
              <a:avLst/>
              <a:gdLst/>
              <a:ahLst/>
              <a:cxnLst/>
              <a:rect l="l" t="t" r="r" b="b"/>
              <a:pathLst>
                <a:path w="3328" h="315" extrusionOk="0">
                  <a:moveTo>
                    <a:pt x="3171" y="0"/>
                  </a:moveTo>
                  <a:cubicBezTo>
                    <a:pt x="3169" y="0"/>
                    <a:pt x="3167" y="0"/>
                    <a:pt x="3166" y="0"/>
                  </a:cubicBezTo>
                  <a:lnTo>
                    <a:pt x="153" y="0"/>
                  </a:lnTo>
                  <a:cubicBezTo>
                    <a:pt x="68" y="3"/>
                    <a:pt x="1" y="73"/>
                    <a:pt x="1" y="157"/>
                  </a:cubicBezTo>
                  <a:cubicBezTo>
                    <a:pt x="1" y="241"/>
                    <a:pt x="68" y="311"/>
                    <a:pt x="153" y="314"/>
                  </a:cubicBezTo>
                  <a:lnTo>
                    <a:pt x="3166" y="314"/>
                  </a:lnTo>
                  <a:cubicBezTo>
                    <a:pt x="3167" y="314"/>
                    <a:pt x="3169" y="314"/>
                    <a:pt x="3171" y="314"/>
                  </a:cubicBezTo>
                  <a:cubicBezTo>
                    <a:pt x="3256" y="314"/>
                    <a:pt x="3327" y="244"/>
                    <a:pt x="3327" y="157"/>
                  </a:cubicBezTo>
                  <a:cubicBezTo>
                    <a:pt x="3327" y="71"/>
                    <a:pt x="3256" y="0"/>
                    <a:pt x="3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964425" y="1056900"/>
              <a:ext cx="53875" cy="7850"/>
            </a:xfrm>
            <a:custGeom>
              <a:avLst/>
              <a:gdLst/>
              <a:ahLst/>
              <a:cxnLst/>
              <a:rect l="l" t="t" r="r" b="b"/>
              <a:pathLst>
                <a:path w="2155" h="314" extrusionOk="0">
                  <a:moveTo>
                    <a:pt x="1998" y="1"/>
                  </a:moveTo>
                  <a:cubicBezTo>
                    <a:pt x="1997" y="1"/>
                    <a:pt x="1995" y="1"/>
                    <a:pt x="1993" y="1"/>
                  </a:cubicBezTo>
                  <a:lnTo>
                    <a:pt x="152" y="1"/>
                  </a:lnTo>
                  <a:cubicBezTo>
                    <a:pt x="67" y="3"/>
                    <a:pt x="1" y="72"/>
                    <a:pt x="1" y="157"/>
                  </a:cubicBezTo>
                  <a:cubicBezTo>
                    <a:pt x="1" y="242"/>
                    <a:pt x="67" y="310"/>
                    <a:pt x="152" y="313"/>
                  </a:cubicBezTo>
                  <a:lnTo>
                    <a:pt x="1993" y="313"/>
                  </a:lnTo>
                  <a:cubicBezTo>
                    <a:pt x="1996" y="313"/>
                    <a:pt x="1998" y="313"/>
                    <a:pt x="2000" y="313"/>
                  </a:cubicBezTo>
                  <a:cubicBezTo>
                    <a:pt x="2086" y="313"/>
                    <a:pt x="2155" y="243"/>
                    <a:pt x="2155" y="157"/>
                  </a:cubicBezTo>
                  <a:cubicBezTo>
                    <a:pt x="2155" y="70"/>
                    <a:pt x="2085"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4"/>
            <p:cNvSpPr/>
            <p:nvPr/>
          </p:nvSpPr>
          <p:spPr>
            <a:xfrm>
              <a:off x="1027200" y="1056900"/>
              <a:ext cx="20425" cy="7850"/>
            </a:xfrm>
            <a:custGeom>
              <a:avLst/>
              <a:gdLst/>
              <a:ahLst/>
              <a:cxnLst/>
              <a:rect l="l" t="t" r="r" b="b"/>
              <a:pathLst>
                <a:path w="817" h="314" extrusionOk="0">
                  <a:moveTo>
                    <a:pt x="660" y="1"/>
                  </a:moveTo>
                  <a:cubicBezTo>
                    <a:pt x="658" y="1"/>
                    <a:pt x="656" y="1"/>
                    <a:pt x="655" y="1"/>
                  </a:cubicBezTo>
                  <a:lnTo>
                    <a:pt x="153" y="1"/>
                  </a:lnTo>
                  <a:cubicBezTo>
                    <a:pt x="68" y="3"/>
                    <a:pt x="0" y="72"/>
                    <a:pt x="0" y="157"/>
                  </a:cubicBezTo>
                  <a:cubicBezTo>
                    <a:pt x="0" y="242"/>
                    <a:pt x="68" y="310"/>
                    <a:pt x="153" y="313"/>
                  </a:cubicBezTo>
                  <a:lnTo>
                    <a:pt x="655" y="313"/>
                  </a:lnTo>
                  <a:cubicBezTo>
                    <a:pt x="657" y="313"/>
                    <a:pt x="659" y="313"/>
                    <a:pt x="662" y="313"/>
                  </a:cubicBezTo>
                  <a:cubicBezTo>
                    <a:pt x="746" y="313"/>
                    <a:pt x="816" y="243"/>
                    <a:pt x="816" y="157"/>
                  </a:cubicBezTo>
                  <a:cubicBezTo>
                    <a:pt x="816" y="70"/>
                    <a:pt x="745"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Object 3">
            <a:extLst>
              <a:ext uri="{FF2B5EF4-FFF2-40B4-BE49-F238E27FC236}">
                <a16:creationId xmlns:a16="http://schemas.microsoft.com/office/drawing/2014/main" id="{C01883C9-EC68-383E-E0E8-0637E914DD83}"/>
              </a:ext>
            </a:extLst>
          </p:cNvPr>
          <p:cNvGraphicFramePr>
            <a:graphicFrameLocks noChangeAspect="1"/>
          </p:cNvGraphicFramePr>
          <p:nvPr>
            <p:extLst>
              <p:ext uri="{D42A27DB-BD31-4B8C-83A1-F6EECF244321}">
                <p14:modId xmlns:p14="http://schemas.microsoft.com/office/powerpoint/2010/main" val="812780420"/>
              </p:ext>
            </p:extLst>
          </p:nvPr>
        </p:nvGraphicFramePr>
        <p:xfrm>
          <a:off x="1219596" y="1416825"/>
          <a:ext cx="6704749" cy="2867350"/>
        </p:xfrm>
        <a:graphic>
          <a:graphicData uri="http://schemas.openxmlformats.org/presentationml/2006/ole">
            <mc:AlternateContent xmlns:mc="http://schemas.openxmlformats.org/markup-compatibility/2006">
              <mc:Choice xmlns:v="urn:schemas-microsoft-com:vml" Requires="v">
                <p:oleObj name="Document" r:id="rId3" imgW="5969000" imgH="2552700" progId="Word.Document.12">
                  <p:embed/>
                </p:oleObj>
              </mc:Choice>
              <mc:Fallback>
                <p:oleObj name="Document" r:id="rId3" imgW="5969000" imgH="2552700" progId="Word.Document.12">
                  <p:embed/>
                  <p:pic>
                    <p:nvPicPr>
                      <p:cNvPr id="0" name=""/>
                      <p:cNvPicPr/>
                      <p:nvPr/>
                    </p:nvPicPr>
                    <p:blipFill>
                      <a:blip r:embed="rId4"/>
                      <a:stretch>
                        <a:fillRect/>
                      </a:stretch>
                    </p:blipFill>
                    <p:spPr>
                      <a:xfrm>
                        <a:off x="1219596" y="1416825"/>
                        <a:ext cx="6704749" cy="2867350"/>
                      </a:xfrm>
                      <a:prstGeom prst="rect">
                        <a:avLst/>
                      </a:prstGeom>
                      <a:ln>
                        <a:solidFill>
                          <a:schemeClr val="tx1"/>
                        </a:solidFill>
                      </a:ln>
                    </p:spPr>
                  </p:pic>
                </p:oleObj>
              </mc:Fallback>
            </mc:AlternateContent>
          </a:graphicData>
        </a:graphic>
      </p:graphicFrame>
      <p:pic>
        <p:nvPicPr>
          <p:cNvPr id="9" name="Picture 8" descr="Background pattern&#10;&#10;Description automatically generated">
            <a:extLst>
              <a:ext uri="{FF2B5EF4-FFF2-40B4-BE49-F238E27FC236}">
                <a16:creationId xmlns:a16="http://schemas.microsoft.com/office/drawing/2014/main" id="{C4FF45C5-7921-4FD7-4742-192143D2D1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24957"/>
            <a:ext cx="1357497" cy="7185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1"/>
          <p:cNvSpPr/>
          <p:nvPr/>
        </p:nvSpPr>
        <p:spPr>
          <a:xfrm>
            <a:off x="1929650" y="1163175"/>
            <a:ext cx="7422900" cy="329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1"/>
          <p:cNvSpPr txBox="1"/>
          <p:nvPr/>
        </p:nvSpPr>
        <p:spPr>
          <a:xfrm>
            <a:off x="5830450" y="1380268"/>
            <a:ext cx="2485800" cy="8616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n-US" dirty="0">
                <a:solidFill>
                  <a:schemeClr val="dk1"/>
                </a:solidFill>
                <a:latin typeface="DM Serif Display"/>
                <a:ea typeface="DM Serif Display"/>
                <a:cs typeface="DM Serif Display"/>
                <a:sym typeface="DM Serif Display"/>
              </a:rPr>
              <a:t>Northwestern Mutual</a:t>
            </a:r>
            <a:endParaRPr dirty="0">
              <a:solidFill>
                <a:schemeClr val="dk1"/>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None/>
            </a:pPr>
            <a:r>
              <a:rPr lang="es" sz="1000" dirty="0">
                <a:solidFill>
                  <a:schemeClr val="dk1"/>
                </a:solidFill>
                <a:latin typeface="Open Sans Light"/>
                <a:ea typeface="Open Sans Light"/>
                <a:cs typeface="Open Sans Light"/>
                <a:sym typeface="Open Sans Light"/>
              </a:rPr>
              <a:t>Mutual insurance company</a:t>
            </a:r>
            <a:endParaRPr sz="1000" dirty="0">
              <a:solidFill>
                <a:schemeClr val="dk1"/>
              </a:solidFill>
              <a:latin typeface="Open Sans Light"/>
              <a:ea typeface="Open Sans Light"/>
              <a:cs typeface="Open Sans Light"/>
              <a:sym typeface="Open Sans Light"/>
            </a:endParaRPr>
          </a:p>
        </p:txBody>
      </p:sp>
      <p:sp>
        <p:nvSpPr>
          <p:cNvPr id="339" name="Google Shape;339;p41"/>
          <p:cNvSpPr txBox="1"/>
          <p:nvPr/>
        </p:nvSpPr>
        <p:spPr>
          <a:xfrm>
            <a:off x="5830450" y="2161343"/>
            <a:ext cx="2485800" cy="8616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n-US" dirty="0">
                <a:solidFill>
                  <a:schemeClr val="dk1"/>
                </a:solidFill>
                <a:latin typeface="DM Serif Display"/>
                <a:ea typeface="DM Serif Display"/>
                <a:cs typeface="DM Serif Display"/>
                <a:sym typeface="DM Serif Display"/>
              </a:rPr>
              <a:t>New York Life</a:t>
            </a:r>
            <a:endParaRPr dirty="0">
              <a:solidFill>
                <a:schemeClr val="dk1"/>
              </a:solidFill>
              <a:latin typeface="DM Serif Display"/>
              <a:ea typeface="DM Serif Display"/>
              <a:cs typeface="DM Serif Display"/>
              <a:sym typeface="DM Serif Display"/>
            </a:endParaRPr>
          </a:p>
          <a:p>
            <a:pPr marL="0" marR="0" lvl="0" indent="0" algn="l" rtl="0">
              <a:spcBef>
                <a:spcPts val="100"/>
              </a:spcBef>
              <a:spcAft>
                <a:spcPts val="0"/>
              </a:spcAft>
              <a:buNone/>
            </a:pPr>
            <a:r>
              <a:rPr lang="es" sz="1000" dirty="0">
                <a:solidFill>
                  <a:schemeClr val="dk1"/>
                </a:solidFill>
                <a:latin typeface="Open Sans Light"/>
                <a:ea typeface="Open Sans Light"/>
                <a:cs typeface="Open Sans Light"/>
                <a:sym typeface="Open Sans Light"/>
              </a:rPr>
              <a:t>Mutual insurance company</a:t>
            </a:r>
            <a:endParaRPr sz="1000" dirty="0">
              <a:solidFill>
                <a:schemeClr val="dk1"/>
              </a:solidFill>
              <a:latin typeface="Open Sans Light"/>
              <a:ea typeface="Open Sans Light"/>
              <a:cs typeface="Open Sans Light"/>
              <a:sym typeface="Open Sans Light"/>
            </a:endParaRPr>
          </a:p>
        </p:txBody>
      </p:sp>
      <p:sp>
        <p:nvSpPr>
          <p:cNvPr id="340" name="Google Shape;340;p41"/>
          <p:cNvSpPr txBox="1"/>
          <p:nvPr/>
        </p:nvSpPr>
        <p:spPr>
          <a:xfrm>
            <a:off x="5830450" y="2942418"/>
            <a:ext cx="2485800" cy="8616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s" dirty="0">
                <a:solidFill>
                  <a:schemeClr val="dk1"/>
                </a:solidFill>
                <a:latin typeface="DM Serif Display"/>
                <a:ea typeface="DM Serif Display"/>
                <a:cs typeface="DM Serif Display"/>
                <a:sym typeface="DM Serif Display"/>
              </a:rPr>
              <a:t>MetLife</a:t>
            </a:r>
            <a:endParaRPr dirty="0">
              <a:solidFill>
                <a:schemeClr val="dk1"/>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None/>
            </a:pPr>
            <a:r>
              <a:rPr lang="es" sz="1000" dirty="0">
                <a:solidFill>
                  <a:schemeClr val="dk1"/>
                </a:solidFill>
                <a:latin typeface="Open Sans Light"/>
                <a:ea typeface="Open Sans Light"/>
                <a:cs typeface="Open Sans Light"/>
                <a:sym typeface="Open Sans Light"/>
              </a:rPr>
              <a:t>Insurance, annuities, employee benefit programs, etc.</a:t>
            </a:r>
            <a:endParaRPr sz="1000" dirty="0">
              <a:solidFill>
                <a:schemeClr val="dk1"/>
              </a:solidFill>
              <a:latin typeface="Open Sans Light"/>
              <a:ea typeface="Open Sans Light"/>
              <a:cs typeface="Open Sans Light"/>
              <a:sym typeface="Open Sans Light"/>
            </a:endParaRPr>
          </a:p>
        </p:txBody>
      </p:sp>
      <p:sp>
        <p:nvSpPr>
          <p:cNvPr id="341" name="Google Shape;341;p41"/>
          <p:cNvSpPr txBox="1">
            <a:spLocks noGrp="1"/>
          </p:cNvSpPr>
          <p:nvPr>
            <p:ph type="ctrTitle"/>
          </p:nvPr>
        </p:nvSpPr>
        <p:spPr>
          <a:xfrm>
            <a:off x="723600" y="470625"/>
            <a:ext cx="16839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Market Share</a:t>
            </a:r>
            <a:endParaRPr dirty="0"/>
          </a:p>
        </p:txBody>
      </p:sp>
      <p:sp>
        <p:nvSpPr>
          <p:cNvPr id="342" name="Google Shape;342;p41"/>
          <p:cNvSpPr/>
          <p:nvPr/>
        </p:nvSpPr>
        <p:spPr>
          <a:xfrm>
            <a:off x="1474700" y="1398500"/>
            <a:ext cx="1121400" cy="1121400"/>
          </a:xfrm>
          <a:prstGeom prst="rect">
            <a:avLst/>
          </a:prstGeom>
          <a:solidFill>
            <a:schemeClr val="dk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chemeClr val="bg1"/>
                </a:solidFill>
                <a:latin typeface="DM Serif Display" pitchFamily="2" charset="0"/>
              </a:rPr>
              <a:t>Prudential</a:t>
            </a:r>
            <a:endParaRPr dirty="0">
              <a:solidFill>
                <a:schemeClr val="bg1"/>
              </a:solidFill>
              <a:latin typeface="DM Serif Display" pitchFamily="2" charset="0"/>
            </a:endParaRPr>
          </a:p>
        </p:txBody>
      </p:sp>
      <p:sp>
        <p:nvSpPr>
          <p:cNvPr id="343" name="Google Shape;343;p41"/>
          <p:cNvSpPr/>
          <p:nvPr/>
        </p:nvSpPr>
        <p:spPr>
          <a:xfrm>
            <a:off x="1028400" y="2611600"/>
            <a:ext cx="1567800" cy="1567800"/>
          </a:xfrm>
          <a:prstGeom prst="rect">
            <a:avLst/>
          </a:prstGeom>
          <a:solidFill>
            <a:schemeClr val="dk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chemeClr val="bg1"/>
                </a:solidFill>
                <a:latin typeface="DM Serif Display" pitchFamily="2" charset="0"/>
              </a:rPr>
              <a:t>MetLife</a:t>
            </a:r>
            <a:endParaRPr dirty="0">
              <a:solidFill>
                <a:schemeClr val="bg1"/>
              </a:solidFill>
              <a:latin typeface="DM Serif Display" pitchFamily="2" charset="0"/>
            </a:endParaRPr>
          </a:p>
        </p:txBody>
      </p:sp>
      <p:sp>
        <p:nvSpPr>
          <p:cNvPr id="344" name="Google Shape;344;p41"/>
          <p:cNvSpPr/>
          <p:nvPr/>
        </p:nvSpPr>
        <p:spPr>
          <a:xfrm>
            <a:off x="2712300" y="2611600"/>
            <a:ext cx="1992000" cy="199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bg1"/>
                </a:solidFill>
                <a:latin typeface="DM Serif Display" pitchFamily="2" charset="0"/>
              </a:rPr>
              <a:t>Northwestern Mutual</a:t>
            </a:r>
            <a:endParaRPr dirty="0">
              <a:solidFill>
                <a:schemeClr val="bg1"/>
              </a:solidFill>
              <a:latin typeface="DM Serif Display" pitchFamily="2" charset="0"/>
            </a:endParaRPr>
          </a:p>
        </p:txBody>
      </p:sp>
      <p:sp>
        <p:nvSpPr>
          <p:cNvPr id="345" name="Google Shape;345;p41"/>
          <p:cNvSpPr/>
          <p:nvPr/>
        </p:nvSpPr>
        <p:spPr>
          <a:xfrm>
            <a:off x="2712300" y="882200"/>
            <a:ext cx="1747800" cy="163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bg1"/>
                </a:solidFill>
                <a:latin typeface="DM Serif Display" pitchFamily="2" charset="0"/>
              </a:rPr>
              <a:t>New York Life</a:t>
            </a:r>
            <a:endParaRPr dirty="0">
              <a:solidFill>
                <a:schemeClr val="bg1"/>
              </a:solidFill>
              <a:latin typeface="DM Serif Display" pitchFamily="2" charset="0"/>
            </a:endParaRPr>
          </a:p>
        </p:txBody>
      </p:sp>
      <p:sp>
        <p:nvSpPr>
          <p:cNvPr id="346" name="Google Shape;346;p41"/>
          <p:cNvSpPr txBox="1"/>
          <p:nvPr/>
        </p:nvSpPr>
        <p:spPr>
          <a:xfrm>
            <a:off x="2644928" y="1799029"/>
            <a:ext cx="1074600" cy="8616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es" sz="2800" dirty="0">
                <a:solidFill>
                  <a:schemeClr val="lt1"/>
                </a:solidFill>
                <a:latin typeface="DM Serif Display"/>
                <a:ea typeface="DM Serif Display"/>
                <a:cs typeface="DM Serif Display"/>
                <a:sym typeface="DM Serif Display"/>
              </a:rPr>
              <a:t>8.3%</a:t>
            </a:r>
            <a:endParaRPr sz="2800" dirty="0">
              <a:solidFill>
                <a:schemeClr val="lt1"/>
              </a:solidFill>
              <a:latin typeface="DM Sans"/>
              <a:ea typeface="DM Sans"/>
              <a:cs typeface="DM Sans"/>
              <a:sym typeface="DM Sans"/>
            </a:endParaRPr>
          </a:p>
        </p:txBody>
      </p:sp>
      <p:sp>
        <p:nvSpPr>
          <p:cNvPr id="347" name="Google Shape;347;p41"/>
          <p:cNvSpPr txBox="1"/>
          <p:nvPr/>
        </p:nvSpPr>
        <p:spPr>
          <a:xfrm>
            <a:off x="2741521" y="2675922"/>
            <a:ext cx="1074600" cy="531364"/>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es" sz="2800" dirty="0">
                <a:solidFill>
                  <a:schemeClr val="lt1"/>
                </a:solidFill>
                <a:latin typeface="DM Serif Display"/>
                <a:ea typeface="DM Serif Display"/>
                <a:cs typeface="DM Serif Display"/>
                <a:sym typeface="DM Serif Display"/>
              </a:rPr>
              <a:t>8.93%</a:t>
            </a:r>
            <a:endParaRPr sz="2800" dirty="0">
              <a:solidFill>
                <a:schemeClr val="lt1"/>
              </a:solidFill>
              <a:latin typeface="DM Sans"/>
              <a:ea typeface="DM Sans"/>
              <a:cs typeface="DM Sans"/>
              <a:sym typeface="DM Sans"/>
            </a:endParaRPr>
          </a:p>
        </p:txBody>
      </p:sp>
      <p:sp>
        <p:nvSpPr>
          <p:cNvPr id="348" name="Google Shape;348;p41"/>
          <p:cNvSpPr txBox="1"/>
          <p:nvPr/>
        </p:nvSpPr>
        <p:spPr>
          <a:xfrm>
            <a:off x="1545913" y="2004087"/>
            <a:ext cx="1074601" cy="451483"/>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es" sz="2400" dirty="0">
                <a:solidFill>
                  <a:schemeClr val="lt1"/>
                </a:solidFill>
                <a:latin typeface="DM Serif Display"/>
                <a:ea typeface="DM Serif Display"/>
                <a:cs typeface="DM Serif Display"/>
                <a:sym typeface="DM Serif Display"/>
              </a:rPr>
              <a:t>6.66</a:t>
            </a:r>
            <a:r>
              <a:rPr lang="es" sz="2800" dirty="0">
                <a:solidFill>
                  <a:schemeClr val="lt1"/>
                </a:solidFill>
                <a:latin typeface="DM Serif Display"/>
                <a:ea typeface="DM Serif Display"/>
                <a:cs typeface="DM Serif Display"/>
                <a:sym typeface="DM Serif Display"/>
              </a:rPr>
              <a:t>%</a:t>
            </a:r>
            <a:endParaRPr sz="2800" dirty="0">
              <a:solidFill>
                <a:schemeClr val="lt1"/>
              </a:solidFill>
              <a:latin typeface="DM Sans"/>
              <a:ea typeface="DM Sans"/>
              <a:cs typeface="DM Sans"/>
              <a:sym typeface="DM Sans"/>
            </a:endParaRPr>
          </a:p>
        </p:txBody>
      </p:sp>
      <p:sp>
        <p:nvSpPr>
          <p:cNvPr id="349" name="Google Shape;349;p41"/>
          <p:cNvSpPr txBox="1"/>
          <p:nvPr/>
        </p:nvSpPr>
        <p:spPr>
          <a:xfrm>
            <a:off x="1512278" y="2543922"/>
            <a:ext cx="1074600" cy="8616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es" sz="2800" dirty="0">
                <a:solidFill>
                  <a:schemeClr val="lt1"/>
                </a:solidFill>
                <a:latin typeface="DM Serif Display"/>
                <a:ea typeface="DM Serif Display"/>
                <a:cs typeface="DM Serif Display"/>
                <a:sym typeface="DM Serif Display"/>
              </a:rPr>
              <a:t>7.18%</a:t>
            </a:r>
            <a:endParaRPr sz="2800" dirty="0">
              <a:solidFill>
                <a:schemeClr val="lt1"/>
              </a:solidFill>
              <a:latin typeface="DM Sans"/>
              <a:ea typeface="DM Sans"/>
              <a:cs typeface="DM Sans"/>
              <a:sym typeface="DM Sans"/>
            </a:endParaRPr>
          </a:p>
        </p:txBody>
      </p:sp>
      <p:sp>
        <p:nvSpPr>
          <p:cNvPr id="350" name="Google Shape;350;p41"/>
          <p:cNvSpPr txBox="1"/>
          <p:nvPr/>
        </p:nvSpPr>
        <p:spPr>
          <a:xfrm>
            <a:off x="5830450" y="3723493"/>
            <a:ext cx="2485800" cy="8616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n-US" dirty="0">
                <a:solidFill>
                  <a:schemeClr val="dk1"/>
                </a:solidFill>
                <a:latin typeface="DM Serif Display"/>
                <a:ea typeface="DM Serif Display"/>
                <a:cs typeface="DM Serif Display"/>
                <a:sym typeface="DM Serif Display"/>
              </a:rPr>
              <a:t>Prudential</a:t>
            </a:r>
            <a:endParaRPr dirty="0">
              <a:solidFill>
                <a:schemeClr val="dk1"/>
              </a:solidFill>
              <a:latin typeface="DM Serif Display"/>
              <a:ea typeface="DM Serif Display"/>
              <a:cs typeface="DM Serif Display"/>
              <a:sym typeface="DM Serif Display"/>
            </a:endParaRPr>
          </a:p>
          <a:p>
            <a:pPr marL="0" marR="0" lvl="0" indent="0" algn="l" rtl="0">
              <a:lnSpc>
                <a:spcPct val="100000"/>
              </a:lnSpc>
              <a:spcBef>
                <a:spcPts val="0"/>
              </a:spcBef>
              <a:spcAft>
                <a:spcPts val="0"/>
              </a:spcAft>
              <a:buNone/>
            </a:pPr>
            <a:r>
              <a:rPr lang="es" sz="1000" dirty="0">
                <a:solidFill>
                  <a:schemeClr val="dk1"/>
                </a:solidFill>
                <a:latin typeface="Open Sans Light"/>
                <a:ea typeface="Open Sans Light"/>
                <a:cs typeface="Open Sans Light"/>
                <a:sym typeface="Open Sans Light"/>
              </a:rPr>
              <a:t>Subsidiaries provide insurance, retirement planning, investment management, etc.</a:t>
            </a:r>
            <a:endParaRPr sz="1000" dirty="0">
              <a:solidFill>
                <a:schemeClr val="dk1"/>
              </a:solidFill>
              <a:latin typeface="Open Sans Light"/>
              <a:ea typeface="Open Sans Light"/>
              <a:cs typeface="Open Sans Light"/>
              <a:sym typeface="Open Sans Light"/>
            </a:endParaRPr>
          </a:p>
        </p:txBody>
      </p:sp>
      <p:pic>
        <p:nvPicPr>
          <p:cNvPr id="2" name="Picture 1" descr="Background pattern&#10;&#10;Description automatically generated">
            <a:extLst>
              <a:ext uri="{FF2B5EF4-FFF2-40B4-BE49-F238E27FC236}">
                <a16:creationId xmlns:a16="http://schemas.microsoft.com/office/drawing/2014/main" id="{89356B31-877E-3978-E222-94B81BBFAF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33582"/>
            <a:ext cx="1357497" cy="7185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rotWithShape="1">
          <a:blip r:embed="rId3">
            <a:alphaModFix/>
          </a:blip>
          <a:srcRect t="6361" b="6370"/>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612088" y="529890"/>
            <a:ext cx="2078100" cy="96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rPr>
              <a:t>Industry Analysis cont.</a:t>
            </a:r>
            <a:endParaRPr dirty="0">
              <a:solidFill>
                <a:schemeClr val="lt1"/>
              </a:solidFill>
            </a:endParaRPr>
          </a:p>
          <a:p>
            <a:pPr marL="0" lvl="0" indent="0" algn="l" rtl="0">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sp>
        <p:nvSpPr>
          <p:cNvPr id="530" name="Google Shape;530;p48"/>
          <p:cNvSpPr txBox="1">
            <a:spLocks noGrp="1"/>
          </p:cNvSpPr>
          <p:nvPr>
            <p:ph type="ctrTitle" idx="5"/>
          </p:nvPr>
        </p:nvSpPr>
        <p:spPr>
          <a:xfrm>
            <a:off x="4240067" y="3815189"/>
            <a:ext cx="4388917"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dk1"/>
                </a:solidFill>
              </a:rPr>
              <a:t>-Recession-resistant business</a:t>
            </a:r>
            <a:endParaRPr dirty="0">
              <a:solidFill>
                <a:schemeClr val="dk1"/>
              </a:solidFill>
            </a:endParaRPr>
          </a:p>
        </p:txBody>
      </p:sp>
      <p:sp>
        <p:nvSpPr>
          <p:cNvPr id="532" name="Google Shape;532;p48"/>
          <p:cNvSpPr txBox="1">
            <a:spLocks noGrp="1"/>
          </p:cNvSpPr>
          <p:nvPr>
            <p:ph type="ctrTitle" idx="3"/>
          </p:nvPr>
        </p:nvSpPr>
        <p:spPr>
          <a:xfrm>
            <a:off x="4240069" y="1499830"/>
            <a:ext cx="4388917" cy="7297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dk1"/>
                </a:solidFill>
              </a:rPr>
              <a:t>-Percentage of Americans with life insurance is about 52%</a:t>
            </a:r>
            <a:endParaRPr dirty="0">
              <a:solidFill>
                <a:schemeClr val="dk1"/>
              </a:solidFill>
            </a:endParaRPr>
          </a:p>
        </p:txBody>
      </p:sp>
      <p:sp>
        <p:nvSpPr>
          <p:cNvPr id="534" name="Google Shape;534;p48"/>
          <p:cNvSpPr txBox="1">
            <a:spLocks noGrp="1"/>
          </p:cNvSpPr>
          <p:nvPr>
            <p:ph type="ctrTitle"/>
          </p:nvPr>
        </p:nvSpPr>
        <p:spPr>
          <a:xfrm>
            <a:off x="4240071" y="637060"/>
            <a:ext cx="4388918" cy="72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dk1"/>
                </a:solidFill>
              </a:rPr>
              <a:t>-Market size of industry is expected to increase 8.6% by FYE 2022</a:t>
            </a:r>
            <a:endParaRPr dirty="0">
              <a:solidFill>
                <a:schemeClr val="dk1"/>
              </a:solidFill>
            </a:endParaRPr>
          </a:p>
        </p:txBody>
      </p:sp>
      <p:pic>
        <p:nvPicPr>
          <p:cNvPr id="6" name="Picture 5" descr="Background pattern&#10;&#10;Description automatically generated">
            <a:extLst>
              <a:ext uri="{FF2B5EF4-FFF2-40B4-BE49-F238E27FC236}">
                <a16:creationId xmlns:a16="http://schemas.microsoft.com/office/drawing/2014/main" id="{4E5B74F5-47C6-37C8-D4BF-1D1616C251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24957"/>
            <a:ext cx="1357497" cy="718543"/>
          </a:xfrm>
          <a:prstGeom prst="rect">
            <a:avLst/>
          </a:prstGeom>
        </p:spPr>
      </p:pic>
      <p:sp>
        <p:nvSpPr>
          <p:cNvPr id="9" name="Google Shape;530;p48">
            <a:extLst>
              <a:ext uri="{FF2B5EF4-FFF2-40B4-BE49-F238E27FC236}">
                <a16:creationId xmlns:a16="http://schemas.microsoft.com/office/drawing/2014/main" id="{344129CD-9E8D-1C10-0695-DF6AB79DED0E}"/>
              </a:ext>
            </a:extLst>
          </p:cNvPr>
          <p:cNvSpPr txBox="1">
            <a:spLocks/>
          </p:cNvSpPr>
          <p:nvPr/>
        </p:nvSpPr>
        <p:spPr>
          <a:xfrm>
            <a:off x="4240067" y="2921684"/>
            <a:ext cx="4388917" cy="6686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9pPr>
          </a:lstStyle>
          <a:p>
            <a:pPr algn="l"/>
            <a:r>
              <a:rPr lang="en-US" dirty="0">
                <a:solidFill>
                  <a:schemeClr val="dk1"/>
                </a:solidFill>
              </a:rPr>
              <a:t>-Increase in life insurance policies has been an effect of COVID-19 realities</a:t>
            </a:r>
          </a:p>
        </p:txBody>
      </p:sp>
      <p:sp>
        <p:nvSpPr>
          <p:cNvPr id="10" name="Google Shape;530;p48">
            <a:extLst>
              <a:ext uri="{FF2B5EF4-FFF2-40B4-BE49-F238E27FC236}">
                <a16:creationId xmlns:a16="http://schemas.microsoft.com/office/drawing/2014/main" id="{640D39E6-E50E-2A33-4F73-EC2A8DD4AB45}"/>
              </a:ext>
            </a:extLst>
          </p:cNvPr>
          <p:cNvSpPr txBox="1">
            <a:spLocks/>
          </p:cNvSpPr>
          <p:nvPr/>
        </p:nvSpPr>
        <p:spPr>
          <a:xfrm>
            <a:off x="4240069" y="2234224"/>
            <a:ext cx="4388917" cy="51225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rgbClr val="000000"/>
              </a:buClr>
              <a:buSzPts val="1600"/>
              <a:buFont typeface="DM Serif Display"/>
              <a:buNone/>
              <a:defRPr sz="1600" b="0" i="0" u="none" strike="noStrike" cap="none">
                <a:solidFill>
                  <a:srgbClr val="000000"/>
                </a:solidFill>
                <a:latin typeface="DM Serif Display"/>
                <a:ea typeface="DM Serif Display"/>
                <a:cs typeface="DM Serif Display"/>
                <a:sym typeface="DM Serif Display"/>
              </a:defRPr>
            </a:lvl9pPr>
          </a:lstStyle>
          <a:p>
            <a:pPr algn="l"/>
            <a:r>
              <a:rPr lang="en-US" dirty="0">
                <a:solidFill>
                  <a:schemeClr val="dk1"/>
                </a:solidFill>
              </a:rPr>
              <a:t>-Market growth possibilities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5"/>
        <p:cNvGrpSpPr/>
        <p:nvPr/>
      </p:nvGrpSpPr>
      <p:grpSpPr>
        <a:xfrm>
          <a:off x="0" y="0"/>
          <a:ext cx="0" cy="0"/>
          <a:chOff x="0" y="0"/>
          <a:chExt cx="0" cy="0"/>
        </a:xfrm>
      </p:grpSpPr>
      <p:sp>
        <p:nvSpPr>
          <p:cNvPr id="576" name="Google Shape;576;p49"/>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solidFill>
                  <a:schemeClr val="lt1"/>
                </a:solidFill>
              </a:rPr>
              <a:t>Financial Analysis</a:t>
            </a:r>
            <a:endParaRPr dirty="0">
              <a:solidFill>
                <a:schemeClr val="lt1"/>
              </a:solidFill>
            </a:endParaRPr>
          </a:p>
        </p:txBody>
      </p:sp>
      <p:sp>
        <p:nvSpPr>
          <p:cNvPr id="577" name="Google Shape;577;p49"/>
          <p:cNvSpPr txBox="1">
            <a:spLocks noGrp="1"/>
          </p:cNvSpPr>
          <p:nvPr>
            <p:ph type="title" idx="2"/>
          </p:nvPr>
        </p:nvSpPr>
        <p:spPr>
          <a:xfrm flipH="1">
            <a:off x="3514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04</a:t>
            </a:r>
            <a:endParaRPr dirty="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60"/>
          <p:cNvSpPr txBox="1">
            <a:spLocks noGrp="1"/>
          </p:cNvSpPr>
          <p:nvPr>
            <p:ph type="ctrTitle"/>
          </p:nvPr>
        </p:nvSpPr>
        <p:spPr>
          <a:xfrm>
            <a:off x="723600" y="470625"/>
            <a:ext cx="2900546" cy="5218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Financial Analysis</a:t>
            </a:r>
            <a:endParaRPr dirty="0"/>
          </a:p>
        </p:txBody>
      </p:sp>
      <p:pic>
        <p:nvPicPr>
          <p:cNvPr id="2" name="Picture 1" descr="Background pattern&#10;&#10;Description automatically generated">
            <a:extLst>
              <a:ext uri="{FF2B5EF4-FFF2-40B4-BE49-F238E27FC236}">
                <a16:creationId xmlns:a16="http://schemas.microsoft.com/office/drawing/2014/main" id="{5C6DD9BA-F336-A307-9231-E39C8E0F8B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815701" y="4424957"/>
            <a:ext cx="1357497" cy="718543"/>
          </a:xfrm>
          <a:prstGeom prst="rect">
            <a:avLst/>
          </a:prstGeom>
        </p:spPr>
      </p:pic>
      <p:pic>
        <p:nvPicPr>
          <p:cNvPr id="18" name="Picture 17" descr="Chart, bar chart&#10;&#10;Description automatically generated">
            <a:extLst>
              <a:ext uri="{FF2B5EF4-FFF2-40B4-BE49-F238E27FC236}">
                <a16:creationId xmlns:a16="http://schemas.microsoft.com/office/drawing/2014/main" id="{DA07B9B6-36B5-743F-623B-13B3D1868459}"/>
              </a:ext>
            </a:extLst>
          </p:cNvPr>
          <p:cNvPicPr>
            <a:picLocks noChangeAspect="1"/>
          </p:cNvPicPr>
          <p:nvPr/>
        </p:nvPicPr>
        <p:blipFill>
          <a:blip r:embed="rId5"/>
          <a:stretch>
            <a:fillRect/>
          </a:stretch>
        </p:blipFill>
        <p:spPr>
          <a:xfrm>
            <a:off x="4716109" y="2403650"/>
            <a:ext cx="3802918" cy="2160749"/>
          </a:xfrm>
          <a:prstGeom prst="rect">
            <a:avLst/>
          </a:prstGeom>
        </p:spPr>
      </p:pic>
      <p:pic>
        <p:nvPicPr>
          <p:cNvPr id="20" name="Picture 19" descr="Chart, bar chart&#10;&#10;Description automatically generated">
            <a:extLst>
              <a:ext uri="{FF2B5EF4-FFF2-40B4-BE49-F238E27FC236}">
                <a16:creationId xmlns:a16="http://schemas.microsoft.com/office/drawing/2014/main" id="{5294063C-8FD4-A709-4A89-9EAF86A45427}"/>
              </a:ext>
            </a:extLst>
          </p:cNvPr>
          <p:cNvPicPr>
            <a:picLocks noChangeAspect="1"/>
          </p:cNvPicPr>
          <p:nvPr/>
        </p:nvPicPr>
        <p:blipFill>
          <a:blip r:embed="rId6"/>
          <a:stretch>
            <a:fillRect/>
          </a:stretch>
        </p:blipFill>
        <p:spPr>
          <a:xfrm>
            <a:off x="4716109" y="135368"/>
            <a:ext cx="3802918" cy="2198562"/>
          </a:xfrm>
          <a:prstGeom prst="rect">
            <a:avLst/>
          </a:prstGeom>
        </p:spPr>
      </p:pic>
      <p:sp>
        <p:nvSpPr>
          <p:cNvPr id="21" name="TextBox 20">
            <a:extLst>
              <a:ext uri="{FF2B5EF4-FFF2-40B4-BE49-F238E27FC236}">
                <a16:creationId xmlns:a16="http://schemas.microsoft.com/office/drawing/2014/main" id="{8343334F-3F71-544F-3B3F-BC3142316D91}"/>
              </a:ext>
            </a:extLst>
          </p:cNvPr>
          <p:cNvSpPr txBox="1"/>
          <p:nvPr/>
        </p:nvSpPr>
        <p:spPr>
          <a:xfrm>
            <a:off x="5765180" y="2571750"/>
            <a:ext cx="646771" cy="415498"/>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CAGR = 3.32%</a:t>
            </a:r>
          </a:p>
        </p:txBody>
      </p:sp>
      <p:sp>
        <p:nvSpPr>
          <p:cNvPr id="22" name="TextBox 21">
            <a:extLst>
              <a:ext uri="{FF2B5EF4-FFF2-40B4-BE49-F238E27FC236}">
                <a16:creationId xmlns:a16="http://schemas.microsoft.com/office/drawing/2014/main" id="{8843157E-82EB-7AA2-6A35-035F00FF36B9}"/>
              </a:ext>
            </a:extLst>
          </p:cNvPr>
          <p:cNvSpPr txBox="1"/>
          <p:nvPr/>
        </p:nvSpPr>
        <p:spPr>
          <a:xfrm>
            <a:off x="5731727" y="343262"/>
            <a:ext cx="680224" cy="400110"/>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CAGR = 2.49%</a:t>
            </a:r>
          </a:p>
        </p:txBody>
      </p:sp>
      <p:pic>
        <p:nvPicPr>
          <p:cNvPr id="30" name="Picture 29" descr="Chart, bar chart&#10;&#10;Description automatically generated">
            <a:extLst>
              <a:ext uri="{FF2B5EF4-FFF2-40B4-BE49-F238E27FC236}">
                <a16:creationId xmlns:a16="http://schemas.microsoft.com/office/drawing/2014/main" id="{78CF3E73-6DD0-168B-BC02-6BF18C5F900C}"/>
              </a:ext>
            </a:extLst>
          </p:cNvPr>
          <p:cNvPicPr>
            <a:picLocks noChangeAspect="1"/>
          </p:cNvPicPr>
          <p:nvPr/>
        </p:nvPicPr>
        <p:blipFill>
          <a:blip r:embed="rId7"/>
          <a:stretch>
            <a:fillRect/>
          </a:stretch>
        </p:blipFill>
        <p:spPr>
          <a:xfrm>
            <a:off x="380541" y="1165866"/>
            <a:ext cx="4067366" cy="2336128"/>
          </a:xfrm>
          <a:prstGeom prst="rect">
            <a:avLst/>
          </a:prstGeom>
        </p:spPr>
      </p:pic>
    </p:spTree>
    <p:extLst>
      <p:ext uri="{BB962C8B-B14F-4D97-AF65-F5344CB8AC3E}">
        <p14:creationId xmlns:p14="http://schemas.microsoft.com/office/powerpoint/2010/main" val="308034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60"/>
          <p:cNvSpPr txBox="1">
            <a:spLocks noGrp="1"/>
          </p:cNvSpPr>
          <p:nvPr>
            <p:ph type="ctrTitle"/>
          </p:nvPr>
        </p:nvSpPr>
        <p:spPr>
          <a:xfrm>
            <a:off x="723600" y="470625"/>
            <a:ext cx="2900546" cy="5218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Financial Analysis</a:t>
            </a:r>
            <a:endParaRPr dirty="0"/>
          </a:p>
        </p:txBody>
      </p:sp>
      <p:pic>
        <p:nvPicPr>
          <p:cNvPr id="2" name="Picture 1" descr="Background pattern&#10;&#10;Description automatically generated">
            <a:extLst>
              <a:ext uri="{FF2B5EF4-FFF2-40B4-BE49-F238E27FC236}">
                <a16:creationId xmlns:a16="http://schemas.microsoft.com/office/drawing/2014/main" id="{5C6DD9BA-F336-A307-9231-E39C8E0F8B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815701" y="4424957"/>
            <a:ext cx="1357497" cy="718543"/>
          </a:xfrm>
          <a:prstGeom prst="rect">
            <a:avLst/>
          </a:prstGeom>
        </p:spPr>
      </p:pic>
      <p:pic>
        <p:nvPicPr>
          <p:cNvPr id="6" name="Picture 5" descr="Chart, bar chart&#10;&#10;Description automatically generated">
            <a:extLst>
              <a:ext uri="{FF2B5EF4-FFF2-40B4-BE49-F238E27FC236}">
                <a16:creationId xmlns:a16="http://schemas.microsoft.com/office/drawing/2014/main" id="{07BE8686-39FA-BAD0-786F-2024F788355B}"/>
              </a:ext>
            </a:extLst>
          </p:cNvPr>
          <p:cNvPicPr>
            <a:picLocks noChangeAspect="1"/>
          </p:cNvPicPr>
          <p:nvPr/>
        </p:nvPicPr>
        <p:blipFill>
          <a:blip r:embed="rId5"/>
          <a:stretch>
            <a:fillRect/>
          </a:stretch>
        </p:blipFill>
        <p:spPr>
          <a:xfrm>
            <a:off x="4717520" y="1215272"/>
            <a:ext cx="4216245" cy="2372217"/>
          </a:xfrm>
          <a:prstGeom prst="rect">
            <a:avLst/>
          </a:prstGeom>
        </p:spPr>
      </p:pic>
      <p:pic>
        <p:nvPicPr>
          <p:cNvPr id="4" name="Picture 3" descr="Chart, line chart&#10;&#10;Description automatically generated">
            <a:extLst>
              <a:ext uri="{FF2B5EF4-FFF2-40B4-BE49-F238E27FC236}">
                <a16:creationId xmlns:a16="http://schemas.microsoft.com/office/drawing/2014/main" id="{1FBF33B9-4B4A-363F-4CDB-E330F06A5412}"/>
              </a:ext>
            </a:extLst>
          </p:cNvPr>
          <p:cNvPicPr>
            <a:picLocks noChangeAspect="1"/>
          </p:cNvPicPr>
          <p:nvPr/>
        </p:nvPicPr>
        <p:blipFill>
          <a:blip r:embed="rId6"/>
          <a:stretch>
            <a:fillRect/>
          </a:stretch>
        </p:blipFill>
        <p:spPr>
          <a:xfrm>
            <a:off x="210235" y="1214419"/>
            <a:ext cx="4103649" cy="2373070"/>
          </a:xfrm>
          <a:prstGeom prst="rect">
            <a:avLst/>
          </a:prstGeom>
        </p:spPr>
      </p:pic>
    </p:spTree>
    <p:extLst>
      <p:ext uri="{BB962C8B-B14F-4D97-AF65-F5344CB8AC3E}">
        <p14:creationId xmlns:p14="http://schemas.microsoft.com/office/powerpoint/2010/main" val="237468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60"/>
          <p:cNvSpPr txBox="1">
            <a:spLocks noGrp="1"/>
          </p:cNvSpPr>
          <p:nvPr>
            <p:ph type="ctrTitle"/>
          </p:nvPr>
        </p:nvSpPr>
        <p:spPr>
          <a:xfrm>
            <a:off x="723600" y="470625"/>
            <a:ext cx="4156542" cy="6970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Financial Analysis</a:t>
            </a:r>
            <a:br>
              <a:rPr lang="es" dirty="0"/>
            </a:br>
            <a:endParaRPr dirty="0"/>
          </a:p>
        </p:txBody>
      </p:sp>
      <p:sp>
        <p:nvSpPr>
          <p:cNvPr id="805" name="Google Shape;805;p60"/>
          <p:cNvSpPr txBox="1">
            <a:spLocks noGrp="1"/>
          </p:cNvSpPr>
          <p:nvPr>
            <p:ph type="body" idx="1"/>
          </p:nvPr>
        </p:nvSpPr>
        <p:spPr>
          <a:xfrm>
            <a:off x="1168195" y="3733909"/>
            <a:ext cx="2499600" cy="381064"/>
          </a:xfrm>
          <a:prstGeom prst="rect">
            <a:avLst/>
          </a:prstGeom>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US" sz="1050" dirty="0">
                <a:latin typeface="DM Serif Display" pitchFamily="2" charset="0"/>
                <a:sym typeface="DM Serif Display"/>
              </a:rPr>
              <a:t>Low and continuously decreasing ratio</a:t>
            </a:r>
            <a:endParaRPr sz="1050" dirty="0">
              <a:solidFill>
                <a:schemeClr val="dk1"/>
              </a:solidFill>
              <a:latin typeface="DM Serif Display" pitchFamily="2" charset="0"/>
            </a:endParaRPr>
          </a:p>
          <a:p>
            <a:pPr marL="0" lvl="0" indent="0" algn="l" rtl="0">
              <a:spcBef>
                <a:spcPts val="0"/>
              </a:spcBef>
              <a:spcAft>
                <a:spcPts val="1600"/>
              </a:spcAft>
              <a:buNone/>
            </a:pPr>
            <a:endParaRPr sz="1000" dirty="0">
              <a:solidFill>
                <a:schemeClr val="dk1"/>
              </a:solidFill>
            </a:endParaRPr>
          </a:p>
        </p:txBody>
      </p:sp>
      <p:pic>
        <p:nvPicPr>
          <p:cNvPr id="2" name="Picture 1" descr="Background pattern&#10;&#10;Description automatically generated">
            <a:extLst>
              <a:ext uri="{FF2B5EF4-FFF2-40B4-BE49-F238E27FC236}">
                <a16:creationId xmlns:a16="http://schemas.microsoft.com/office/drawing/2014/main" id="{5C6DD9BA-F336-A307-9231-E39C8E0F8B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815701" y="4424957"/>
            <a:ext cx="1357497" cy="718543"/>
          </a:xfrm>
          <a:prstGeom prst="rect">
            <a:avLst/>
          </a:prstGeom>
        </p:spPr>
      </p:pic>
      <p:pic>
        <p:nvPicPr>
          <p:cNvPr id="4" name="Picture 3" descr="Chart, line chart&#10;&#10;Description automatically generated">
            <a:extLst>
              <a:ext uri="{FF2B5EF4-FFF2-40B4-BE49-F238E27FC236}">
                <a16:creationId xmlns:a16="http://schemas.microsoft.com/office/drawing/2014/main" id="{9A2A31C9-BB68-FE5A-69AD-D3AD4BEF918E}"/>
              </a:ext>
            </a:extLst>
          </p:cNvPr>
          <p:cNvPicPr>
            <a:picLocks noChangeAspect="1"/>
          </p:cNvPicPr>
          <p:nvPr/>
        </p:nvPicPr>
        <p:blipFill>
          <a:blip r:embed="rId5"/>
          <a:stretch>
            <a:fillRect/>
          </a:stretch>
        </p:blipFill>
        <p:spPr>
          <a:xfrm>
            <a:off x="396319" y="1297756"/>
            <a:ext cx="4043353" cy="2306056"/>
          </a:xfrm>
          <a:prstGeom prst="rect">
            <a:avLst/>
          </a:prstGeom>
        </p:spPr>
      </p:pic>
      <p:pic>
        <p:nvPicPr>
          <p:cNvPr id="12" name="Picture 11" descr="Chart, line chart&#10;&#10;Description automatically generated">
            <a:extLst>
              <a:ext uri="{FF2B5EF4-FFF2-40B4-BE49-F238E27FC236}">
                <a16:creationId xmlns:a16="http://schemas.microsoft.com/office/drawing/2014/main" id="{70F1BB1B-0ACC-939E-0CB8-F8DA3D394881}"/>
              </a:ext>
            </a:extLst>
          </p:cNvPr>
          <p:cNvPicPr>
            <a:picLocks noChangeAspect="1"/>
          </p:cNvPicPr>
          <p:nvPr/>
        </p:nvPicPr>
        <p:blipFill>
          <a:blip r:embed="rId6"/>
          <a:stretch>
            <a:fillRect/>
          </a:stretch>
        </p:blipFill>
        <p:spPr>
          <a:xfrm>
            <a:off x="4688464" y="1297756"/>
            <a:ext cx="4035598" cy="2306056"/>
          </a:xfrm>
          <a:prstGeom prst="rect">
            <a:avLst/>
          </a:prstGeom>
        </p:spPr>
      </p:pic>
      <p:sp>
        <p:nvSpPr>
          <p:cNvPr id="13" name="Google Shape;805;p60">
            <a:extLst>
              <a:ext uri="{FF2B5EF4-FFF2-40B4-BE49-F238E27FC236}">
                <a16:creationId xmlns:a16="http://schemas.microsoft.com/office/drawing/2014/main" id="{70298FCD-FDC8-D0AE-FA11-6F27FA0B7AD9}"/>
              </a:ext>
            </a:extLst>
          </p:cNvPr>
          <p:cNvSpPr txBox="1">
            <a:spLocks/>
          </p:cNvSpPr>
          <p:nvPr/>
        </p:nvSpPr>
        <p:spPr>
          <a:xfrm>
            <a:off x="5456463" y="3734914"/>
            <a:ext cx="2499600" cy="381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1pPr>
            <a:lvl2pPr marL="914400" marR="0" lvl="1" indent="-304800" algn="l" rtl="0">
              <a:lnSpc>
                <a:spcPct val="115000"/>
              </a:lnSpc>
              <a:spcBef>
                <a:spcPts val="1600"/>
              </a:spcBef>
              <a:spcAft>
                <a:spcPts val="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2pPr>
            <a:lvl3pPr marL="1371600" marR="0" lvl="2" indent="-304800" algn="l" rtl="0">
              <a:lnSpc>
                <a:spcPct val="115000"/>
              </a:lnSpc>
              <a:spcBef>
                <a:spcPts val="1600"/>
              </a:spcBef>
              <a:spcAft>
                <a:spcPts val="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3pPr>
            <a:lvl4pPr marL="1828800" marR="0" lvl="3" indent="-304800" algn="l" rtl="0">
              <a:lnSpc>
                <a:spcPct val="115000"/>
              </a:lnSpc>
              <a:spcBef>
                <a:spcPts val="1600"/>
              </a:spcBef>
              <a:spcAft>
                <a:spcPts val="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4pPr>
            <a:lvl5pPr marL="2286000" marR="0" lvl="4" indent="-304800" algn="l" rtl="0">
              <a:lnSpc>
                <a:spcPct val="115000"/>
              </a:lnSpc>
              <a:spcBef>
                <a:spcPts val="1600"/>
              </a:spcBef>
              <a:spcAft>
                <a:spcPts val="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5pPr>
            <a:lvl6pPr marL="2743200" marR="0" lvl="5" indent="-304800" algn="l" rtl="0">
              <a:lnSpc>
                <a:spcPct val="115000"/>
              </a:lnSpc>
              <a:spcBef>
                <a:spcPts val="1600"/>
              </a:spcBef>
              <a:spcAft>
                <a:spcPts val="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6pPr>
            <a:lvl7pPr marL="3200400" marR="0" lvl="6" indent="-304800" algn="l" rtl="0">
              <a:lnSpc>
                <a:spcPct val="115000"/>
              </a:lnSpc>
              <a:spcBef>
                <a:spcPts val="1600"/>
              </a:spcBef>
              <a:spcAft>
                <a:spcPts val="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7pPr>
            <a:lvl8pPr marL="3657600" marR="0" lvl="7" indent="-304800" algn="l" rtl="0">
              <a:lnSpc>
                <a:spcPct val="115000"/>
              </a:lnSpc>
              <a:spcBef>
                <a:spcPts val="1600"/>
              </a:spcBef>
              <a:spcAft>
                <a:spcPts val="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8pPr>
            <a:lvl9pPr marL="4114800" marR="0" lvl="8" indent="-304800" algn="l" rtl="0">
              <a:lnSpc>
                <a:spcPct val="115000"/>
              </a:lnSpc>
              <a:spcBef>
                <a:spcPts val="1600"/>
              </a:spcBef>
              <a:spcAft>
                <a:spcPts val="1600"/>
              </a:spcAft>
              <a:buClr>
                <a:schemeClr val="dk1"/>
              </a:buClr>
              <a:buSzPts val="1200"/>
              <a:buFont typeface="Open Sans Light"/>
              <a:buChar char="■"/>
              <a:defRPr sz="1200" b="0" i="0" u="none" strike="noStrike" cap="none">
                <a:solidFill>
                  <a:schemeClr val="dk1"/>
                </a:solidFill>
                <a:latin typeface="Open Sans Light"/>
                <a:ea typeface="Open Sans Light"/>
                <a:cs typeface="Open Sans Light"/>
                <a:sym typeface="Open Sans Light"/>
              </a:defRPr>
            </a:lvl9pPr>
          </a:lstStyle>
          <a:p>
            <a:pPr marL="0" indent="0">
              <a:lnSpc>
                <a:spcPct val="100000"/>
              </a:lnSpc>
              <a:spcBef>
                <a:spcPts val="300"/>
              </a:spcBef>
              <a:buFont typeface="Open Sans Light"/>
              <a:buNone/>
            </a:pPr>
            <a:r>
              <a:rPr lang="en-US" sz="1050" dirty="0">
                <a:latin typeface="DM Serif Display" pitchFamily="2" charset="0"/>
                <a:sym typeface="DM Serif Display"/>
              </a:rPr>
              <a:t>Increasing at a relatively constant rate</a:t>
            </a:r>
            <a:endParaRPr lang="en-US" sz="1050" dirty="0">
              <a:latin typeface="DM Serif Display" pitchFamily="2" charset="0"/>
            </a:endParaRPr>
          </a:p>
          <a:p>
            <a:pPr marL="0" indent="0">
              <a:spcAft>
                <a:spcPts val="1600"/>
              </a:spcAft>
              <a:buFont typeface="Open Sans Light"/>
              <a:buNone/>
            </a:pPr>
            <a:endParaRPr lang="en-US" sz="1000" dirty="0"/>
          </a:p>
        </p:txBody>
      </p:sp>
    </p:spTree>
    <p:extLst>
      <p:ext uri="{BB962C8B-B14F-4D97-AF65-F5344CB8AC3E}">
        <p14:creationId xmlns:p14="http://schemas.microsoft.com/office/powerpoint/2010/main" val="268514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60"/>
          <p:cNvSpPr txBox="1">
            <a:spLocks noGrp="1"/>
          </p:cNvSpPr>
          <p:nvPr>
            <p:ph type="ctrTitle"/>
          </p:nvPr>
        </p:nvSpPr>
        <p:spPr>
          <a:xfrm>
            <a:off x="723600" y="470625"/>
            <a:ext cx="4156542" cy="5218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Comparison to Competitors</a:t>
            </a:r>
            <a:br>
              <a:rPr lang="es" dirty="0"/>
            </a:br>
            <a:endParaRPr dirty="0"/>
          </a:p>
        </p:txBody>
      </p:sp>
      <p:sp>
        <p:nvSpPr>
          <p:cNvPr id="807" name="Google Shape;807;p60"/>
          <p:cNvSpPr txBox="1">
            <a:spLocks noGrp="1"/>
          </p:cNvSpPr>
          <p:nvPr>
            <p:ph type="body" idx="1"/>
          </p:nvPr>
        </p:nvSpPr>
        <p:spPr>
          <a:xfrm>
            <a:off x="2721415" y="3479109"/>
            <a:ext cx="3701170" cy="748647"/>
          </a:xfrm>
          <a:prstGeom prst="rect">
            <a:avLst/>
          </a:prstGeom>
        </p:spPr>
        <p:txBody>
          <a:bodyPr spcFirstLastPara="1" wrap="square" lIns="91425" tIns="91425" rIns="91425" bIns="91425" anchor="t" anchorCtr="0">
            <a:noAutofit/>
          </a:bodyPr>
          <a:lstStyle/>
          <a:p>
            <a:pPr marL="50800" lvl="0" indent="0" algn="ctr" rtl="0">
              <a:lnSpc>
                <a:spcPct val="100000"/>
              </a:lnSpc>
              <a:spcBef>
                <a:spcPts val="300"/>
              </a:spcBef>
              <a:spcAft>
                <a:spcPts val="0"/>
              </a:spcAft>
              <a:buClr>
                <a:schemeClr val="dk1"/>
              </a:buClr>
              <a:buSzPts val="1000"/>
              <a:buNone/>
            </a:pPr>
            <a:r>
              <a:rPr lang="en-US" sz="1050" dirty="0">
                <a:solidFill>
                  <a:schemeClr val="dk1"/>
                </a:solidFill>
                <a:uFill>
                  <a:noFill/>
                </a:uFill>
                <a:latin typeface="DM Serif Display" pitchFamily="2" charset="0"/>
              </a:rPr>
              <a:t>MetLife is a strong competitor among other life insurance companies</a:t>
            </a:r>
            <a:endParaRPr sz="1050" dirty="0">
              <a:solidFill>
                <a:schemeClr val="dk1"/>
              </a:solidFill>
              <a:latin typeface="DM Serif Display" pitchFamily="2" charset="0"/>
            </a:endParaRPr>
          </a:p>
        </p:txBody>
      </p:sp>
      <p:pic>
        <p:nvPicPr>
          <p:cNvPr id="2" name="Picture 1" descr="Background pattern&#10;&#10;Description automatically generated">
            <a:extLst>
              <a:ext uri="{FF2B5EF4-FFF2-40B4-BE49-F238E27FC236}">
                <a16:creationId xmlns:a16="http://schemas.microsoft.com/office/drawing/2014/main" id="{5C6DD9BA-F336-A307-9231-E39C8E0F8B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815701" y="4424957"/>
            <a:ext cx="1357497" cy="718543"/>
          </a:xfrm>
          <a:prstGeom prst="rect">
            <a:avLst/>
          </a:prstGeom>
        </p:spPr>
      </p:pic>
      <p:pic>
        <p:nvPicPr>
          <p:cNvPr id="7" name="Picture 6" descr="Table&#10;&#10;Description automatically generated">
            <a:extLst>
              <a:ext uri="{FF2B5EF4-FFF2-40B4-BE49-F238E27FC236}">
                <a16:creationId xmlns:a16="http://schemas.microsoft.com/office/drawing/2014/main" id="{40DA5E10-25FF-696B-9EFE-DF7B9CDCA31E}"/>
              </a:ext>
            </a:extLst>
          </p:cNvPr>
          <p:cNvPicPr>
            <a:picLocks noChangeAspect="1"/>
          </p:cNvPicPr>
          <p:nvPr/>
        </p:nvPicPr>
        <p:blipFill rotWithShape="1">
          <a:blip r:embed="rId5"/>
          <a:srcRect l="737" t="4492" r="737" b="5030"/>
          <a:stretch/>
        </p:blipFill>
        <p:spPr>
          <a:xfrm>
            <a:off x="1109456" y="1541843"/>
            <a:ext cx="6925087" cy="1649071"/>
          </a:xfrm>
          <a:prstGeom prst="rect">
            <a:avLst/>
          </a:prstGeom>
        </p:spPr>
      </p:pic>
    </p:spTree>
    <p:extLst>
      <p:ext uri="{BB962C8B-B14F-4D97-AF65-F5344CB8AC3E}">
        <p14:creationId xmlns:p14="http://schemas.microsoft.com/office/powerpoint/2010/main" val="1549019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7"/>
        <p:cNvGrpSpPr/>
        <p:nvPr/>
      </p:nvGrpSpPr>
      <p:grpSpPr>
        <a:xfrm>
          <a:off x="0" y="0"/>
          <a:ext cx="0" cy="0"/>
          <a:chOff x="0" y="0"/>
          <a:chExt cx="0" cy="0"/>
        </a:xfrm>
      </p:grpSpPr>
      <p:sp>
        <p:nvSpPr>
          <p:cNvPr id="668" name="Google Shape;668;p53"/>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lt1"/>
                </a:solidFill>
              </a:rPr>
              <a:t>Valuation</a:t>
            </a:r>
            <a:endParaRPr dirty="0">
              <a:solidFill>
                <a:schemeClr val="lt1"/>
              </a:solidFill>
            </a:endParaRPr>
          </a:p>
        </p:txBody>
      </p:sp>
      <p:sp>
        <p:nvSpPr>
          <p:cNvPr id="669" name="Google Shape;669;p53"/>
          <p:cNvSpPr txBox="1">
            <a:spLocks noGrp="1"/>
          </p:cNvSpPr>
          <p:nvPr>
            <p:ph type="title" idx="2"/>
          </p:nvPr>
        </p:nvSpPr>
        <p:spPr>
          <a:xfrm flipH="1">
            <a:off x="-5174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05</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60"/>
          <p:cNvSpPr txBox="1">
            <a:spLocks noGrp="1"/>
          </p:cNvSpPr>
          <p:nvPr>
            <p:ph type="ctrTitle"/>
          </p:nvPr>
        </p:nvSpPr>
        <p:spPr>
          <a:xfrm>
            <a:off x="723599" y="470625"/>
            <a:ext cx="3380049"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Dividend Discount Model</a:t>
            </a:r>
            <a:endParaRPr dirty="0"/>
          </a:p>
        </p:txBody>
      </p:sp>
      <p:pic>
        <p:nvPicPr>
          <p:cNvPr id="2" name="Picture 1" descr="Background pattern&#10;&#10;Description automatically generated">
            <a:extLst>
              <a:ext uri="{FF2B5EF4-FFF2-40B4-BE49-F238E27FC236}">
                <a16:creationId xmlns:a16="http://schemas.microsoft.com/office/drawing/2014/main" id="{14D7C588-F0BB-61B4-9D0F-B7570A2430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83376"/>
            <a:ext cx="1357497" cy="718543"/>
          </a:xfrm>
          <a:prstGeom prst="rect">
            <a:avLst/>
          </a:prstGeom>
        </p:spPr>
      </p:pic>
      <p:graphicFrame>
        <p:nvGraphicFramePr>
          <p:cNvPr id="6" name="Table 5">
            <a:extLst>
              <a:ext uri="{FF2B5EF4-FFF2-40B4-BE49-F238E27FC236}">
                <a16:creationId xmlns:a16="http://schemas.microsoft.com/office/drawing/2014/main" id="{96531B1A-5D22-86DD-E0F3-30DC45BE1140}"/>
              </a:ext>
            </a:extLst>
          </p:cNvPr>
          <p:cNvGraphicFramePr>
            <a:graphicFrameLocks noGrp="1"/>
          </p:cNvGraphicFramePr>
          <p:nvPr>
            <p:extLst>
              <p:ext uri="{D42A27DB-BD31-4B8C-83A1-F6EECF244321}">
                <p14:modId xmlns:p14="http://schemas.microsoft.com/office/powerpoint/2010/main" val="1313379909"/>
              </p:ext>
            </p:extLst>
          </p:nvPr>
        </p:nvGraphicFramePr>
        <p:xfrm>
          <a:off x="2966224" y="1066797"/>
          <a:ext cx="6028369" cy="1676397"/>
        </p:xfrm>
        <a:graphic>
          <a:graphicData uri="http://schemas.openxmlformats.org/drawingml/2006/table">
            <a:tbl>
              <a:tblPr/>
              <a:tblGrid>
                <a:gridCol w="1024149">
                  <a:extLst>
                    <a:ext uri="{9D8B030D-6E8A-4147-A177-3AD203B41FA5}">
                      <a16:colId xmlns:a16="http://schemas.microsoft.com/office/drawing/2014/main" val="1091205202"/>
                    </a:ext>
                  </a:extLst>
                </a:gridCol>
                <a:gridCol w="1269454">
                  <a:extLst>
                    <a:ext uri="{9D8B030D-6E8A-4147-A177-3AD203B41FA5}">
                      <a16:colId xmlns:a16="http://schemas.microsoft.com/office/drawing/2014/main" val="1958743565"/>
                    </a:ext>
                  </a:extLst>
                </a:gridCol>
                <a:gridCol w="533538">
                  <a:extLst>
                    <a:ext uri="{9D8B030D-6E8A-4147-A177-3AD203B41FA5}">
                      <a16:colId xmlns:a16="http://schemas.microsoft.com/office/drawing/2014/main" val="500610908"/>
                    </a:ext>
                  </a:extLst>
                </a:gridCol>
                <a:gridCol w="533538">
                  <a:extLst>
                    <a:ext uri="{9D8B030D-6E8A-4147-A177-3AD203B41FA5}">
                      <a16:colId xmlns:a16="http://schemas.microsoft.com/office/drawing/2014/main" val="1617076032"/>
                    </a:ext>
                  </a:extLst>
                </a:gridCol>
                <a:gridCol w="533538">
                  <a:extLst>
                    <a:ext uri="{9D8B030D-6E8A-4147-A177-3AD203B41FA5}">
                      <a16:colId xmlns:a16="http://schemas.microsoft.com/office/drawing/2014/main" val="1646768474"/>
                    </a:ext>
                  </a:extLst>
                </a:gridCol>
                <a:gridCol w="533538">
                  <a:extLst>
                    <a:ext uri="{9D8B030D-6E8A-4147-A177-3AD203B41FA5}">
                      <a16:colId xmlns:a16="http://schemas.microsoft.com/office/drawing/2014/main" val="2053759230"/>
                    </a:ext>
                  </a:extLst>
                </a:gridCol>
                <a:gridCol w="533538">
                  <a:extLst>
                    <a:ext uri="{9D8B030D-6E8A-4147-A177-3AD203B41FA5}">
                      <a16:colId xmlns:a16="http://schemas.microsoft.com/office/drawing/2014/main" val="3216791187"/>
                    </a:ext>
                  </a:extLst>
                </a:gridCol>
                <a:gridCol w="533538">
                  <a:extLst>
                    <a:ext uri="{9D8B030D-6E8A-4147-A177-3AD203B41FA5}">
                      <a16:colId xmlns:a16="http://schemas.microsoft.com/office/drawing/2014/main" val="2515300921"/>
                    </a:ext>
                  </a:extLst>
                </a:gridCol>
                <a:gridCol w="533538">
                  <a:extLst>
                    <a:ext uri="{9D8B030D-6E8A-4147-A177-3AD203B41FA5}">
                      <a16:colId xmlns:a16="http://schemas.microsoft.com/office/drawing/2014/main" val="1667559582"/>
                    </a:ext>
                  </a:extLst>
                </a:gridCol>
              </a:tblGrid>
              <a:tr h="188862">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k / terminal g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3.50%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4.00%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4.50%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5.00%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5.50%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6.50%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9906832"/>
                  </a:ext>
                </a:extLst>
              </a:tr>
              <a:tr h="165501">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$62.34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$73.19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$88.42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$111.40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$150.00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02613940"/>
                  </a:ext>
                </a:extLst>
              </a:tr>
              <a:tr h="188862">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7.47%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$54.49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$62.64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$73.54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$88.85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$111.93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$150.71</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71613889"/>
                  </a:ext>
                </a:extLst>
              </a:tr>
              <a:tr h="188862">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7.97%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$48.39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$54.75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$62.94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$73.89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$89.27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$112.46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$151.42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18771664"/>
                  </a:ext>
                </a:extLst>
              </a:tr>
              <a:tr h="188862">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dirty="0">
                          <a:solidFill>
                            <a:srgbClr val="002060"/>
                          </a:solidFill>
                          <a:effectLst/>
                          <a:latin typeface="Calibri" panose="020F0502020204030204" pitchFamily="34" charset="0"/>
                        </a:rPr>
                        <a:t>8.47%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$43.52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$48.63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$55.01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$63.24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$74.24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$89.69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$112.99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37102390"/>
                  </a:ext>
                </a:extLst>
              </a:tr>
              <a:tr h="188862">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8.97%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$39.55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$43.73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$48.86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$55.28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$63.54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$74.59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$90.12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34148790"/>
                  </a:ext>
                </a:extLst>
              </a:tr>
              <a:tr h="188862">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9.47%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$36.23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$39.74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$43.94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$49.09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$55.54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$63.84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$74.94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35138791"/>
                  </a:ext>
                </a:extLst>
              </a:tr>
              <a:tr h="188862">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9.97%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$33.43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$36.41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$39.93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$44.15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$49.33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$55.80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$64.15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61507468"/>
                  </a:ext>
                </a:extLst>
              </a:tr>
              <a:tr h="188862">
                <a:tc>
                  <a:txBody>
                    <a:bodyPr/>
                    <a:lstStyle/>
                    <a:p>
                      <a:pPr algn="ctr" fontAlgn="b"/>
                      <a:r>
                        <a:rPr lang="en-US" sz="1000" b="0" i="0" u="none" strike="noStrike">
                          <a:solidFill>
                            <a:srgbClr val="002060"/>
                          </a:solidFill>
                          <a:effectLst/>
                          <a:latin typeface="Calibri" panose="020F0502020204030204" pitchFamily="34" charset="0"/>
                        </a:rPr>
                        <a:t>Average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2060"/>
                          </a:solidFill>
                          <a:effectLst/>
                          <a:latin typeface="Calibri" panose="020F0502020204030204" pitchFamily="34" charset="0"/>
                        </a:rPr>
                        <a:t>$69.79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3082423"/>
                  </a:ext>
                </a:extLst>
              </a:tr>
            </a:tbl>
          </a:graphicData>
        </a:graphic>
      </p:graphicFrame>
      <p:graphicFrame>
        <p:nvGraphicFramePr>
          <p:cNvPr id="11" name="Table 10">
            <a:extLst>
              <a:ext uri="{FF2B5EF4-FFF2-40B4-BE49-F238E27FC236}">
                <a16:creationId xmlns:a16="http://schemas.microsoft.com/office/drawing/2014/main" id="{2CAB720E-0CBC-4B17-E44A-5197C4DD4BC3}"/>
              </a:ext>
            </a:extLst>
          </p:cNvPr>
          <p:cNvGraphicFramePr>
            <a:graphicFrameLocks noGrp="1"/>
          </p:cNvGraphicFramePr>
          <p:nvPr>
            <p:extLst>
              <p:ext uri="{D42A27DB-BD31-4B8C-83A1-F6EECF244321}">
                <p14:modId xmlns:p14="http://schemas.microsoft.com/office/powerpoint/2010/main" val="1922090683"/>
              </p:ext>
            </p:extLst>
          </p:nvPr>
        </p:nvGraphicFramePr>
        <p:xfrm>
          <a:off x="316781" y="1075831"/>
          <a:ext cx="2459979" cy="1676400"/>
        </p:xfrm>
        <a:graphic>
          <a:graphicData uri="http://schemas.openxmlformats.org/drawingml/2006/table">
            <a:tbl>
              <a:tblPr/>
              <a:tblGrid>
                <a:gridCol w="1555096">
                  <a:extLst>
                    <a:ext uri="{9D8B030D-6E8A-4147-A177-3AD203B41FA5}">
                      <a16:colId xmlns:a16="http://schemas.microsoft.com/office/drawing/2014/main" val="2429326998"/>
                    </a:ext>
                  </a:extLst>
                </a:gridCol>
                <a:gridCol w="904883">
                  <a:extLst>
                    <a:ext uri="{9D8B030D-6E8A-4147-A177-3AD203B41FA5}">
                      <a16:colId xmlns:a16="http://schemas.microsoft.com/office/drawing/2014/main" val="3850832172"/>
                    </a:ext>
                  </a:extLst>
                </a:gridCol>
              </a:tblGrid>
              <a:tr h="131149">
                <a:tc>
                  <a:txBody>
                    <a:bodyPr/>
                    <a:lstStyle/>
                    <a:p>
                      <a:pPr algn="ctr" fontAlgn="b"/>
                      <a:r>
                        <a:rPr lang="en-US" sz="1100" b="1" i="0" u="none" strike="noStrike">
                          <a:solidFill>
                            <a:srgbClr val="002060"/>
                          </a:solidFill>
                          <a:effectLst/>
                          <a:latin typeface="Calibri" panose="020F0502020204030204" pitchFamily="34" charset="0"/>
                        </a:rPr>
                        <a:t>Dividend Discount Model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77439875"/>
                  </a:ext>
                </a:extLst>
              </a:tr>
              <a:tr h="131149">
                <a:tc>
                  <a:txBody>
                    <a:bodyPr/>
                    <a:lstStyle/>
                    <a:p>
                      <a:pPr algn="ctr" fontAlgn="b"/>
                      <a:r>
                        <a:rPr lang="en-US" sz="1100" b="0" i="0" u="none" strike="noStrike">
                          <a:solidFill>
                            <a:srgbClr val="002060"/>
                          </a:solidFill>
                          <a:effectLst/>
                          <a:latin typeface="Calibri" panose="020F0502020204030204" pitchFamily="34" charset="0"/>
                        </a:rPr>
                        <a:t>Constant Growth Model</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35590096"/>
                  </a:ext>
                </a:extLst>
              </a:tr>
              <a:tr h="131149">
                <a:tc>
                  <a:txBody>
                    <a:bodyPr/>
                    <a:lstStyle/>
                    <a:p>
                      <a:pPr algn="ctr" fontAlgn="b"/>
                      <a:r>
                        <a:rPr lang="en-US" sz="1100" b="0" i="0" u="none" strike="noStrike">
                          <a:solidFill>
                            <a:srgbClr val="002060"/>
                          </a:solidFill>
                          <a:effectLst/>
                          <a:latin typeface="Calibri" panose="020F0502020204030204" pitchFamily="34" charset="0"/>
                        </a:rPr>
                        <a:t>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5.00%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64956121"/>
                  </a:ext>
                </a:extLst>
              </a:tr>
              <a:tr h="131149">
                <a:tc>
                  <a:txBody>
                    <a:bodyPr/>
                    <a:lstStyle/>
                    <a:p>
                      <a:pPr algn="ctr" fontAlgn="b"/>
                      <a:r>
                        <a:rPr lang="en-US" sz="1100" b="0" i="0" u="none" strike="noStrike">
                          <a:solidFill>
                            <a:srgbClr val="002060"/>
                          </a:solidFill>
                          <a:effectLst/>
                          <a:latin typeface="Calibri" panose="020F0502020204030204" pitchFamily="34" charset="0"/>
                        </a:rPr>
                        <a:t>Number of Years in Stage 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2060"/>
                          </a:solidFill>
                          <a:effectLst/>
                          <a:latin typeface="Calibri" panose="020F0502020204030204" pitchFamily="34" charset="0"/>
                        </a:rPr>
                        <a:t>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74120282"/>
                  </a:ext>
                </a:extLst>
              </a:tr>
              <a:tr h="131149">
                <a:tc>
                  <a:txBody>
                    <a:bodyPr/>
                    <a:lstStyle/>
                    <a:p>
                      <a:pPr algn="ctr" fontAlgn="b"/>
                      <a:r>
                        <a:rPr lang="en-US" sz="1100" b="0" i="0" u="none" strike="noStrike">
                          <a:solidFill>
                            <a:srgbClr val="002060"/>
                          </a:solidFill>
                          <a:effectLst/>
                          <a:latin typeface="Calibri" panose="020F0502020204030204" pitchFamily="34" charset="0"/>
                        </a:rPr>
                        <a:t>Stage 2 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5.00%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58015737"/>
                  </a:ext>
                </a:extLst>
              </a:tr>
              <a:tr h="131149">
                <a:tc>
                  <a:txBody>
                    <a:bodyPr/>
                    <a:lstStyle/>
                    <a:p>
                      <a:pPr algn="ctr" fontAlgn="b"/>
                      <a:r>
                        <a:rPr lang="en-US" sz="1100" b="0" i="0" u="none" strike="noStrike">
                          <a:solidFill>
                            <a:srgbClr val="002060"/>
                          </a:solidFill>
                          <a:effectLst/>
                          <a:latin typeface="Calibri" panose="020F0502020204030204" pitchFamily="34" charset="0"/>
                        </a:rPr>
                        <a:t>Number of Years in Stage 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67282797"/>
                  </a:ext>
                </a:extLst>
              </a:tr>
              <a:tr h="131149">
                <a:tc>
                  <a:txBody>
                    <a:bodyPr/>
                    <a:lstStyle/>
                    <a:p>
                      <a:pPr algn="ctr" fontAlgn="b"/>
                      <a:r>
                        <a:rPr lang="en-US" sz="1100" b="0" i="0" u="none" strike="noStrike">
                          <a:solidFill>
                            <a:srgbClr val="002060"/>
                          </a:solidFill>
                          <a:effectLst/>
                          <a:latin typeface="Calibri" panose="020F0502020204030204" pitchFamily="34" charset="0"/>
                        </a:rPr>
                        <a:t>Stage 3 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66078920"/>
                  </a:ext>
                </a:extLst>
              </a:tr>
              <a:tr h="131149">
                <a:tc>
                  <a:txBody>
                    <a:bodyPr/>
                    <a:lstStyle/>
                    <a:p>
                      <a:pPr algn="ctr" fontAlgn="b"/>
                      <a:r>
                        <a:rPr lang="en-US" sz="1100" b="0" i="0" u="none" strike="noStrike">
                          <a:solidFill>
                            <a:srgbClr val="002060"/>
                          </a:solidFill>
                          <a:effectLst/>
                          <a:latin typeface="Calibri" panose="020F0502020204030204" pitchFamily="34" charset="0"/>
                        </a:rPr>
                        <a:t>Growth Path</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Constant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99689161"/>
                  </a:ext>
                </a:extLst>
              </a:tr>
              <a:tr h="131149">
                <a:tc>
                  <a:txBody>
                    <a:bodyPr/>
                    <a:lstStyle/>
                    <a:p>
                      <a:pPr algn="ctr" fontAlgn="b"/>
                      <a:r>
                        <a:rPr lang="en-US" sz="1100" b="0" i="0" u="none" strike="noStrike">
                          <a:solidFill>
                            <a:srgbClr val="002060"/>
                          </a:solidFill>
                          <a:effectLst/>
                          <a:latin typeface="Calibri" panose="020F0502020204030204" pitchFamily="34" charset="0"/>
                        </a:rPr>
                        <a:t>Cost of Equity Capital</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8.47%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38706550"/>
                  </a:ext>
                </a:extLst>
              </a:tr>
              <a:tr h="131149">
                <a:tc>
                  <a:txBody>
                    <a:bodyPr/>
                    <a:lstStyle/>
                    <a:p>
                      <a:pPr algn="ctr" fontAlgn="b"/>
                      <a:r>
                        <a:rPr lang="en-US" sz="1100" b="0" i="0" u="none" strike="noStrike">
                          <a:solidFill>
                            <a:srgbClr val="002060"/>
                          </a:solidFill>
                          <a:effectLst/>
                          <a:latin typeface="Calibri" panose="020F0502020204030204" pitchFamily="34" charset="0"/>
                        </a:rPr>
                        <a:t>Dividends per share, LTM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2060"/>
                          </a:solidFill>
                          <a:effectLst/>
                          <a:latin typeface="Calibri" panose="020F0502020204030204" pitchFamily="34" charset="0"/>
                        </a:rPr>
                        <a:t>$2.09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097331"/>
                  </a:ext>
                </a:extLst>
              </a:tr>
            </a:tbl>
          </a:graphicData>
        </a:graphic>
      </p:graphicFrame>
      <p:graphicFrame>
        <p:nvGraphicFramePr>
          <p:cNvPr id="14" name="Table 13">
            <a:extLst>
              <a:ext uri="{FF2B5EF4-FFF2-40B4-BE49-F238E27FC236}">
                <a16:creationId xmlns:a16="http://schemas.microsoft.com/office/drawing/2014/main" id="{FB7C232C-719D-8420-7265-A83655220786}"/>
              </a:ext>
            </a:extLst>
          </p:cNvPr>
          <p:cNvGraphicFramePr>
            <a:graphicFrameLocks noGrp="1"/>
          </p:cNvGraphicFramePr>
          <p:nvPr>
            <p:extLst>
              <p:ext uri="{D42A27DB-BD31-4B8C-83A1-F6EECF244321}">
                <p14:modId xmlns:p14="http://schemas.microsoft.com/office/powerpoint/2010/main" val="2298796234"/>
              </p:ext>
            </p:extLst>
          </p:nvPr>
        </p:nvGraphicFramePr>
        <p:xfrm>
          <a:off x="2966224" y="2936882"/>
          <a:ext cx="6028370" cy="1676394"/>
        </p:xfrm>
        <a:graphic>
          <a:graphicData uri="http://schemas.openxmlformats.org/drawingml/2006/table">
            <a:tbl>
              <a:tblPr/>
              <a:tblGrid>
                <a:gridCol w="1024149">
                  <a:extLst>
                    <a:ext uri="{9D8B030D-6E8A-4147-A177-3AD203B41FA5}">
                      <a16:colId xmlns:a16="http://schemas.microsoft.com/office/drawing/2014/main" val="439533359"/>
                    </a:ext>
                  </a:extLst>
                </a:gridCol>
                <a:gridCol w="1269455">
                  <a:extLst>
                    <a:ext uri="{9D8B030D-6E8A-4147-A177-3AD203B41FA5}">
                      <a16:colId xmlns:a16="http://schemas.microsoft.com/office/drawing/2014/main" val="2120404595"/>
                    </a:ext>
                  </a:extLst>
                </a:gridCol>
                <a:gridCol w="533538">
                  <a:extLst>
                    <a:ext uri="{9D8B030D-6E8A-4147-A177-3AD203B41FA5}">
                      <a16:colId xmlns:a16="http://schemas.microsoft.com/office/drawing/2014/main" val="3740985623"/>
                    </a:ext>
                  </a:extLst>
                </a:gridCol>
                <a:gridCol w="533538">
                  <a:extLst>
                    <a:ext uri="{9D8B030D-6E8A-4147-A177-3AD203B41FA5}">
                      <a16:colId xmlns:a16="http://schemas.microsoft.com/office/drawing/2014/main" val="981548012"/>
                    </a:ext>
                  </a:extLst>
                </a:gridCol>
                <a:gridCol w="533538">
                  <a:extLst>
                    <a:ext uri="{9D8B030D-6E8A-4147-A177-3AD203B41FA5}">
                      <a16:colId xmlns:a16="http://schemas.microsoft.com/office/drawing/2014/main" val="376213593"/>
                    </a:ext>
                  </a:extLst>
                </a:gridCol>
                <a:gridCol w="533538">
                  <a:extLst>
                    <a:ext uri="{9D8B030D-6E8A-4147-A177-3AD203B41FA5}">
                      <a16:colId xmlns:a16="http://schemas.microsoft.com/office/drawing/2014/main" val="3745632422"/>
                    </a:ext>
                  </a:extLst>
                </a:gridCol>
                <a:gridCol w="533538">
                  <a:extLst>
                    <a:ext uri="{9D8B030D-6E8A-4147-A177-3AD203B41FA5}">
                      <a16:colId xmlns:a16="http://schemas.microsoft.com/office/drawing/2014/main" val="2641127371"/>
                    </a:ext>
                  </a:extLst>
                </a:gridCol>
                <a:gridCol w="533538">
                  <a:extLst>
                    <a:ext uri="{9D8B030D-6E8A-4147-A177-3AD203B41FA5}">
                      <a16:colId xmlns:a16="http://schemas.microsoft.com/office/drawing/2014/main" val="972261047"/>
                    </a:ext>
                  </a:extLst>
                </a:gridCol>
                <a:gridCol w="533538">
                  <a:extLst>
                    <a:ext uri="{9D8B030D-6E8A-4147-A177-3AD203B41FA5}">
                      <a16:colId xmlns:a16="http://schemas.microsoft.com/office/drawing/2014/main" val="1672515679"/>
                    </a:ext>
                  </a:extLst>
                </a:gridCol>
              </a:tblGrid>
              <a:tr h="186266">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k / terminal g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3.50%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4.00%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4.50%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5.00%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5.50%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6.50%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39625447"/>
                  </a:ext>
                </a:extLst>
              </a:tr>
              <a:tr h="186266">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$76.32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$87.70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$103.68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$127.77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$168.24</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15973206"/>
                  </a:ext>
                </a:extLst>
              </a:tr>
              <a:tr h="186266">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7.47%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$66.62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$74.97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$86.14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$101.82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$125.47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$165.20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47546113"/>
                  </a:ext>
                </a:extLst>
              </a:tr>
              <a:tr h="186266">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7.97%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$59.09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$65.46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$73.65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$84.61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$100.01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$123.22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$162.22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00243496"/>
                  </a:ext>
                </a:extLst>
              </a:tr>
              <a:tr h="186266">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8.47%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$53.08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$58.07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$64.32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$72.36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$83.12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$98.23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$121.02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9247494"/>
                  </a:ext>
                </a:extLst>
              </a:tr>
              <a:tr h="186266">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8.97%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$48.16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$52.17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$57.07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$63.20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$71.10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$81.66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$96.50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00162355"/>
                  </a:ext>
                </a:extLst>
              </a:tr>
              <a:tr h="186266">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9.47%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$44.07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$47.35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$51.28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$56.09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$62.11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$69.87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$80.24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03548332"/>
                  </a:ext>
                </a:extLst>
              </a:tr>
              <a:tr h="186266">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9.97%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$40.62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$43.33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$46.55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$50.41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$55.13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$61.05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$68.66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58222900"/>
                  </a:ext>
                </a:extLst>
              </a:tr>
              <a:tr h="186266">
                <a:tc>
                  <a:txBody>
                    <a:bodyPr/>
                    <a:lstStyle/>
                    <a:p>
                      <a:pPr algn="ctr" fontAlgn="b"/>
                      <a:r>
                        <a:rPr lang="en-US" sz="1000" b="0" i="0" u="none" strike="noStrike">
                          <a:solidFill>
                            <a:srgbClr val="002060"/>
                          </a:solidFill>
                          <a:effectLst/>
                          <a:latin typeface="Calibri" panose="020F0502020204030204" pitchFamily="34" charset="0"/>
                        </a:rPr>
                        <a:t>Average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2060"/>
                          </a:solidFill>
                          <a:effectLst/>
                          <a:latin typeface="Calibri" panose="020F0502020204030204" pitchFamily="34" charset="0"/>
                        </a:rPr>
                        <a:t>$79.33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2509051"/>
                  </a:ext>
                </a:extLst>
              </a:tr>
            </a:tbl>
          </a:graphicData>
        </a:graphic>
      </p:graphicFrame>
      <p:graphicFrame>
        <p:nvGraphicFramePr>
          <p:cNvPr id="15" name="Table 14">
            <a:extLst>
              <a:ext uri="{FF2B5EF4-FFF2-40B4-BE49-F238E27FC236}">
                <a16:creationId xmlns:a16="http://schemas.microsoft.com/office/drawing/2014/main" id="{07EB045E-F4D2-6F92-0B8C-CAD2580EE60D}"/>
              </a:ext>
            </a:extLst>
          </p:cNvPr>
          <p:cNvGraphicFramePr>
            <a:graphicFrameLocks noGrp="1"/>
          </p:cNvGraphicFramePr>
          <p:nvPr>
            <p:extLst>
              <p:ext uri="{D42A27DB-BD31-4B8C-83A1-F6EECF244321}">
                <p14:modId xmlns:p14="http://schemas.microsoft.com/office/powerpoint/2010/main" val="3401688141"/>
              </p:ext>
            </p:extLst>
          </p:nvPr>
        </p:nvGraphicFramePr>
        <p:xfrm>
          <a:off x="316780" y="2936882"/>
          <a:ext cx="2459979" cy="1676400"/>
        </p:xfrm>
        <a:graphic>
          <a:graphicData uri="http://schemas.openxmlformats.org/drawingml/2006/table">
            <a:tbl>
              <a:tblPr/>
              <a:tblGrid>
                <a:gridCol w="1555097">
                  <a:extLst>
                    <a:ext uri="{9D8B030D-6E8A-4147-A177-3AD203B41FA5}">
                      <a16:colId xmlns:a16="http://schemas.microsoft.com/office/drawing/2014/main" val="3570906649"/>
                    </a:ext>
                  </a:extLst>
                </a:gridCol>
                <a:gridCol w="904882">
                  <a:extLst>
                    <a:ext uri="{9D8B030D-6E8A-4147-A177-3AD203B41FA5}">
                      <a16:colId xmlns:a16="http://schemas.microsoft.com/office/drawing/2014/main" val="3641304811"/>
                    </a:ext>
                  </a:extLst>
                </a:gridCol>
              </a:tblGrid>
              <a:tr h="167639">
                <a:tc>
                  <a:txBody>
                    <a:bodyPr/>
                    <a:lstStyle/>
                    <a:p>
                      <a:pPr algn="ctr" fontAlgn="b"/>
                      <a:r>
                        <a:rPr lang="en-US" sz="1100" b="1" i="0" u="none" strike="noStrike">
                          <a:solidFill>
                            <a:srgbClr val="002060"/>
                          </a:solidFill>
                          <a:effectLst/>
                          <a:latin typeface="Calibri" panose="020F0502020204030204" pitchFamily="34" charset="0"/>
                        </a:rPr>
                        <a:t>Dividend Discount Model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20833141"/>
                  </a:ext>
                </a:extLst>
              </a:tr>
              <a:tr h="167639">
                <a:tc>
                  <a:txBody>
                    <a:bodyPr/>
                    <a:lstStyle/>
                    <a:p>
                      <a:pPr algn="ctr" fontAlgn="b"/>
                      <a:r>
                        <a:rPr lang="en-US" sz="1100" b="0" i="0" u="none" strike="noStrike">
                          <a:solidFill>
                            <a:srgbClr val="002060"/>
                          </a:solidFill>
                          <a:effectLst/>
                          <a:latin typeface="Calibri" panose="020F0502020204030204" pitchFamily="34" charset="0"/>
                        </a:rPr>
                        <a:t>Two Stage Growth Model</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75960704"/>
                  </a:ext>
                </a:extLst>
              </a:tr>
              <a:tr h="167639">
                <a:tc>
                  <a:txBody>
                    <a:bodyPr/>
                    <a:lstStyle/>
                    <a:p>
                      <a:pPr algn="ctr" fontAlgn="b"/>
                      <a:r>
                        <a:rPr lang="en-US" sz="1100" b="0" i="0" u="none" strike="noStrike">
                          <a:solidFill>
                            <a:srgbClr val="002060"/>
                          </a:solidFill>
                          <a:effectLst/>
                          <a:latin typeface="Calibri" panose="020F0502020204030204" pitchFamily="34" charset="0"/>
                        </a:rPr>
                        <a:t>Stage 1 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10.00%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95736693"/>
                  </a:ext>
                </a:extLst>
              </a:tr>
              <a:tr h="167639">
                <a:tc>
                  <a:txBody>
                    <a:bodyPr/>
                    <a:lstStyle/>
                    <a:p>
                      <a:pPr algn="ctr" fontAlgn="b"/>
                      <a:r>
                        <a:rPr lang="en-US" sz="1100" b="0" i="0" u="none" strike="noStrike">
                          <a:solidFill>
                            <a:srgbClr val="002060"/>
                          </a:solidFill>
                          <a:effectLst/>
                          <a:latin typeface="Calibri" panose="020F0502020204030204" pitchFamily="34" charset="0"/>
                        </a:rPr>
                        <a:t>Number of Years in Stage 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10690762"/>
                  </a:ext>
                </a:extLst>
              </a:tr>
              <a:tr h="167639">
                <a:tc>
                  <a:txBody>
                    <a:bodyPr/>
                    <a:lstStyle/>
                    <a:p>
                      <a:pPr algn="ctr" fontAlgn="b"/>
                      <a:r>
                        <a:rPr lang="en-US" sz="1100" b="0" i="0" u="none" strike="noStrike">
                          <a:solidFill>
                            <a:srgbClr val="002060"/>
                          </a:solidFill>
                          <a:effectLst/>
                          <a:latin typeface="Calibri" panose="020F0502020204030204" pitchFamily="34" charset="0"/>
                        </a:rPr>
                        <a:t>Stage 2 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5.00%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62557922"/>
                  </a:ext>
                </a:extLst>
              </a:tr>
              <a:tr h="167639">
                <a:tc>
                  <a:txBody>
                    <a:bodyPr/>
                    <a:lstStyle/>
                    <a:p>
                      <a:pPr algn="ctr" fontAlgn="b"/>
                      <a:r>
                        <a:rPr lang="en-US" sz="1100" b="0" i="0" u="none" strike="noStrike">
                          <a:solidFill>
                            <a:srgbClr val="002060"/>
                          </a:solidFill>
                          <a:effectLst/>
                          <a:latin typeface="Calibri" panose="020F0502020204030204" pitchFamily="34" charset="0"/>
                        </a:rPr>
                        <a:t>Number of Years in Stage 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85340582"/>
                  </a:ext>
                </a:extLst>
              </a:tr>
              <a:tr h="167639">
                <a:tc>
                  <a:txBody>
                    <a:bodyPr/>
                    <a:lstStyle/>
                    <a:p>
                      <a:pPr algn="ctr" fontAlgn="b"/>
                      <a:r>
                        <a:rPr lang="en-US" sz="1100" b="0" i="0" u="none" strike="noStrike">
                          <a:solidFill>
                            <a:srgbClr val="002060"/>
                          </a:solidFill>
                          <a:effectLst/>
                          <a:latin typeface="Calibri" panose="020F0502020204030204" pitchFamily="34" charset="0"/>
                        </a:rPr>
                        <a:t>Stage 3 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86169485"/>
                  </a:ext>
                </a:extLst>
              </a:tr>
              <a:tr h="167639">
                <a:tc>
                  <a:txBody>
                    <a:bodyPr/>
                    <a:lstStyle/>
                    <a:p>
                      <a:pPr algn="ctr" fontAlgn="b"/>
                      <a:r>
                        <a:rPr lang="en-US" sz="1100" b="0" i="0" u="none" strike="noStrike">
                          <a:solidFill>
                            <a:srgbClr val="002060"/>
                          </a:solidFill>
                          <a:effectLst/>
                          <a:latin typeface="Calibri" panose="020F0502020204030204" pitchFamily="34" charset="0"/>
                        </a:rPr>
                        <a:t>Growth Path</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Linear</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42465825"/>
                  </a:ext>
                </a:extLst>
              </a:tr>
              <a:tr h="167639">
                <a:tc>
                  <a:txBody>
                    <a:bodyPr/>
                    <a:lstStyle/>
                    <a:p>
                      <a:pPr algn="ctr" fontAlgn="b"/>
                      <a:r>
                        <a:rPr lang="en-US" sz="1100" b="0" i="0" u="none" strike="noStrike">
                          <a:solidFill>
                            <a:srgbClr val="002060"/>
                          </a:solidFill>
                          <a:effectLst/>
                          <a:latin typeface="Calibri" panose="020F0502020204030204" pitchFamily="34" charset="0"/>
                        </a:rPr>
                        <a:t>Cost of Equity Capital</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8.47%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8472922"/>
                  </a:ext>
                </a:extLst>
              </a:tr>
              <a:tr h="167639">
                <a:tc>
                  <a:txBody>
                    <a:bodyPr/>
                    <a:lstStyle/>
                    <a:p>
                      <a:pPr algn="ctr" fontAlgn="b"/>
                      <a:r>
                        <a:rPr lang="en-US" sz="1100" b="0" i="0" u="none" strike="noStrike">
                          <a:solidFill>
                            <a:srgbClr val="002060"/>
                          </a:solidFill>
                          <a:effectLst/>
                          <a:latin typeface="Calibri" panose="020F0502020204030204" pitchFamily="34" charset="0"/>
                        </a:rPr>
                        <a:t>Dividends per share, LTM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2060"/>
                          </a:solidFill>
                          <a:effectLst/>
                          <a:latin typeface="Calibri" panose="020F0502020204030204" pitchFamily="34" charset="0"/>
                        </a:rPr>
                        <a:t>$2.09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46821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3" name="Google Shape;153;p30"/>
          <p:cNvSpPr txBox="1">
            <a:spLocks noGrp="1"/>
          </p:cNvSpPr>
          <p:nvPr>
            <p:ph type="ctrTitle" idx="6"/>
          </p:nvPr>
        </p:nvSpPr>
        <p:spPr>
          <a:xfrm>
            <a:off x="6974340" y="2199050"/>
            <a:ext cx="14448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Industry Analysis</a:t>
            </a:r>
            <a:endParaRPr dirty="0"/>
          </a:p>
        </p:txBody>
      </p:sp>
      <p:sp>
        <p:nvSpPr>
          <p:cNvPr id="154" name="Google Shape;154;p30"/>
          <p:cNvSpPr txBox="1">
            <a:spLocks noGrp="1"/>
          </p:cNvSpPr>
          <p:nvPr>
            <p:ph type="title" idx="8"/>
          </p:nvPr>
        </p:nvSpPr>
        <p:spPr>
          <a:xfrm>
            <a:off x="6665206" y="1620947"/>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155" name="Google Shape;155;p30"/>
          <p:cNvSpPr txBox="1">
            <a:spLocks noGrp="1"/>
          </p:cNvSpPr>
          <p:nvPr>
            <p:ph type="ctrTitle" idx="21"/>
          </p:nvPr>
        </p:nvSpPr>
        <p:spPr>
          <a:xfrm>
            <a:off x="723600" y="470622"/>
            <a:ext cx="17538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rPr>
              <a:t>T</a:t>
            </a:r>
            <a:r>
              <a:rPr lang="es"/>
              <a:t>able of Contents</a:t>
            </a:r>
            <a:endParaRPr/>
          </a:p>
        </p:txBody>
      </p:sp>
      <p:sp>
        <p:nvSpPr>
          <p:cNvPr id="156" name="Google Shape;156;p30"/>
          <p:cNvSpPr txBox="1">
            <a:spLocks noGrp="1"/>
          </p:cNvSpPr>
          <p:nvPr>
            <p:ph type="ctrTitle"/>
          </p:nvPr>
        </p:nvSpPr>
        <p:spPr>
          <a:xfrm>
            <a:off x="2869492" y="2202425"/>
            <a:ext cx="11700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endParaRPr dirty="0"/>
          </a:p>
          <a:p>
            <a:pPr marL="0" lvl="0" indent="0" algn="r" rtl="0">
              <a:spcBef>
                <a:spcPts val="0"/>
              </a:spcBef>
              <a:spcAft>
                <a:spcPts val="0"/>
              </a:spcAft>
              <a:buNone/>
            </a:pPr>
            <a:r>
              <a:rPr lang="es" dirty="0"/>
              <a:t>Investment Thesis</a:t>
            </a:r>
            <a:endParaRPr dirty="0"/>
          </a:p>
        </p:txBody>
      </p:sp>
      <p:sp>
        <p:nvSpPr>
          <p:cNvPr id="158" name="Google Shape;158;p30"/>
          <p:cNvSpPr txBox="1">
            <a:spLocks noGrp="1"/>
          </p:cNvSpPr>
          <p:nvPr>
            <p:ph type="title" idx="2"/>
          </p:nvPr>
        </p:nvSpPr>
        <p:spPr>
          <a:xfrm>
            <a:off x="2285884" y="1624335"/>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01</a:t>
            </a:r>
            <a:endParaRPr/>
          </a:p>
        </p:txBody>
      </p:sp>
      <p:sp>
        <p:nvSpPr>
          <p:cNvPr id="159" name="Google Shape;159;p30"/>
          <p:cNvSpPr txBox="1">
            <a:spLocks noGrp="1"/>
          </p:cNvSpPr>
          <p:nvPr>
            <p:ph type="ctrTitle" idx="3"/>
          </p:nvPr>
        </p:nvSpPr>
        <p:spPr>
          <a:xfrm>
            <a:off x="3965788" y="2199025"/>
            <a:ext cx="22518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Business Description</a:t>
            </a:r>
            <a:endParaRPr dirty="0"/>
          </a:p>
        </p:txBody>
      </p:sp>
      <p:sp>
        <p:nvSpPr>
          <p:cNvPr id="161" name="Google Shape;161;p30"/>
          <p:cNvSpPr txBox="1">
            <a:spLocks noGrp="1"/>
          </p:cNvSpPr>
          <p:nvPr>
            <p:ph type="title" idx="5"/>
          </p:nvPr>
        </p:nvSpPr>
        <p:spPr>
          <a:xfrm>
            <a:off x="4483545" y="1620937"/>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162" name="Google Shape;162;p30"/>
          <p:cNvSpPr txBox="1">
            <a:spLocks noGrp="1"/>
          </p:cNvSpPr>
          <p:nvPr>
            <p:ph type="ctrTitle" idx="9"/>
          </p:nvPr>
        </p:nvSpPr>
        <p:spPr>
          <a:xfrm>
            <a:off x="725626" y="3784901"/>
            <a:ext cx="11700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 dirty="0">
                <a:solidFill>
                  <a:schemeClr val="dk1"/>
                </a:solidFill>
              </a:rPr>
              <a:t>Financial Analysis</a:t>
            </a:r>
            <a:endParaRPr dirty="0"/>
          </a:p>
        </p:txBody>
      </p:sp>
      <p:sp>
        <p:nvSpPr>
          <p:cNvPr id="164" name="Google Shape;164;p30"/>
          <p:cNvSpPr txBox="1">
            <a:spLocks noGrp="1"/>
          </p:cNvSpPr>
          <p:nvPr>
            <p:ph type="title" idx="14"/>
          </p:nvPr>
        </p:nvSpPr>
        <p:spPr>
          <a:xfrm>
            <a:off x="725637" y="3219993"/>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04</a:t>
            </a:r>
            <a:endParaRPr/>
          </a:p>
        </p:txBody>
      </p:sp>
      <p:sp>
        <p:nvSpPr>
          <p:cNvPr id="165" name="Google Shape;165;p30"/>
          <p:cNvSpPr txBox="1">
            <a:spLocks noGrp="1"/>
          </p:cNvSpPr>
          <p:nvPr>
            <p:ph type="ctrTitle" idx="15"/>
          </p:nvPr>
        </p:nvSpPr>
        <p:spPr>
          <a:xfrm>
            <a:off x="2870600" y="3781501"/>
            <a:ext cx="1128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 dirty="0">
                <a:solidFill>
                  <a:schemeClr val="dk1"/>
                </a:solidFill>
              </a:rPr>
              <a:t>Valuation</a:t>
            </a:r>
            <a:endParaRPr dirty="0"/>
          </a:p>
        </p:txBody>
      </p:sp>
      <p:sp>
        <p:nvSpPr>
          <p:cNvPr id="167" name="Google Shape;167;p30"/>
          <p:cNvSpPr txBox="1">
            <a:spLocks noGrp="1"/>
          </p:cNvSpPr>
          <p:nvPr>
            <p:ph type="title" idx="17"/>
          </p:nvPr>
        </p:nvSpPr>
        <p:spPr>
          <a:xfrm>
            <a:off x="2870612" y="3216594"/>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05</a:t>
            </a:r>
            <a:endParaRPr/>
          </a:p>
        </p:txBody>
      </p:sp>
      <p:sp>
        <p:nvSpPr>
          <p:cNvPr id="168" name="Google Shape;168;p30"/>
          <p:cNvSpPr txBox="1">
            <a:spLocks noGrp="1"/>
          </p:cNvSpPr>
          <p:nvPr>
            <p:ph type="ctrTitle" idx="18"/>
          </p:nvPr>
        </p:nvSpPr>
        <p:spPr>
          <a:xfrm>
            <a:off x="5015574" y="3781526"/>
            <a:ext cx="954301"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Investment Risks</a:t>
            </a:r>
            <a:endParaRPr dirty="0"/>
          </a:p>
        </p:txBody>
      </p:sp>
      <p:sp>
        <p:nvSpPr>
          <p:cNvPr id="170" name="Google Shape;170;p30"/>
          <p:cNvSpPr txBox="1">
            <a:spLocks noGrp="1"/>
          </p:cNvSpPr>
          <p:nvPr>
            <p:ph type="title" idx="20"/>
          </p:nvPr>
        </p:nvSpPr>
        <p:spPr>
          <a:xfrm>
            <a:off x="5015587" y="3216604"/>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06</a:t>
            </a:r>
            <a:endParaRPr/>
          </a:p>
        </p:txBody>
      </p:sp>
      <p:pic>
        <p:nvPicPr>
          <p:cNvPr id="15" name="Picture 14" descr="Background pattern&#10;&#10;Description automatically generated">
            <a:extLst>
              <a:ext uri="{FF2B5EF4-FFF2-40B4-BE49-F238E27FC236}">
                <a16:creationId xmlns:a16="http://schemas.microsoft.com/office/drawing/2014/main" id="{E8E51E0E-9AFC-A5BD-6738-57EF715E7C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24957"/>
            <a:ext cx="1357497" cy="7185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60"/>
          <p:cNvSpPr txBox="1">
            <a:spLocks noGrp="1"/>
          </p:cNvSpPr>
          <p:nvPr>
            <p:ph type="ctrTitle"/>
          </p:nvPr>
        </p:nvSpPr>
        <p:spPr>
          <a:xfrm>
            <a:off x="723599" y="470625"/>
            <a:ext cx="3380049"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Free Cash Flow to Equity Model</a:t>
            </a:r>
            <a:endParaRPr dirty="0"/>
          </a:p>
        </p:txBody>
      </p:sp>
      <p:pic>
        <p:nvPicPr>
          <p:cNvPr id="2" name="Picture 1" descr="Background pattern&#10;&#10;Description automatically generated">
            <a:extLst>
              <a:ext uri="{FF2B5EF4-FFF2-40B4-BE49-F238E27FC236}">
                <a16:creationId xmlns:a16="http://schemas.microsoft.com/office/drawing/2014/main" id="{14D7C588-F0BB-61B4-9D0F-B7570A2430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83376"/>
            <a:ext cx="1357497" cy="718543"/>
          </a:xfrm>
          <a:prstGeom prst="rect">
            <a:avLst/>
          </a:prstGeom>
        </p:spPr>
      </p:pic>
      <p:graphicFrame>
        <p:nvGraphicFramePr>
          <p:cNvPr id="8" name="Table 7">
            <a:extLst>
              <a:ext uri="{FF2B5EF4-FFF2-40B4-BE49-F238E27FC236}">
                <a16:creationId xmlns:a16="http://schemas.microsoft.com/office/drawing/2014/main" id="{AC649366-4218-146A-573F-C728B3B99570}"/>
              </a:ext>
            </a:extLst>
          </p:cNvPr>
          <p:cNvGraphicFramePr>
            <a:graphicFrameLocks noGrp="1"/>
          </p:cNvGraphicFramePr>
          <p:nvPr>
            <p:extLst>
              <p:ext uri="{D42A27DB-BD31-4B8C-83A1-F6EECF244321}">
                <p14:modId xmlns:p14="http://schemas.microsoft.com/office/powerpoint/2010/main" val="3546159897"/>
              </p:ext>
            </p:extLst>
          </p:nvPr>
        </p:nvGraphicFramePr>
        <p:xfrm>
          <a:off x="3263751" y="1565908"/>
          <a:ext cx="5613474" cy="2160765"/>
        </p:xfrm>
        <a:graphic>
          <a:graphicData uri="http://schemas.openxmlformats.org/drawingml/2006/table">
            <a:tbl>
              <a:tblPr/>
              <a:tblGrid>
                <a:gridCol w="953662">
                  <a:extLst>
                    <a:ext uri="{9D8B030D-6E8A-4147-A177-3AD203B41FA5}">
                      <a16:colId xmlns:a16="http://schemas.microsoft.com/office/drawing/2014/main" val="2155995513"/>
                    </a:ext>
                  </a:extLst>
                </a:gridCol>
                <a:gridCol w="1182086">
                  <a:extLst>
                    <a:ext uri="{9D8B030D-6E8A-4147-A177-3AD203B41FA5}">
                      <a16:colId xmlns:a16="http://schemas.microsoft.com/office/drawing/2014/main" val="1426835870"/>
                    </a:ext>
                  </a:extLst>
                </a:gridCol>
                <a:gridCol w="496818">
                  <a:extLst>
                    <a:ext uri="{9D8B030D-6E8A-4147-A177-3AD203B41FA5}">
                      <a16:colId xmlns:a16="http://schemas.microsoft.com/office/drawing/2014/main" val="2183191513"/>
                    </a:ext>
                  </a:extLst>
                </a:gridCol>
                <a:gridCol w="496818">
                  <a:extLst>
                    <a:ext uri="{9D8B030D-6E8A-4147-A177-3AD203B41FA5}">
                      <a16:colId xmlns:a16="http://schemas.microsoft.com/office/drawing/2014/main" val="3492532495"/>
                    </a:ext>
                  </a:extLst>
                </a:gridCol>
                <a:gridCol w="496818">
                  <a:extLst>
                    <a:ext uri="{9D8B030D-6E8A-4147-A177-3AD203B41FA5}">
                      <a16:colId xmlns:a16="http://schemas.microsoft.com/office/drawing/2014/main" val="464803457"/>
                    </a:ext>
                  </a:extLst>
                </a:gridCol>
                <a:gridCol w="496818">
                  <a:extLst>
                    <a:ext uri="{9D8B030D-6E8A-4147-A177-3AD203B41FA5}">
                      <a16:colId xmlns:a16="http://schemas.microsoft.com/office/drawing/2014/main" val="1649660073"/>
                    </a:ext>
                  </a:extLst>
                </a:gridCol>
                <a:gridCol w="496818">
                  <a:extLst>
                    <a:ext uri="{9D8B030D-6E8A-4147-A177-3AD203B41FA5}">
                      <a16:colId xmlns:a16="http://schemas.microsoft.com/office/drawing/2014/main" val="4153617260"/>
                    </a:ext>
                  </a:extLst>
                </a:gridCol>
                <a:gridCol w="496818">
                  <a:extLst>
                    <a:ext uri="{9D8B030D-6E8A-4147-A177-3AD203B41FA5}">
                      <a16:colId xmlns:a16="http://schemas.microsoft.com/office/drawing/2014/main" val="2226940158"/>
                    </a:ext>
                  </a:extLst>
                </a:gridCol>
                <a:gridCol w="496818">
                  <a:extLst>
                    <a:ext uri="{9D8B030D-6E8A-4147-A177-3AD203B41FA5}">
                      <a16:colId xmlns:a16="http://schemas.microsoft.com/office/drawing/2014/main" val="3278376108"/>
                    </a:ext>
                  </a:extLst>
                </a:gridCol>
              </a:tblGrid>
              <a:tr h="240085">
                <a:tc>
                  <a:txBody>
                    <a:bodyPr/>
                    <a:lstStyle/>
                    <a:p>
                      <a:pPr algn="ctr" fontAlgn="b"/>
                      <a:r>
                        <a:rPr lang="en-US" sz="1000" b="0" i="0" u="none" strike="noStrike" dirty="0">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k / terminal g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3.50%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4.00%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4.50%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5.00%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5.50%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6.50%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81071770"/>
                  </a:ext>
                </a:extLst>
              </a:tr>
              <a:tr h="240085">
                <a:tc>
                  <a:txBody>
                    <a:bodyPr/>
                    <a:lstStyle/>
                    <a:p>
                      <a:pPr algn="ctr" fontAlgn="b"/>
                      <a:r>
                        <a:rPr lang="en-US" sz="1000" b="0" i="0" u="none" strike="noStrike" dirty="0">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6.97%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$182.71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$209.97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$248.28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$306.02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$403.05</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6797968"/>
                  </a:ext>
                </a:extLst>
              </a:tr>
              <a:tr h="240085">
                <a:tc>
                  <a:txBody>
                    <a:bodyPr/>
                    <a:lstStyle/>
                    <a:p>
                      <a:pPr algn="ctr" fontAlgn="b"/>
                      <a:r>
                        <a:rPr lang="en-US" sz="1000" b="0" i="0" u="none" strike="noStrike" dirty="0">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7.47%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$159.45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$179.48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$206.24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$243.83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$300.51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$395.75</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77667269"/>
                  </a:ext>
                </a:extLst>
              </a:tr>
              <a:tr h="240085">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7.97%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$141.41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$156.66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$176.31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$202.58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$239.49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$295.12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$388.61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38679876"/>
                  </a:ext>
                </a:extLst>
              </a:tr>
              <a:tr h="240085">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8.47%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$126.99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$138.96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$153.93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$173.23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$199.01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$235.24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$289.86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29818146"/>
                  </a:ext>
                </a:extLst>
              </a:tr>
              <a:tr h="240085">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8.97%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$115.22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$124.82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$136.56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$151.26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$170.21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$195.52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$231.09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6424710"/>
                  </a:ext>
                </a:extLst>
              </a:tr>
              <a:tr h="240085">
                <a:tc>
                  <a:txBody>
                    <a:bodyPr/>
                    <a:lstStyle/>
                    <a:p>
                      <a:pPr algn="ctr" fontAlgn="b"/>
                      <a:r>
                        <a:rPr lang="en-US" sz="1000" b="0" i="0" u="none" strike="noStrike" dirty="0">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dirty="0">
                          <a:solidFill>
                            <a:srgbClr val="002060"/>
                          </a:solidFill>
                          <a:effectLst/>
                          <a:latin typeface="Calibri" panose="020F0502020204030204" pitchFamily="34" charset="0"/>
                        </a:rPr>
                        <a:t>9.47%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$105.42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$113.26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$122.69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$134.22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$148.66</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$167.25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$192.11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68274699"/>
                  </a:ext>
                </a:extLst>
              </a:tr>
              <a:tr h="240085">
                <a:tc>
                  <a:txBody>
                    <a:bodyPr/>
                    <a:lstStyle/>
                    <a:p>
                      <a:pPr algn="ctr" fontAlgn="b"/>
                      <a:r>
                        <a:rPr lang="en-US" sz="1000" b="0"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1" i="0" u="none" strike="noStrike">
                          <a:solidFill>
                            <a:srgbClr val="002060"/>
                          </a:solidFill>
                          <a:effectLst/>
                          <a:latin typeface="Calibri" panose="020F0502020204030204" pitchFamily="34" charset="0"/>
                        </a:rPr>
                        <a:t>9.97%</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$97.14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$103.65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$111.35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$120.61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$131.93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$146.11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solidFill>
                            <a:srgbClr val="002060"/>
                          </a:solidFill>
                          <a:effectLst/>
                          <a:latin typeface="Calibri" panose="020F0502020204030204" pitchFamily="34" charset="0"/>
                        </a:rPr>
                        <a:t>$164.37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88972846"/>
                  </a:ext>
                </a:extLst>
              </a:tr>
              <a:tr h="240085">
                <a:tc>
                  <a:txBody>
                    <a:bodyPr/>
                    <a:lstStyle/>
                    <a:p>
                      <a:pPr algn="ctr" fontAlgn="b"/>
                      <a:r>
                        <a:rPr lang="en-US" sz="1000" b="0" i="0" u="none" strike="noStrike">
                          <a:solidFill>
                            <a:srgbClr val="002060"/>
                          </a:solidFill>
                          <a:effectLst/>
                          <a:latin typeface="Calibri" panose="020F0502020204030204" pitchFamily="34" charset="0"/>
                        </a:rPr>
                        <a:t>Average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2060"/>
                          </a:solidFill>
                          <a:effectLst/>
                          <a:latin typeface="Calibri" panose="020F0502020204030204" pitchFamily="34" charset="0"/>
                        </a:rPr>
                        <a:t>$189.92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206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0247985"/>
                  </a:ext>
                </a:extLst>
              </a:tr>
            </a:tbl>
          </a:graphicData>
        </a:graphic>
      </p:graphicFrame>
      <p:graphicFrame>
        <p:nvGraphicFramePr>
          <p:cNvPr id="9" name="Table 8">
            <a:extLst>
              <a:ext uri="{FF2B5EF4-FFF2-40B4-BE49-F238E27FC236}">
                <a16:creationId xmlns:a16="http://schemas.microsoft.com/office/drawing/2014/main" id="{5CE49C5D-4B21-A243-A924-ACFEC6C2482B}"/>
              </a:ext>
            </a:extLst>
          </p:cNvPr>
          <p:cNvGraphicFramePr>
            <a:graphicFrameLocks noGrp="1"/>
          </p:cNvGraphicFramePr>
          <p:nvPr>
            <p:extLst>
              <p:ext uri="{D42A27DB-BD31-4B8C-83A1-F6EECF244321}">
                <p14:modId xmlns:p14="http://schemas.microsoft.com/office/powerpoint/2010/main" val="3000424940"/>
              </p:ext>
            </p:extLst>
          </p:nvPr>
        </p:nvGraphicFramePr>
        <p:xfrm>
          <a:off x="266775" y="1565909"/>
          <a:ext cx="2680820" cy="2160764"/>
        </p:xfrm>
        <a:graphic>
          <a:graphicData uri="http://schemas.openxmlformats.org/drawingml/2006/table">
            <a:tbl>
              <a:tblPr/>
              <a:tblGrid>
                <a:gridCol w="1694704">
                  <a:extLst>
                    <a:ext uri="{9D8B030D-6E8A-4147-A177-3AD203B41FA5}">
                      <a16:colId xmlns:a16="http://schemas.microsoft.com/office/drawing/2014/main" val="645962555"/>
                    </a:ext>
                  </a:extLst>
                </a:gridCol>
                <a:gridCol w="986116">
                  <a:extLst>
                    <a:ext uri="{9D8B030D-6E8A-4147-A177-3AD203B41FA5}">
                      <a16:colId xmlns:a16="http://schemas.microsoft.com/office/drawing/2014/main" val="2321846325"/>
                    </a:ext>
                  </a:extLst>
                </a:gridCol>
              </a:tblGrid>
              <a:tr h="346538">
                <a:tc>
                  <a:txBody>
                    <a:bodyPr/>
                    <a:lstStyle/>
                    <a:p>
                      <a:pPr algn="ctr" fontAlgn="b"/>
                      <a:r>
                        <a:rPr lang="en-US" sz="1100" b="1" i="0" u="none" strike="noStrike">
                          <a:solidFill>
                            <a:srgbClr val="002060"/>
                          </a:solidFill>
                          <a:effectLst/>
                          <a:latin typeface="Calibri" panose="020F0502020204030204" pitchFamily="34" charset="0"/>
                        </a:rPr>
                        <a:t>Free Cash Flow to Equity Model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4384693"/>
                  </a:ext>
                </a:extLst>
              </a:tr>
              <a:tr h="183461">
                <a:tc>
                  <a:txBody>
                    <a:bodyPr/>
                    <a:lstStyle/>
                    <a:p>
                      <a:pPr algn="ctr" fontAlgn="b"/>
                      <a:r>
                        <a:rPr lang="en-US" sz="1100" b="0" i="0" u="none" strike="noStrike">
                          <a:solidFill>
                            <a:srgbClr val="002060"/>
                          </a:solidFill>
                          <a:effectLst/>
                          <a:latin typeface="Calibri" panose="020F0502020204030204" pitchFamily="34" charset="0"/>
                        </a:rPr>
                        <a:t>Two Stage Growth Model</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03006535"/>
                  </a:ext>
                </a:extLst>
              </a:tr>
              <a:tr h="183461">
                <a:tc>
                  <a:txBody>
                    <a:bodyPr/>
                    <a:lstStyle/>
                    <a:p>
                      <a:pPr algn="ctr" fontAlgn="b"/>
                      <a:r>
                        <a:rPr lang="en-US" sz="1100" b="0" i="0" u="none" strike="noStrike">
                          <a:solidFill>
                            <a:srgbClr val="002060"/>
                          </a:solidFill>
                          <a:effectLst/>
                          <a:latin typeface="Calibri" panose="020F0502020204030204" pitchFamily="34" charset="0"/>
                        </a:rPr>
                        <a:t>Stage 1 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7.50%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29451837"/>
                  </a:ext>
                </a:extLst>
              </a:tr>
              <a:tr h="183461">
                <a:tc>
                  <a:txBody>
                    <a:bodyPr/>
                    <a:lstStyle/>
                    <a:p>
                      <a:pPr algn="ctr" fontAlgn="b"/>
                      <a:r>
                        <a:rPr lang="en-US" sz="1100" b="0" i="0" u="none" strike="noStrike">
                          <a:solidFill>
                            <a:srgbClr val="002060"/>
                          </a:solidFill>
                          <a:effectLst/>
                          <a:latin typeface="Calibri" panose="020F0502020204030204" pitchFamily="34" charset="0"/>
                        </a:rPr>
                        <a:t>Number of Years in Stage 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15564152"/>
                  </a:ext>
                </a:extLst>
              </a:tr>
              <a:tr h="183461">
                <a:tc>
                  <a:txBody>
                    <a:bodyPr/>
                    <a:lstStyle/>
                    <a:p>
                      <a:pPr algn="ctr" fontAlgn="b"/>
                      <a:r>
                        <a:rPr lang="en-US" sz="1100" b="0" i="0" u="none" strike="noStrike">
                          <a:solidFill>
                            <a:srgbClr val="002060"/>
                          </a:solidFill>
                          <a:effectLst/>
                          <a:latin typeface="Calibri" panose="020F0502020204030204" pitchFamily="34" charset="0"/>
                        </a:rPr>
                        <a:t>Stage 2 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5.00%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66992208"/>
                  </a:ext>
                </a:extLst>
              </a:tr>
              <a:tr h="183461">
                <a:tc>
                  <a:txBody>
                    <a:bodyPr/>
                    <a:lstStyle/>
                    <a:p>
                      <a:pPr algn="ctr" fontAlgn="b"/>
                      <a:r>
                        <a:rPr lang="en-US" sz="1100" b="0" i="0" u="none" strike="noStrike">
                          <a:solidFill>
                            <a:srgbClr val="002060"/>
                          </a:solidFill>
                          <a:effectLst/>
                          <a:latin typeface="Calibri" panose="020F0502020204030204" pitchFamily="34" charset="0"/>
                        </a:rPr>
                        <a:t>Number of Years in Stage 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5795014"/>
                  </a:ext>
                </a:extLst>
              </a:tr>
              <a:tr h="183461">
                <a:tc>
                  <a:txBody>
                    <a:bodyPr/>
                    <a:lstStyle/>
                    <a:p>
                      <a:pPr algn="ctr" fontAlgn="b"/>
                      <a:r>
                        <a:rPr lang="en-US" sz="1100" b="0" i="0" u="none" strike="noStrike">
                          <a:solidFill>
                            <a:srgbClr val="002060"/>
                          </a:solidFill>
                          <a:effectLst/>
                          <a:latin typeface="Calibri" panose="020F0502020204030204" pitchFamily="34" charset="0"/>
                        </a:rPr>
                        <a:t>Stage 3 Growth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47991274"/>
                  </a:ext>
                </a:extLst>
              </a:tr>
              <a:tr h="183461">
                <a:tc>
                  <a:txBody>
                    <a:bodyPr/>
                    <a:lstStyle/>
                    <a:p>
                      <a:pPr algn="ctr" fontAlgn="b"/>
                      <a:r>
                        <a:rPr lang="en-US" sz="1100" b="0" i="0" u="none" strike="noStrike">
                          <a:solidFill>
                            <a:srgbClr val="002060"/>
                          </a:solidFill>
                          <a:effectLst/>
                          <a:latin typeface="Calibri" panose="020F0502020204030204" pitchFamily="34" charset="0"/>
                        </a:rPr>
                        <a:t>Growth Path</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Constant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91794186"/>
                  </a:ext>
                </a:extLst>
              </a:tr>
              <a:tr h="183461">
                <a:tc>
                  <a:txBody>
                    <a:bodyPr/>
                    <a:lstStyle/>
                    <a:p>
                      <a:pPr algn="ctr" fontAlgn="b"/>
                      <a:r>
                        <a:rPr lang="en-US" sz="1100" b="0" i="0" u="none" strike="noStrike">
                          <a:solidFill>
                            <a:srgbClr val="002060"/>
                          </a:solidFill>
                          <a:effectLst/>
                          <a:latin typeface="Calibri" panose="020F0502020204030204" pitchFamily="34" charset="0"/>
                        </a:rPr>
                        <a:t>Cost of Equity Capital</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2060"/>
                          </a:solidFill>
                          <a:effectLst/>
                          <a:latin typeface="Calibri" panose="020F0502020204030204" pitchFamily="34" charset="0"/>
                        </a:rPr>
                        <a:t>8.47%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5537057"/>
                  </a:ext>
                </a:extLst>
              </a:tr>
              <a:tr h="346538">
                <a:tc>
                  <a:txBody>
                    <a:bodyPr/>
                    <a:lstStyle/>
                    <a:p>
                      <a:pPr algn="ctr" fontAlgn="b"/>
                      <a:r>
                        <a:rPr lang="en-US" sz="1100" b="0" i="0" u="none" strike="noStrike">
                          <a:solidFill>
                            <a:srgbClr val="002060"/>
                          </a:solidFill>
                          <a:effectLst/>
                          <a:latin typeface="Calibri" panose="020F0502020204030204" pitchFamily="34" charset="0"/>
                        </a:rPr>
                        <a:t>Free Cash Flow to Equity, LTM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2060"/>
                          </a:solidFill>
                          <a:effectLst/>
                          <a:latin typeface="Calibri" panose="020F0502020204030204" pitchFamily="34" charset="0"/>
                        </a:rPr>
                        <a:t>$4,571.80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8460283"/>
                  </a:ext>
                </a:extLst>
              </a:tr>
            </a:tbl>
          </a:graphicData>
        </a:graphic>
      </p:graphicFrame>
    </p:spTree>
    <p:extLst>
      <p:ext uri="{BB962C8B-B14F-4D97-AF65-F5344CB8AC3E}">
        <p14:creationId xmlns:p14="http://schemas.microsoft.com/office/powerpoint/2010/main" val="109893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sp>
        <p:nvSpPr>
          <p:cNvPr id="730" name="Google Shape;730;p55"/>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solidFill>
                  <a:schemeClr val="lt1"/>
                </a:solidFill>
              </a:rPr>
              <a:t>Investment Risks</a:t>
            </a:r>
            <a:endParaRPr dirty="0">
              <a:solidFill>
                <a:schemeClr val="lt1"/>
              </a:solidFill>
            </a:endParaRPr>
          </a:p>
        </p:txBody>
      </p:sp>
      <p:sp>
        <p:nvSpPr>
          <p:cNvPr id="731" name="Google Shape;731;p55"/>
          <p:cNvSpPr txBox="1">
            <a:spLocks noGrp="1"/>
          </p:cNvSpPr>
          <p:nvPr>
            <p:ph type="title" idx="2"/>
          </p:nvPr>
        </p:nvSpPr>
        <p:spPr>
          <a:xfrm flipH="1">
            <a:off x="3514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06</a:t>
            </a:r>
            <a:endParaRPr dirty="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2"/>
          <p:cNvSpPr/>
          <p:nvPr/>
        </p:nvSpPr>
        <p:spPr>
          <a:xfrm rot="-5400000">
            <a:off x="2396413" y="-561100"/>
            <a:ext cx="555300" cy="5617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2"/>
          <p:cNvSpPr/>
          <p:nvPr/>
        </p:nvSpPr>
        <p:spPr>
          <a:xfrm rot="-5400000">
            <a:off x="6187481" y="1096839"/>
            <a:ext cx="555300" cy="5617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2"/>
          <p:cNvSpPr txBox="1">
            <a:spLocks noGrp="1"/>
          </p:cNvSpPr>
          <p:nvPr>
            <p:ph type="ctrTitle"/>
          </p:nvPr>
        </p:nvSpPr>
        <p:spPr>
          <a:xfrm>
            <a:off x="723600" y="470625"/>
            <a:ext cx="1497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Key Risks</a:t>
            </a:r>
            <a:endParaRPr dirty="0"/>
          </a:p>
        </p:txBody>
      </p:sp>
      <p:sp>
        <p:nvSpPr>
          <p:cNvPr id="638" name="Google Shape;638;p52"/>
          <p:cNvSpPr txBox="1">
            <a:spLocks noGrp="1"/>
          </p:cNvSpPr>
          <p:nvPr>
            <p:ph type="subTitle" idx="4294967295"/>
          </p:nvPr>
        </p:nvSpPr>
        <p:spPr>
          <a:xfrm>
            <a:off x="3917700" y="3664813"/>
            <a:ext cx="1826400" cy="367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s" sz="1000" dirty="0"/>
              <a:t>Macroeconomic volatility, inflation issues</a:t>
            </a:r>
            <a:endParaRPr sz="1000" dirty="0"/>
          </a:p>
        </p:txBody>
      </p:sp>
      <p:sp>
        <p:nvSpPr>
          <p:cNvPr id="639" name="Google Shape;639;p52"/>
          <p:cNvSpPr txBox="1">
            <a:spLocks noGrp="1"/>
          </p:cNvSpPr>
          <p:nvPr>
            <p:ph type="ctrTitle" idx="4294967295"/>
          </p:nvPr>
        </p:nvSpPr>
        <p:spPr>
          <a:xfrm>
            <a:off x="462579" y="1621150"/>
            <a:ext cx="3001302" cy="577800"/>
          </a:xfrm>
          <a:prstGeom prst="rect">
            <a:avLst/>
          </a:prstGeom>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sz="1400" dirty="0"/>
              <a:t>Foreign Currency Exchange Rates</a:t>
            </a:r>
            <a:endParaRPr sz="1400" dirty="0"/>
          </a:p>
        </p:txBody>
      </p:sp>
      <p:sp>
        <p:nvSpPr>
          <p:cNvPr id="640" name="Google Shape;640;p52"/>
          <p:cNvSpPr txBox="1">
            <a:spLocks noGrp="1"/>
          </p:cNvSpPr>
          <p:nvPr>
            <p:ph type="ctrTitle" idx="4294967295"/>
          </p:nvPr>
        </p:nvSpPr>
        <p:spPr>
          <a:xfrm>
            <a:off x="3425339" y="3301588"/>
            <a:ext cx="2429400" cy="424695"/>
          </a:xfrm>
          <a:prstGeom prst="rect">
            <a:avLst/>
          </a:prstGeom>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sz="1400" dirty="0"/>
              <a:t>Muted Market Growth Risk</a:t>
            </a:r>
            <a:endParaRPr sz="1400" dirty="0"/>
          </a:p>
        </p:txBody>
      </p:sp>
      <p:sp>
        <p:nvSpPr>
          <p:cNvPr id="643" name="Google Shape;643;p52"/>
          <p:cNvSpPr txBox="1">
            <a:spLocks noGrp="1"/>
          </p:cNvSpPr>
          <p:nvPr>
            <p:ph type="subTitle" idx="4294967295"/>
          </p:nvPr>
        </p:nvSpPr>
        <p:spPr>
          <a:xfrm>
            <a:off x="1215614" y="1905535"/>
            <a:ext cx="2221367" cy="577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s" sz="1000" dirty="0"/>
              <a:t>Foreign exchange currency rates against U.S. dollar</a:t>
            </a:r>
            <a:endParaRPr sz="1000" dirty="0"/>
          </a:p>
        </p:txBody>
      </p:sp>
      <p:sp>
        <p:nvSpPr>
          <p:cNvPr id="644" name="Google Shape;644;p52"/>
          <p:cNvSpPr txBox="1">
            <a:spLocks noGrp="1"/>
          </p:cNvSpPr>
          <p:nvPr>
            <p:ph type="ctrTitle" idx="4294967295"/>
          </p:nvPr>
        </p:nvSpPr>
        <p:spPr>
          <a:xfrm>
            <a:off x="6638851" y="1599334"/>
            <a:ext cx="2429400" cy="8362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t>Mortality Risk</a:t>
            </a:r>
            <a:endParaRPr sz="1400" dirty="0"/>
          </a:p>
        </p:txBody>
      </p:sp>
      <p:sp>
        <p:nvSpPr>
          <p:cNvPr id="645" name="Google Shape;645;p52"/>
          <p:cNvSpPr txBox="1">
            <a:spLocks noGrp="1"/>
          </p:cNvSpPr>
          <p:nvPr>
            <p:ph type="subTitle" idx="4294967295"/>
          </p:nvPr>
        </p:nvSpPr>
        <p:spPr>
          <a:xfrm>
            <a:off x="6638851" y="1928034"/>
            <a:ext cx="1826400" cy="55530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000" dirty="0"/>
              <a:t>Actual claims higher than expected</a:t>
            </a:r>
            <a:endParaRPr sz="1000" dirty="0"/>
          </a:p>
        </p:txBody>
      </p:sp>
      <p:sp>
        <p:nvSpPr>
          <p:cNvPr id="646" name="Google Shape;646;p52"/>
          <p:cNvSpPr/>
          <p:nvPr/>
        </p:nvSpPr>
        <p:spPr>
          <a:xfrm>
            <a:off x="3626518" y="1695125"/>
            <a:ext cx="517800" cy="6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52"/>
          <p:cNvSpPr/>
          <p:nvPr/>
        </p:nvSpPr>
        <p:spPr>
          <a:xfrm>
            <a:off x="2907539" y="3509448"/>
            <a:ext cx="517800" cy="6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2"/>
          <p:cNvSpPr/>
          <p:nvPr/>
        </p:nvSpPr>
        <p:spPr>
          <a:xfrm>
            <a:off x="6016153" y="1695125"/>
            <a:ext cx="517800" cy="6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Background pattern&#10;&#10;Description automatically generated">
            <a:extLst>
              <a:ext uri="{FF2B5EF4-FFF2-40B4-BE49-F238E27FC236}">
                <a16:creationId xmlns:a16="http://schemas.microsoft.com/office/drawing/2014/main" id="{A3E8DA00-46E6-FB7F-4FB4-649E73AA66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24957"/>
            <a:ext cx="1357497" cy="718543"/>
          </a:xfrm>
          <a:prstGeom prst="rect">
            <a:avLst/>
          </a:prstGeom>
        </p:spPr>
      </p:pic>
      <p:pic>
        <p:nvPicPr>
          <p:cNvPr id="5" name="Graphic 4" descr="Badge 1 with solid fill">
            <a:extLst>
              <a:ext uri="{FF2B5EF4-FFF2-40B4-BE49-F238E27FC236}">
                <a16:creationId xmlns:a16="http://schemas.microsoft.com/office/drawing/2014/main" id="{6FE55395-AB96-7584-205A-45D44CA6B2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3418" y="1781192"/>
            <a:ext cx="477749" cy="477749"/>
          </a:xfrm>
          <a:prstGeom prst="rect">
            <a:avLst/>
          </a:prstGeom>
        </p:spPr>
      </p:pic>
      <p:pic>
        <p:nvPicPr>
          <p:cNvPr id="7" name="Graphic 6" descr="Badge with solid fill">
            <a:extLst>
              <a:ext uri="{FF2B5EF4-FFF2-40B4-BE49-F238E27FC236}">
                <a16:creationId xmlns:a16="http://schemas.microsoft.com/office/drawing/2014/main" id="{08546B35-AD69-606C-B853-66B18447B7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6153" y="1781192"/>
            <a:ext cx="517800" cy="517800"/>
          </a:xfrm>
          <a:prstGeom prst="rect">
            <a:avLst/>
          </a:prstGeom>
        </p:spPr>
      </p:pic>
      <p:pic>
        <p:nvPicPr>
          <p:cNvPr id="9" name="Graphic 8" descr="Badge 3 with solid fill">
            <a:extLst>
              <a:ext uri="{FF2B5EF4-FFF2-40B4-BE49-F238E27FC236}">
                <a16:creationId xmlns:a16="http://schemas.microsoft.com/office/drawing/2014/main" id="{0BFBAED6-8F6D-23BB-3F2A-1E4639B363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0820" y="3570062"/>
            <a:ext cx="504519" cy="50451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3">
            <a:alphaModFix/>
          </a:blip>
          <a:srcRect t="1672" b="1662"/>
          <a:stretch/>
        </p:blipFill>
        <p:spPr>
          <a:xfrm>
            <a:off x="0" y="0"/>
            <a:ext cx="3073552" cy="4603497"/>
          </a:xfrm>
          <a:prstGeom prst="rect">
            <a:avLst/>
          </a:prstGeom>
          <a:noFill/>
          <a:ln>
            <a:noFill/>
          </a:ln>
        </p:spPr>
      </p:pic>
      <p:sp>
        <p:nvSpPr>
          <p:cNvPr id="185" name="Google Shape;185;p32"/>
          <p:cNvSpPr txBox="1">
            <a:spLocks noGrp="1"/>
          </p:cNvSpPr>
          <p:nvPr>
            <p:ph type="ctrTitle"/>
          </p:nvPr>
        </p:nvSpPr>
        <p:spPr>
          <a:xfrm>
            <a:off x="5399730" y="390525"/>
            <a:ext cx="3166200" cy="65435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Summary</a:t>
            </a:r>
            <a:endParaRPr sz="2800" dirty="0"/>
          </a:p>
        </p:txBody>
      </p:sp>
      <p:sp>
        <p:nvSpPr>
          <p:cNvPr id="186" name="Google Shape;186;p32"/>
          <p:cNvSpPr txBox="1">
            <a:spLocks noGrp="1"/>
          </p:cNvSpPr>
          <p:nvPr>
            <p:ph type="subTitle" idx="1"/>
          </p:nvPr>
        </p:nvSpPr>
        <p:spPr>
          <a:xfrm>
            <a:off x="3535749" y="1171274"/>
            <a:ext cx="5030181" cy="3972225"/>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s" sz="1400" dirty="0">
                <a:latin typeface="DM Serif Display" pitchFamily="2" charset="0"/>
                <a:sym typeface="Open Sans Light"/>
              </a:rPr>
              <a:t>Recommendation: </a:t>
            </a:r>
            <a:r>
              <a:rPr lang="es" sz="1400" dirty="0">
                <a:latin typeface="Open Sans" panose="020B0606030504020204" pitchFamily="34" charset="0"/>
                <a:ea typeface="Open Sans" panose="020B0606030504020204" pitchFamily="34" charset="0"/>
                <a:cs typeface="Open Sans" panose="020B0606030504020204" pitchFamily="34" charset="0"/>
                <a:sym typeface="Open Sans Light"/>
              </a:rPr>
              <a:t>Buy</a:t>
            </a:r>
          </a:p>
          <a:p>
            <a:pPr marL="0" lvl="0" indent="0" algn="l" rtl="0">
              <a:lnSpc>
                <a:spcPct val="200000"/>
              </a:lnSpc>
              <a:spcBef>
                <a:spcPts val="0"/>
              </a:spcBef>
              <a:spcAft>
                <a:spcPts val="0"/>
              </a:spcAft>
              <a:buNone/>
            </a:pPr>
            <a:r>
              <a:rPr lang="es" sz="1400" dirty="0">
                <a:latin typeface="DM Serif Display" pitchFamily="2" charset="0"/>
              </a:rPr>
              <a:t>Current Price: </a:t>
            </a:r>
            <a:r>
              <a:rPr lang="es" sz="1400" dirty="0">
                <a:latin typeface="Open Sans" panose="020B0606030504020204" pitchFamily="34" charset="0"/>
                <a:ea typeface="Open Sans" panose="020B0606030504020204" pitchFamily="34" charset="0"/>
                <a:cs typeface="Open Sans" panose="020B0606030504020204" pitchFamily="34" charset="0"/>
              </a:rPr>
              <a:t>$65.24</a:t>
            </a:r>
          </a:p>
          <a:p>
            <a:pPr marL="0" lvl="0" indent="0" algn="l" rtl="0">
              <a:lnSpc>
                <a:spcPct val="200000"/>
              </a:lnSpc>
              <a:spcBef>
                <a:spcPts val="0"/>
              </a:spcBef>
              <a:spcAft>
                <a:spcPts val="0"/>
              </a:spcAft>
              <a:buNone/>
            </a:pPr>
            <a:r>
              <a:rPr lang="es" sz="1400" dirty="0">
                <a:latin typeface="DM Serif Display" pitchFamily="2" charset="0"/>
                <a:ea typeface="Open Sans" panose="020B0606030504020204" pitchFamily="34" charset="0"/>
                <a:cs typeface="Open Sans" panose="020B0606030504020204" pitchFamily="34" charset="0"/>
              </a:rPr>
              <a:t>Target Price: </a:t>
            </a:r>
            <a:r>
              <a:rPr lang="es" sz="1400" dirty="0">
                <a:latin typeface="Open Sans" panose="020B0606030504020204" pitchFamily="34" charset="0"/>
                <a:ea typeface="Open Sans" panose="020B0606030504020204" pitchFamily="34" charset="0"/>
                <a:cs typeface="Open Sans" panose="020B0606030504020204" pitchFamily="34" charset="0"/>
              </a:rPr>
              <a:t>$77.25</a:t>
            </a:r>
          </a:p>
          <a:p>
            <a:pPr marL="0" lvl="0" indent="0" algn="l" rtl="0">
              <a:lnSpc>
                <a:spcPct val="200000"/>
              </a:lnSpc>
              <a:spcBef>
                <a:spcPts val="0"/>
              </a:spcBef>
              <a:spcAft>
                <a:spcPts val="0"/>
              </a:spcAft>
              <a:buNone/>
            </a:pPr>
            <a:r>
              <a:rPr lang="es" sz="1400" dirty="0">
                <a:latin typeface="DM Serif Display" pitchFamily="2" charset="0"/>
                <a:ea typeface="Open Sans" panose="020B0606030504020204" pitchFamily="34" charset="0"/>
                <a:cs typeface="Open Sans" panose="020B0606030504020204" pitchFamily="34" charset="0"/>
              </a:rPr>
              <a:t>Upside: </a:t>
            </a:r>
            <a:r>
              <a:rPr lang="es" sz="1400" dirty="0">
                <a:latin typeface="Open Sans" panose="020B0606030504020204" pitchFamily="34" charset="0"/>
                <a:ea typeface="Open Sans" panose="020B0606030504020204" pitchFamily="34" charset="0"/>
                <a:cs typeface="Open Sans" panose="020B0606030504020204" pitchFamily="34" charset="0"/>
              </a:rPr>
              <a:t>18.4%</a:t>
            </a:r>
            <a:endParaRPr lang="es" sz="1400" dirty="0">
              <a:latin typeface="DM Serif Display" pitchFamily="2" charset="0"/>
            </a:endParaRPr>
          </a:p>
          <a:p>
            <a:pPr marL="0" lvl="0" indent="0" algn="l" rtl="0">
              <a:lnSpc>
                <a:spcPct val="200000"/>
              </a:lnSpc>
              <a:spcBef>
                <a:spcPts val="0"/>
              </a:spcBef>
              <a:spcAft>
                <a:spcPts val="0"/>
              </a:spcAft>
              <a:buNone/>
            </a:pPr>
            <a:r>
              <a:rPr lang="es" sz="1400" dirty="0">
                <a:latin typeface="DM Serif Display" pitchFamily="2" charset="0"/>
              </a:rPr>
              <a:t>Key Drivers:</a:t>
            </a:r>
          </a:p>
          <a:p>
            <a:pPr marL="0" lvl="0" indent="0" algn="l" rtl="0">
              <a:lnSpc>
                <a:spcPct val="200000"/>
              </a:lnSpc>
              <a:spcBef>
                <a:spcPts val="0"/>
              </a:spcBef>
              <a:spcAft>
                <a:spcPts val="0"/>
              </a:spcAft>
              <a:buNone/>
            </a:pPr>
            <a:r>
              <a:rPr lang="es" sz="1400" dirty="0">
                <a:latin typeface="Open Sans" panose="020B0606030504020204" pitchFamily="34" charset="0"/>
                <a:ea typeface="Open Sans" panose="020B0606030504020204" pitchFamily="34" charset="0"/>
                <a:cs typeface="Open Sans" panose="020B0606030504020204" pitchFamily="34" charset="0"/>
              </a:rPr>
              <a:t>-Rise in healthcare expenditures</a:t>
            </a:r>
          </a:p>
          <a:p>
            <a:pPr marL="0" lvl="0" indent="0" algn="l" rtl="0">
              <a:lnSpc>
                <a:spcPct val="200000"/>
              </a:lnSpc>
              <a:spcBef>
                <a:spcPts val="0"/>
              </a:spcBef>
              <a:spcAft>
                <a:spcPts val="0"/>
              </a:spcAft>
              <a:buNone/>
            </a:pPr>
            <a:r>
              <a:rPr lang="es" sz="1400" dirty="0">
                <a:latin typeface="Open Sans" panose="020B0606030504020204" pitchFamily="34" charset="0"/>
                <a:ea typeface="Open Sans" panose="020B0606030504020204" pitchFamily="34" charset="0"/>
                <a:cs typeface="Open Sans" panose="020B0606030504020204" pitchFamily="34" charset="0"/>
              </a:rPr>
              <a:t>-Expansion of global middle class</a:t>
            </a:r>
          </a:p>
          <a:p>
            <a:pPr marL="0" lvl="0" indent="0" algn="l" rtl="0">
              <a:lnSpc>
                <a:spcPct val="200000"/>
              </a:lnSpc>
              <a:spcBef>
                <a:spcPts val="0"/>
              </a:spcBef>
              <a:spcAft>
                <a:spcPts val="0"/>
              </a:spcAft>
              <a:buNone/>
            </a:pPr>
            <a:r>
              <a:rPr lang="es" sz="1400" dirty="0">
                <a:latin typeface="Open Sans" panose="020B0606030504020204" pitchFamily="34" charset="0"/>
                <a:ea typeface="Open Sans" panose="020B0606030504020204" pitchFamily="34" charset="0"/>
                <a:cs typeface="Open Sans" panose="020B0606030504020204" pitchFamily="34" charset="0"/>
              </a:rPr>
              <a:t>-Generational aging and longer life expectancies</a:t>
            </a:r>
          </a:p>
          <a:p>
            <a:pPr marL="0" lvl="0" indent="0" algn="r" rtl="0">
              <a:spcBef>
                <a:spcPts val="0"/>
              </a:spcBef>
              <a:spcAft>
                <a:spcPts val="0"/>
              </a:spcAft>
              <a:buNone/>
            </a:pPr>
            <a:endParaRPr dirty="0">
              <a:latin typeface="Open Sans Light"/>
              <a:ea typeface="Open Sans Light"/>
              <a:cs typeface="Open Sans Light"/>
              <a:sym typeface="Open Sans Light"/>
            </a:endParaRPr>
          </a:p>
        </p:txBody>
      </p:sp>
      <p:pic>
        <p:nvPicPr>
          <p:cNvPr id="6" name="Picture 5" descr="Background pattern&#10;&#10;Description automatically generated">
            <a:extLst>
              <a:ext uri="{FF2B5EF4-FFF2-40B4-BE49-F238E27FC236}">
                <a16:creationId xmlns:a16="http://schemas.microsoft.com/office/drawing/2014/main" id="{B41379E3-D81A-132B-3A3B-D85FF875A4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24957"/>
            <a:ext cx="1357497" cy="718543"/>
          </a:xfrm>
          <a:prstGeom prst="rect">
            <a:avLst/>
          </a:prstGeom>
        </p:spPr>
      </p:pic>
    </p:spTree>
    <p:extLst>
      <p:ext uri="{BB962C8B-B14F-4D97-AF65-F5344CB8AC3E}">
        <p14:creationId xmlns:p14="http://schemas.microsoft.com/office/powerpoint/2010/main" val="4272331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9"/>
        <p:cNvGrpSpPr/>
        <p:nvPr/>
      </p:nvGrpSpPr>
      <p:grpSpPr>
        <a:xfrm>
          <a:off x="0" y="0"/>
          <a:ext cx="0" cy="0"/>
          <a:chOff x="0" y="0"/>
          <a:chExt cx="0" cy="0"/>
        </a:xfrm>
      </p:grpSpPr>
      <p:sp>
        <p:nvSpPr>
          <p:cNvPr id="781" name="Google Shape;781;p58"/>
          <p:cNvSpPr/>
          <p:nvPr/>
        </p:nvSpPr>
        <p:spPr>
          <a:xfrm>
            <a:off x="-215401" y="1695900"/>
            <a:ext cx="4549200" cy="1751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8"/>
          <p:cNvSpPr txBox="1">
            <a:spLocks noGrp="1"/>
          </p:cNvSpPr>
          <p:nvPr>
            <p:ph type="subTitle" idx="1"/>
          </p:nvPr>
        </p:nvSpPr>
        <p:spPr>
          <a:xfrm flipH="1">
            <a:off x="5020872" y="2055075"/>
            <a:ext cx="2631000" cy="1033350"/>
          </a:xfrm>
          <a:prstGeom prst="rect">
            <a:avLst/>
          </a:prstGeom>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lang="en-US" dirty="0">
              <a:solidFill>
                <a:schemeClr val="lt1"/>
              </a:solidFill>
            </a:endParaRPr>
          </a:p>
          <a:p>
            <a:pPr marL="0" lvl="0" indent="0" algn="l" rtl="0">
              <a:spcBef>
                <a:spcPts val="0"/>
              </a:spcBef>
              <a:spcAft>
                <a:spcPts val="0"/>
              </a:spcAft>
              <a:buClr>
                <a:schemeClr val="dk1"/>
              </a:buClr>
              <a:buSzPts val="1100"/>
              <a:buFont typeface="Arial"/>
              <a:buNone/>
            </a:pPr>
            <a:r>
              <a:rPr lang="en-US" dirty="0">
                <a:solidFill>
                  <a:schemeClr val="lt1"/>
                </a:solidFill>
              </a:rPr>
              <a:t>Questions?</a:t>
            </a:r>
            <a:endParaRPr dirty="0">
              <a:solidFill>
                <a:schemeClr val="lt1"/>
              </a:solidFill>
            </a:endParaRPr>
          </a:p>
          <a:p>
            <a:pPr marL="0" lvl="0" indent="0" algn="l" rtl="0">
              <a:spcBef>
                <a:spcPts val="0"/>
              </a:spcBef>
              <a:spcAft>
                <a:spcPts val="0"/>
              </a:spcAft>
              <a:buClr>
                <a:schemeClr val="dk1"/>
              </a:buClr>
              <a:buSzPts val="1100"/>
              <a:buFont typeface="Arial"/>
              <a:buNone/>
            </a:pPr>
            <a:endParaRPr dirty="0">
              <a:solidFill>
                <a:schemeClr val="lt1"/>
              </a:solidFill>
            </a:endParaRPr>
          </a:p>
        </p:txBody>
      </p:sp>
      <p:sp>
        <p:nvSpPr>
          <p:cNvPr id="783" name="Google Shape;783;p58"/>
          <p:cNvSpPr txBox="1">
            <a:spLocks noGrp="1"/>
          </p:cNvSpPr>
          <p:nvPr>
            <p:ph type="title"/>
          </p:nvPr>
        </p:nvSpPr>
        <p:spPr>
          <a:xfrm>
            <a:off x="1361238" y="2123400"/>
            <a:ext cx="2847000" cy="896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Thanks!</a:t>
            </a:r>
            <a:endParaRPr dirty="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8" name="Google Shape;798;p59"/>
          <p:cNvSpPr txBox="1">
            <a:spLocks noGrp="1"/>
          </p:cNvSpPr>
          <p:nvPr>
            <p:ph type="body" idx="1"/>
          </p:nvPr>
        </p:nvSpPr>
        <p:spPr>
          <a:xfrm>
            <a:off x="713678" y="1021975"/>
            <a:ext cx="7706722" cy="4121525"/>
          </a:xfrm>
          <a:prstGeom prst="rect">
            <a:avLst/>
          </a:prstGeom>
        </p:spPr>
        <p:txBody>
          <a:bodyPr spcFirstLastPara="1" wrap="square" lIns="91425" tIns="91425" rIns="91425" bIns="91425" anchor="ctr" anchorCtr="0">
            <a:noAutofit/>
          </a:bodyPr>
          <a:lstStyle/>
          <a:p>
            <a:pPr marL="0" indent="0">
              <a:lnSpc>
                <a:spcPct val="100000"/>
              </a:lnSpc>
              <a:spcBef>
                <a:spcPts val="300"/>
              </a:spcBef>
              <a:buNone/>
            </a:pPr>
            <a:endParaRPr lang="en-US" dirty="0">
              <a:hlinkClick r:id="rId3"/>
            </a:endParaRPr>
          </a:p>
          <a:p>
            <a:pPr marL="0" indent="0">
              <a:lnSpc>
                <a:spcPct val="100000"/>
              </a:lnSpc>
              <a:spcBef>
                <a:spcPts val="300"/>
              </a:spcBef>
              <a:buNone/>
            </a:pPr>
            <a:endParaRPr lang="en-US" dirty="0">
              <a:hlinkClick r:id="rId3"/>
            </a:endParaRPr>
          </a:p>
          <a:p>
            <a:pPr marL="0" indent="0">
              <a:lnSpc>
                <a:spcPct val="100000"/>
              </a:lnSpc>
              <a:spcBef>
                <a:spcPts val="300"/>
              </a:spcBef>
              <a:buNone/>
            </a:pPr>
            <a:endParaRPr lang="en-US" dirty="0">
              <a:hlinkClick r:id="rId3"/>
            </a:endParaRPr>
          </a:p>
          <a:p>
            <a:pPr marL="0" indent="0">
              <a:lnSpc>
                <a:spcPct val="100000"/>
              </a:lnSpc>
              <a:spcBef>
                <a:spcPts val="300"/>
              </a:spcBef>
              <a:buNone/>
            </a:pPr>
            <a:endParaRPr lang="en-US" dirty="0">
              <a:hlinkClick r:id="rId3"/>
            </a:endParaRPr>
          </a:p>
          <a:p>
            <a:pPr marL="0" indent="0">
              <a:lnSpc>
                <a:spcPct val="100000"/>
              </a:lnSpc>
              <a:spcBef>
                <a:spcPts val="300"/>
              </a:spcBef>
              <a:buNone/>
            </a:pPr>
            <a:endParaRPr lang="en-US" dirty="0">
              <a:hlinkClick r:id="rId3"/>
            </a:endParaRPr>
          </a:p>
          <a:p>
            <a:pPr marL="0" indent="0">
              <a:lnSpc>
                <a:spcPct val="100000"/>
              </a:lnSpc>
              <a:spcBef>
                <a:spcPts val="300"/>
              </a:spcBef>
              <a:buNone/>
            </a:pPr>
            <a:endParaRPr lang="en-US" dirty="0">
              <a:hlinkClick r:id="rId3"/>
            </a:endParaRPr>
          </a:p>
          <a:p>
            <a:pPr marL="0" indent="0">
              <a:lnSpc>
                <a:spcPct val="100000"/>
              </a:lnSpc>
              <a:spcBef>
                <a:spcPts val="300"/>
              </a:spcBef>
              <a:buNone/>
            </a:pPr>
            <a:endParaRPr lang="en-US" dirty="0">
              <a:hlinkClick r:id="rId3"/>
            </a:endParaRPr>
          </a:p>
          <a:p>
            <a:pPr marL="0" indent="0">
              <a:lnSpc>
                <a:spcPct val="100000"/>
              </a:lnSpc>
              <a:spcBef>
                <a:spcPts val="300"/>
              </a:spcBef>
              <a:buNone/>
            </a:pPr>
            <a:r>
              <a:rPr lang="en-US" dirty="0">
                <a:hlinkClick r:id="rId3"/>
              </a:rPr>
              <a:t>https://www.mckinsey.com/industries/financial-services/our-insights/the-future-of-life-insurance-reimagining-the-industry-for-the-decade-ahead</a:t>
            </a:r>
            <a:endParaRPr lang="en-US" dirty="0"/>
          </a:p>
          <a:p>
            <a:pPr marL="0" indent="0">
              <a:lnSpc>
                <a:spcPct val="100000"/>
              </a:lnSpc>
              <a:spcBef>
                <a:spcPts val="300"/>
              </a:spcBef>
              <a:buNone/>
            </a:pPr>
            <a:r>
              <a:rPr lang="en-US" dirty="0">
                <a:hlinkClick r:id="rId4"/>
              </a:rPr>
              <a:t>https://www.investopedia.com/articles/personal-finance/092915/biggest-life-insurance-companies-us.asp</a:t>
            </a:r>
            <a:endParaRPr lang="en-US" dirty="0"/>
          </a:p>
          <a:p>
            <a:pPr marL="0" indent="0">
              <a:lnSpc>
                <a:spcPct val="100000"/>
              </a:lnSpc>
              <a:spcBef>
                <a:spcPts val="300"/>
              </a:spcBef>
              <a:buNone/>
            </a:pPr>
            <a:r>
              <a:rPr lang="en-US" dirty="0">
                <a:hlinkClick r:id="rId5"/>
              </a:rPr>
              <a:t>https://www.forbes.com/advisor/life-insurance/life-insurance-statistics/</a:t>
            </a:r>
            <a:endParaRPr lang="en-US" dirty="0"/>
          </a:p>
          <a:p>
            <a:pPr marL="0" indent="0">
              <a:lnSpc>
                <a:spcPct val="100000"/>
              </a:lnSpc>
              <a:spcBef>
                <a:spcPts val="300"/>
              </a:spcBef>
              <a:buNone/>
            </a:pPr>
            <a:r>
              <a:rPr lang="en-US" dirty="0">
                <a:hlinkClick r:id="rId6"/>
              </a:rPr>
              <a:t>https://www2.deloitte.com/us/en/insights/industry/financial-services/life-insurance-coverage-gap.html</a:t>
            </a:r>
            <a:endParaRPr lang="en-US" dirty="0"/>
          </a:p>
          <a:p>
            <a:pPr marL="0" indent="0">
              <a:lnSpc>
                <a:spcPct val="100000"/>
              </a:lnSpc>
              <a:spcBef>
                <a:spcPts val="300"/>
              </a:spcBef>
              <a:buNone/>
            </a:pPr>
            <a:r>
              <a:rPr lang="en-US" dirty="0">
                <a:hlinkClick r:id="rId7"/>
              </a:rPr>
              <a:t>https://www.spglobal.com/marketintelligence/en/documents/top-risks-for-the-global-insurance-industry.pdf</a:t>
            </a:r>
            <a:endParaRPr lang="en-US" dirty="0"/>
          </a:p>
          <a:p>
            <a:pPr marL="0" indent="0">
              <a:lnSpc>
                <a:spcPct val="100000"/>
              </a:lnSpc>
              <a:spcBef>
                <a:spcPts val="300"/>
              </a:spcBef>
              <a:buNone/>
            </a:pPr>
            <a:r>
              <a:rPr lang="en-US" dirty="0">
                <a:hlinkClick r:id="rId8"/>
              </a:rPr>
              <a:t>https://www.financierworldwide.com/four-current-regulatory-risks-facing-us-insurers#.Y0g1UC-B1bU</a:t>
            </a:r>
            <a:endParaRPr lang="en-US" dirty="0"/>
          </a:p>
          <a:p>
            <a:pPr marL="0" indent="0">
              <a:lnSpc>
                <a:spcPct val="100000"/>
              </a:lnSpc>
              <a:spcBef>
                <a:spcPts val="300"/>
              </a:spcBef>
              <a:buNone/>
            </a:pPr>
            <a:r>
              <a:rPr lang="en-US" dirty="0">
                <a:hlinkClick r:id="rId9"/>
              </a:rPr>
              <a:t>https://workspace.refinitiv.com/web/Apps/Corp/?s=MET&amp;st=RIC&amp;app=true#/Apps/CFundamentals?view=CashFlow</a:t>
            </a:r>
            <a:endParaRPr lang="en-US" dirty="0"/>
          </a:p>
          <a:p>
            <a:pPr marL="0" indent="0">
              <a:lnSpc>
                <a:spcPct val="100000"/>
              </a:lnSpc>
              <a:spcBef>
                <a:spcPts val="300"/>
              </a:spcBef>
              <a:buNone/>
            </a:pPr>
            <a:r>
              <a:rPr lang="en-US" dirty="0">
                <a:hlinkClick r:id="rId10"/>
              </a:rPr>
              <a:t>https://finviz.com/quote.ashx?t=MET&amp;ty=c&amp;ta=1&amp;p=m&amp;r=max&amp;tas=0</a:t>
            </a:r>
            <a:endParaRPr lang="en-US" dirty="0"/>
          </a:p>
          <a:p>
            <a:pPr marL="0" indent="0">
              <a:lnSpc>
                <a:spcPct val="100000"/>
              </a:lnSpc>
              <a:spcBef>
                <a:spcPts val="300"/>
              </a:spcBef>
              <a:buNone/>
            </a:pPr>
            <a:r>
              <a:rPr lang="en-US" dirty="0">
                <a:hlinkClick r:id="rId3"/>
              </a:rPr>
              <a:t>https://www.mckinsey.com/industries/financial-services/our-insights/the-future-of-life-insurance-reimagining-the-industry-for-the-decade-ahead</a:t>
            </a:r>
            <a:endParaRPr lang="en-US" dirty="0"/>
          </a:p>
          <a:p>
            <a:pPr marL="0" indent="0">
              <a:lnSpc>
                <a:spcPct val="100000"/>
              </a:lnSpc>
              <a:spcBef>
                <a:spcPts val="300"/>
              </a:spcBef>
              <a:buNone/>
            </a:pPr>
            <a:r>
              <a:rPr lang="en-US" dirty="0">
                <a:hlinkClick r:id="rId11"/>
              </a:rPr>
              <a:t>https://www.reuters.com/article/us-metlife-results-derivatives/metlife-changes-hedging-strategy-after-billions-in-losses-idUSKBN1801Z1</a:t>
            </a:r>
            <a:endParaRPr lang="en-US" dirty="0"/>
          </a:p>
          <a:p>
            <a:pPr marL="0" indent="0">
              <a:lnSpc>
                <a:spcPct val="100000"/>
              </a:lnSpc>
              <a:spcBef>
                <a:spcPts val="300"/>
              </a:spcBef>
              <a:buNone/>
            </a:pPr>
            <a:r>
              <a:rPr lang="en-US" dirty="0">
                <a:hlinkClick r:id="rId12"/>
              </a:rPr>
              <a:t>https://s23.q4cdn.com/579645270/files/doc_financials/2021/ar/MLINC-2021.12.31-10K-web-version_FINAL.pdf</a:t>
            </a:r>
            <a:endParaRPr lang="en-US" dirty="0"/>
          </a:p>
          <a:p>
            <a:pPr marL="0" indent="0">
              <a:lnSpc>
                <a:spcPct val="100000"/>
              </a:lnSpc>
              <a:spcBef>
                <a:spcPts val="300"/>
              </a:spcBef>
              <a:buNone/>
            </a:pPr>
            <a:r>
              <a:rPr lang="en-US" dirty="0">
                <a:hlinkClick r:id="rId13"/>
              </a:rPr>
              <a:t>https://www.metlife.com/content/dam/metlifecom/us/homepage/about-us/newsroom/earnings-releases/Q4_2016_Earnings_News_Release.pdf</a:t>
            </a:r>
            <a:endParaRPr lang="en-US" dirty="0"/>
          </a:p>
          <a:p>
            <a:pPr marL="0" indent="0">
              <a:lnSpc>
                <a:spcPct val="100000"/>
              </a:lnSpc>
              <a:spcBef>
                <a:spcPts val="300"/>
              </a:spcBef>
              <a:buNone/>
            </a:pPr>
            <a:endParaRPr lang="en-US" dirty="0"/>
          </a:p>
          <a:p>
            <a:pPr marL="0" indent="0">
              <a:lnSpc>
                <a:spcPct val="100000"/>
              </a:lnSpc>
              <a:spcBef>
                <a:spcPts val="300"/>
              </a:spcBef>
              <a:buNone/>
            </a:pPr>
            <a:endParaRPr lang="en-US" dirty="0"/>
          </a:p>
          <a:p>
            <a:pPr marL="0" indent="0">
              <a:lnSpc>
                <a:spcPct val="100000"/>
              </a:lnSpc>
              <a:spcBef>
                <a:spcPts val="300"/>
              </a:spcBef>
              <a:buNone/>
            </a:pPr>
            <a:endParaRPr lang="en-US" dirty="0"/>
          </a:p>
          <a:p>
            <a:pPr marL="0" indent="0">
              <a:lnSpc>
                <a:spcPct val="100000"/>
              </a:lnSpc>
              <a:spcBef>
                <a:spcPts val="300"/>
              </a:spcBef>
              <a:buNone/>
            </a:pPr>
            <a:endParaRPr lang="en-US" dirty="0"/>
          </a:p>
          <a:p>
            <a:pPr marL="0" indent="0">
              <a:lnSpc>
                <a:spcPct val="100000"/>
              </a:lnSpc>
              <a:spcBef>
                <a:spcPts val="300"/>
              </a:spcBef>
              <a:buNone/>
            </a:pPr>
            <a:endParaRPr lang="en-US" dirty="0"/>
          </a:p>
          <a:p>
            <a:pPr marL="0" indent="0">
              <a:lnSpc>
                <a:spcPct val="100000"/>
              </a:lnSpc>
              <a:spcBef>
                <a:spcPts val="300"/>
              </a:spcBef>
              <a:buNone/>
            </a:pPr>
            <a:endParaRPr lang="en-US" dirty="0"/>
          </a:p>
          <a:p>
            <a:pPr marL="0" indent="0">
              <a:lnSpc>
                <a:spcPct val="100000"/>
              </a:lnSpc>
              <a:spcBef>
                <a:spcPts val="300"/>
              </a:spcBef>
              <a:buNone/>
            </a:pPr>
            <a:endParaRPr lang="en-US" dirty="0"/>
          </a:p>
        </p:txBody>
      </p:sp>
      <p:sp>
        <p:nvSpPr>
          <p:cNvPr id="799" name="Google Shape;799;p59"/>
          <p:cNvSpPr txBox="1">
            <a:spLocks noGrp="1"/>
          </p:cNvSpPr>
          <p:nvPr>
            <p:ph type="ctrTitle"/>
          </p:nvPr>
        </p:nvSpPr>
        <p:spPr>
          <a:xfrm>
            <a:off x="723600" y="470625"/>
            <a:ext cx="20781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Sources</a:t>
            </a:r>
            <a:endParaRPr dirty="0"/>
          </a:p>
        </p:txBody>
      </p:sp>
      <p:pic>
        <p:nvPicPr>
          <p:cNvPr id="2" name="Picture 1" descr="Background pattern&#10;&#10;Description automatically generated">
            <a:extLst>
              <a:ext uri="{FF2B5EF4-FFF2-40B4-BE49-F238E27FC236}">
                <a16:creationId xmlns:a16="http://schemas.microsoft.com/office/drawing/2014/main" id="{3962BD3E-54E3-B7DE-4041-21A277F3F68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24957"/>
            <a:ext cx="1357497" cy="718543"/>
          </a:xfrm>
          <a:prstGeom prst="rect">
            <a:avLst/>
          </a:prstGeom>
        </p:spPr>
      </p:pic>
    </p:spTree>
    <p:extLst>
      <p:ext uri="{BB962C8B-B14F-4D97-AF65-F5344CB8AC3E}">
        <p14:creationId xmlns:p14="http://schemas.microsoft.com/office/powerpoint/2010/main" val="399684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lt1"/>
                </a:solidFill>
              </a:rPr>
              <a:t>Investment Thesis</a:t>
            </a:r>
            <a:endParaRPr dirty="0">
              <a:solidFill>
                <a:schemeClr val="lt1"/>
              </a:solidFill>
            </a:endParaRPr>
          </a:p>
        </p:txBody>
      </p:sp>
      <p:sp>
        <p:nvSpPr>
          <p:cNvPr id="194" name="Google Shape;194;p33"/>
          <p:cNvSpPr txBox="1">
            <a:spLocks noGrp="1"/>
          </p:cNvSpPr>
          <p:nvPr>
            <p:ph type="title" idx="2"/>
          </p:nvPr>
        </p:nvSpPr>
        <p:spPr>
          <a:xfrm flipH="1">
            <a:off x="-746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01</a:t>
            </a:r>
            <a:endParaRPr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3">
            <a:alphaModFix/>
          </a:blip>
          <a:srcRect t="1672" b="1662"/>
          <a:stretch/>
        </p:blipFill>
        <p:spPr>
          <a:xfrm>
            <a:off x="0" y="0"/>
            <a:ext cx="3073552" cy="4603497"/>
          </a:xfrm>
          <a:prstGeom prst="rect">
            <a:avLst/>
          </a:prstGeom>
          <a:noFill/>
          <a:ln>
            <a:noFill/>
          </a:ln>
        </p:spPr>
      </p:pic>
      <p:sp>
        <p:nvSpPr>
          <p:cNvPr id="185" name="Google Shape;185;p32"/>
          <p:cNvSpPr txBox="1">
            <a:spLocks noGrp="1"/>
          </p:cNvSpPr>
          <p:nvPr>
            <p:ph type="ctrTitle"/>
          </p:nvPr>
        </p:nvSpPr>
        <p:spPr>
          <a:xfrm>
            <a:off x="4382814" y="390525"/>
            <a:ext cx="3166200" cy="65435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Investment Thesis</a:t>
            </a:r>
            <a:endParaRPr sz="2800" dirty="0"/>
          </a:p>
        </p:txBody>
      </p:sp>
      <p:sp>
        <p:nvSpPr>
          <p:cNvPr id="186" name="Google Shape;186;p32"/>
          <p:cNvSpPr txBox="1">
            <a:spLocks noGrp="1"/>
          </p:cNvSpPr>
          <p:nvPr>
            <p:ph type="subTitle" idx="1"/>
          </p:nvPr>
        </p:nvSpPr>
        <p:spPr>
          <a:xfrm>
            <a:off x="3535749" y="1171274"/>
            <a:ext cx="5030181" cy="3972225"/>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s" sz="1400" dirty="0">
                <a:latin typeface="DM Serif Display" pitchFamily="2" charset="0"/>
                <a:sym typeface="Open Sans Light"/>
              </a:rPr>
              <a:t>Recommendation: </a:t>
            </a:r>
            <a:r>
              <a:rPr lang="es" sz="1400" dirty="0">
                <a:latin typeface="Open Sans" panose="020B0606030504020204" pitchFamily="34" charset="0"/>
                <a:ea typeface="Open Sans" panose="020B0606030504020204" pitchFamily="34" charset="0"/>
                <a:cs typeface="Open Sans" panose="020B0606030504020204" pitchFamily="34" charset="0"/>
                <a:sym typeface="Open Sans Light"/>
              </a:rPr>
              <a:t>Buy</a:t>
            </a:r>
          </a:p>
          <a:p>
            <a:pPr marL="0" lvl="0" indent="0" algn="l" rtl="0">
              <a:lnSpc>
                <a:spcPct val="200000"/>
              </a:lnSpc>
              <a:spcBef>
                <a:spcPts val="0"/>
              </a:spcBef>
              <a:spcAft>
                <a:spcPts val="0"/>
              </a:spcAft>
              <a:buNone/>
            </a:pPr>
            <a:r>
              <a:rPr lang="es" sz="1400" dirty="0">
                <a:latin typeface="DM Serif Display" pitchFamily="2" charset="0"/>
              </a:rPr>
              <a:t>Current Price: </a:t>
            </a:r>
            <a:r>
              <a:rPr lang="es" sz="1400" dirty="0">
                <a:latin typeface="Open Sans" panose="020B0606030504020204" pitchFamily="34" charset="0"/>
                <a:ea typeface="Open Sans" panose="020B0606030504020204" pitchFamily="34" charset="0"/>
                <a:cs typeface="Open Sans" panose="020B0606030504020204" pitchFamily="34" charset="0"/>
              </a:rPr>
              <a:t>$65.24</a:t>
            </a:r>
          </a:p>
          <a:p>
            <a:pPr marL="0" lvl="0" indent="0" algn="l" rtl="0">
              <a:lnSpc>
                <a:spcPct val="200000"/>
              </a:lnSpc>
              <a:spcBef>
                <a:spcPts val="0"/>
              </a:spcBef>
              <a:spcAft>
                <a:spcPts val="0"/>
              </a:spcAft>
              <a:buNone/>
            </a:pPr>
            <a:r>
              <a:rPr lang="es" sz="1400" dirty="0">
                <a:latin typeface="DM Serif Display" pitchFamily="2" charset="0"/>
                <a:ea typeface="Open Sans" panose="020B0606030504020204" pitchFamily="34" charset="0"/>
                <a:cs typeface="Open Sans" panose="020B0606030504020204" pitchFamily="34" charset="0"/>
              </a:rPr>
              <a:t>Target Price: </a:t>
            </a:r>
            <a:r>
              <a:rPr lang="es" sz="1400" dirty="0">
                <a:latin typeface="Open Sans" panose="020B0606030504020204" pitchFamily="34" charset="0"/>
                <a:ea typeface="Open Sans" panose="020B0606030504020204" pitchFamily="34" charset="0"/>
                <a:cs typeface="Open Sans" panose="020B0606030504020204" pitchFamily="34" charset="0"/>
              </a:rPr>
              <a:t>$77.25</a:t>
            </a:r>
          </a:p>
          <a:p>
            <a:pPr marL="0" lvl="0" indent="0" algn="l" rtl="0">
              <a:lnSpc>
                <a:spcPct val="200000"/>
              </a:lnSpc>
              <a:spcBef>
                <a:spcPts val="0"/>
              </a:spcBef>
              <a:spcAft>
                <a:spcPts val="0"/>
              </a:spcAft>
              <a:buNone/>
            </a:pPr>
            <a:r>
              <a:rPr lang="es" sz="1400" dirty="0">
                <a:latin typeface="DM Serif Display" pitchFamily="2" charset="0"/>
                <a:ea typeface="Open Sans" panose="020B0606030504020204" pitchFamily="34" charset="0"/>
                <a:cs typeface="Open Sans" panose="020B0606030504020204" pitchFamily="34" charset="0"/>
              </a:rPr>
              <a:t>Upside: </a:t>
            </a:r>
            <a:r>
              <a:rPr lang="es" sz="1400" dirty="0">
                <a:latin typeface="Open Sans" panose="020B0606030504020204" pitchFamily="34" charset="0"/>
                <a:ea typeface="Open Sans" panose="020B0606030504020204" pitchFamily="34" charset="0"/>
                <a:cs typeface="Open Sans" panose="020B0606030504020204" pitchFamily="34" charset="0"/>
              </a:rPr>
              <a:t>18.4%</a:t>
            </a:r>
            <a:endParaRPr lang="es" sz="1400" dirty="0">
              <a:latin typeface="DM Serif Display" pitchFamily="2" charset="0"/>
            </a:endParaRPr>
          </a:p>
          <a:p>
            <a:pPr marL="0" lvl="0" indent="0" algn="l" rtl="0">
              <a:lnSpc>
                <a:spcPct val="200000"/>
              </a:lnSpc>
              <a:spcBef>
                <a:spcPts val="0"/>
              </a:spcBef>
              <a:spcAft>
                <a:spcPts val="0"/>
              </a:spcAft>
              <a:buNone/>
            </a:pPr>
            <a:r>
              <a:rPr lang="es" sz="1400" dirty="0">
                <a:latin typeface="DM Serif Display" pitchFamily="2" charset="0"/>
              </a:rPr>
              <a:t>Key Drivers:</a:t>
            </a:r>
          </a:p>
          <a:p>
            <a:pPr marL="0" lvl="0" indent="0" algn="l" rtl="0">
              <a:lnSpc>
                <a:spcPct val="200000"/>
              </a:lnSpc>
              <a:spcBef>
                <a:spcPts val="0"/>
              </a:spcBef>
              <a:spcAft>
                <a:spcPts val="0"/>
              </a:spcAft>
              <a:buNone/>
            </a:pPr>
            <a:r>
              <a:rPr lang="es" sz="1400" dirty="0">
                <a:latin typeface="Open Sans" panose="020B0606030504020204" pitchFamily="34" charset="0"/>
                <a:ea typeface="Open Sans" panose="020B0606030504020204" pitchFamily="34" charset="0"/>
                <a:cs typeface="Open Sans" panose="020B0606030504020204" pitchFamily="34" charset="0"/>
              </a:rPr>
              <a:t>-Rise in healthcare expenditures</a:t>
            </a:r>
          </a:p>
          <a:p>
            <a:pPr marL="0" lvl="0" indent="0" algn="l" rtl="0">
              <a:lnSpc>
                <a:spcPct val="200000"/>
              </a:lnSpc>
              <a:spcBef>
                <a:spcPts val="0"/>
              </a:spcBef>
              <a:spcAft>
                <a:spcPts val="0"/>
              </a:spcAft>
              <a:buNone/>
            </a:pPr>
            <a:r>
              <a:rPr lang="es" sz="1400" dirty="0">
                <a:latin typeface="Open Sans" panose="020B0606030504020204" pitchFamily="34" charset="0"/>
                <a:ea typeface="Open Sans" panose="020B0606030504020204" pitchFamily="34" charset="0"/>
                <a:cs typeface="Open Sans" panose="020B0606030504020204" pitchFamily="34" charset="0"/>
              </a:rPr>
              <a:t>-Expansion of global middle class</a:t>
            </a:r>
          </a:p>
          <a:p>
            <a:pPr marL="0" lvl="0" indent="0" algn="l" rtl="0">
              <a:lnSpc>
                <a:spcPct val="200000"/>
              </a:lnSpc>
              <a:spcBef>
                <a:spcPts val="0"/>
              </a:spcBef>
              <a:spcAft>
                <a:spcPts val="0"/>
              </a:spcAft>
              <a:buNone/>
            </a:pPr>
            <a:r>
              <a:rPr lang="es" sz="1400" dirty="0">
                <a:latin typeface="Open Sans" panose="020B0606030504020204" pitchFamily="34" charset="0"/>
                <a:ea typeface="Open Sans" panose="020B0606030504020204" pitchFamily="34" charset="0"/>
                <a:cs typeface="Open Sans" panose="020B0606030504020204" pitchFamily="34" charset="0"/>
              </a:rPr>
              <a:t>-Generational aging and longer life expectancies</a:t>
            </a:r>
          </a:p>
          <a:p>
            <a:pPr marL="0" lvl="0" indent="0" algn="r" rtl="0">
              <a:spcBef>
                <a:spcPts val="0"/>
              </a:spcBef>
              <a:spcAft>
                <a:spcPts val="0"/>
              </a:spcAft>
              <a:buNone/>
            </a:pPr>
            <a:endParaRPr dirty="0">
              <a:latin typeface="Open Sans Light"/>
              <a:ea typeface="Open Sans Light"/>
              <a:cs typeface="Open Sans Light"/>
              <a:sym typeface="Open Sans Light"/>
            </a:endParaRPr>
          </a:p>
        </p:txBody>
      </p:sp>
      <p:pic>
        <p:nvPicPr>
          <p:cNvPr id="6" name="Picture 5" descr="Background pattern&#10;&#10;Description automatically generated">
            <a:extLst>
              <a:ext uri="{FF2B5EF4-FFF2-40B4-BE49-F238E27FC236}">
                <a16:creationId xmlns:a16="http://schemas.microsoft.com/office/drawing/2014/main" id="{B41379E3-D81A-132B-3A3B-D85FF875A4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786503" y="4424957"/>
            <a:ext cx="1357497" cy="7185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38"/>
          <p:cNvSpPr txBox="1">
            <a:spLocks noGrp="1"/>
          </p:cNvSpPr>
          <p:nvPr>
            <p:ph type="ctrTitle"/>
          </p:nvPr>
        </p:nvSpPr>
        <p:spPr>
          <a:xfrm flipH="1">
            <a:off x="2730125" y="2243225"/>
            <a:ext cx="2755800" cy="192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solidFill>
                  <a:schemeClr val="lt1"/>
                </a:solidFill>
              </a:rPr>
              <a:t>Business Description</a:t>
            </a:r>
            <a:endParaRPr dirty="0">
              <a:solidFill>
                <a:schemeClr val="lt1"/>
              </a:solidFill>
            </a:endParaRPr>
          </a:p>
        </p:txBody>
      </p:sp>
      <p:sp>
        <p:nvSpPr>
          <p:cNvPr id="256" name="Google Shape;256;p38"/>
          <p:cNvSpPr txBox="1">
            <a:spLocks noGrp="1"/>
          </p:cNvSpPr>
          <p:nvPr>
            <p:ph type="title" idx="2"/>
          </p:nvPr>
        </p:nvSpPr>
        <p:spPr>
          <a:xfrm flipH="1">
            <a:off x="3514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lt1"/>
                </a:solidFill>
              </a:rPr>
              <a:t>02</a:t>
            </a:r>
            <a:endParaRPr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p:nvPr/>
        </p:nvSpPr>
        <p:spPr>
          <a:xfrm flipH="1">
            <a:off x="-39700" y="540000"/>
            <a:ext cx="2030700" cy="147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31"/>
          <p:cNvPicPr preferRelativeResize="0"/>
          <p:nvPr/>
        </p:nvPicPr>
        <p:blipFill rotWithShape="1">
          <a:blip r:embed="rId3">
            <a:alphaModFix/>
          </a:blip>
          <a:srcRect l="2714" r="2714"/>
          <a:stretch/>
        </p:blipFill>
        <p:spPr>
          <a:xfrm flipH="1">
            <a:off x="4318800" y="1585050"/>
            <a:ext cx="4825200" cy="2870100"/>
          </a:xfrm>
          <a:prstGeom prst="rect">
            <a:avLst/>
          </a:prstGeom>
          <a:noFill/>
          <a:ln>
            <a:noFill/>
          </a:ln>
        </p:spPr>
      </p:pic>
      <p:sp>
        <p:nvSpPr>
          <p:cNvPr id="177" name="Google Shape;177;p31"/>
          <p:cNvSpPr/>
          <p:nvPr/>
        </p:nvSpPr>
        <p:spPr>
          <a:xfrm flipH="1">
            <a:off x="578725" y="1404925"/>
            <a:ext cx="4790700" cy="2538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txBox="1">
            <a:spLocks noGrp="1"/>
          </p:cNvSpPr>
          <p:nvPr>
            <p:ph type="subTitle" idx="1"/>
          </p:nvPr>
        </p:nvSpPr>
        <p:spPr>
          <a:xfrm>
            <a:off x="1564100" y="1615227"/>
            <a:ext cx="2682729" cy="123817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400" dirty="0"/>
              <a:t>-Life insurance</a:t>
            </a:r>
          </a:p>
          <a:p>
            <a:pPr marL="0" lvl="0" indent="0" algn="r" rtl="0">
              <a:spcBef>
                <a:spcPts val="0"/>
              </a:spcBef>
              <a:spcAft>
                <a:spcPts val="0"/>
              </a:spcAft>
              <a:buNone/>
            </a:pPr>
            <a:r>
              <a:rPr lang="es" sz="1400" dirty="0"/>
              <a:t>-Annuities</a:t>
            </a:r>
          </a:p>
          <a:p>
            <a:pPr marL="0" lvl="0" indent="0" algn="r" rtl="0">
              <a:spcBef>
                <a:spcPts val="0"/>
              </a:spcBef>
              <a:spcAft>
                <a:spcPts val="0"/>
              </a:spcAft>
              <a:buNone/>
            </a:pPr>
            <a:r>
              <a:rPr lang="es" sz="1400" dirty="0"/>
              <a:t>-Employee benefit programs</a:t>
            </a:r>
          </a:p>
          <a:p>
            <a:pPr marL="0" lvl="0" indent="0" algn="r" rtl="0">
              <a:spcBef>
                <a:spcPts val="0"/>
              </a:spcBef>
              <a:spcAft>
                <a:spcPts val="0"/>
              </a:spcAft>
              <a:buNone/>
            </a:pPr>
            <a:r>
              <a:rPr lang="es" sz="1400" dirty="0"/>
              <a:t>-Dental/disability/property insurance</a:t>
            </a:r>
            <a:endParaRPr sz="1400" dirty="0"/>
          </a:p>
        </p:txBody>
      </p:sp>
      <p:sp>
        <p:nvSpPr>
          <p:cNvPr id="179" name="Google Shape;179;p31"/>
          <p:cNvSpPr txBox="1">
            <a:spLocks noGrp="1"/>
          </p:cNvSpPr>
          <p:nvPr>
            <p:ph type="title"/>
          </p:nvPr>
        </p:nvSpPr>
        <p:spPr>
          <a:xfrm flipH="1">
            <a:off x="5369425" y="2405051"/>
            <a:ext cx="284700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lt1"/>
                </a:solidFill>
              </a:rPr>
              <a:t>What does MetLife do?</a:t>
            </a:r>
            <a:endParaRPr dirty="0">
              <a:solidFill>
                <a:schemeClr val="lt1"/>
              </a:solidFill>
            </a:endParaRPr>
          </a:p>
        </p:txBody>
      </p:sp>
      <p:pic>
        <p:nvPicPr>
          <p:cNvPr id="2" name="Picture 1" descr="Background pattern&#10;&#10;Description automatically generated">
            <a:extLst>
              <a:ext uri="{FF2B5EF4-FFF2-40B4-BE49-F238E27FC236}">
                <a16:creationId xmlns:a16="http://schemas.microsoft.com/office/drawing/2014/main" id="{24F3CD4E-3DE5-CEA0-E83B-352C77F6EF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807980" y="4424957"/>
            <a:ext cx="1357497" cy="718543"/>
          </a:xfrm>
          <a:prstGeom prst="rect">
            <a:avLst/>
          </a:prstGeom>
        </p:spPr>
      </p:pic>
      <p:sp>
        <p:nvSpPr>
          <p:cNvPr id="3" name="Google Shape;178;p31">
            <a:extLst>
              <a:ext uri="{FF2B5EF4-FFF2-40B4-BE49-F238E27FC236}">
                <a16:creationId xmlns:a16="http://schemas.microsoft.com/office/drawing/2014/main" id="{7766D1ED-CCAA-621D-DC78-658B002ECCC7}"/>
              </a:ext>
            </a:extLst>
          </p:cNvPr>
          <p:cNvSpPr txBox="1">
            <a:spLocks/>
          </p:cNvSpPr>
          <p:nvPr/>
        </p:nvSpPr>
        <p:spPr>
          <a:xfrm>
            <a:off x="434899" y="3020100"/>
            <a:ext cx="3811930" cy="147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1pPr>
            <a:lvl2pPr marL="914400" marR="0" lvl="1"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2pPr>
            <a:lvl3pPr marL="1371600" marR="0" lvl="2"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3pPr>
            <a:lvl4pPr marL="1828800" marR="0" lvl="3"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4pPr>
            <a:lvl5pPr marL="2286000" marR="0" lvl="4"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5pPr>
            <a:lvl6pPr marL="2743200" marR="0" lvl="5"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6pPr>
            <a:lvl7pPr marL="3200400" marR="0" lvl="6"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7pPr>
            <a:lvl8pPr marL="3657600" marR="0" lvl="7"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8pPr>
            <a:lvl9pPr marL="4114800" marR="0" lvl="8" indent="-304800" algn="r" rtl="0">
              <a:lnSpc>
                <a:spcPct val="100000"/>
              </a:lnSpc>
              <a:spcBef>
                <a:spcPts val="0"/>
              </a:spcBef>
              <a:spcAft>
                <a:spcPts val="0"/>
              </a:spcAft>
              <a:buClr>
                <a:schemeClr val="dk1"/>
              </a:buClr>
              <a:buSzPts val="1100"/>
              <a:buFont typeface="Open Sans Light"/>
              <a:buNone/>
              <a:defRPr sz="1100" b="0" i="0" u="none" strike="noStrike" cap="none">
                <a:solidFill>
                  <a:schemeClr val="dk1"/>
                </a:solidFill>
                <a:latin typeface="Open Sans Light"/>
                <a:ea typeface="Open Sans Light"/>
                <a:cs typeface="Open Sans Light"/>
                <a:sym typeface="Open Sans Light"/>
              </a:defRPr>
            </a:lvl9pPr>
          </a:lstStyle>
          <a:p>
            <a:pPr marL="0" indent="0"/>
            <a:r>
              <a:rPr lang="en-US" sz="1400" dirty="0">
                <a:latin typeface="DM Serif Display" pitchFamily="2" charset="0"/>
              </a:rPr>
              <a:t>MetLife subsidiaries &amp; affiliates:</a:t>
            </a:r>
          </a:p>
          <a:p>
            <a:pPr marL="0" indent="0"/>
            <a:r>
              <a:rPr lang="en-US" sz="1400" dirty="0"/>
              <a:t>-MetLife Investors</a:t>
            </a:r>
          </a:p>
          <a:p>
            <a:pPr marL="0" indent="0"/>
            <a:r>
              <a:rPr lang="en-US" sz="1400" dirty="0"/>
              <a:t>-MetLife Bank</a:t>
            </a:r>
          </a:p>
          <a:p>
            <a:pPr marL="0" indent="0"/>
            <a:r>
              <a:rPr lang="en-US" sz="1400" dirty="0"/>
              <a:t>-MetLife Securities</a:t>
            </a:r>
          </a:p>
          <a:p>
            <a:pPr marL="0" indent="0"/>
            <a:r>
              <a:rPr lang="en-US" sz="1400" dirty="0"/>
              <a:t>-Metropolitan Property and Casualty Insurance Company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F724E9FB-54C9-B336-DF14-B3EAFA1FE1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807980" y="4424957"/>
            <a:ext cx="1357497" cy="718543"/>
          </a:xfrm>
          <a:prstGeom prst="rect">
            <a:avLst/>
          </a:prstGeom>
        </p:spPr>
      </p:pic>
      <p:graphicFrame>
        <p:nvGraphicFramePr>
          <p:cNvPr id="4" name="Chart 3">
            <a:extLst>
              <a:ext uri="{FF2B5EF4-FFF2-40B4-BE49-F238E27FC236}">
                <a16:creationId xmlns:a16="http://schemas.microsoft.com/office/drawing/2014/main" id="{34272CBF-7A5F-019D-8780-C055A7A1D218}"/>
              </a:ext>
            </a:extLst>
          </p:cNvPr>
          <p:cNvGraphicFramePr>
            <a:graphicFrameLocks/>
          </p:cNvGraphicFramePr>
          <p:nvPr>
            <p:extLst>
              <p:ext uri="{D42A27DB-BD31-4B8C-83A1-F6EECF244321}">
                <p14:modId xmlns:p14="http://schemas.microsoft.com/office/powerpoint/2010/main" val="151896132"/>
              </p:ext>
            </p:extLst>
          </p:nvPr>
        </p:nvGraphicFramePr>
        <p:xfrm>
          <a:off x="493117" y="1083005"/>
          <a:ext cx="3735658" cy="3085711"/>
        </p:xfrm>
        <a:graphic>
          <a:graphicData uri="http://schemas.openxmlformats.org/drawingml/2006/chart">
            <c:chart xmlns:c="http://schemas.openxmlformats.org/drawingml/2006/chart" xmlns:r="http://schemas.openxmlformats.org/officeDocument/2006/relationships" r:id="rId5"/>
          </a:graphicData>
        </a:graphic>
      </p:graphicFrame>
      <p:sp>
        <p:nvSpPr>
          <p:cNvPr id="22" name="Rounded Rectangle 21">
            <a:extLst>
              <a:ext uri="{FF2B5EF4-FFF2-40B4-BE49-F238E27FC236}">
                <a16:creationId xmlns:a16="http://schemas.microsoft.com/office/drawing/2014/main" id="{A09C62B4-04DC-4C81-9C3C-C96CBAC4FFD4}"/>
              </a:ext>
            </a:extLst>
          </p:cNvPr>
          <p:cNvSpPr/>
          <p:nvPr/>
        </p:nvSpPr>
        <p:spPr>
          <a:xfrm>
            <a:off x="4407285" y="490654"/>
            <a:ext cx="1416204" cy="14942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DM Serif Display" pitchFamily="2" charset="0"/>
              </a:rPr>
              <a:t>U.S. segment:</a:t>
            </a:r>
          </a:p>
          <a:p>
            <a:pPr algn="ctr"/>
            <a:r>
              <a:rPr lang="en-US" sz="1200" dirty="0">
                <a:latin typeface="DM Serif Display" pitchFamily="2" charset="0"/>
              </a:rPr>
              <a:t>-Group Benefits</a:t>
            </a:r>
          </a:p>
          <a:p>
            <a:pPr algn="ctr"/>
            <a:r>
              <a:rPr lang="en-US" sz="1200" dirty="0">
                <a:latin typeface="DM Serif Display" pitchFamily="2" charset="0"/>
              </a:rPr>
              <a:t>-Retirement and Income Solutions (RIS)</a:t>
            </a:r>
          </a:p>
        </p:txBody>
      </p:sp>
      <p:sp>
        <p:nvSpPr>
          <p:cNvPr id="23" name="Rounded Rectangle 22">
            <a:extLst>
              <a:ext uri="{FF2B5EF4-FFF2-40B4-BE49-F238E27FC236}">
                <a16:creationId xmlns:a16="http://schemas.microsoft.com/office/drawing/2014/main" id="{D39E5A7C-B295-A817-423E-F35803C4E454}"/>
              </a:ext>
            </a:extLst>
          </p:cNvPr>
          <p:cNvSpPr/>
          <p:nvPr/>
        </p:nvSpPr>
        <p:spPr>
          <a:xfrm>
            <a:off x="5990275" y="490654"/>
            <a:ext cx="1416204" cy="154452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latin typeface="DM Serif Display" pitchFamily="2" charset="0"/>
              </a:rPr>
              <a:t>Asia segment:</a:t>
            </a:r>
          </a:p>
          <a:p>
            <a:pPr algn="ctr"/>
            <a:r>
              <a:rPr lang="en-US" sz="1150" dirty="0">
                <a:latin typeface="DM Serif Display" pitchFamily="2" charset="0"/>
              </a:rPr>
              <a:t>-Life insurance</a:t>
            </a:r>
          </a:p>
          <a:p>
            <a:pPr algn="ctr"/>
            <a:r>
              <a:rPr lang="en-US" sz="1150" dirty="0">
                <a:latin typeface="DM Serif Display" pitchFamily="2" charset="0"/>
              </a:rPr>
              <a:t>-Accident and health insurance</a:t>
            </a:r>
          </a:p>
          <a:p>
            <a:pPr algn="ctr"/>
            <a:r>
              <a:rPr lang="en-US" sz="1150" dirty="0">
                <a:latin typeface="DM Serif Display" pitchFamily="2" charset="0"/>
              </a:rPr>
              <a:t>-Retirement and savings products</a:t>
            </a:r>
          </a:p>
        </p:txBody>
      </p:sp>
      <p:sp>
        <p:nvSpPr>
          <p:cNvPr id="24" name="Rounded Rectangle 23">
            <a:extLst>
              <a:ext uri="{FF2B5EF4-FFF2-40B4-BE49-F238E27FC236}">
                <a16:creationId xmlns:a16="http://schemas.microsoft.com/office/drawing/2014/main" id="{617DEBF4-CC82-5889-F56F-77E8F24B006E}"/>
              </a:ext>
            </a:extLst>
          </p:cNvPr>
          <p:cNvSpPr/>
          <p:nvPr/>
        </p:nvSpPr>
        <p:spPr>
          <a:xfrm>
            <a:off x="7568723" y="490654"/>
            <a:ext cx="1416204" cy="154452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 dirty="0">
              <a:latin typeface="DM Serif Display" pitchFamily="2" charset="0"/>
            </a:endParaRPr>
          </a:p>
          <a:p>
            <a:pPr algn="ctr"/>
            <a:r>
              <a:rPr lang="en-US" sz="1150" dirty="0">
                <a:latin typeface="DM Serif Display" pitchFamily="2" charset="0"/>
              </a:rPr>
              <a:t>MetLife Holdings:</a:t>
            </a:r>
          </a:p>
          <a:p>
            <a:pPr algn="ctr"/>
            <a:r>
              <a:rPr lang="en-US" sz="1150" dirty="0">
                <a:latin typeface="DM Serif Display" pitchFamily="2" charset="0"/>
              </a:rPr>
              <a:t>-Universal, term life insurance</a:t>
            </a:r>
          </a:p>
          <a:p>
            <a:pPr algn="ctr"/>
            <a:r>
              <a:rPr lang="en-US" sz="1150" dirty="0">
                <a:latin typeface="DM Serif Display" pitchFamily="2" charset="0"/>
              </a:rPr>
              <a:t>-Annuities</a:t>
            </a:r>
          </a:p>
          <a:p>
            <a:pPr algn="ctr"/>
            <a:r>
              <a:rPr lang="en-US" sz="1150" dirty="0">
                <a:latin typeface="DM Serif Display" pitchFamily="2" charset="0"/>
              </a:rPr>
              <a:t>-Long-term care insurance</a:t>
            </a:r>
          </a:p>
          <a:p>
            <a:pPr algn="ctr"/>
            <a:endParaRPr lang="en-US" dirty="0"/>
          </a:p>
        </p:txBody>
      </p:sp>
      <p:sp>
        <p:nvSpPr>
          <p:cNvPr id="25" name="Rounded Rectangle 24">
            <a:extLst>
              <a:ext uri="{FF2B5EF4-FFF2-40B4-BE49-F238E27FC236}">
                <a16:creationId xmlns:a16="http://schemas.microsoft.com/office/drawing/2014/main" id="{40C68BEA-B6A1-8C7D-3F92-FD6B8FBAD957}"/>
              </a:ext>
            </a:extLst>
          </p:cNvPr>
          <p:cNvSpPr/>
          <p:nvPr/>
        </p:nvSpPr>
        <p:spPr>
          <a:xfrm>
            <a:off x="5044931" y="2750633"/>
            <a:ext cx="1557116" cy="167432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DM Serif Display" pitchFamily="2" charset="0"/>
              </a:rPr>
              <a:t>Latin America segment:</a:t>
            </a:r>
          </a:p>
          <a:p>
            <a:pPr algn="ctr"/>
            <a:r>
              <a:rPr lang="en-US" sz="1200" dirty="0">
                <a:latin typeface="DM Serif Display" pitchFamily="2" charset="0"/>
              </a:rPr>
              <a:t>-Medical &amp; life insurance</a:t>
            </a:r>
          </a:p>
          <a:p>
            <a:pPr algn="ctr"/>
            <a:r>
              <a:rPr lang="en-US" sz="1200" dirty="0">
                <a:latin typeface="DM Serif Display" pitchFamily="2" charset="0"/>
              </a:rPr>
              <a:t>-Retirement and savings products</a:t>
            </a:r>
          </a:p>
        </p:txBody>
      </p:sp>
      <p:sp>
        <p:nvSpPr>
          <p:cNvPr id="26" name="Rounded Rectangle 25">
            <a:extLst>
              <a:ext uri="{FF2B5EF4-FFF2-40B4-BE49-F238E27FC236}">
                <a16:creationId xmlns:a16="http://schemas.microsoft.com/office/drawing/2014/main" id="{5F605675-0CD2-AC75-AD69-C0FD0347A061}"/>
              </a:ext>
            </a:extLst>
          </p:cNvPr>
          <p:cNvSpPr/>
          <p:nvPr/>
        </p:nvSpPr>
        <p:spPr>
          <a:xfrm>
            <a:off x="6936521" y="2750633"/>
            <a:ext cx="1532371" cy="167432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DM Serif Display" pitchFamily="2" charset="0"/>
              </a:rPr>
              <a:t>EMEA segment:</a:t>
            </a:r>
          </a:p>
          <a:p>
            <a:pPr algn="ctr"/>
            <a:r>
              <a:rPr lang="en-US" sz="1100" dirty="0">
                <a:latin typeface="DM Serif Display" pitchFamily="2" charset="0"/>
              </a:rPr>
              <a:t>-Life insurance</a:t>
            </a:r>
          </a:p>
          <a:p>
            <a:pPr algn="ctr"/>
            <a:r>
              <a:rPr lang="en-US" sz="1100" dirty="0">
                <a:latin typeface="DM Serif Display" pitchFamily="2" charset="0"/>
              </a:rPr>
              <a:t>-Accident &amp; health insurance</a:t>
            </a:r>
          </a:p>
          <a:p>
            <a:pPr algn="ctr"/>
            <a:r>
              <a:rPr lang="en-US" sz="1100" dirty="0">
                <a:latin typeface="DM Serif Display" pitchFamily="2" charset="0"/>
              </a:rPr>
              <a:t>-Retirement and savings products</a:t>
            </a:r>
            <a:endParaRPr lang="en-US" dirty="0">
              <a:latin typeface="DM Serif Display" pitchFamily="2" charset="0"/>
            </a:endParaRPr>
          </a:p>
          <a:p>
            <a:pPr algn="ctr"/>
            <a:r>
              <a:rPr lang="en-US" dirty="0">
                <a:latin typeface="DM Serif Display" pitchFamily="2" charset="0"/>
              </a:rPr>
              <a:t>-</a:t>
            </a:r>
            <a:r>
              <a:rPr lang="en-US" sz="1100" dirty="0">
                <a:latin typeface="DM Serif Display" pitchFamily="2" charset="0"/>
              </a:rPr>
              <a:t>Credit Insurance</a:t>
            </a:r>
          </a:p>
        </p:txBody>
      </p:sp>
      <p:cxnSp>
        <p:nvCxnSpPr>
          <p:cNvPr id="29" name="Straight Connector 28">
            <a:extLst>
              <a:ext uri="{FF2B5EF4-FFF2-40B4-BE49-F238E27FC236}">
                <a16:creationId xmlns:a16="http://schemas.microsoft.com/office/drawing/2014/main" id="{D15934DB-2471-7C8E-8D87-E128D29C1B24}"/>
              </a:ext>
            </a:extLst>
          </p:cNvPr>
          <p:cNvCxnSpPr/>
          <p:nvPr/>
        </p:nvCxnSpPr>
        <p:spPr>
          <a:xfrm>
            <a:off x="5531005" y="1984914"/>
            <a:ext cx="1215480" cy="586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763F99F-2C70-5805-CE50-E1CE26C9A7BF}"/>
              </a:ext>
            </a:extLst>
          </p:cNvPr>
          <p:cNvCxnSpPr>
            <a:cxnSpLocks/>
            <a:endCxn id="41" idx="4"/>
          </p:cNvCxnSpPr>
          <p:nvPr/>
        </p:nvCxnSpPr>
        <p:spPr>
          <a:xfrm>
            <a:off x="6734552" y="1780126"/>
            <a:ext cx="9996" cy="845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C72849-67FA-CFFC-8107-44DDCD4A2A45}"/>
              </a:ext>
            </a:extLst>
          </p:cNvPr>
          <p:cNvCxnSpPr/>
          <p:nvPr/>
        </p:nvCxnSpPr>
        <p:spPr>
          <a:xfrm flipH="1">
            <a:off x="6746485" y="1984914"/>
            <a:ext cx="1061495" cy="586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4C7E36-D277-C61F-D260-ED592777BC3D}"/>
              </a:ext>
            </a:extLst>
          </p:cNvPr>
          <p:cNvCxnSpPr>
            <a:cxnSpLocks/>
          </p:cNvCxnSpPr>
          <p:nvPr/>
        </p:nvCxnSpPr>
        <p:spPr>
          <a:xfrm flipV="1">
            <a:off x="6167629" y="2534189"/>
            <a:ext cx="667697" cy="365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E23632-0ECB-AF60-3517-0381EF0E7A25}"/>
              </a:ext>
            </a:extLst>
          </p:cNvPr>
          <p:cNvCxnSpPr>
            <a:cxnSpLocks/>
          </p:cNvCxnSpPr>
          <p:nvPr/>
        </p:nvCxnSpPr>
        <p:spPr>
          <a:xfrm flipH="1" flipV="1">
            <a:off x="6698377" y="2534189"/>
            <a:ext cx="627974" cy="216444"/>
          </a:xfrm>
          <a:prstGeom prst="line">
            <a:avLst/>
          </a:prstGeom>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2F74D781-E298-6FC1-7D93-7E7AB8AF0C0B}"/>
              </a:ext>
            </a:extLst>
          </p:cNvPr>
          <p:cNvSpPr/>
          <p:nvPr/>
        </p:nvSpPr>
        <p:spPr>
          <a:xfrm>
            <a:off x="6676073" y="2480078"/>
            <a:ext cx="136949" cy="145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70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a:off x="-20175" y="0"/>
            <a:ext cx="9164221" cy="5146176"/>
          </a:xfrm>
          <a:prstGeom prst="rect">
            <a:avLst/>
          </a:prstGeom>
          <a:noFill/>
          <a:ln>
            <a:noFill/>
          </a:ln>
        </p:spPr>
      </p:pic>
      <p:sp>
        <p:nvSpPr>
          <p:cNvPr id="210" name="Google Shape;210;p35"/>
          <p:cNvSpPr txBox="1">
            <a:spLocks noGrp="1"/>
          </p:cNvSpPr>
          <p:nvPr>
            <p:ph type="subTitle" idx="1"/>
          </p:nvPr>
        </p:nvSpPr>
        <p:spPr>
          <a:xfrm>
            <a:off x="343651" y="292525"/>
            <a:ext cx="1853139" cy="744538"/>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s" sz="1800" dirty="0">
                <a:solidFill>
                  <a:schemeClr val="lt1"/>
                </a:solidFill>
              </a:rPr>
              <a:t>Key Metrics</a:t>
            </a:r>
            <a:endParaRPr sz="1800" dirty="0">
              <a:solidFill>
                <a:schemeClr val="lt1"/>
              </a:solidFill>
            </a:endParaRPr>
          </a:p>
        </p:txBody>
      </p:sp>
      <p:sp>
        <p:nvSpPr>
          <p:cNvPr id="211" name="Google Shape;211;p35"/>
          <p:cNvSpPr/>
          <p:nvPr/>
        </p:nvSpPr>
        <p:spPr>
          <a:xfrm>
            <a:off x="4610100" y="0"/>
            <a:ext cx="4533900" cy="5252224"/>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txBox="1">
            <a:spLocks noGrp="1"/>
          </p:cNvSpPr>
          <p:nvPr>
            <p:ph type="subTitle" idx="3"/>
          </p:nvPr>
        </p:nvSpPr>
        <p:spPr>
          <a:xfrm>
            <a:off x="5371290" y="2394325"/>
            <a:ext cx="2877300" cy="295200"/>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s"/>
              <a:t>Solution</a:t>
            </a:r>
            <a:endParaRPr/>
          </a:p>
        </p:txBody>
      </p:sp>
      <p:graphicFrame>
        <p:nvGraphicFramePr>
          <p:cNvPr id="2" name="Table 2">
            <a:extLst>
              <a:ext uri="{FF2B5EF4-FFF2-40B4-BE49-F238E27FC236}">
                <a16:creationId xmlns:a16="http://schemas.microsoft.com/office/drawing/2014/main" id="{B73AD985-1B6F-C448-3629-F4E33C610825}"/>
              </a:ext>
            </a:extLst>
          </p:cNvPr>
          <p:cNvGraphicFramePr>
            <a:graphicFrameLocks noGrp="1"/>
          </p:cNvGraphicFramePr>
          <p:nvPr>
            <p:extLst>
              <p:ext uri="{D42A27DB-BD31-4B8C-83A1-F6EECF244321}">
                <p14:modId xmlns:p14="http://schemas.microsoft.com/office/powerpoint/2010/main" val="1163371480"/>
              </p:ext>
            </p:extLst>
          </p:nvPr>
        </p:nvGraphicFramePr>
        <p:xfrm>
          <a:off x="498572" y="944360"/>
          <a:ext cx="3593926" cy="3906613"/>
        </p:xfrm>
        <a:graphic>
          <a:graphicData uri="http://schemas.openxmlformats.org/drawingml/2006/table">
            <a:tbl>
              <a:tblPr firstRow="1" bandRow="1">
                <a:tableStyleId>{87884E61-1FC3-47B4-A419-1D133C736412}</a:tableStyleId>
              </a:tblPr>
              <a:tblGrid>
                <a:gridCol w="1796963">
                  <a:extLst>
                    <a:ext uri="{9D8B030D-6E8A-4147-A177-3AD203B41FA5}">
                      <a16:colId xmlns:a16="http://schemas.microsoft.com/office/drawing/2014/main" val="3037016002"/>
                    </a:ext>
                  </a:extLst>
                </a:gridCol>
                <a:gridCol w="1796963">
                  <a:extLst>
                    <a:ext uri="{9D8B030D-6E8A-4147-A177-3AD203B41FA5}">
                      <a16:colId xmlns:a16="http://schemas.microsoft.com/office/drawing/2014/main" val="1849553547"/>
                    </a:ext>
                  </a:extLst>
                </a:gridCol>
              </a:tblGrid>
              <a:tr h="359053">
                <a:tc>
                  <a:txBody>
                    <a:bodyPr/>
                    <a:lstStyle/>
                    <a:p>
                      <a:r>
                        <a:rPr lang="en-US" dirty="0">
                          <a:solidFill>
                            <a:schemeClr val="bg1"/>
                          </a:solidFill>
                          <a:latin typeface="DM Serif Display" pitchFamily="2" charset="0"/>
                        </a:rPr>
                        <a:t>Market 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50.94B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60882320"/>
                  </a:ext>
                </a:extLst>
              </a:tr>
              <a:tr h="354756">
                <a:tc>
                  <a:txBody>
                    <a:bodyPr/>
                    <a:lstStyle/>
                    <a:p>
                      <a:r>
                        <a:rPr lang="en-US" dirty="0">
                          <a:solidFill>
                            <a:schemeClr val="bg1"/>
                          </a:solidFill>
                          <a:latin typeface="DM Serif Display" pitchFamily="2" charset="0"/>
                        </a:rPr>
                        <a:t>Revenue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68.31B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5356271"/>
                  </a:ext>
                </a:extLst>
              </a:tr>
              <a:tr h="354756">
                <a:tc>
                  <a:txBody>
                    <a:bodyPr/>
                    <a:lstStyle/>
                    <a:p>
                      <a:r>
                        <a:rPr lang="en-US" dirty="0">
                          <a:solidFill>
                            <a:schemeClr val="bg1"/>
                          </a:solidFill>
                          <a:latin typeface="DM Serif Display" pitchFamily="2" charset="0"/>
                        </a:rPr>
                        <a:t>Debt/Equity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0.46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5108772"/>
                  </a:ext>
                </a:extLst>
              </a:tr>
              <a:tr h="354756">
                <a:tc>
                  <a:txBody>
                    <a:bodyPr/>
                    <a:lstStyle/>
                    <a:p>
                      <a:r>
                        <a:rPr lang="en-US" dirty="0">
                          <a:solidFill>
                            <a:schemeClr val="bg1"/>
                          </a:solidFill>
                          <a:latin typeface="DM Serif Display" pitchFamily="2" charset="0"/>
                        </a:rPr>
                        <a:t>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15.59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71754863"/>
                  </a:ext>
                </a:extLst>
              </a:tr>
              <a:tr h="354756">
                <a:tc>
                  <a:txBody>
                    <a:bodyPr/>
                    <a:lstStyle/>
                    <a:p>
                      <a:r>
                        <a:rPr lang="en-US" dirty="0">
                          <a:solidFill>
                            <a:schemeClr val="bg1"/>
                          </a:solidFill>
                          <a:latin typeface="DM Serif Display" pitchFamily="2" charset="0"/>
                        </a:rPr>
                        <a:t>P/B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1.37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8481342"/>
                  </a:ext>
                </a:extLst>
              </a:tr>
              <a:tr h="354756">
                <a:tc>
                  <a:txBody>
                    <a:bodyPr/>
                    <a:lstStyle/>
                    <a:p>
                      <a:r>
                        <a:rPr lang="en-US" dirty="0">
                          <a:solidFill>
                            <a:schemeClr val="bg1"/>
                          </a:solidFill>
                          <a:latin typeface="DM Serif Display" pitchFamily="2" charset="0"/>
                        </a:rPr>
                        <a:t>Dividend Yield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3.20%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9772220"/>
                  </a:ext>
                </a:extLst>
              </a:tr>
              <a:tr h="354756">
                <a:tc>
                  <a:txBody>
                    <a:bodyPr/>
                    <a:lstStyle/>
                    <a:p>
                      <a:r>
                        <a:rPr lang="en-US" dirty="0">
                          <a:solidFill>
                            <a:schemeClr val="bg1"/>
                          </a:solidFill>
                          <a:latin typeface="DM Serif Display" pitchFamily="2" charset="0"/>
                        </a:rPr>
                        <a:t>EPS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$4.01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67843799"/>
                  </a:ext>
                </a:extLst>
              </a:tr>
              <a:tr h="354756">
                <a:tc>
                  <a:txBody>
                    <a:bodyPr/>
                    <a:lstStyle/>
                    <a:p>
                      <a:r>
                        <a:rPr lang="en-US" dirty="0">
                          <a:solidFill>
                            <a:schemeClr val="bg1"/>
                          </a:solidFill>
                          <a:latin typeface="DM Serif Display" pitchFamily="2" charset="0"/>
                        </a:rPr>
                        <a:t>ROE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9.22%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2498869"/>
                  </a:ext>
                </a:extLst>
              </a:tr>
              <a:tr h="354756">
                <a:tc>
                  <a:txBody>
                    <a:bodyPr/>
                    <a:lstStyle/>
                    <a:p>
                      <a:r>
                        <a:rPr lang="en-US" dirty="0">
                          <a:solidFill>
                            <a:schemeClr val="bg1"/>
                          </a:solidFill>
                          <a:latin typeface="DM Serif Display" pitchFamily="2" charset="0"/>
                        </a:rPr>
                        <a:t>ROI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8.80%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3078340"/>
                  </a:ext>
                </a:extLst>
              </a:tr>
              <a:tr h="354756">
                <a:tc>
                  <a:txBody>
                    <a:bodyPr/>
                    <a:lstStyle/>
                    <a:p>
                      <a:r>
                        <a:rPr lang="en-US" dirty="0">
                          <a:solidFill>
                            <a:schemeClr val="bg1"/>
                          </a:solidFill>
                          <a:latin typeface="DM Serif Display" pitchFamily="2" charset="0"/>
                        </a:rPr>
                        <a:t>Profit Margin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10855595"/>
                  </a:ext>
                </a:extLst>
              </a:tr>
              <a:tr h="354756">
                <a:tc>
                  <a:txBody>
                    <a:bodyPr/>
                    <a:lstStyle/>
                    <a:p>
                      <a:r>
                        <a:rPr lang="en-US" dirty="0">
                          <a:solidFill>
                            <a:schemeClr val="bg1"/>
                          </a:solidFill>
                          <a:latin typeface="DM Serif Display" pitchFamily="2" charset="0"/>
                        </a:rPr>
                        <a:t>Beta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solidFill>
                            <a:schemeClr val="bg1"/>
                          </a:solidFill>
                          <a:latin typeface="DM Serif Display" pitchFamily="2" charset="0"/>
                        </a:rPr>
                        <a:t>1.02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68016625"/>
                  </a:ext>
                </a:extLst>
              </a:tr>
            </a:tbl>
          </a:graphicData>
        </a:graphic>
      </p:graphicFrame>
      <p:pic>
        <p:nvPicPr>
          <p:cNvPr id="5" name="Picture 4" descr="Background pattern&#10;&#10;Description automatically generated">
            <a:extLst>
              <a:ext uri="{FF2B5EF4-FFF2-40B4-BE49-F238E27FC236}">
                <a16:creationId xmlns:a16="http://schemas.microsoft.com/office/drawing/2014/main" id="{6B4FD5C4-5BDA-F147-42FB-F04C2B146E0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61" b="89841" l="3523" r="94545">
                        <a14:foregroundMark x1="7500" y1="45618" x2="7500" y2="45618"/>
                        <a14:foregroundMark x1="3636" y1="38446" x2="3636" y2="38446"/>
                        <a14:foregroundMark x1="37159" y1="50398" x2="37159" y2="50398"/>
                        <a14:foregroundMark x1="34886" y1="45020" x2="34886" y2="45020"/>
                        <a14:foregroundMark x1="33864" y1="42231" x2="33864" y2="45618"/>
                        <a14:foregroundMark x1="51364" y1="47012" x2="52955" y2="47410"/>
                        <a14:foregroundMark x1="59432" y1="47410" x2="59091" y2="51992"/>
                        <a14:foregroundMark x1="66364" y1="43825" x2="66591" y2="49004"/>
                        <a14:foregroundMark x1="77045" y1="41235" x2="77045" y2="41235"/>
                        <a14:foregroundMark x1="77159" y1="49801" x2="77045" y2="53386"/>
                        <a14:foregroundMark x1="82841" y1="45618" x2="82841" y2="50398"/>
                        <a14:foregroundMark x1="88523" y1="51992" x2="88409" y2="54781"/>
                        <a14:foregroundMark x1="94091" y1="59363" x2="94091" y2="59363"/>
                        <a14:foregroundMark x1="94545" y1="58964" x2="94545" y2="58964"/>
                      </a14:backgroundRemoval>
                    </a14:imgEffect>
                  </a14:imgLayer>
                </a14:imgProps>
              </a:ext>
            </a:extLst>
          </a:blip>
          <a:stretch>
            <a:fillRect/>
          </a:stretch>
        </p:blipFill>
        <p:spPr>
          <a:xfrm>
            <a:off x="7807980" y="4424957"/>
            <a:ext cx="1357497" cy="718543"/>
          </a:xfrm>
          <a:prstGeom prst="rect">
            <a:avLst/>
          </a:prstGeom>
        </p:spPr>
      </p:pic>
      <p:pic>
        <p:nvPicPr>
          <p:cNvPr id="8" name="Picture 7" descr="Chart, line chart&#10;&#10;Description automatically generated">
            <a:extLst>
              <a:ext uri="{FF2B5EF4-FFF2-40B4-BE49-F238E27FC236}">
                <a16:creationId xmlns:a16="http://schemas.microsoft.com/office/drawing/2014/main" id="{089206B0-467E-317F-E7ED-B230E21BEF78}"/>
              </a:ext>
            </a:extLst>
          </p:cNvPr>
          <p:cNvPicPr>
            <a:picLocks noChangeAspect="1"/>
          </p:cNvPicPr>
          <p:nvPr/>
        </p:nvPicPr>
        <p:blipFill>
          <a:blip r:embed="rId6"/>
          <a:stretch>
            <a:fillRect/>
          </a:stretch>
        </p:blipFill>
        <p:spPr>
          <a:xfrm>
            <a:off x="4841204" y="1348910"/>
            <a:ext cx="4068619" cy="24456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p43"/>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lt1"/>
                </a:solidFill>
              </a:rPr>
              <a:t>Industry Analysis</a:t>
            </a:r>
            <a:endParaRPr dirty="0">
              <a:solidFill>
                <a:schemeClr val="lt1"/>
              </a:solidFill>
            </a:endParaRPr>
          </a:p>
        </p:txBody>
      </p:sp>
      <p:sp>
        <p:nvSpPr>
          <p:cNvPr id="394" name="Google Shape;394;p43"/>
          <p:cNvSpPr txBox="1">
            <a:spLocks noGrp="1"/>
          </p:cNvSpPr>
          <p:nvPr>
            <p:ph type="title" idx="2"/>
          </p:nvPr>
        </p:nvSpPr>
        <p:spPr>
          <a:xfrm flipH="1">
            <a:off x="-5174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03</a:t>
            </a:r>
            <a:endParaRPr>
              <a:solidFill>
                <a:schemeClr val="lt1"/>
              </a:solidFill>
            </a:endParaRPr>
          </a:p>
        </p:txBody>
      </p:sp>
    </p:spTree>
  </p:cSld>
  <p:clrMapOvr>
    <a:masterClrMapping/>
  </p:clrMapOvr>
</p:sld>
</file>

<file path=ppt/theme/theme1.xml><?xml version="1.0" encoding="utf-8"?>
<a:theme xmlns:a="http://schemas.openxmlformats.org/drawingml/2006/main" name="Invesment Business Plan by Slidego">
  <a:themeElements>
    <a:clrScheme name="Simple Light">
      <a:dk1>
        <a:srgbClr val="254C6D"/>
      </a:dk1>
      <a:lt1>
        <a:srgbClr val="F3F3F3"/>
      </a:lt1>
      <a:dk2>
        <a:srgbClr val="254C6D"/>
      </a:dk2>
      <a:lt2>
        <a:srgbClr val="EEEEEE"/>
      </a:lt2>
      <a:accent1>
        <a:srgbClr val="254C6D"/>
      </a:accent1>
      <a:accent2>
        <a:srgbClr val="254C6D"/>
      </a:accent2>
      <a:accent3>
        <a:srgbClr val="254C6D"/>
      </a:accent3>
      <a:accent4>
        <a:srgbClr val="254C6D"/>
      </a:accent4>
      <a:accent5>
        <a:srgbClr val="254C6D"/>
      </a:accent5>
      <a:accent6>
        <a:srgbClr val="254C6D"/>
      </a:accent6>
      <a:hlink>
        <a:srgbClr val="254C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21136</TotalTime>
  <Words>2161</Words>
  <Application>Microsoft Macintosh PowerPoint</Application>
  <PresentationFormat>On-screen Show (16:9)</PresentationFormat>
  <Paragraphs>517</Paragraphs>
  <Slides>25</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DM Sans</vt:lpstr>
      <vt:lpstr>Open Sans Light</vt:lpstr>
      <vt:lpstr>Open Sans</vt:lpstr>
      <vt:lpstr>Times New Roman</vt:lpstr>
      <vt:lpstr>DM Serif Display</vt:lpstr>
      <vt:lpstr>Fira Sans Extra Condensed Medium</vt:lpstr>
      <vt:lpstr>Calibri</vt:lpstr>
      <vt:lpstr>Arial</vt:lpstr>
      <vt:lpstr>Invesment Business Plan by Slidego</vt:lpstr>
      <vt:lpstr>Microsoft Word Document</vt:lpstr>
      <vt:lpstr>Metropolitan Life Insurance Company - MetLife</vt:lpstr>
      <vt:lpstr>Industry Analysis</vt:lpstr>
      <vt:lpstr>Investment Thesis</vt:lpstr>
      <vt:lpstr>Investment Thesis</vt:lpstr>
      <vt:lpstr>Business Description</vt:lpstr>
      <vt:lpstr>What does MetLife do?</vt:lpstr>
      <vt:lpstr>PowerPoint Presentation</vt:lpstr>
      <vt:lpstr>PowerPoint Presentation</vt:lpstr>
      <vt:lpstr>Industry Analysis</vt:lpstr>
      <vt:lpstr>Industry Market Capitalization Analysis</vt:lpstr>
      <vt:lpstr>Market Share</vt:lpstr>
      <vt:lpstr>Industry Analysis cont.  </vt:lpstr>
      <vt:lpstr>Financial Analysis</vt:lpstr>
      <vt:lpstr>Financial Analysis</vt:lpstr>
      <vt:lpstr>Financial Analysis</vt:lpstr>
      <vt:lpstr>Financial Analysis </vt:lpstr>
      <vt:lpstr>Comparison to Competitors </vt:lpstr>
      <vt:lpstr>Valuation</vt:lpstr>
      <vt:lpstr>Dividend Discount Model</vt:lpstr>
      <vt:lpstr>Free Cash Flow to Equity Model</vt:lpstr>
      <vt:lpstr>Investment Risks</vt:lpstr>
      <vt:lpstr>Key Risks</vt:lpstr>
      <vt:lpstr>Summary</vt:lpstr>
      <vt:lpstr>Thanks!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MetLife</dc:title>
  <cp:lastModifiedBy>Mendez, Natalia</cp:lastModifiedBy>
  <cp:revision>14</cp:revision>
  <cp:lastPrinted>2022-10-24T04:43:40Z</cp:lastPrinted>
  <dcterms:modified xsi:type="dcterms:W3CDTF">2022-10-24T15:07:22Z</dcterms:modified>
</cp:coreProperties>
</file>