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6" r:id="rId5"/>
    <p:sldId id="267" r:id="rId6"/>
    <p:sldId id="260" r:id="rId7"/>
    <p:sldId id="257" r:id="rId8"/>
    <p:sldId id="261" r:id="rId9"/>
    <p:sldId id="263" r:id="rId10"/>
    <p:sldId id="269" r:id="rId11"/>
    <p:sldId id="270" r:id="rId12"/>
    <p:sldId id="264" r:id="rId13"/>
    <p:sldId id="268" r:id="rId14"/>
    <p:sldId id="262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CF-Export-05-10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statistic_id233371_coca-cola-companys-net-operating-revenues-worldwide-2007-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tea_worldwide_USD_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tea_worldwide_USD_e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CF-Export-24-10-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non-alcoholic-drinks_worldwide_USD_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statistic_id1206691_global-market-value-of-non-alcoholic-beverages-2012-to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tea_worldwide_USD_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tea_worldwide_USD_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coffee_united-states_USD_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hot-drinks_tea_worldwide_USD_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non-alcoholic-drinks_soft-drinks_energy-sports-drinks_worldwide_USD_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oyevans/Downloads/non-alcoholic-drinks_soft-drinks_carbonated-soft-drinks_worldwide_USD_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Geographic</a:t>
            </a:r>
            <a:r>
              <a:rPr lang="en-US" baseline="0" dirty="0"/>
              <a:t> Revenues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489166666666666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60-8742-AE59-842652A8FF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60-8742-AE59-842652A8FF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60-8742-AE59-842652A8FF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60-8742-AE59-842652A8FF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'Business Line By Segm'!$M$18:$P$18</c:f>
              <c:strCache>
                <c:ptCount val="4"/>
                <c:pt idx="0">
                  <c:v>Europe, Middle East &amp; Africa-Europe &amp; Middle East &amp; Africa</c:v>
                </c:pt>
                <c:pt idx="1">
                  <c:v>Latin America</c:v>
                </c:pt>
                <c:pt idx="2">
                  <c:v>North America</c:v>
                </c:pt>
                <c:pt idx="3">
                  <c:v>Asia Pacific</c:v>
                </c:pt>
              </c:strCache>
            </c:strRef>
          </c:cat>
          <c:val>
            <c:numRef>
              <c:f>'Business Line By Segm'!$M$19:$P$19</c:f>
              <c:numCache>
                <c:formatCode>#,##0.0</c:formatCode>
                <c:ptCount val="4"/>
                <c:pt idx="0">
                  <c:v>3821</c:v>
                </c:pt>
                <c:pt idx="1">
                  <c:v>2542</c:v>
                </c:pt>
                <c:pt idx="2">
                  <c:v>3140</c:v>
                </c:pt>
                <c:pt idx="3">
                  <c:v>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60-8742-AE59-842652A8FF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Data!$C$3:$C$4</c:f>
              <c:strCache>
                <c:ptCount val="2"/>
                <c:pt idx="0">
                  <c:v>Coca-Cola Company's net operating revenues worldwide 2007-2021</c:v>
                </c:pt>
                <c:pt idx="1">
                  <c:v>The Coca-Cola Company's net operating revenues worldwide from 2007 to 2021 (in billion U.S. dollars)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Data!$B$5:$B$20</c:f>
              <c:strCache>
                <c:ptCount val="16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Data!$C$5:$C$20</c:f>
              <c:numCache>
                <c:formatCode>#,##0.00</c:formatCode>
                <c:ptCount val="16"/>
                <c:pt idx="1">
                  <c:v>28.86</c:v>
                </c:pt>
                <c:pt idx="2">
                  <c:v>31.94</c:v>
                </c:pt>
                <c:pt idx="3">
                  <c:v>30.99</c:v>
                </c:pt>
                <c:pt idx="4">
                  <c:v>35.119999999999997</c:v>
                </c:pt>
                <c:pt idx="5">
                  <c:v>46.54</c:v>
                </c:pt>
                <c:pt idx="6">
                  <c:v>48.02</c:v>
                </c:pt>
                <c:pt idx="7">
                  <c:v>46.85</c:v>
                </c:pt>
                <c:pt idx="8" formatCode="#,##0">
                  <c:v>46</c:v>
                </c:pt>
                <c:pt idx="9">
                  <c:v>44.29</c:v>
                </c:pt>
                <c:pt idx="10">
                  <c:v>41.86</c:v>
                </c:pt>
                <c:pt idx="11">
                  <c:v>36.21</c:v>
                </c:pt>
                <c:pt idx="12">
                  <c:v>34.299999999999997</c:v>
                </c:pt>
                <c:pt idx="13">
                  <c:v>37.270000000000003</c:v>
                </c:pt>
                <c:pt idx="14">
                  <c:v>33.01</c:v>
                </c:pt>
                <c:pt idx="15">
                  <c:v>38.659999999999997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8-804F-98B3-E8C1E2611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086975"/>
        <c:axId val="1339088623"/>
      </c:barChart>
      <c:catAx>
        <c:axId val="133908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88623"/>
        <c:crosses val="autoZero"/>
        <c:auto val="1"/>
        <c:lblAlgn val="ctr"/>
        <c:lblOffset val="100"/>
        <c:noMultiLvlLbl val="0"/>
      </c:catAx>
      <c:valAx>
        <c:axId val="133908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86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Debt (in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Intro!$K$27</c:f>
              <c:strCache>
                <c:ptCount val="1"/>
                <c:pt idx="0">
                  <c:v>Total Debt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Intro!$J$28:$J$32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Intro!$K$28:$K$32</c:f>
              <c:numCache>
                <c:formatCode>General</c:formatCode>
                <c:ptCount val="5"/>
                <c:pt idx="0">
                  <c:v>43555</c:v>
                </c:pt>
                <c:pt idx="1">
                  <c:v>42763</c:v>
                </c:pt>
                <c:pt idx="2">
                  <c:v>42793</c:v>
                </c:pt>
                <c:pt idx="3">
                  <c:v>42762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B-024E-A68F-E6798BDCB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764415"/>
        <c:axId val="510766063"/>
      </c:lineChart>
      <c:catAx>
        <c:axId val="51076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66063"/>
        <c:crosses val="autoZero"/>
        <c:auto val="1"/>
        <c:lblAlgn val="ctr"/>
        <c:lblOffset val="100"/>
        <c:noMultiLvlLbl val="0"/>
      </c:catAx>
      <c:valAx>
        <c:axId val="5107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6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Intro!$P$27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Intro!$O$28:$O$31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Intro!$P$28:$P$31</c:f>
              <c:numCache>
                <c:formatCode>0.0%</c:formatCode>
                <c:ptCount val="4"/>
                <c:pt idx="0">
                  <c:v>0.63100000000000001</c:v>
                </c:pt>
                <c:pt idx="1">
                  <c:v>0.60799999999999998</c:v>
                </c:pt>
                <c:pt idx="2">
                  <c:v>0.59299999999999997</c:v>
                </c:pt>
                <c:pt idx="3">
                  <c:v>0.60299999999999998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7-CF43-8B52-BF102D91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7294511"/>
        <c:axId val="599637151"/>
      </c:lineChart>
      <c:catAx>
        <c:axId val="74729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37151"/>
        <c:crosses val="autoZero"/>
        <c:auto val="1"/>
        <c:lblAlgn val="ctr"/>
        <c:lblOffset val="100"/>
        <c:noMultiLvlLbl val="0"/>
      </c:catAx>
      <c:valAx>
        <c:axId val="59963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9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Sheet1!$F$5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Sheet1!$E$6:$E$20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Sheet1!$F$6:$F$20</c:f>
              <c:numCache>
                <c:formatCode>#,##0.0</c:formatCode>
                <c:ptCount val="15"/>
                <c:pt idx="0">
                  <c:v>5502</c:v>
                </c:pt>
                <c:pt idx="1">
                  <c:v>5603</c:v>
                </c:pt>
                <c:pt idx="2">
                  <c:v>6193</c:v>
                </c:pt>
                <c:pt idx="3">
                  <c:v>7317</c:v>
                </c:pt>
                <c:pt idx="4">
                  <c:v>6554</c:v>
                </c:pt>
                <c:pt idx="5">
                  <c:v>7865</c:v>
                </c:pt>
                <c:pt idx="6">
                  <c:v>7992</c:v>
                </c:pt>
                <c:pt idx="7">
                  <c:v>8209</c:v>
                </c:pt>
                <c:pt idx="8">
                  <c:v>7975</c:v>
                </c:pt>
                <c:pt idx="9">
                  <c:v>6530</c:v>
                </c:pt>
                <c:pt idx="10">
                  <c:v>5291</c:v>
                </c:pt>
                <c:pt idx="11">
                  <c:v>6079</c:v>
                </c:pt>
                <c:pt idx="12">
                  <c:v>8417</c:v>
                </c:pt>
                <c:pt idx="13">
                  <c:v>8667</c:v>
                </c:pt>
                <c:pt idx="14" formatCode="#,##0">
                  <c:v>11258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9-9346-96FC-8579B64C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037743"/>
        <c:axId val="241547663"/>
      </c:lineChart>
      <c:catAx>
        <c:axId val="24103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47663"/>
        <c:crosses val="autoZero"/>
        <c:auto val="1"/>
        <c:lblAlgn val="ctr"/>
        <c:lblOffset val="100"/>
        <c:noMultiLvlLbl val="0"/>
      </c:catAx>
      <c:valAx>
        <c:axId val="24154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3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'Cash Flow'!$G$98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'Cash Flow'!$F$99:$F$112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'Cash Flow'!$G$99:$G$112</c:f>
              <c:numCache>
                <c:formatCode>_("$"* #,##0.00_);_("$"* \(#,##0.00\);_("$"* "-"??_);_(@_)</c:formatCode>
                <c:ptCount val="14"/>
                <c:pt idx="0">
                  <c:v>1.25</c:v>
                </c:pt>
                <c:pt idx="1">
                  <c:v>1.46</c:v>
                </c:pt>
                <c:pt idx="2">
                  <c:v>0.88</c:v>
                </c:pt>
                <c:pt idx="3">
                  <c:v>0.94</c:v>
                </c:pt>
                <c:pt idx="4">
                  <c:v>1.02</c:v>
                </c:pt>
                <c:pt idx="5">
                  <c:v>1.1200000000000001</c:v>
                </c:pt>
                <c:pt idx="6">
                  <c:v>1.22</c:v>
                </c:pt>
                <c:pt idx="7">
                  <c:v>1.32</c:v>
                </c:pt>
                <c:pt idx="8">
                  <c:v>1.4</c:v>
                </c:pt>
                <c:pt idx="9">
                  <c:v>1.48</c:v>
                </c:pt>
                <c:pt idx="10">
                  <c:v>1.56</c:v>
                </c:pt>
                <c:pt idx="11">
                  <c:v>1.6</c:v>
                </c:pt>
                <c:pt idx="12">
                  <c:v>1.64</c:v>
                </c:pt>
                <c:pt idx="13">
                  <c:v>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6E-CF48-A15D-35906CA0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815295"/>
        <c:axId val="627816943"/>
      </c:lineChart>
      <c:catAx>
        <c:axId val="62781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16943"/>
        <c:crosses val="autoZero"/>
        <c:auto val="1"/>
        <c:lblAlgn val="ctr"/>
        <c:lblOffset val="100"/>
        <c:noMultiLvlLbl val="0"/>
      </c:catAx>
      <c:valAx>
        <c:axId val="62781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1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Non-Alcoholic</a:t>
            </a:r>
            <a:r>
              <a:rPr lang="en-US" baseline="0" dirty="0">
                <a:solidFill>
                  <a:schemeClr val="tx1"/>
                </a:solidFill>
              </a:rPr>
              <a:t> Beverage Industry Growth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Revenue!$A$5</c:f>
              <c:strCache>
                <c:ptCount val="1"/>
                <c:pt idx="0">
                  <c:v>Bottled 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Revenue!$B$4:$O$4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Revenue!$B$5:$O$5</c:f>
              <c:numCache>
                <c:formatCode>0.00</c:formatCode>
                <c:ptCount val="14"/>
                <c:pt idx="0">
                  <c:v>0.21740000000000001</c:v>
                </c:pt>
                <c:pt idx="1">
                  <c:v>0.23019999999999999</c:v>
                </c:pt>
                <c:pt idx="2">
                  <c:v>0.2273</c:v>
                </c:pt>
                <c:pt idx="3">
                  <c:v>0.23630000000000001</c:v>
                </c:pt>
                <c:pt idx="4">
                  <c:v>0.25369999999999998</c:v>
                </c:pt>
                <c:pt idx="5">
                  <c:v>0.2712</c:v>
                </c:pt>
                <c:pt idx="6">
                  <c:v>0.2792</c:v>
                </c:pt>
                <c:pt idx="7">
                  <c:v>0.25990000000000002</c:v>
                </c:pt>
                <c:pt idx="8">
                  <c:v>0.29709999999999998</c:v>
                </c:pt>
                <c:pt idx="9">
                  <c:v>0.30249999999999999</c:v>
                </c:pt>
                <c:pt idx="10">
                  <c:v>0.34239999999999998</c:v>
                </c:pt>
                <c:pt idx="11">
                  <c:v>0.36570000000000003</c:v>
                </c:pt>
                <c:pt idx="12">
                  <c:v>0.38929999999999998</c:v>
                </c:pt>
                <c:pt idx="13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7-294F-B395-90E404404B1F}"/>
            </c:ext>
          </c:extLst>
        </c:ser>
        <c:ser>
          <c:idx val="1"/>
          <c:order val="1"/>
          <c:tx>
            <c:strRef>
              <c:f>Revenue!$A$6</c:f>
              <c:strCache>
                <c:ptCount val="1"/>
                <c:pt idx="0">
                  <c:v>Juices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Revenue!$B$4:$O$4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Revenue!$B$6:$O$6</c:f>
              <c:numCache>
                <c:formatCode>0.00</c:formatCode>
                <c:ptCount val="14"/>
                <c:pt idx="0">
                  <c:v>9.7869999999999999E-2</c:v>
                </c:pt>
                <c:pt idx="1">
                  <c:v>9.9400000000000002E-2</c:v>
                </c:pt>
                <c:pt idx="2">
                  <c:v>9.2009999999999995E-2</c:v>
                </c:pt>
                <c:pt idx="3">
                  <c:v>9.3420000000000003E-2</c:v>
                </c:pt>
                <c:pt idx="4">
                  <c:v>9.6310000000000007E-2</c:v>
                </c:pt>
                <c:pt idx="5">
                  <c:v>9.9610000000000004E-2</c:v>
                </c:pt>
                <c:pt idx="6">
                  <c:v>0.1007</c:v>
                </c:pt>
                <c:pt idx="7">
                  <c:v>9.2100000000000001E-2</c:v>
                </c:pt>
                <c:pt idx="8">
                  <c:v>0.1037</c:v>
                </c:pt>
                <c:pt idx="9">
                  <c:v>0.10349999999999999</c:v>
                </c:pt>
                <c:pt idx="10">
                  <c:v>0.1168</c:v>
                </c:pt>
                <c:pt idx="11">
                  <c:v>0.12330000000000001</c:v>
                </c:pt>
                <c:pt idx="12">
                  <c:v>0.1295</c:v>
                </c:pt>
                <c:pt idx="13">
                  <c:v>0.13550000000000001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7-294F-B395-90E404404B1F}"/>
            </c:ext>
          </c:extLst>
        </c:ser>
        <c:ser>
          <c:idx val="2"/>
          <c:order val="2"/>
          <c:tx>
            <c:strRef>
              <c:f>Revenue!$A$7</c:f>
              <c:strCache>
                <c:ptCount val="1"/>
                <c:pt idx="0">
                  <c:v>Soft Drinks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Revenue!$B$4:$O$4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Revenue!$B$7:$O$7</c:f>
              <c:numCache>
                <c:formatCode>0.00</c:formatCode>
                <c:ptCount val="14"/>
                <c:pt idx="0">
                  <c:v>0.70379999999999998</c:v>
                </c:pt>
                <c:pt idx="1">
                  <c:v>0.72250000000000003</c:v>
                </c:pt>
                <c:pt idx="2">
                  <c:v>0.70069999999999999</c:v>
                </c:pt>
                <c:pt idx="3">
                  <c:v>0.72089999999999999</c:v>
                </c:pt>
                <c:pt idx="4">
                  <c:v>0.75180000000000002</c:v>
                </c:pt>
                <c:pt idx="5">
                  <c:v>0.78159999999999996</c:v>
                </c:pt>
                <c:pt idx="6">
                  <c:v>0.80020000000000002</c:v>
                </c:pt>
                <c:pt idx="7">
                  <c:v>0.73050000000000004</c:v>
                </c:pt>
                <c:pt idx="8">
                  <c:v>0.83440000000000003</c:v>
                </c:pt>
                <c:pt idx="9">
                  <c:v>0.84699999999999998</c:v>
                </c:pt>
                <c:pt idx="10">
                  <c:v>0.94799999999999995</c:v>
                </c:pt>
                <c:pt idx="11">
                  <c:v>1.0089999999999999</c:v>
                </c:pt>
                <c:pt idx="12">
                  <c:v>1.0589999999999999</c:v>
                </c:pt>
                <c:pt idx="13">
                  <c:v>1.1080000000000001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D7-294F-B395-90E404404B1F}"/>
            </c:ext>
          </c:extLst>
        </c:ser>
        <c:ser>
          <c:idx val="3"/>
          <c:order val="3"/>
          <c:tx>
            <c:strRef>
              <c:f>Revenue!$A$8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Revenue!$B$4:$O$4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Revenue!$B$8:$O$8</c:f>
              <c:numCache>
                <c:formatCode>0.00</c:formatCode>
                <c:ptCount val="14"/>
                <c:pt idx="0">
                  <c:v>1.0189999999999999</c:v>
                </c:pt>
                <c:pt idx="1">
                  <c:v>1.052</c:v>
                </c:pt>
                <c:pt idx="2">
                  <c:v>1.02</c:v>
                </c:pt>
                <c:pt idx="3">
                  <c:v>1.0509999999999999</c:v>
                </c:pt>
                <c:pt idx="4">
                  <c:v>1.1020000000000001</c:v>
                </c:pt>
                <c:pt idx="5">
                  <c:v>1.1519999999999999</c:v>
                </c:pt>
                <c:pt idx="6">
                  <c:v>1.18</c:v>
                </c:pt>
                <c:pt idx="7">
                  <c:v>1.0820000000000001</c:v>
                </c:pt>
                <c:pt idx="8">
                  <c:v>1.2350000000000001</c:v>
                </c:pt>
                <c:pt idx="9">
                  <c:v>1.2529999999999999</c:v>
                </c:pt>
                <c:pt idx="10">
                  <c:v>1.407</c:v>
                </c:pt>
                <c:pt idx="11">
                  <c:v>1.498</c:v>
                </c:pt>
                <c:pt idx="12">
                  <c:v>1.577</c:v>
                </c:pt>
                <c:pt idx="13">
                  <c:v>1.6559999999999999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D7-294F-B395-90E404404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5399311"/>
        <c:axId val="1315000543"/>
      </c:barChart>
      <c:catAx>
        <c:axId val="131539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00543"/>
        <c:crosses val="autoZero"/>
        <c:auto val="1"/>
        <c:lblAlgn val="ctr"/>
        <c:lblOffset val="100"/>
        <c:noMultiLvlLbl val="0"/>
      </c:catAx>
      <c:valAx>
        <c:axId val="1315000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39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Non-Alcoholic</a:t>
            </a:r>
            <a:r>
              <a:rPr lang="en-US" baseline="0" dirty="0">
                <a:solidFill>
                  <a:schemeClr val="tx1"/>
                </a:solidFill>
              </a:rPr>
              <a:t> Beverage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46872265966755"/>
          <c:y val="0.16706036745406824"/>
          <c:w val="0.82706933508311464"/>
          <c:h val="0.72094889180519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Data!$B$6:$B$19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Data!$C$6:$C$19</c:f>
              <c:numCache>
                <c:formatCode>#,##0</c:formatCode>
                <c:ptCount val="14"/>
                <c:pt idx="0">
                  <c:v>759464</c:v>
                </c:pt>
                <c:pt idx="1">
                  <c:v>797886</c:v>
                </c:pt>
                <c:pt idx="2">
                  <c:v>844881</c:v>
                </c:pt>
                <c:pt idx="3">
                  <c:v>896881</c:v>
                </c:pt>
                <c:pt idx="4">
                  <c:v>950262</c:v>
                </c:pt>
                <c:pt idx="5">
                  <c:v>1002783</c:v>
                </c:pt>
                <c:pt idx="6">
                  <c:v>1059086</c:v>
                </c:pt>
                <c:pt idx="7">
                  <c:v>1125177</c:v>
                </c:pt>
                <c:pt idx="8">
                  <c:v>1038054</c:v>
                </c:pt>
                <c:pt idx="9">
                  <c:v>1155205</c:v>
                </c:pt>
                <c:pt idx="10">
                  <c:v>1258755</c:v>
                </c:pt>
                <c:pt idx="11">
                  <c:v>1335285</c:v>
                </c:pt>
                <c:pt idx="12">
                  <c:v>1386261</c:v>
                </c:pt>
                <c:pt idx="13">
                  <c:v>1441158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9-5A42-A78E-9195FB26F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6819055"/>
        <c:axId val="1316820703"/>
      </c:barChart>
      <c:catAx>
        <c:axId val="13168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20703"/>
        <c:crosses val="autoZero"/>
        <c:auto val="1"/>
        <c:lblAlgn val="ctr"/>
        <c:lblOffset val="100"/>
        <c:noMultiLvlLbl val="0"/>
      </c:catAx>
      <c:valAx>
        <c:axId val="131682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1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2020-2021</a:t>
            </a:r>
            <a:r>
              <a:rPr lang="en-US" baseline="0" dirty="0">
                <a:solidFill>
                  <a:schemeClr val="tx1"/>
                </a:solidFill>
              </a:rPr>
              <a:t> Revenue Growth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Intro!$J$14:$L$14</c:f>
              <c:strCache>
                <c:ptCount val="3"/>
                <c:pt idx="0">
                  <c:v>Coke</c:v>
                </c:pt>
                <c:pt idx="1">
                  <c:v>Pepsi</c:v>
                </c:pt>
                <c:pt idx="2">
                  <c:v>Keurig Dr Pepper</c:v>
                </c:pt>
              </c:strCache>
            </c:strRef>
          </c:cat>
          <c:val>
            <c:numRef>
              <c:f>Intro!$J$15:$L$15</c:f>
              <c:numCache>
                <c:formatCode>0.00%</c:formatCode>
                <c:ptCount val="3"/>
                <c:pt idx="0" formatCode="0%">
                  <c:v>0.17</c:v>
                </c:pt>
                <c:pt idx="1">
                  <c:v>0.129</c:v>
                </c:pt>
                <c:pt idx="2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3046-A20C-3124EAADC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706559"/>
        <c:axId val="672009391"/>
      </c:barChart>
      <c:catAx>
        <c:axId val="67170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09391"/>
        <c:crosses val="autoZero"/>
        <c:auto val="1"/>
        <c:lblAlgn val="ctr"/>
        <c:lblOffset val="100"/>
        <c:noMultiLvlLbl val="0"/>
      </c:catAx>
      <c:valAx>
        <c:axId val="67200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70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2010-2021</a:t>
            </a:r>
            <a:r>
              <a:rPr lang="en-US" baseline="0" dirty="0">
                <a:solidFill>
                  <a:schemeClr val="tx1"/>
                </a:solidFill>
              </a:rPr>
              <a:t> Dividend growth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Intro!$I$18:$K$18</c:f>
              <c:strCache>
                <c:ptCount val="3"/>
                <c:pt idx="0">
                  <c:v>Coke</c:v>
                </c:pt>
                <c:pt idx="1">
                  <c:v>Pepsi</c:v>
                </c:pt>
                <c:pt idx="2">
                  <c:v>Keurig Dr Pepper</c:v>
                </c:pt>
              </c:strCache>
            </c:strRef>
          </c:cat>
          <c:val>
            <c:numRef>
              <c:f>Intro!$I$19:$K$19</c:f>
              <c:numCache>
                <c:formatCode>0.00%</c:formatCode>
                <c:ptCount val="3"/>
                <c:pt idx="0">
                  <c:v>5.8500000000000003E-2</c:v>
                </c:pt>
                <c:pt idx="1">
                  <c:v>6.9800000000000001E-2</c:v>
                </c:pt>
                <c:pt idx="2">
                  <c:v>-1.3599999999999999E-2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F-9745-B81D-85B870333E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8125871"/>
        <c:axId val="620779263"/>
      </c:barChart>
      <c:catAx>
        <c:axId val="57812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779263"/>
        <c:crosses val="autoZero"/>
        <c:auto val="1"/>
        <c:lblAlgn val="ctr"/>
        <c:lblOffset val="100"/>
        <c:noMultiLvlLbl val="0"/>
      </c:catAx>
      <c:valAx>
        <c:axId val="62077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2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Coffe</a:t>
            </a:r>
            <a:r>
              <a:rPr lang="en-US" baseline="0" dirty="0">
                <a:solidFill>
                  <a:schemeClr val="tx1"/>
                </a:solidFill>
              </a:rPr>
              <a:t>e Sales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Revenue!$A$5</c:f>
              <c:strCache>
                <c:ptCount val="1"/>
                <c:pt idx="0">
                  <c:v>Instant Coffee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Revenue!$B$5:$O$5</c:f>
              <c:numCache>
                <c:formatCode>0.00</c:formatCode>
                <c:ptCount val="14"/>
                <c:pt idx="0">
                  <c:v>10.24</c:v>
                </c:pt>
                <c:pt idx="1">
                  <c:v>10.64</c:v>
                </c:pt>
                <c:pt idx="2">
                  <c:v>11.18</c:v>
                </c:pt>
                <c:pt idx="3">
                  <c:v>11.81</c:v>
                </c:pt>
                <c:pt idx="4">
                  <c:v>12.46</c:v>
                </c:pt>
                <c:pt idx="5">
                  <c:v>13.15</c:v>
                </c:pt>
                <c:pt idx="6">
                  <c:v>14.16</c:v>
                </c:pt>
                <c:pt idx="7">
                  <c:v>14.91</c:v>
                </c:pt>
                <c:pt idx="8">
                  <c:v>11.87</c:v>
                </c:pt>
                <c:pt idx="9">
                  <c:v>14.54</c:v>
                </c:pt>
                <c:pt idx="10">
                  <c:v>15.37</c:v>
                </c:pt>
                <c:pt idx="11">
                  <c:v>17.41</c:v>
                </c:pt>
                <c:pt idx="12">
                  <c:v>18.11</c:v>
                </c:pt>
                <c:pt idx="1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2-CD4F-B118-1D0620DBBD5D}"/>
            </c:ext>
          </c:extLst>
        </c:ser>
        <c:ser>
          <c:idx val="1"/>
          <c:order val="1"/>
          <c:tx>
            <c:strRef>
              <c:f>Revenue!$A$6</c:f>
              <c:strCache>
                <c:ptCount val="1"/>
                <c:pt idx="0">
                  <c:v>Roast Coffee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Revenue!$B$6:$O$6</c:f>
              <c:numCache>
                <c:formatCode>0.00</c:formatCode>
                <c:ptCount val="14"/>
                <c:pt idx="0">
                  <c:v>47.11</c:v>
                </c:pt>
                <c:pt idx="1">
                  <c:v>49.52</c:v>
                </c:pt>
                <c:pt idx="2">
                  <c:v>52.15</c:v>
                </c:pt>
                <c:pt idx="3">
                  <c:v>54.67</c:v>
                </c:pt>
                <c:pt idx="4">
                  <c:v>57.62</c:v>
                </c:pt>
                <c:pt idx="5">
                  <c:v>59.99</c:v>
                </c:pt>
                <c:pt idx="6">
                  <c:v>64.23</c:v>
                </c:pt>
                <c:pt idx="7">
                  <c:v>67.53</c:v>
                </c:pt>
                <c:pt idx="8">
                  <c:v>55.79</c:v>
                </c:pt>
                <c:pt idx="9">
                  <c:v>66.62</c:v>
                </c:pt>
                <c:pt idx="10">
                  <c:v>69.790000000000006</c:v>
                </c:pt>
                <c:pt idx="11">
                  <c:v>78.17</c:v>
                </c:pt>
                <c:pt idx="12">
                  <c:v>80.959999999999994</c:v>
                </c:pt>
                <c:pt idx="13">
                  <c:v>83.61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2-CD4F-B118-1D0620DBBD5D}"/>
            </c:ext>
          </c:extLst>
        </c:ser>
        <c:ser>
          <c:idx val="2"/>
          <c:order val="2"/>
          <c:tx>
            <c:strRef>
              <c:f>Revenue!$A$7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Revenue!$B$7:$O$7</c:f>
              <c:numCache>
                <c:formatCode>0.00</c:formatCode>
                <c:ptCount val="14"/>
                <c:pt idx="0">
                  <c:v>57.35</c:v>
                </c:pt>
                <c:pt idx="1">
                  <c:v>60.16</c:v>
                </c:pt>
                <c:pt idx="2">
                  <c:v>63.33</c:v>
                </c:pt>
                <c:pt idx="3">
                  <c:v>66.48</c:v>
                </c:pt>
                <c:pt idx="4">
                  <c:v>70.08</c:v>
                </c:pt>
                <c:pt idx="5">
                  <c:v>73.14</c:v>
                </c:pt>
                <c:pt idx="6">
                  <c:v>78.39</c:v>
                </c:pt>
                <c:pt idx="7">
                  <c:v>82.44</c:v>
                </c:pt>
                <c:pt idx="8">
                  <c:v>67.66</c:v>
                </c:pt>
                <c:pt idx="9">
                  <c:v>81.17</c:v>
                </c:pt>
                <c:pt idx="10">
                  <c:v>85.16</c:v>
                </c:pt>
                <c:pt idx="11">
                  <c:v>95.58</c:v>
                </c:pt>
                <c:pt idx="12">
                  <c:v>99.08</c:v>
                </c:pt>
                <c:pt idx="13">
                  <c:v>102.4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2-CD4F-B118-1D0620DBB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433359"/>
        <c:axId val="620391503"/>
      </c:barChart>
      <c:catAx>
        <c:axId val="62043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91503"/>
        <c:crosses val="autoZero"/>
        <c:auto val="1"/>
        <c:lblAlgn val="ctr"/>
        <c:lblOffset val="100"/>
        <c:noMultiLvlLbl val="0"/>
      </c:catAx>
      <c:valAx>
        <c:axId val="62039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43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Tea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Revenue!$A$5</c:f>
              <c:strCache>
                <c:ptCount val="1"/>
                <c:pt idx="0">
                  <c:v>Tea,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Revenue!$B$5:$O$5</c:f>
              <c:numCache>
                <c:formatCode>0.00</c:formatCode>
                <c:ptCount val="14"/>
                <c:pt idx="0">
                  <c:v>69.3</c:v>
                </c:pt>
                <c:pt idx="1">
                  <c:v>76.42</c:v>
                </c:pt>
                <c:pt idx="2">
                  <c:v>82.24</c:v>
                </c:pt>
                <c:pt idx="3">
                  <c:v>82.58</c:v>
                </c:pt>
                <c:pt idx="4">
                  <c:v>86.04</c:v>
                </c:pt>
                <c:pt idx="5">
                  <c:v>92.32</c:v>
                </c:pt>
                <c:pt idx="6">
                  <c:v>95.29</c:v>
                </c:pt>
                <c:pt idx="7">
                  <c:v>97.76</c:v>
                </c:pt>
                <c:pt idx="8">
                  <c:v>97.66</c:v>
                </c:pt>
                <c:pt idx="9">
                  <c:v>105</c:v>
                </c:pt>
                <c:pt idx="10">
                  <c:v>108.2</c:v>
                </c:pt>
                <c:pt idx="11">
                  <c:v>118.4</c:v>
                </c:pt>
                <c:pt idx="12">
                  <c:v>123.1</c:v>
                </c:pt>
                <c:pt idx="13">
                  <c:v>127.7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1-F04F-99DE-6F07249FD8BC}"/>
            </c:ext>
          </c:extLst>
        </c:ser>
        <c:ser>
          <c:idx val="1"/>
          <c:order val="1"/>
          <c:tx>
            <c:strRef>
              <c:f>Revenue!$A$6</c:f>
              <c:strCache>
                <c:ptCount val="1"/>
                <c:pt idx="0">
                  <c:v>Tea, out of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Revenue!$B$6:$O$6</c:f>
              <c:numCache>
                <c:formatCode>0.00</c:formatCode>
                <c:ptCount val="14"/>
                <c:pt idx="0">
                  <c:v>73.989999999999995</c:v>
                </c:pt>
                <c:pt idx="1">
                  <c:v>77.3</c:v>
                </c:pt>
                <c:pt idx="2">
                  <c:v>82.8</c:v>
                </c:pt>
                <c:pt idx="3">
                  <c:v>84.52</c:v>
                </c:pt>
                <c:pt idx="4">
                  <c:v>88.88</c:v>
                </c:pt>
                <c:pt idx="5">
                  <c:v>95.21</c:v>
                </c:pt>
                <c:pt idx="6">
                  <c:v>101.5</c:v>
                </c:pt>
                <c:pt idx="7">
                  <c:v>105</c:v>
                </c:pt>
                <c:pt idx="8">
                  <c:v>82.75</c:v>
                </c:pt>
                <c:pt idx="9">
                  <c:v>104.1</c:v>
                </c:pt>
                <c:pt idx="10">
                  <c:v>112.5</c:v>
                </c:pt>
                <c:pt idx="11">
                  <c:v>128.80000000000001</c:v>
                </c:pt>
                <c:pt idx="12">
                  <c:v>135</c:v>
                </c:pt>
                <c:pt idx="13">
                  <c:v>140.80000000000001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1-F04F-99DE-6F07249FD8BC}"/>
            </c:ext>
          </c:extLst>
        </c:ser>
        <c:ser>
          <c:idx val="2"/>
          <c:order val="2"/>
          <c:tx>
            <c:strRef>
              <c:f>Revenue!$A$7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Revenue!$B$7:$O$7</c:f>
              <c:numCache>
                <c:formatCode>0.00</c:formatCode>
                <c:ptCount val="14"/>
                <c:pt idx="0">
                  <c:v>143.30000000000001</c:v>
                </c:pt>
                <c:pt idx="1">
                  <c:v>153.69999999999999</c:v>
                </c:pt>
                <c:pt idx="2">
                  <c:v>165</c:v>
                </c:pt>
                <c:pt idx="3">
                  <c:v>167.1</c:v>
                </c:pt>
                <c:pt idx="4">
                  <c:v>174.9</c:v>
                </c:pt>
                <c:pt idx="5">
                  <c:v>187.5</c:v>
                </c:pt>
                <c:pt idx="6">
                  <c:v>196.8</c:v>
                </c:pt>
                <c:pt idx="7">
                  <c:v>202.8</c:v>
                </c:pt>
                <c:pt idx="8">
                  <c:v>180.4</c:v>
                </c:pt>
                <c:pt idx="9">
                  <c:v>209</c:v>
                </c:pt>
                <c:pt idx="10">
                  <c:v>220.7</c:v>
                </c:pt>
                <c:pt idx="11">
                  <c:v>247.2</c:v>
                </c:pt>
                <c:pt idx="12">
                  <c:v>258.10000000000002</c:v>
                </c:pt>
                <c:pt idx="13">
                  <c:v>268.5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1-F04F-99DE-6F07249FD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636911"/>
        <c:axId val="618638559"/>
      </c:barChart>
      <c:catAx>
        <c:axId val="61863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638559"/>
        <c:crosses val="autoZero"/>
        <c:auto val="1"/>
        <c:lblAlgn val="ctr"/>
        <c:lblOffset val="100"/>
        <c:noMultiLvlLbl val="0"/>
      </c:catAx>
      <c:valAx>
        <c:axId val="61863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63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Energy &amp;</a:t>
            </a:r>
            <a:r>
              <a:rPr lang="en-US" baseline="0" dirty="0">
                <a:solidFill>
                  <a:schemeClr val="tx1"/>
                </a:solidFill>
              </a:rPr>
              <a:t> Sports Drinks Revenues (in billions)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Revenue!$A$5</c:f>
              <c:strCache>
                <c:ptCount val="1"/>
                <c:pt idx="0">
                  <c:v>Energy &amp; Sports Drinks ,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Revenue!$B$5:$O$5</c:f>
              <c:numCache>
                <c:formatCode>0.00</c:formatCode>
                <c:ptCount val="14"/>
                <c:pt idx="0">
                  <c:v>61.72</c:v>
                </c:pt>
                <c:pt idx="1">
                  <c:v>62.32</c:v>
                </c:pt>
                <c:pt idx="2">
                  <c:v>60.38</c:v>
                </c:pt>
                <c:pt idx="3">
                  <c:v>61.16</c:v>
                </c:pt>
                <c:pt idx="4">
                  <c:v>62.76</c:v>
                </c:pt>
                <c:pt idx="5">
                  <c:v>65.45</c:v>
                </c:pt>
                <c:pt idx="6">
                  <c:v>68</c:v>
                </c:pt>
                <c:pt idx="7">
                  <c:v>72.739999999999995</c:v>
                </c:pt>
                <c:pt idx="8">
                  <c:v>83.92</c:v>
                </c:pt>
                <c:pt idx="9">
                  <c:v>82.97</c:v>
                </c:pt>
                <c:pt idx="10">
                  <c:v>90.03</c:v>
                </c:pt>
                <c:pt idx="11">
                  <c:v>94.03</c:v>
                </c:pt>
                <c:pt idx="12">
                  <c:v>99.16</c:v>
                </c:pt>
                <c:pt idx="13">
                  <c:v>104.1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8-DE45-A0E2-453FF0231B59}"/>
            </c:ext>
          </c:extLst>
        </c:ser>
        <c:ser>
          <c:idx val="1"/>
          <c:order val="1"/>
          <c:tx>
            <c:strRef>
              <c:f>Revenue!$A$6</c:f>
              <c:strCache>
                <c:ptCount val="1"/>
                <c:pt idx="0">
                  <c:v>Energy &amp; Sports Drinks , out of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Revenue!$B$6:$O$6</c:f>
              <c:numCache>
                <c:formatCode>0.00</c:formatCode>
                <c:ptCount val="14"/>
                <c:pt idx="0">
                  <c:v>55.03</c:v>
                </c:pt>
                <c:pt idx="1">
                  <c:v>58.04</c:v>
                </c:pt>
                <c:pt idx="2">
                  <c:v>60.34</c:v>
                </c:pt>
                <c:pt idx="3">
                  <c:v>65.36</c:v>
                </c:pt>
                <c:pt idx="4">
                  <c:v>69.91</c:v>
                </c:pt>
                <c:pt idx="5">
                  <c:v>75.02</c:v>
                </c:pt>
                <c:pt idx="6">
                  <c:v>79.75</c:v>
                </c:pt>
                <c:pt idx="7">
                  <c:v>63.52</c:v>
                </c:pt>
                <c:pt idx="8">
                  <c:v>75.23</c:v>
                </c:pt>
                <c:pt idx="9">
                  <c:v>83.35</c:v>
                </c:pt>
                <c:pt idx="10">
                  <c:v>97.69</c:v>
                </c:pt>
                <c:pt idx="11">
                  <c:v>108.7</c:v>
                </c:pt>
                <c:pt idx="12">
                  <c:v>115.5</c:v>
                </c:pt>
                <c:pt idx="1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8-DE45-A0E2-453FF0231B59}"/>
            </c:ext>
          </c:extLst>
        </c:ser>
        <c:ser>
          <c:idx val="2"/>
          <c:order val="2"/>
          <c:tx>
            <c:strRef>
              <c:f>Revenue!$A$7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Revenue!$B$7:$O$7</c:f>
              <c:numCache>
                <c:formatCode>0.00</c:formatCode>
                <c:ptCount val="14"/>
                <c:pt idx="0">
                  <c:v>116.8</c:v>
                </c:pt>
                <c:pt idx="1">
                  <c:v>120.4</c:v>
                </c:pt>
                <c:pt idx="2">
                  <c:v>120.7</c:v>
                </c:pt>
                <c:pt idx="3">
                  <c:v>126.5</c:v>
                </c:pt>
                <c:pt idx="4">
                  <c:v>132.69999999999999</c:v>
                </c:pt>
                <c:pt idx="5">
                  <c:v>140.5</c:v>
                </c:pt>
                <c:pt idx="6">
                  <c:v>147.80000000000001</c:v>
                </c:pt>
                <c:pt idx="7">
                  <c:v>136.30000000000001</c:v>
                </c:pt>
                <c:pt idx="8">
                  <c:v>159.1</c:v>
                </c:pt>
                <c:pt idx="9">
                  <c:v>166.3</c:v>
                </c:pt>
                <c:pt idx="10">
                  <c:v>187.7</c:v>
                </c:pt>
                <c:pt idx="11">
                  <c:v>202.8</c:v>
                </c:pt>
                <c:pt idx="12">
                  <c:v>214.7</c:v>
                </c:pt>
                <c:pt idx="13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8-DE45-A0E2-453FF0231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958495"/>
        <c:axId val="235960143"/>
      </c:barChart>
      <c:catAx>
        <c:axId val="23595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960143"/>
        <c:crosses val="autoZero"/>
        <c:auto val="1"/>
        <c:lblAlgn val="ctr"/>
        <c:lblOffset val="100"/>
        <c:noMultiLvlLbl val="0"/>
      </c:catAx>
      <c:valAx>
        <c:axId val="23596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95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Carbonated</a:t>
            </a:r>
            <a:r>
              <a:rPr lang="en-US" baseline="0" dirty="0">
                <a:solidFill>
                  <a:schemeClr val="tx1"/>
                </a:solidFill>
              </a:rPr>
              <a:t> Soft Drink Revenues (in billions)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Revenue!$A$5</c:f>
              <c:strCache>
                <c:ptCount val="1"/>
                <c:pt idx="0">
                  <c:v>Carbonated Soft Drinks,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Revenue!$B$5:$O$5</c:f>
              <c:numCache>
                <c:formatCode>0.00</c:formatCode>
                <c:ptCount val="14"/>
                <c:pt idx="0">
                  <c:v>170.7</c:v>
                </c:pt>
                <c:pt idx="1">
                  <c:v>173.7</c:v>
                </c:pt>
                <c:pt idx="2">
                  <c:v>162.6</c:v>
                </c:pt>
                <c:pt idx="3">
                  <c:v>162.6</c:v>
                </c:pt>
                <c:pt idx="4">
                  <c:v>167.4</c:v>
                </c:pt>
                <c:pt idx="5">
                  <c:v>170.3</c:v>
                </c:pt>
                <c:pt idx="6">
                  <c:v>171.1</c:v>
                </c:pt>
                <c:pt idx="7">
                  <c:v>174.1</c:v>
                </c:pt>
                <c:pt idx="8">
                  <c:v>197</c:v>
                </c:pt>
                <c:pt idx="9">
                  <c:v>190.9</c:v>
                </c:pt>
                <c:pt idx="10">
                  <c:v>204.4</c:v>
                </c:pt>
                <c:pt idx="11">
                  <c:v>212.2</c:v>
                </c:pt>
                <c:pt idx="12">
                  <c:v>221.6</c:v>
                </c:pt>
                <c:pt idx="13">
                  <c:v>231.2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8-EC43-B70F-4D36E7D83AA9}"/>
            </c:ext>
          </c:extLst>
        </c:ser>
        <c:ser>
          <c:idx val="1"/>
          <c:order val="1"/>
          <c:tx>
            <c:strRef>
              <c:f>Revenue!$A$6</c:f>
              <c:strCache>
                <c:ptCount val="1"/>
                <c:pt idx="0">
                  <c:v>Carbonated Soft Drinks, out of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Revenue!$B$6:$O$6</c:f>
              <c:numCache>
                <c:formatCode>0.00</c:formatCode>
                <c:ptCount val="14"/>
                <c:pt idx="0">
                  <c:v>147.9</c:v>
                </c:pt>
                <c:pt idx="1">
                  <c:v>148.80000000000001</c:v>
                </c:pt>
                <c:pt idx="2">
                  <c:v>143.4</c:v>
                </c:pt>
                <c:pt idx="3">
                  <c:v>146.5</c:v>
                </c:pt>
                <c:pt idx="4">
                  <c:v>153.30000000000001</c:v>
                </c:pt>
                <c:pt idx="5">
                  <c:v>157.69999999999999</c:v>
                </c:pt>
                <c:pt idx="6">
                  <c:v>159.1</c:v>
                </c:pt>
                <c:pt idx="7">
                  <c:v>119.8</c:v>
                </c:pt>
                <c:pt idx="8">
                  <c:v>136.9</c:v>
                </c:pt>
                <c:pt idx="9">
                  <c:v>142.4</c:v>
                </c:pt>
                <c:pt idx="10">
                  <c:v>167.7</c:v>
                </c:pt>
                <c:pt idx="11">
                  <c:v>180.8</c:v>
                </c:pt>
                <c:pt idx="12">
                  <c:v>187.3</c:v>
                </c:pt>
                <c:pt idx="13">
                  <c:v>193.8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8-EC43-B70F-4D36E7D83AA9}"/>
            </c:ext>
          </c:extLst>
        </c:ser>
        <c:ser>
          <c:idx val="2"/>
          <c:order val="2"/>
          <c:tx>
            <c:strRef>
              <c:f>Revenue!$A$7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Revenue!$B$3:$O$4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strCache>
            </c:strRef>
          </c:cat>
          <c:val>
            <c:numRef>
              <c:f>Revenue!$B$7:$O$7</c:f>
              <c:numCache>
                <c:formatCode>0.00</c:formatCode>
                <c:ptCount val="14"/>
                <c:pt idx="0">
                  <c:v>318.60000000000002</c:v>
                </c:pt>
                <c:pt idx="1">
                  <c:v>322.5</c:v>
                </c:pt>
                <c:pt idx="2">
                  <c:v>306</c:v>
                </c:pt>
                <c:pt idx="3">
                  <c:v>309.10000000000002</c:v>
                </c:pt>
                <c:pt idx="4">
                  <c:v>320.7</c:v>
                </c:pt>
                <c:pt idx="5">
                  <c:v>328</c:v>
                </c:pt>
                <c:pt idx="6">
                  <c:v>330.2</c:v>
                </c:pt>
                <c:pt idx="7">
                  <c:v>293.89999999999998</c:v>
                </c:pt>
                <c:pt idx="8">
                  <c:v>333.9</c:v>
                </c:pt>
                <c:pt idx="9">
                  <c:v>333.3</c:v>
                </c:pt>
                <c:pt idx="10">
                  <c:v>372.1</c:v>
                </c:pt>
                <c:pt idx="11">
                  <c:v>392.9</c:v>
                </c:pt>
                <c:pt idx="12">
                  <c:v>408.8</c:v>
                </c:pt>
                <c:pt idx="13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8-EC43-B70F-4D36E7D8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784831"/>
        <c:axId val="238786479"/>
      </c:barChart>
      <c:catAx>
        <c:axId val="23878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86479"/>
        <c:crosses val="autoZero"/>
        <c:auto val="1"/>
        <c:lblAlgn val="ctr"/>
        <c:lblOffset val="100"/>
        <c:noMultiLvlLbl val="0"/>
      </c:catAx>
      <c:valAx>
        <c:axId val="23878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8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2652-2CE1-40A3-9819-FC4EF05A80F1}" type="datetimeFigureOut">
              <a:rPr lang="en-US" smtClean="0"/>
              <a:t>10/14/22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4E9A-2153-46BA-99FE-83752A513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1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B4E9A-2153-46BA-99FE-83752A5136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BDEB-5D70-4CDD-ACDE-D79C3D55B1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5227" y="1122363"/>
            <a:ext cx="6061546" cy="1582737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5B125-B8BD-4C9F-AEA9-02038FFE0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8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4256-B46B-4EA6-8557-45F6353AB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A252-155B-4381-813F-9A9F9E6E69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C476C7B-FE5E-454B-BF45-554B6F582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3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F705-5927-401A-86DF-6673B82C2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B094E-2A8F-4B33-A1DA-81B02BB49A8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69631" y="1031635"/>
            <a:ext cx="5750169" cy="5145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F4BB7B-605E-41E0-92B8-6D06AB3A3F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031635"/>
            <a:ext cx="5750169" cy="5145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EF539CE-2E08-40BA-84BF-70E67B0EC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8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90E49-6D34-4243-90ED-62F0EA14E1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9631" y="1031635"/>
            <a:ext cx="5750169" cy="417268"/>
          </a:xfrm>
          <a:solidFill>
            <a:srgbClr val="94282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4F827-4E2A-4972-B05C-3497EBA9EC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031635"/>
            <a:ext cx="5750169" cy="417268"/>
          </a:xfrm>
          <a:solidFill>
            <a:srgbClr val="94282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46B22-11A0-4820-B201-7733C3ABB7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69631" y="1613295"/>
            <a:ext cx="5750169" cy="4563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F1A059-C643-4DC1-9D98-FD58D1CA830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613295"/>
            <a:ext cx="5750169" cy="4563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7DD1030-6F12-41A9-B2E3-23DC7EB53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FDCC4AF-C9EE-49C1-938A-E98E9E027A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B408-6649-4A8D-B5B8-DE37F0518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DDDA054-E9B7-4E8A-95FC-A65A484E6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12B5DDC-5B4D-475F-949C-F4448915B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57" y="6511333"/>
            <a:ext cx="11619244" cy="34666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Analyst Name | TICKER US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364D-5AAF-4058-8D4F-E9B2807C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290025"/>
            <a:ext cx="11652738" cy="57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72AB3-0042-4783-8585-DEABF8A71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631" y="1031634"/>
            <a:ext cx="11652738" cy="51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C7F508-C874-446C-AC9D-889ABC611915}"/>
              </a:ext>
            </a:extLst>
          </p:cNvPr>
          <p:cNvCxnSpPr>
            <a:cxnSpLocks/>
          </p:cNvCxnSpPr>
          <p:nvPr userDrawn="1"/>
        </p:nvCxnSpPr>
        <p:spPr>
          <a:xfrm>
            <a:off x="0" y="6423420"/>
            <a:ext cx="12192000" cy="0"/>
          </a:xfrm>
          <a:prstGeom prst="line">
            <a:avLst/>
          </a:prstGeom>
          <a:ln w="38100">
            <a:solidFill>
              <a:srgbClr val="952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4F008B-75FC-443A-9574-85E1D12009F1}"/>
              </a:ext>
            </a:extLst>
          </p:cNvPr>
          <p:cNvCxnSpPr>
            <a:cxnSpLocks/>
          </p:cNvCxnSpPr>
          <p:nvPr userDrawn="1"/>
        </p:nvCxnSpPr>
        <p:spPr>
          <a:xfrm>
            <a:off x="0" y="6466092"/>
            <a:ext cx="12192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5808CDC4-72FF-49E4-91A7-C7EDE5B21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>
          <a:xfrm>
            <a:off x="0" y="6450819"/>
            <a:ext cx="453224" cy="4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EAD8-8EB7-45C9-BC62-090E0281D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ECBEE-2CB0-A466-24D4-5EBC2B78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28" y="2133600"/>
            <a:ext cx="5585143" cy="182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7E352-2928-7454-F983-D0D1DCEF7B27}"/>
              </a:ext>
            </a:extLst>
          </p:cNvPr>
          <p:cNvSpPr txBox="1"/>
          <p:nvPr/>
        </p:nvSpPr>
        <p:spPr>
          <a:xfrm>
            <a:off x="5084064" y="4131302"/>
            <a:ext cx="6120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Troy Evans</a:t>
            </a:r>
          </a:p>
        </p:txBody>
      </p:sp>
    </p:spTree>
    <p:extLst>
      <p:ext uri="{BB962C8B-B14F-4D97-AF65-F5344CB8AC3E}">
        <p14:creationId xmlns:p14="http://schemas.microsoft.com/office/powerpoint/2010/main" val="421589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B4AC-D304-59B9-8D48-8A66D2D95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on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75921-C125-DE09-A3E3-22DBD51AB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Return on Assets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96499E60-2955-4185-E7BF-11B572D14DA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2087957"/>
            <a:ext cx="5749925" cy="408900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C4BAC-59BA-154C-26CC-EFE283EFC4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5831" y="1600991"/>
            <a:ext cx="5750169" cy="4563667"/>
          </a:xfrm>
        </p:spPr>
        <p:txBody>
          <a:bodyPr/>
          <a:lstStyle/>
          <a:p>
            <a:r>
              <a:rPr lang="en-US" dirty="0"/>
              <a:t>Industry average: 11.13%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8B8814-F3FE-1F92-F720-9159E492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79CC23-E7A7-E430-7C9A-EB5BBFF0A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1E3BAD4B-2FCB-890C-CA73-9A6279F4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67" y="2087957"/>
            <a:ext cx="5750413" cy="4076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8603E1-C41A-F168-7D82-99BB79A15B57}"/>
              </a:ext>
            </a:extLst>
          </p:cNvPr>
          <p:cNvSpPr txBox="1"/>
          <p:nvPr/>
        </p:nvSpPr>
        <p:spPr>
          <a:xfrm>
            <a:off x="260979" y="6042522"/>
            <a:ext cx="612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Source: Zacks</a:t>
            </a:r>
          </a:p>
        </p:txBody>
      </p:sp>
    </p:spTree>
    <p:extLst>
      <p:ext uri="{BB962C8B-B14F-4D97-AF65-F5344CB8AC3E}">
        <p14:creationId xmlns:p14="http://schemas.microsoft.com/office/powerpoint/2010/main" val="314734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E1709A-0E78-2FA0-B473-074E677DA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Cash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F4C1-BA4D-83C1-7917-4B86843B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Earnings Per Share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F8DDDB-BEA4-CC4A-C98E-2D1438E2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297D5F-71DA-4F5F-8849-13056B23B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D623AF-4B56-F4EF-AADB-C38F1636FB0C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834120079"/>
              </p:ext>
            </p:extLst>
          </p:nvPr>
        </p:nvGraphicFramePr>
        <p:xfrm>
          <a:off x="269875" y="1612900"/>
          <a:ext cx="5749925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3BE17F-D2E5-9870-6100-910CCC17213F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6172200" y="1612900"/>
          <a:ext cx="5749925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98369A1-98CC-0A7F-CA9B-DDC08E2023BE}"/>
              </a:ext>
            </a:extLst>
          </p:cNvPr>
          <p:cNvSpPr txBox="1"/>
          <p:nvPr/>
        </p:nvSpPr>
        <p:spPr>
          <a:xfrm>
            <a:off x="269631" y="6137620"/>
            <a:ext cx="6120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Source: Refinitiv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10C21-6B87-7F53-30CE-C10E54DAF635}"/>
              </a:ext>
            </a:extLst>
          </p:cNvPr>
          <p:cNvSpPr txBox="1"/>
          <p:nvPr/>
        </p:nvSpPr>
        <p:spPr>
          <a:xfrm>
            <a:off x="6542415" y="6137620"/>
            <a:ext cx="6120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Source: NASDAQ</a:t>
            </a:r>
          </a:p>
        </p:txBody>
      </p:sp>
    </p:spTree>
    <p:extLst>
      <p:ext uri="{BB962C8B-B14F-4D97-AF65-F5344CB8AC3E}">
        <p14:creationId xmlns:p14="http://schemas.microsoft.com/office/powerpoint/2010/main" val="235560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83BB-ACE1-415C-8312-3B16FC2B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B8A19-BB49-4497-AE59-2869AF502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3EB4B-2FEF-404A-98D2-4EECFC013744}"/>
              </a:ext>
            </a:extLst>
          </p:cNvPr>
          <p:cNvSpPr txBox="1"/>
          <p:nvPr/>
        </p:nvSpPr>
        <p:spPr>
          <a:xfrm>
            <a:off x="5968766" y="6073003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Yahoo Finance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456AEBB-774E-8598-EA9D-B4341013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" y="3644901"/>
            <a:ext cx="11558513" cy="2364952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D1D7EC1-CB50-B917-1874-9A9D2E01F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" y="1201184"/>
            <a:ext cx="5169890" cy="23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F8D756-C04E-D0A0-7176-478BE8BB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307" y="4013637"/>
            <a:ext cx="5750169" cy="417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56B29-9837-D91F-0802-3AFB0ADB0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4346" y="4605474"/>
            <a:ext cx="5750169" cy="417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12D016-87C6-29CD-0455-732E1C23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337457"/>
            <a:ext cx="11652738" cy="577217"/>
          </a:xfrm>
        </p:spPr>
        <p:txBody>
          <a:bodyPr>
            <a:normAutofit fontScale="90000"/>
          </a:bodyPr>
          <a:lstStyle/>
          <a:p>
            <a:r>
              <a:rPr lang="en-US" dirty="0"/>
              <a:t>Valuation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18FEC-BECD-BF79-66B7-BCE0EFEAA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9612A52-3453-7535-8C19-B4E47EFE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" y="924962"/>
            <a:ext cx="5238466" cy="2381121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5292D97-C991-1982-846F-47B3057AB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1" y="914673"/>
            <a:ext cx="6450757" cy="1382305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F588E692-6BCA-A920-1A67-D5F7323ED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3799202"/>
            <a:ext cx="11619244" cy="24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7789-2F83-4A96-9FE7-C4B58E43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0396F-6B39-454A-8B67-612DBEEC6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B230E-3C85-4900-849A-D437FB2C7242}"/>
              </a:ext>
            </a:extLst>
          </p:cNvPr>
          <p:cNvSpPr txBox="1"/>
          <p:nvPr/>
        </p:nvSpPr>
        <p:spPr>
          <a:xfrm>
            <a:off x="269630" y="966105"/>
            <a:ext cx="61898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Health: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beverages contain a lot of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Controversial studies about the effects of artificial sweetener</a:t>
            </a:r>
          </a:p>
          <a:p>
            <a:endParaRPr lang="en-US" dirty="0"/>
          </a:p>
          <a:p>
            <a:r>
              <a:rPr lang="en-US" i="1" u="sng" dirty="0"/>
              <a:t>Recession: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decrease cash flows and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shift to cheaper products</a:t>
            </a:r>
          </a:p>
          <a:p>
            <a:endParaRPr lang="en-US" dirty="0"/>
          </a:p>
          <a:p>
            <a:r>
              <a:rPr lang="en-US" i="1" u="sng" dirty="0"/>
              <a:t>Taxes: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Corporate tax rate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i="1" u="sng" dirty="0"/>
              <a:t>Supply Chain issues</a:t>
            </a:r>
            <a:r>
              <a:rPr lang="en-US" i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Costs of raw materials</a:t>
            </a:r>
          </a:p>
        </p:txBody>
      </p:sp>
    </p:spTree>
    <p:extLst>
      <p:ext uri="{BB962C8B-B14F-4D97-AF65-F5344CB8AC3E}">
        <p14:creationId xmlns:p14="http://schemas.microsoft.com/office/powerpoint/2010/main" val="210487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36274-9FBC-4AC1-9AEE-471FF9B40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61F89F-2E55-4DC0-8093-B09FA7FCA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Market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252F-A19D-4774-92D7-5B7E994A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Thesis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BBC329-EFAB-4B64-8988-7E0542CD3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Troy Evans | KO US Equity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4325F-1F4E-4F5E-BF74-C6F1284C6EA0}"/>
              </a:ext>
            </a:extLst>
          </p:cNvPr>
          <p:cNvSpPr txBox="1"/>
          <p:nvPr/>
        </p:nvSpPr>
        <p:spPr>
          <a:xfrm>
            <a:off x="6172199" y="1615592"/>
            <a:ext cx="2921468" cy="458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52 Week Range</a:t>
            </a:r>
            <a:endParaRPr lang="en-US" sz="1400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Market Cap.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EBITDA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 / Earnings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Forward Price / Earnings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 / Book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Dividend Yield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Return on Assets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Return on Equity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Profit Margin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Beta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EV / EBITDA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Fiscal Year End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A68CC-C5EB-4E71-82ED-870044C68459}"/>
              </a:ext>
            </a:extLst>
          </p:cNvPr>
          <p:cNvSpPr txBox="1"/>
          <p:nvPr/>
        </p:nvSpPr>
        <p:spPr>
          <a:xfrm>
            <a:off x="9000900" y="1593720"/>
            <a:ext cx="2921468" cy="490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$56.78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$52.28 – 67.20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$245.55B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</a:rPr>
              <a:t>13890000000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24.78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21.55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10.53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3.11%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8.10%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39.21%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23.16%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.54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19.62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Feb 22</a:t>
            </a:r>
          </a:p>
          <a:p>
            <a:pPr algn="r">
              <a:lnSpc>
                <a:spcPct val="150000"/>
              </a:lnSpc>
            </a:pPr>
            <a:endParaRPr lang="en-US" sz="1400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E468B-EA3D-4586-B3C7-F0484DA43CEC}"/>
              </a:ext>
            </a:extLst>
          </p:cNvPr>
          <p:cNvSpPr txBox="1"/>
          <p:nvPr/>
        </p:nvSpPr>
        <p:spPr>
          <a:xfrm>
            <a:off x="269631" y="1723832"/>
            <a:ext cx="5750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/>
              <a:t>Target: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$57.80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$97.72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70%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 month time horizon</a:t>
            </a:r>
          </a:p>
          <a:p>
            <a:endParaRPr lang="en-US" sz="2000" dirty="0"/>
          </a:p>
          <a:p>
            <a:r>
              <a:rPr lang="en-US" sz="2000" i="1" u="sng" dirty="0"/>
              <a:t>Key 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Expansion into new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Growing brands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68924-F205-4577-B65C-8704A1758163}"/>
              </a:ext>
            </a:extLst>
          </p:cNvPr>
          <p:cNvSpPr txBox="1"/>
          <p:nvPr/>
        </p:nvSpPr>
        <p:spPr>
          <a:xfrm>
            <a:off x="6172199" y="6176962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424637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4F317-11DF-4F33-97EE-0DB2072CB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4283F-D382-4429-96B9-5C09F8581318}"/>
              </a:ext>
            </a:extLst>
          </p:cNvPr>
          <p:cNvSpPr txBox="1"/>
          <p:nvPr/>
        </p:nvSpPr>
        <p:spPr>
          <a:xfrm>
            <a:off x="4373215" y="2921168"/>
            <a:ext cx="4018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038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36274-9FBC-4AC1-9AEE-471FF9B40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61F89F-2E55-4DC0-8093-B09FA7FCA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Market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252F-A19D-4774-92D7-5B7E994A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Thesis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BBC329-EFAB-4B64-8988-7E0542CD3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Troy Evans | KO US Equity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4325F-1F4E-4F5E-BF74-C6F1284C6EA0}"/>
              </a:ext>
            </a:extLst>
          </p:cNvPr>
          <p:cNvSpPr txBox="1"/>
          <p:nvPr/>
        </p:nvSpPr>
        <p:spPr>
          <a:xfrm>
            <a:off x="6172199" y="1615592"/>
            <a:ext cx="2921468" cy="458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52 Week Range</a:t>
            </a:r>
            <a:endParaRPr lang="en-US" sz="1400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Market Cap.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EBITDA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 / Earnings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Forward Price / Earnings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Price / Book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Dividend Yield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Return on Assets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Return on Equity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Profit Margin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Beta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EV / EBITDA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Calibri"/>
              </a:rPr>
              <a:t>Fiscal Year End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A68CC-C5EB-4E71-82ED-870044C68459}"/>
              </a:ext>
            </a:extLst>
          </p:cNvPr>
          <p:cNvSpPr txBox="1"/>
          <p:nvPr/>
        </p:nvSpPr>
        <p:spPr>
          <a:xfrm>
            <a:off x="9000900" y="1593720"/>
            <a:ext cx="2921468" cy="490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$57.80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$52.28 – 67.20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$245.55B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$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</a:rPr>
              <a:t>13890000000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24.78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21.55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10.53</a:t>
            </a:r>
            <a:endParaRPr lang="en-US" sz="1400" dirty="0"/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3.11%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11.39%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42.13%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23.16%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.54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19.62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cs typeface="Calibri"/>
              </a:rPr>
              <a:t>Feb 22</a:t>
            </a:r>
          </a:p>
          <a:p>
            <a:pPr algn="r">
              <a:lnSpc>
                <a:spcPct val="150000"/>
              </a:lnSpc>
            </a:pPr>
            <a:endParaRPr lang="en-US" sz="1400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E468B-EA3D-4586-B3C7-F0484DA43CEC}"/>
              </a:ext>
            </a:extLst>
          </p:cNvPr>
          <p:cNvSpPr txBox="1"/>
          <p:nvPr/>
        </p:nvSpPr>
        <p:spPr>
          <a:xfrm>
            <a:off x="269631" y="1723832"/>
            <a:ext cx="5750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/>
              <a:t>Target: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$57.80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$97.72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70%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12-month time horizon</a:t>
            </a:r>
          </a:p>
          <a:p>
            <a:endParaRPr lang="en-US" sz="2000" dirty="0"/>
          </a:p>
          <a:p>
            <a:r>
              <a:rPr lang="en-US" sz="2000" i="1" u="sng" dirty="0"/>
              <a:t>Key 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Expansion into new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Growing brands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68924-F205-4577-B65C-8704A1758163}"/>
              </a:ext>
            </a:extLst>
          </p:cNvPr>
          <p:cNvSpPr txBox="1"/>
          <p:nvPr/>
        </p:nvSpPr>
        <p:spPr>
          <a:xfrm>
            <a:off x="6172199" y="6176962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36414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0AA0-28AB-4126-AE01-1A8108FF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F6E9-6AFC-4F6A-B013-C87B14CE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31" y="1031635"/>
            <a:ext cx="11652738" cy="495161"/>
          </a:xfrm>
        </p:spPr>
        <p:txBody>
          <a:bodyPr/>
          <a:lstStyle/>
          <a:p>
            <a:r>
              <a:rPr lang="en-US" i="1" u="sng" dirty="0"/>
              <a:t>Segments: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81B8E-66D1-4889-B909-0D98045FD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2456B-43E8-4D66-A16B-1263A2F861EF}"/>
              </a:ext>
            </a:extLst>
          </p:cNvPr>
          <p:cNvSpPr txBox="1"/>
          <p:nvPr/>
        </p:nvSpPr>
        <p:spPr>
          <a:xfrm>
            <a:off x="988050" y="6158949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Coca-Cola 2021 Annual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89C49E-FF6F-C307-FF26-B26A44B28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287505"/>
              </p:ext>
            </p:extLst>
          </p:nvPr>
        </p:nvGraphicFramePr>
        <p:xfrm>
          <a:off x="269631" y="1526796"/>
          <a:ext cx="5102469" cy="407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B9AD03AC-188D-15C3-4F55-77ABC564E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5949"/>
            <a:ext cx="5486400" cy="4953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429196-F992-29FC-14F8-6704C9731515}"/>
              </a:ext>
            </a:extLst>
          </p:cNvPr>
          <p:cNvSpPr txBox="1"/>
          <p:nvPr/>
        </p:nvSpPr>
        <p:spPr>
          <a:xfrm>
            <a:off x="3149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F27E99-1C13-4CEF-9E76-2A4C66ED2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Non-Alcoholic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F00132-69CA-4460-92A2-D00B4E01C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Non-Alcoholic Revenue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4A42EE-04C0-412D-A940-DA724E79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89DC4F-544E-4242-98A2-A92889376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CCD87-E25E-46E7-8176-84F53DF54FF4}"/>
              </a:ext>
            </a:extLst>
          </p:cNvPr>
          <p:cNvSpPr txBox="1"/>
          <p:nvPr/>
        </p:nvSpPr>
        <p:spPr>
          <a:xfrm>
            <a:off x="269631" y="1628729"/>
            <a:ext cx="5750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Non-Alcoholic Beverage: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All beverages produced without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Includes ready-to-drink beverages and mixes and concentrates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Consumer necessity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5238B-AF97-41F7-84B9-11FDD8F613F6}"/>
              </a:ext>
            </a:extLst>
          </p:cNvPr>
          <p:cNvSpPr txBox="1"/>
          <p:nvPr/>
        </p:nvSpPr>
        <p:spPr>
          <a:xfrm>
            <a:off x="6172198" y="1628729"/>
            <a:ext cx="575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Growth: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growth YOY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2025 – Expected $1,441,158M global sales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B2561-68CF-44F7-B32D-39028B273971}"/>
              </a:ext>
            </a:extLst>
          </p:cNvPr>
          <p:cNvSpPr txBox="1"/>
          <p:nvPr/>
        </p:nvSpPr>
        <p:spPr>
          <a:xfrm>
            <a:off x="751101" y="6055599"/>
            <a:ext cx="140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CADB6-6142-401D-8785-2BE544EAF500}"/>
              </a:ext>
            </a:extLst>
          </p:cNvPr>
          <p:cNvSpPr txBox="1"/>
          <p:nvPr/>
        </p:nvSpPr>
        <p:spPr>
          <a:xfrm>
            <a:off x="6679404" y="5988114"/>
            <a:ext cx="140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4D9527-6B87-7CCA-1319-D4B911374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24087"/>
              </p:ext>
            </p:extLst>
          </p:nvPr>
        </p:nvGraphicFramePr>
        <p:xfrm>
          <a:off x="508693" y="33123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437EDC-8FEF-6B95-8301-AF8D2C938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002134"/>
              </p:ext>
            </p:extLst>
          </p:nvPr>
        </p:nvGraphicFramePr>
        <p:xfrm>
          <a:off x="6679404" y="31864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75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06B17D-308C-4355-BB86-3A1BC5EBB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Pepsi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7E583-7DF4-4EDB-A30F-78AF57835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Keurig Dr Pepper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88277E-70A4-423E-B7AC-9CC4494B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3CF42-48F3-4BCB-A395-D613CC7C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5AA42-AB90-4763-9269-78F3D4B9212D}"/>
              </a:ext>
            </a:extLst>
          </p:cNvPr>
          <p:cNvSpPr txBox="1"/>
          <p:nvPr/>
        </p:nvSpPr>
        <p:spPr>
          <a:xfrm>
            <a:off x="269631" y="1618542"/>
            <a:ext cx="575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 dividend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expanding into as many brands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D9E52-2A91-4BD1-87CC-0452929B13F9}"/>
              </a:ext>
            </a:extLst>
          </p:cNvPr>
          <p:cNvSpPr txBox="1"/>
          <p:nvPr/>
        </p:nvSpPr>
        <p:spPr>
          <a:xfrm>
            <a:off x="6172198" y="1613296"/>
            <a:ext cx="575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Stronger presence in the Coffee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does not have as many brands as Coca-Cola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dividend growth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C82B38-79E8-D83D-032B-E51BD3C3C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550927"/>
              </p:ext>
            </p:extLst>
          </p:nvPr>
        </p:nvGraphicFramePr>
        <p:xfrm>
          <a:off x="692727" y="32302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6429CEF-F2E1-037E-E27C-6281C5A57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267141"/>
              </p:ext>
            </p:extLst>
          </p:nvPr>
        </p:nvGraphicFramePr>
        <p:xfrm>
          <a:off x="7051963" y="3229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5359DC-F9E7-3A93-4F4D-E103C05C5EA6}"/>
              </a:ext>
            </a:extLst>
          </p:cNvPr>
          <p:cNvSpPr txBox="1"/>
          <p:nvPr/>
        </p:nvSpPr>
        <p:spPr>
          <a:xfrm>
            <a:off x="692727" y="5972362"/>
            <a:ext cx="6120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Source: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265534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3DDE9D-8B00-47B4-ADF6-6B3435C2E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Growing Industries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F3A69B-C201-4D01-9EF0-FA65263B6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BB2F2-A6E4-4F00-A982-F6B14A2B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3" y="290025"/>
            <a:ext cx="11652738" cy="577217"/>
          </a:xfrm>
        </p:spPr>
        <p:txBody>
          <a:bodyPr>
            <a:normAutofit fontScale="90000"/>
          </a:bodyPr>
          <a:lstStyle/>
          <a:p>
            <a:r>
              <a:rPr lang="en-US" dirty="0"/>
              <a:t>Catalysts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69B016-E265-4662-B7CA-8A51B6AA5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D1D68-F483-4070-95BC-4976B3320CA0}"/>
              </a:ext>
            </a:extLst>
          </p:cNvPr>
          <p:cNvSpPr txBox="1"/>
          <p:nvPr/>
        </p:nvSpPr>
        <p:spPr>
          <a:xfrm>
            <a:off x="269631" y="1613295"/>
            <a:ext cx="57501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Growing Coffee Industry: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$135.35 billion in 2019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6.53% CAGR since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to grow by at least 7% per year</a:t>
            </a:r>
          </a:p>
          <a:p>
            <a:endParaRPr lang="en-US" dirty="0"/>
          </a:p>
          <a:p>
            <a:r>
              <a:rPr lang="en-US" i="1" u="sng" dirty="0"/>
              <a:t>Coffee Sales after Covid Recession: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19% sales growth from 2020-2021</a:t>
            </a:r>
          </a:p>
          <a:p>
            <a:endParaRPr lang="en-US" dirty="0"/>
          </a:p>
          <a:p>
            <a:r>
              <a:rPr lang="en-US" i="1" u="sng" dirty="0"/>
              <a:t>Tea: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6.75% CAGR since 2012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u="sng" dirty="0"/>
              <a:t>Ayataka and Costa: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Ayataka is the fastest growing tea brand in 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Costa is one of their fastest growing brands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3086F-B052-4427-A7B1-BB84772B33C0}"/>
              </a:ext>
            </a:extLst>
          </p:cNvPr>
          <p:cNvSpPr txBox="1"/>
          <p:nvPr/>
        </p:nvSpPr>
        <p:spPr>
          <a:xfrm>
            <a:off x="6172199" y="3774066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1D09C4-51D1-4931-AF49-8DFF29FA7546}"/>
              </a:ext>
            </a:extLst>
          </p:cNvPr>
          <p:cNvSpPr txBox="1"/>
          <p:nvPr/>
        </p:nvSpPr>
        <p:spPr>
          <a:xfrm>
            <a:off x="6172199" y="6142001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E91E64-8009-B60D-3E60-C030FB463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68850"/>
              </p:ext>
            </p:extLst>
          </p:nvPr>
        </p:nvGraphicFramePr>
        <p:xfrm>
          <a:off x="6535024" y="1381883"/>
          <a:ext cx="4572000" cy="261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5C5A94-E97C-400E-D048-6630406B2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577217"/>
              </p:ext>
            </p:extLst>
          </p:nvPr>
        </p:nvGraphicFramePr>
        <p:xfrm>
          <a:off x="6535024" y="37681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29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2D794-8FE0-4BED-BD80-C286601A3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Sugar Alternatives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AB164-B1D5-4DE0-92C2-D39731E6D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Sports &amp; Energy Drinks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A7A548-F1F4-4384-9CBC-D72AA05E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Catalysts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20AD4-A198-4880-A041-0239D1B33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7BA66-B89D-4555-A30D-357CE74DD8A1}"/>
              </a:ext>
            </a:extLst>
          </p:cNvPr>
          <p:cNvSpPr txBox="1"/>
          <p:nvPr/>
        </p:nvSpPr>
        <p:spPr>
          <a:xfrm>
            <a:off x="269631" y="1615571"/>
            <a:ext cx="5750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Coke Zero: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Saw major growth during and after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the fastest growing Coke Product</a:t>
            </a:r>
          </a:p>
          <a:p>
            <a:endParaRPr lang="en-US" i="1" dirty="0"/>
          </a:p>
          <a:p>
            <a:r>
              <a:rPr lang="en-US" i="1" u="sng" dirty="0"/>
              <a:t>Outlook: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 says the company can expect this growth moving forward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1D062-ECE1-4A85-931C-05110C2A14B2}"/>
              </a:ext>
            </a:extLst>
          </p:cNvPr>
          <p:cNvSpPr txBox="1"/>
          <p:nvPr/>
        </p:nvSpPr>
        <p:spPr>
          <a:xfrm>
            <a:off x="269631" y="6176962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CNBC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55614-3799-49EA-9BE4-BA6E880CF5F2}"/>
              </a:ext>
            </a:extLst>
          </p:cNvPr>
          <p:cNvSpPr txBox="1"/>
          <p:nvPr/>
        </p:nvSpPr>
        <p:spPr>
          <a:xfrm>
            <a:off x="6172199" y="6176962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683C1-3A66-455F-AB72-7BCBC8626D3A}"/>
              </a:ext>
            </a:extLst>
          </p:cNvPr>
          <p:cNvSpPr txBox="1"/>
          <p:nvPr/>
        </p:nvSpPr>
        <p:spPr>
          <a:xfrm>
            <a:off x="6172199" y="1613296"/>
            <a:ext cx="575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Body Armor: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to scale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endorsements with new athletes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Sports drink industry CAGR of 7.97%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06707-C721-469C-8F0F-C6D3C959AFC6}"/>
              </a:ext>
            </a:extLst>
          </p:cNvPr>
          <p:cNvSpPr txBox="1"/>
          <p:nvPr/>
        </p:nvSpPr>
        <p:spPr>
          <a:xfrm>
            <a:off x="3144715" y="6176962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F4806F-A09D-8DAF-06C6-6D01168A7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70520"/>
              </p:ext>
            </p:extLst>
          </p:nvPr>
        </p:nvGraphicFramePr>
        <p:xfrm>
          <a:off x="6178035" y="2978018"/>
          <a:ext cx="5437316" cy="311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87BBDF-8213-019D-F4B6-FA9E5CD3E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111288"/>
              </p:ext>
            </p:extLst>
          </p:nvPr>
        </p:nvGraphicFramePr>
        <p:xfrm>
          <a:off x="269631" y="3440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999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1366C-8607-4A44-8342-B95B7E1B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9994-BB4A-43B7-9F8E-5A9CFABEA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Revenue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87F6B6-564B-4BB5-B0DF-21C46D3E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EC3DEA-69AA-4547-B50A-47981E419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D981F-CF4F-4389-A90E-58147AE59E21}"/>
              </a:ext>
            </a:extLst>
          </p:cNvPr>
          <p:cNvSpPr txBox="1"/>
          <p:nvPr/>
        </p:nvSpPr>
        <p:spPr>
          <a:xfrm>
            <a:off x="269632" y="1613296"/>
            <a:ext cx="5750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Revenue: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to rebound after 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 decline starting in 2012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Due to shift away from sugary drinks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Spike in most recent year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New low/no sugar products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Increased sales of other brands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7858B-657E-4684-BFA7-B4E49028C086}"/>
              </a:ext>
            </a:extLst>
          </p:cNvPr>
          <p:cNvSpPr txBox="1"/>
          <p:nvPr/>
        </p:nvSpPr>
        <p:spPr>
          <a:xfrm>
            <a:off x="6172199" y="5580144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Statista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0D87B1-6E1B-E08A-1F4A-4422BB316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36148"/>
              </p:ext>
            </p:extLst>
          </p:nvPr>
        </p:nvGraphicFramePr>
        <p:xfrm>
          <a:off x="6004168" y="1883548"/>
          <a:ext cx="5918200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62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4CA5D-40F0-4D68-8C2B-57EF70DE8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F782A-445A-4ECE-B249-CE882B844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Gross Profit Margins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6EDB60-209E-4B81-A7B7-49A7B5CF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A24442-B7C1-482C-B613-BDEF660BB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Troy Evans | KO US Equity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51E9D-3027-4028-BFD6-9E24F9A0F72B}"/>
              </a:ext>
            </a:extLst>
          </p:cNvPr>
          <p:cNvSpPr txBox="1"/>
          <p:nvPr/>
        </p:nvSpPr>
        <p:spPr>
          <a:xfrm>
            <a:off x="269631" y="4528266"/>
            <a:ext cx="575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Debt: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drop from 2018-2019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stable since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053E5-6E5F-4325-9A82-912E6572AE36}"/>
              </a:ext>
            </a:extLst>
          </p:cNvPr>
          <p:cNvSpPr txBox="1"/>
          <p:nvPr/>
        </p:nvSpPr>
        <p:spPr>
          <a:xfrm>
            <a:off x="269631" y="4299525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Yahoo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B5EE9-409E-4C40-B9B6-45AA1DF0ADA7}"/>
              </a:ext>
            </a:extLst>
          </p:cNvPr>
          <p:cNvSpPr txBox="1"/>
          <p:nvPr/>
        </p:nvSpPr>
        <p:spPr>
          <a:xfrm>
            <a:off x="6172199" y="1613295"/>
            <a:ext cx="5750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Gross Profit: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Stable past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13.5% dip in 2020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Decrease Primarily from Covid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Economy opening back up brought gross profit back to normal levels</a:t>
            </a:r>
          </a:p>
          <a:p>
            <a:endParaRPr lang="en-US" dirty="0"/>
          </a:p>
          <a:p>
            <a:r>
              <a:rPr lang="en-US" i="1" u="sng" dirty="0"/>
              <a:t>Outlook: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gross profit margins compared to competitors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7D0D8-300A-4121-8A82-016D9638CFCB}"/>
              </a:ext>
            </a:extLst>
          </p:cNvPr>
          <p:cNvSpPr txBox="1"/>
          <p:nvPr/>
        </p:nvSpPr>
        <p:spPr>
          <a:xfrm>
            <a:off x="6096000" y="6190757"/>
            <a:ext cx="332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Refinitiv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67CD52-D0CB-47C5-29E6-92DE460C7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875435"/>
              </p:ext>
            </p:extLst>
          </p:nvPr>
        </p:nvGraphicFramePr>
        <p:xfrm>
          <a:off x="572757" y="13882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B77593-4405-08FB-D855-9C13A9DF2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085256"/>
              </p:ext>
            </p:extLst>
          </p:nvPr>
        </p:nvGraphicFramePr>
        <p:xfrm>
          <a:off x="6830290" y="4151447"/>
          <a:ext cx="4184338" cy="218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489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F Colors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800000"/>
      </a:accent1>
      <a:accent2>
        <a:srgbClr val="C00000"/>
      </a:accent2>
      <a:accent3>
        <a:srgbClr val="FF0000"/>
      </a:accent3>
      <a:accent4>
        <a:srgbClr val="FF3300"/>
      </a:accent4>
      <a:accent5>
        <a:srgbClr val="FF9933"/>
      </a:accent5>
      <a:accent6>
        <a:srgbClr val="FFC000"/>
      </a:accent6>
      <a:hlink>
        <a:srgbClr val="0563C1"/>
      </a:hlink>
      <a:folHlink>
        <a:srgbClr val="954F72"/>
      </a:folHlink>
    </a:clrScheme>
    <a:fontScheme name="RIF Fonts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43508</TotalTime>
  <Words>760</Words>
  <Application>Microsoft Macintosh PowerPoint</Application>
  <PresentationFormat>Widescreen</PresentationFormat>
  <Paragraphs>226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Calisto MT</vt:lpstr>
      <vt:lpstr>Courier New</vt:lpstr>
      <vt:lpstr>Office Theme</vt:lpstr>
      <vt:lpstr>PowerPoint Presentation</vt:lpstr>
      <vt:lpstr>Investment Thesis</vt:lpstr>
      <vt:lpstr>Company Overview</vt:lpstr>
      <vt:lpstr>Industry Analysis</vt:lpstr>
      <vt:lpstr>Competitors</vt:lpstr>
      <vt:lpstr>Catalysts</vt:lpstr>
      <vt:lpstr>Catalysts</vt:lpstr>
      <vt:lpstr>Financial Analysis</vt:lpstr>
      <vt:lpstr>Financial Analysis</vt:lpstr>
      <vt:lpstr>Financial Analysis</vt:lpstr>
      <vt:lpstr>Financial Analysis</vt:lpstr>
      <vt:lpstr>Valuation</vt:lpstr>
      <vt:lpstr>Valuation</vt:lpstr>
      <vt:lpstr>Risk Factors</vt:lpstr>
      <vt:lpstr>Investment Thesis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Karenas</dc:creator>
  <cp:lastModifiedBy>Evans, Troy</cp:lastModifiedBy>
  <cp:revision>90</cp:revision>
  <dcterms:created xsi:type="dcterms:W3CDTF">2019-01-03T02:22:55Z</dcterms:created>
  <dcterms:modified xsi:type="dcterms:W3CDTF">2022-10-25T19:04:13Z</dcterms:modified>
</cp:coreProperties>
</file>