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9"/>
  </p:notesMasterIdLst>
  <p:sldIdLst>
    <p:sldId id="709" r:id="rId4"/>
    <p:sldId id="748" r:id="rId5"/>
    <p:sldId id="722" r:id="rId6"/>
    <p:sldId id="699" r:id="rId7"/>
    <p:sldId id="720" r:id="rId8"/>
    <p:sldId id="735" r:id="rId9"/>
    <p:sldId id="739" r:id="rId10"/>
    <p:sldId id="743" r:id="rId11"/>
    <p:sldId id="744" r:id="rId12"/>
    <p:sldId id="702" r:id="rId13"/>
    <p:sldId id="750" r:id="rId14"/>
    <p:sldId id="742" r:id="rId15"/>
    <p:sldId id="725" r:id="rId16"/>
    <p:sldId id="728" r:id="rId17"/>
    <p:sldId id="749" r:id="rId18"/>
  </p:sldIdLst>
  <p:sldSz cx="12192000" cy="6858000"/>
  <p:notesSz cx="9296400" cy="70104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 userDrawn="1">
          <p15:clr>
            <a:srgbClr val="A4A3A4"/>
          </p15:clr>
        </p15:guide>
        <p15:guide id="2" pos="3720" userDrawn="1">
          <p15:clr>
            <a:srgbClr val="A4A3A4"/>
          </p15:clr>
        </p15:guide>
        <p15:guide id="5" orient="horz" pos="1152" userDrawn="1">
          <p15:clr>
            <a:srgbClr val="A4A3A4"/>
          </p15:clr>
        </p15:guide>
        <p15:guide id="7" pos="3960" userDrawn="1">
          <p15:clr>
            <a:srgbClr val="A4A3A4"/>
          </p15:clr>
        </p15:guide>
        <p15:guide id="10" orient="horz" pos="1464" userDrawn="1">
          <p15:clr>
            <a:srgbClr val="A4A3A4"/>
          </p15:clr>
        </p15:guide>
        <p15:guide id="11" orient="horz" pos="3840" userDrawn="1">
          <p15:clr>
            <a:srgbClr val="A4A3A4"/>
          </p15:clr>
        </p15:guide>
        <p15:guide id="12" orient="horz" pos="4117">
          <p15:clr>
            <a:srgbClr val="A4A3A4"/>
          </p15:clr>
        </p15:guide>
        <p15:guide id="14" pos="3840" userDrawn="1">
          <p15:clr>
            <a:srgbClr val="A4A3A4"/>
          </p15:clr>
        </p15:guide>
        <p15:guide id="15" pos="429" userDrawn="1">
          <p15:clr>
            <a:srgbClr val="A4A3A4"/>
          </p15:clr>
        </p15:guide>
        <p15:guide id="16" orient="horz" pos="576" userDrawn="1">
          <p15:clr>
            <a:srgbClr val="A4A3A4"/>
          </p15:clr>
        </p15:guide>
        <p15:guide id="17" pos="5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B5879"/>
    <a:srgbClr val="E6E6E6"/>
    <a:srgbClr val="FFBDD1"/>
    <a:srgbClr val="FFFFFF"/>
    <a:srgbClr val="0B315E"/>
    <a:srgbClr val="787878"/>
    <a:srgbClr val="90CD45"/>
    <a:srgbClr val="AEEB63"/>
    <a:srgbClr val="61A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C6B0CA-1C47-2544-BFDE-E5FDE8DB842F}" v="3" dt="2022-12-05T16:02:59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62"/>
    <p:restoredTop sz="73521"/>
  </p:normalViewPr>
  <p:slideViewPr>
    <p:cSldViewPr snapToGrid="0">
      <p:cViewPr>
        <p:scale>
          <a:sx n="78" d="100"/>
          <a:sy n="78" d="100"/>
        </p:scale>
        <p:origin x="1128" y="408"/>
      </p:cViewPr>
      <p:guideLst>
        <p:guide orient="horz" pos="3312"/>
        <p:guide pos="3720"/>
        <p:guide orient="horz" pos="1152"/>
        <p:guide pos="3960"/>
        <p:guide orient="horz" pos="1464"/>
        <p:guide orient="horz" pos="3840"/>
        <p:guide orient="horz" pos="4117"/>
        <p:guide pos="3840"/>
        <p:guide pos="429"/>
        <p:guide orient="horz" pos="576"/>
        <p:guide pos="576"/>
      </p:guideLst>
    </p:cSldViewPr>
  </p:slideViewPr>
  <p:outlineViewPr>
    <p:cViewPr>
      <p:scale>
        <a:sx n="33" d="100"/>
        <a:sy n="33" d="100"/>
      </p:scale>
      <p:origin x="0" y="-71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oyolauniversitychicago-my.sharepoint.com/personal/mbaertlein_luc_edu/Documents/FINC%20356/CVS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loyolauniversitychicago-my.sharepoint.com/personal/mbaertlein_luc_edu/Documents/FINC%20356/CVS%20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arybaertlein\Library\Containers\com.microsoft.Excel\Data\Library\Application%20Support\Microsoft\CF-Export-25-09-2022-2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arybaertlein\Library\Containers\com.microsoft.Excel\Data\Library\Application%20Support\Microsoft\CF-Export-25-09-2022-2%20(version%201).xlsb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loyolauniversitychicago-my.sharepoint.com/personal/mbaertlein_luc_edu/Documents/FINC%20356/CVS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loyolauniversitychicago-my.sharepoint.com/personal/mbaertlein_luc_edu/Documents/FINC%20356/CVS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loyolauniversitychicago-my.sharepoint.com/personal/mbaertlein_luc_edu/Documents/FINC%20356/CVS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loyolauniversitychicago-my.sharepoint.com/personal/mbaertlein_luc_edu/Documents/FINC%20356/CVS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loyolauniversitychicago-my.sharepoint.com/personal/mbaertlein_luc_edu/Documents/FINC%20356/CVS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loyolauniversitychicago-my.sharepoint.com/personal/mbaertlein_luc_edu/Documents/FINC%20356/CVS%20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000000"/>
                </a:solidFill>
              </a:rPr>
              <a:t>CVS Health Corp (CVS)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 Close </c:v>
                </c:pt>
              </c:strCache>
            </c:strRef>
          </c:tx>
          <c:spPr>
            <a:ln w="25400" cap="flat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Sheet1!$A$2:$A$194</c:f>
              <c:numCache>
                <c:formatCode>m/d/yy</c:formatCode>
                <c:ptCount val="193"/>
                <c:pt idx="0">
                  <c:v>39052</c:v>
                </c:pt>
                <c:pt idx="1">
                  <c:v>39083</c:v>
                </c:pt>
                <c:pt idx="2">
                  <c:v>39114</c:v>
                </c:pt>
                <c:pt idx="3">
                  <c:v>39142</c:v>
                </c:pt>
                <c:pt idx="4">
                  <c:v>39173</c:v>
                </c:pt>
                <c:pt idx="5">
                  <c:v>39203</c:v>
                </c:pt>
                <c:pt idx="6">
                  <c:v>39234</c:v>
                </c:pt>
                <c:pt idx="7">
                  <c:v>39264</c:v>
                </c:pt>
                <c:pt idx="8">
                  <c:v>39295</c:v>
                </c:pt>
                <c:pt idx="9">
                  <c:v>39326</c:v>
                </c:pt>
                <c:pt idx="10">
                  <c:v>39356</c:v>
                </c:pt>
                <c:pt idx="11">
                  <c:v>39387</c:v>
                </c:pt>
                <c:pt idx="12">
                  <c:v>39417</c:v>
                </c:pt>
                <c:pt idx="13">
                  <c:v>39448</c:v>
                </c:pt>
                <c:pt idx="14">
                  <c:v>39479</c:v>
                </c:pt>
                <c:pt idx="15">
                  <c:v>39508</c:v>
                </c:pt>
                <c:pt idx="16">
                  <c:v>39539</c:v>
                </c:pt>
                <c:pt idx="17">
                  <c:v>39569</c:v>
                </c:pt>
                <c:pt idx="18">
                  <c:v>39600</c:v>
                </c:pt>
                <c:pt idx="19">
                  <c:v>39630</c:v>
                </c:pt>
                <c:pt idx="20">
                  <c:v>39661</c:v>
                </c:pt>
                <c:pt idx="21">
                  <c:v>39692</c:v>
                </c:pt>
                <c:pt idx="22">
                  <c:v>39722</c:v>
                </c:pt>
                <c:pt idx="23">
                  <c:v>39753</c:v>
                </c:pt>
                <c:pt idx="24">
                  <c:v>39783</c:v>
                </c:pt>
                <c:pt idx="25">
                  <c:v>39814</c:v>
                </c:pt>
                <c:pt idx="26">
                  <c:v>39845</c:v>
                </c:pt>
                <c:pt idx="27">
                  <c:v>39873</c:v>
                </c:pt>
                <c:pt idx="28">
                  <c:v>39904</c:v>
                </c:pt>
                <c:pt idx="29">
                  <c:v>39934</c:v>
                </c:pt>
                <c:pt idx="30">
                  <c:v>39965</c:v>
                </c:pt>
                <c:pt idx="31">
                  <c:v>39995</c:v>
                </c:pt>
                <c:pt idx="32">
                  <c:v>40026</c:v>
                </c:pt>
                <c:pt idx="33">
                  <c:v>40057</c:v>
                </c:pt>
                <c:pt idx="34">
                  <c:v>40087</c:v>
                </c:pt>
                <c:pt idx="35">
                  <c:v>40118</c:v>
                </c:pt>
                <c:pt idx="36">
                  <c:v>40148</c:v>
                </c:pt>
                <c:pt idx="37">
                  <c:v>40179</c:v>
                </c:pt>
                <c:pt idx="38">
                  <c:v>40210</c:v>
                </c:pt>
                <c:pt idx="39">
                  <c:v>40238</c:v>
                </c:pt>
                <c:pt idx="40">
                  <c:v>40269</c:v>
                </c:pt>
                <c:pt idx="41">
                  <c:v>40299</c:v>
                </c:pt>
                <c:pt idx="42">
                  <c:v>40330</c:v>
                </c:pt>
                <c:pt idx="43">
                  <c:v>40360</c:v>
                </c:pt>
                <c:pt idx="44">
                  <c:v>40391</c:v>
                </c:pt>
                <c:pt idx="45">
                  <c:v>40422</c:v>
                </c:pt>
                <c:pt idx="46">
                  <c:v>40452</c:v>
                </c:pt>
                <c:pt idx="47">
                  <c:v>40483</c:v>
                </c:pt>
                <c:pt idx="48">
                  <c:v>40513</c:v>
                </c:pt>
                <c:pt idx="49">
                  <c:v>40544</c:v>
                </c:pt>
                <c:pt idx="50">
                  <c:v>40575</c:v>
                </c:pt>
                <c:pt idx="51">
                  <c:v>40603</c:v>
                </c:pt>
                <c:pt idx="52">
                  <c:v>40634</c:v>
                </c:pt>
                <c:pt idx="53">
                  <c:v>40664</c:v>
                </c:pt>
                <c:pt idx="54">
                  <c:v>40695</c:v>
                </c:pt>
                <c:pt idx="55">
                  <c:v>40725</c:v>
                </c:pt>
                <c:pt idx="56">
                  <c:v>40756</c:v>
                </c:pt>
                <c:pt idx="57">
                  <c:v>40787</c:v>
                </c:pt>
                <c:pt idx="58">
                  <c:v>40817</c:v>
                </c:pt>
                <c:pt idx="59">
                  <c:v>40848</c:v>
                </c:pt>
                <c:pt idx="60">
                  <c:v>40878</c:v>
                </c:pt>
                <c:pt idx="61">
                  <c:v>40909</c:v>
                </c:pt>
                <c:pt idx="62">
                  <c:v>40940</c:v>
                </c:pt>
                <c:pt idx="63">
                  <c:v>40969</c:v>
                </c:pt>
                <c:pt idx="64">
                  <c:v>41000</c:v>
                </c:pt>
                <c:pt idx="65">
                  <c:v>41030</c:v>
                </c:pt>
                <c:pt idx="66">
                  <c:v>41061</c:v>
                </c:pt>
                <c:pt idx="67">
                  <c:v>41091</c:v>
                </c:pt>
                <c:pt idx="68">
                  <c:v>41122</c:v>
                </c:pt>
                <c:pt idx="69">
                  <c:v>41153</c:v>
                </c:pt>
                <c:pt idx="70">
                  <c:v>41183</c:v>
                </c:pt>
                <c:pt idx="71">
                  <c:v>41214</c:v>
                </c:pt>
                <c:pt idx="72">
                  <c:v>41244</c:v>
                </c:pt>
                <c:pt idx="73">
                  <c:v>41275</c:v>
                </c:pt>
                <c:pt idx="74">
                  <c:v>41306</c:v>
                </c:pt>
                <c:pt idx="75">
                  <c:v>41334</c:v>
                </c:pt>
                <c:pt idx="76">
                  <c:v>41365</c:v>
                </c:pt>
                <c:pt idx="77">
                  <c:v>41395</c:v>
                </c:pt>
                <c:pt idx="78">
                  <c:v>41426</c:v>
                </c:pt>
                <c:pt idx="79">
                  <c:v>41456</c:v>
                </c:pt>
                <c:pt idx="80">
                  <c:v>41487</c:v>
                </c:pt>
                <c:pt idx="81">
                  <c:v>41518</c:v>
                </c:pt>
                <c:pt idx="82">
                  <c:v>41548</c:v>
                </c:pt>
                <c:pt idx="83">
                  <c:v>41579</c:v>
                </c:pt>
                <c:pt idx="84">
                  <c:v>41609</c:v>
                </c:pt>
                <c:pt idx="85">
                  <c:v>41640</c:v>
                </c:pt>
                <c:pt idx="86">
                  <c:v>41671</c:v>
                </c:pt>
                <c:pt idx="87">
                  <c:v>41699</c:v>
                </c:pt>
                <c:pt idx="88">
                  <c:v>41730</c:v>
                </c:pt>
                <c:pt idx="89">
                  <c:v>41760</c:v>
                </c:pt>
                <c:pt idx="90">
                  <c:v>41791</c:v>
                </c:pt>
                <c:pt idx="91">
                  <c:v>41821</c:v>
                </c:pt>
                <c:pt idx="92">
                  <c:v>41852</c:v>
                </c:pt>
                <c:pt idx="93">
                  <c:v>41883</c:v>
                </c:pt>
                <c:pt idx="94">
                  <c:v>41913</c:v>
                </c:pt>
                <c:pt idx="95">
                  <c:v>41944</c:v>
                </c:pt>
                <c:pt idx="96">
                  <c:v>41974</c:v>
                </c:pt>
                <c:pt idx="97">
                  <c:v>42005</c:v>
                </c:pt>
                <c:pt idx="98">
                  <c:v>42036</c:v>
                </c:pt>
                <c:pt idx="99">
                  <c:v>42064</c:v>
                </c:pt>
                <c:pt idx="100">
                  <c:v>42095</c:v>
                </c:pt>
                <c:pt idx="101">
                  <c:v>42125</c:v>
                </c:pt>
                <c:pt idx="102">
                  <c:v>42156</c:v>
                </c:pt>
                <c:pt idx="103">
                  <c:v>42186</c:v>
                </c:pt>
                <c:pt idx="104">
                  <c:v>42217</c:v>
                </c:pt>
                <c:pt idx="105">
                  <c:v>42248</c:v>
                </c:pt>
                <c:pt idx="106">
                  <c:v>42278</c:v>
                </c:pt>
                <c:pt idx="107">
                  <c:v>42309</c:v>
                </c:pt>
                <c:pt idx="108">
                  <c:v>42339</c:v>
                </c:pt>
                <c:pt idx="109">
                  <c:v>42370</c:v>
                </c:pt>
                <c:pt idx="110">
                  <c:v>42401</c:v>
                </c:pt>
                <c:pt idx="111">
                  <c:v>42430</c:v>
                </c:pt>
                <c:pt idx="112">
                  <c:v>42461</c:v>
                </c:pt>
                <c:pt idx="113">
                  <c:v>42491</c:v>
                </c:pt>
                <c:pt idx="114">
                  <c:v>42522</c:v>
                </c:pt>
                <c:pt idx="115">
                  <c:v>42552</c:v>
                </c:pt>
                <c:pt idx="116">
                  <c:v>42583</c:v>
                </c:pt>
                <c:pt idx="117">
                  <c:v>42614</c:v>
                </c:pt>
                <c:pt idx="118">
                  <c:v>42644</c:v>
                </c:pt>
                <c:pt idx="119">
                  <c:v>42675</c:v>
                </c:pt>
                <c:pt idx="120">
                  <c:v>42705</c:v>
                </c:pt>
                <c:pt idx="121">
                  <c:v>42736</c:v>
                </c:pt>
                <c:pt idx="122">
                  <c:v>42767</c:v>
                </c:pt>
                <c:pt idx="123">
                  <c:v>42795</c:v>
                </c:pt>
                <c:pt idx="124">
                  <c:v>42826</c:v>
                </c:pt>
                <c:pt idx="125">
                  <c:v>42856</c:v>
                </c:pt>
                <c:pt idx="126">
                  <c:v>42887</c:v>
                </c:pt>
                <c:pt idx="127">
                  <c:v>42917</c:v>
                </c:pt>
                <c:pt idx="128">
                  <c:v>42948</c:v>
                </c:pt>
                <c:pt idx="129">
                  <c:v>42979</c:v>
                </c:pt>
                <c:pt idx="130">
                  <c:v>43009</c:v>
                </c:pt>
                <c:pt idx="131">
                  <c:v>43040</c:v>
                </c:pt>
                <c:pt idx="132">
                  <c:v>43070</c:v>
                </c:pt>
                <c:pt idx="133">
                  <c:v>43101</c:v>
                </c:pt>
                <c:pt idx="134">
                  <c:v>43132</c:v>
                </c:pt>
                <c:pt idx="135">
                  <c:v>43160</c:v>
                </c:pt>
                <c:pt idx="136">
                  <c:v>43191</c:v>
                </c:pt>
                <c:pt idx="137">
                  <c:v>43221</c:v>
                </c:pt>
                <c:pt idx="138">
                  <c:v>43252</c:v>
                </c:pt>
                <c:pt idx="139">
                  <c:v>43282</c:v>
                </c:pt>
                <c:pt idx="140">
                  <c:v>43313</c:v>
                </c:pt>
                <c:pt idx="141">
                  <c:v>43344</c:v>
                </c:pt>
                <c:pt idx="142">
                  <c:v>43374</c:v>
                </c:pt>
                <c:pt idx="143">
                  <c:v>43405</c:v>
                </c:pt>
                <c:pt idx="144">
                  <c:v>43435</c:v>
                </c:pt>
                <c:pt idx="145">
                  <c:v>43466</c:v>
                </c:pt>
                <c:pt idx="146">
                  <c:v>43497</c:v>
                </c:pt>
                <c:pt idx="147">
                  <c:v>43525</c:v>
                </c:pt>
                <c:pt idx="148">
                  <c:v>43556</c:v>
                </c:pt>
                <c:pt idx="149">
                  <c:v>43586</c:v>
                </c:pt>
                <c:pt idx="150">
                  <c:v>43617</c:v>
                </c:pt>
                <c:pt idx="151">
                  <c:v>43647</c:v>
                </c:pt>
                <c:pt idx="152">
                  <c:v>43678</c:v>
                </c:pt>
                <c:pt idx="153">
                  <c:v>43709</c:v>
                </c:pt>
                <c:pt idx="154">
                  <c:v>43739</c:v>
                </c:pt>
                <c:pt idx="155">
                  <c:v>43770</c:v>
                </c:pt>
                <c:pt idx="156">
                  <c:v>43800</c:v>
                </c:pt>
                <c:pt idx="157">
                  <c:v>43831</c:v>
                </c:pt>
                <c:pt idx="158">
                  <c:v>43862</c:v>
                </c:pt>
                <c:pt idx="159">
                  <c:v>43891</c:v>
                </c:pt>
                <c:pt idx="160">
                  <c:v>43922</c:v>
                </c:pt>
                <c:pt idx="161">
                  <c:v>43952</c:v>
                </c:pt>
                <c:pt idx="162">
                  <c:v>43983</c:v>
                </c:pt>
                <c:pt idx="163">
                  <c:v>44013</c:v>
                </c:pt>
                <c:pt idx="164">
                  <c:v>44044</c:v>
                </c:pt>
                <c:pt idx="165">
                  <c:v>44075</c:v>
                </c:pt>
                <c:pt idx="166">
                  <c:v>44105</c:v>
                </c:pt>
                <c:pt idx="167">
                  <c:v>44136</c:v>
                </c:pt>
                <c:pt idx="168">
                  <c:v>44166</c:v>
                </c:pt>
                <c:pt idx="169">
                  <c:v>44197</c:v>
                </c:pt>
                <c:pt idx="170">
                  <c:v>44228</c:v>
                </c:pt>
                <c:pt idx="171">
                  <c:v>44256</c:v>
                </c:pt>
                <c:pt idx="172">
                  <c:v>44287</c:v>
                </c:pt>
                <c:pt idx="173">
                  <c:v>44317</c:v>
                </c:pt>
                <c:pt idx="174">
                  <c:v>44348</c:v>
                </c:pt>
                <c:pt idx="175">
                  <c:v>44378</c:v>
                </c:pt>
                <c:pt idx="176">
                  <c:v>44409</c:v>
                </c:pt>
                <c:pt idx="177">
                  <c:v>44440</c:v>
                </c:pt>
                <c:pt idx="178">
                  <c:v>44470</c:v>
                </c:pt>
                <c:pt idx="179">
                  <c:v>44501</c:v>
                </c:pt>
                <c:pt idx="180">
                  <c:v>44531</c:v>
                </c:pt>
                <c:pt idx="181">
                  <c:v>44562</c:v>
                </c:pt>
                <c:pt idx="182">
                  <c:v>44593</c:v>
                </c:pt>
                <c:pt idx="183">
                  <c:v>44621</c:v>
                </c:pt>
                <c:pt idx="184">
                  <c:v>44652</c:v>
                </c:pt>
                <c:pt idx="185">
                  <c:v>44682</c:v>
                </c:pt>
                <c:pt idx="186">
                  <c:v>44713</c:v>
                </c:pt>
                <c:pt idx="187">
                  <c:v>44743</c:v>
                </c:pt>
                <c:pt idx="188">
                  <c:v>44774</c:v>
                </c:pt>
                <c:pt idx="189">
                  <c:v>44805</c:v>
                </c:pt>
                <c:pt idx="190">
                  <c:v>44835</c:v>
                </c:pt>
                <c:pt idx="191">
                  <c:v>44866</c:v>
                </c:pt>
                <c:pt idx="192">
                  <c:v>44883</c:v>
                </c:pt>
              </c:numCache>
            </c:numRef>
          </c:cat>
          <c:val>
            <c:numRef>
              <c:f>Sheet1!$E$2:$E$194</c:f>
              <c:numCache>
                <c:formatCode>_("$"* #,##0.00_);_("$"* \(#,##0.00\);_("$"* "-"??_);_(@_)</c:formatCode>
                <c:ptCount val="193"/>
                <c:pt idx="0">
                  <c:v>30.91</c:v>
                </c:pt>
                <c:pt idx="1">
                  <c:v>33.650002000000001</c:v>
                </c:pt>
                <c:pt idx="2">
                  <c:v>31.42</c:v>
                </c:pt>
                <c:pt idx="3">
                  <c:v>34.139999000000003</c:v>
                </c:pt>
                <c:pt idx="4">
                  <c:v>36.240001999999997</c:v>
                </c:pt>
                <c:pt idx="5">
                  <c:v>38.540000999999997</c:v>
                </c:pt>
                <c:pt idx="6">
                  <c:v>36.450001</c:v>
                </c:pt>
                <c:pt idx="7">
                  <c:v>35.189999</c:v>
                </c:pt>
                <c:pt idx="8">
                  <c:v>37.82</c:v>
                </c:pt>
                <c:pt idx="9">
                  <c:v>39.630001</c:v>
                </c:pt>
                <c:pt idx="10">
                  <c:v>41.66</c:v>
                </c:pt>
                <c:pt idx="11">
                  <c:v>40.090000000000003</c:v>
                </c:pt>
                <c:pt idx="12">
                  <c:v>39.75</c:v>
                </c:pt>
                <c:pt idx="13">
                  <c:v>38.909999999999997</c:v>
                </c:pt>
                <c:pt idx="14">
                  <c:v>40.380001</c:v>
                </c:pt>
                <c:pt idx="15">
                  <c:v>40.509998000000003</c:v>
                </c:pt>
                <c:pt idx="16">
                  <c:v>40.369999</c:v>
                </c:pt>
                <c:pt idx="17">
                  <c:v>42.790000999999997</c:v>
                </c:pt>
                <c:pt idx="18">
                  <c:v>39.57</c:v>
                </c:pt>
                <c:pt idx="19">
                  <c:v>36.5</c:v>
                </c:pt>
                <c:pt idx="20">
                  <c:v>36.599997999999999</c:v>
                </c:pt>
                <c:pt idx="21">
                  <c:v>33.659999999999997</c:v>
                </c:pt>
                <c:pt idx="22">
                  <c:v>30.65</c:v>
                </c:pt>
                <c:pt idx="23">
                  <c:v>28.93</c:v>
                </c:pt>
                <c:pt idx="24">
                  <c:v>28.74</c:v>
                </c:pt>
                <c:pt idx="25">
                  <c:v>26.879999000000002</c:v>
                </c:pt>
                <c:pt idx="26">
                  <c:v>25.74</c:v>
                </c:pt>
                <c:pt idx="27">
                  <c:v>27.49</c:v>
                </c:pt>
                <c:pt idx="28">
                  <c:v>31.780000999999999</c:v>
                </c:pt>
                <c:pt idx="29">
                  <c:v>29.799999</c:v>
                </c:pt>
                <c:pt idx="30">
                  <c:v>31.870000999999998</c:v>
                </c:pt>
                <c:pt idx="31">
                  <c:v>33.479999999999997</c:v>
                </c:pt>
                <c:pt idx="32">
                  <c:v>37.520000000000003</c:v>
                </c:pt>
                <c:pt idx="33">
                  <c:v>35.740001999999997</c:v>
                </c:pt>
                <c:pt idx="34">
                  <c:v>35.299999</c:v>
                </c:pt>
                <c:pt idx="35">
                  <c:v>31.01</c:v>
                </c:pt>
                <c:pt idx="36">
                  <c:v>32.209999000000003</c:v>
                </c:pt>
                <c:pt idx="37">
                  <c:v>32.369999</c:v>
                </c:pt>
                <c:pt idx="38">
                  <c:v>33.75</c:v>
                </c:pt>
                <c:pt idx="39">
                  <c:v>36.560001</c:v>
                </c:pt>
                <c:pt idx="40">
                  <c:v>36.919998</c:v>
                </c:pt>
                <c:pt idx="41">
                  <c:v>34.630001</c:v>
                </c:pt>
                <c:pt idx="42">
                  <c:v>29.32</c:v>
                </c:pt>
                <c:pt idx="43">
                  <c:v>30.690000999999999</c:v>
                </c:pt>
                <c:pt idx="44">
                  <c:v>26.98</c:v>
                </c:pt>
                <c:pt idx="45">
                  <c:v>31.469999000000001</c:v>
                </c:pt>
                <c:pt idx="46">
                  <c:v>30.129999000000002</c:v>
                </c:pt>
                <c:pt idx="47">
                  <c:v>31</c:v>
                </c:pt>
                <c:pt idx="48">
                  <c:v>34.770000000000003</c:v>
                </c:pt>
                <c:pt idx="49">
                  <c:v>34.200001</c:v>
                </c:pt>
                <c:pt idx="50">
                  <c:v>33.060001</c:v>
                </c:pt>
                <c:pt idx="51">
                  <c:v>34.32</c:v>
                </c:pt>
                <c:pt idx="52">
                  <c:v>36.220001000000003</c:v>
                </c:pt>
                <c:pt idx="53">
                  <c:v>38.689999</c:v>
                </c:pt>
                <c:pt idx="54">
                  <c:v>37.580002</c:v>
                </c:pt>
                <c:pt idx="55">
                  <c:v>36.349997999999999</c:v>
                </c:pt>
                <c:pt idx="56">
                  <c:v>35.909999999999997</c:v>
                </c:pt>
                <c:pt idx="57">
                  <c:v>33.590000000000003</c:v>
                </c:pt>
                <c:pt idx="58">
                  <c:v>36.330002</c:v>
                </c:pt>
                <c:pt idx="59">
                  <c:v>38.840000000000003</c:v>
                </c:pt>
                <c:pt idx="60">
                  <c:v>40.779998999999997</c:v>
                </c:pt>
                <c:pt idx="61">
                  <c:v>41.75</c:v>
                </c:pt>
                <c:pt idx="62">
                  <c:v>45.099997999999999</c:v>
                </c:pt>
                <c:pt idx="63">
                  <c:v>44.799999</c:v>
                </c:pt>
                <c:pt idx="64">
                  <c:v>44.619999</c:v>
                </c:pt>
                <c:pt idx="65">
                  <c:v>44.939999</c:v>
                </c:pt>
                <c:pt idx="66">
                  <c:v>46.73</c:v>
                </c:pt>
                <c:pt idx="67">
                  <c:v>45.25</c:v>
                </c:pt>
                <c:pt idx="68">
                  <c:v>45.549999</c:v>
                </c:pt>
                <c:pt idx="69">
                  <c:v>48.419998</c:v>
                </c:pt>
                <c:pt idx="70">
                  <c:v>46.400002000000001</c:v>
                </c:pt>
                <c:pt idx="71">
                  <c:v>46.509998000000003</c:v>
                </c:pt>
                <c:pt idx="72">
                  <c:v>48.349997999999999</c:v>
                </c:pt>
                <c:pt idx="73">
                  <c:v>51.200001</c:v>
                </c:pt>
                <c:pt idx="74">
                  <c:v>51.119999</c:v>
                </c:pt>
                <c:pt idx="75">
                  <c:v>54.990001999999997</c:v>
                </c:pt>
                <c:pt idx="76">
                  <c:v>58.18</c:v>
                </c:pt>
                <c:pt idx="77">
                  <c:v>57.580002</c:v>
                </c:pt>
                <c:pt idx="78">
                  <c:v>57.18</c:v>
                </c:pt>
                <c:pt idx="79">
                  <c:v>61.490001999999997</c:v>
                </c:pt>
                <c:pt idx="80">
                  <c:v>58.049999</c:v>
                </c:pt>
                <c:pt idx="81">
                  <c:v>56.75</c:v>
                </c:pt>
                <c:pt idx="82">
                  <c:v>62.259998000000003</c:v>
                </c:pt>
                <c:pt idx="83">
                  <c:v>66.959998999999996</c:v>
                </c:pt>
                <c:pt idx="84">
                  <c:v>71.569999999999993</c:v>
                </c:pt>
                <c:pt idx="85">
                  <c:v>67.720000999999996</c:v>
                </c:pt>
                <c:pt idx="86">
                  <c:v>73.139999000000003</c:v>
                </c:pt>
                <c:pt idx="87">
                  <c:v>74.860000999999997</c:v>
                </c:pt>
                <c:pt idx="88">
                  <c:v>72.720000999999996</c:v>
                </c:pt>
                <c:pt idx="89">
                  <c:v>78.319999999999993</c:v>
                </c:pt>
                <c:pt idx="90">
                  <c:v>75.370002999999997</c:v>
                </c:pt>
                <c:pt idx="91">
                  <c:v>76.360000999999997</c:v>
                </c:pt>
                <c:pt idx="92">
                  <c:v>79.449996999999996</c:v>
                </c:pt>
                <c:pt idx="93">
                  <c:v>79.589995999999999</c:v>
                </c:pt>
                <c:pt idx="94">
                  <c:v>85.809997999999993</c:v>
                </c:pt>
                <c:pt idx="95">
                  <c:v>91.360000999999997</c:v>
                </c:pt>
                <c:pt idx="96">
                  <c:v>96.309997999999993</c:v>
                </c:pt>
                <c:pt idx="97">
                  <c:v>98.160004000000001</c:v>
                </c:pt>
                <c:pt idx="98">
                  <c:v>103.870003</c:v>
                </c:pt>
                <c:pt idx="99">
                  <c:v>103.209999</c:v>
                </c:pt>
                <c:pt idx="100">
                  <c:v>99.290001000000004</c:v>
                </c:pt>
                <c:pt idx="101">
                  <c:v>102.379997</c:v>
                </c:pt>
                <c:pt idx="102">
                  <c:v>104.879997</c:v>
                </c:pt>
                <c:pt idx="103">
                  <c:v>112.470001</c:v>
                </c:pt>
                <c:pt idx="104">
                  <c:v>102.400002</c:v>
                </c:pt>
                <c:pt idx="105">
                  <c:v>96.480002999999996</c:v>
                </c:pt>
                <c:pt idx="106">
                  <c:v>98.779999000000004</c:v>
                </c:pt>
                <c:pt idx="107">
                  <c:v>94.089995999999999</c:v>
                </c:pt>
                <c:pt idx="108">
                  <c:v>97.769997000000004</c:v>
                </c:pt>
                <c:pt idx="109">
                  <c:v>96.589995999999999</c:v>
                </c:pt>
                <c:pt idx="110">
                  <c:v>97.169998000000007</c:v>
                </c:pt>
                <c:pt idx="111">
                  <c:v>103.730003</c:v>
                </c:pt>
                <c:pt idx="112">
                  <c:v>100.5</c:v>
                </c:pt>
                <c:pt idx="113">
                  <c:v>96.449996999999996</c:v>
                </c:pt>
                <c:pt idx="114">
                  <c:v>95.739998</c:v>
                </c:pt>
                <c:pt idx="115">
                  <c:v>92.720000999999996</c:v>
                </c:pt>
                <c:pt idx="116">
                  <c:v>93.400002000000001</c:v>
                </c:pt>
                <c:pt idx="117">
                  <c:v>88.989998</c:v>
                </c:pt>
                <c:pt idx="118">
                  <c:v>84.099997999999999</c:v>
                </c:pt>
                <c:pt idx="119">
                  <c:v>76.889999000000003</c:v>
                </c:pt>
                <c:pt idx="120">
                  <c:v>78.910004000000001</c:v>
                </c:pt>
                <c:pt idx="121">
                  <c:v>78.809997999999993</c:v>
                </c:pt>
                <c:pt idx="122">
                  <c:v>80.580001999999993</c:v>
                </c:pt>
                <c:pt idx="123">
                  <c:v>78.5</c:v>
                </c:pt>
                <c:pt idx="124">
                  <c:v>82.440002000000007</c:v>
                </c:pt>
                <c:pt idx="125">
                  <c:v>76.830001999999993</c:v>
                </c:pt>
                <c:pt idx="126">
                  <c:v>80.459998999999996</c:v>
                </c:pt>
                <c:pt idx="127">
                  <c:v>79.930000000000007</c:v>
                </c:pt>
                <c:pt idx="128">
                  <c:v>77.339995999999999</c:v>
                </c:pt>
                <c:pt idx="129">
                  <c:v>81.319999999999993</c:v>
                </c:pt>
                <c:pt idx="130">
                  <c:v>68.529999000000004</c:v>
                </c:pt>
                <c:pt idx="131">
                  <c:v>76.599997999999999</c:v>
                </c:pt>
                <c:pt idx="132">
                  <c:v>72.5</c:v>
                </c:pt>
                <c:pt idx="133">
                  <c:v>78.690002000000007</c:v>
                </c:pt>
                <c:pt idx="134">
                  <c:v>67.730002999999996</c:v>
                </c:pt>
                <c:pt idx="135">
                  <c:v>62.209999000000003</c:v>
                </c:pt>
                <c:pt idx="136">
                  <c:v>69.830001999999993</c:v>
                </c:pt>
                <c:pt idx="137">
                  <c:v>63.389999000000003</c:v>
                </c:pt>
                <c:pt idx="138">
                  <c:v>64.349997999999999</c:v>
                </c:pt>
                <c:pt idx="139">
                  <c:v>64.860000999999997</c:v>
                </c:pt>
                <c:pt idx="140">
                  <c:v>75.239998</c:v>
                </c:pt>
                <c:pt idx="141">
                  <c:v>78.720000999999996</c:v>
                </c:pt>
                <c:pt idx="142">
                  <c:v>72.389999000000003</c:v>
                </c:pt>
                <c:pt idx="143">
                  <c:v>80.199996999999996</c:v>
                </c:pt>
                <c:pt idx="144">
                  <c:v>65.519997000000004</c:v>
                </c:pt>
                <c:pt idx="145">
                  <c:v>65.550003000000004</c:v>
                </c:pt>
                <c:pt idx="146">
                  <c:v>57.830002</c:v>
                </c:pt>
                <c:pt idx="147">
                  <c:v>53.93</c:v>
                </c:pt>
                <c:pt idx="148">
                  <c:v>54.380001</c:v>
                </c:pt>
                <c:pt idx="149">
                  <c:v>52.369999</c:v>
                </c:pt>
                <c:pt idx="150">
                  <c:v>54.490001999999997</c:v>
                </c:pt>
                <c:pt idx="151">
                  <c:v>55.869999</c:v>
                </c:pt>
                <c:pt idx="152">
                  <c:v>60.919998</c:v>
                </c:pt>
                <c:pt idx="153">
                  <c:v>63.07</c:v>
                </c:pt>
                <c:pt idx="154">
                  <c:v>66.389999000000003</c:v>
                </c:pt>
                <c:pt idx="155">
                  <c:v>75.269997000000004</c:v>
                </c:pt>
                <c:pt idx="156">
                  <c:v>74.290001000000004</c:v>
                </c:pt>
                <c:pt idx="157">
                  <c:v>67.819999999999993</c:v>
                </c:pt>
                <c:pt idx="158">
                  <c:v>59.18</c:v>
                </c:pt>
                <c:pt idx="159">
                  <c:v>59.330002</c:v>
                </c:pt>
                <c:pt idx="160">
                  <c:v>61.549999</c:v>
                </c:pt>
                <c:pt idx="161">
                  <c:v>65.569999999999993</c:v>
                </c:pt>
                <c:pt idx="162">
                  <c:v>64.970000999999996</c:v>
                </c:pt>
                <c:pt idx="163">
                  <c:v>62.939999</c:v>
                </c:pt>
                <c:pt idx="164">
                  <c:v>62.119999</c:v>
                </c:pt>
                <c:pt idx="165">
                  <c:v>58.400002000000001</c:v>
                </c:pt>
                <c:pt idx="166">
                  <c:v>56.09</c:v>
                </c:pt>
                <c:pt idx="167">
                  <c:v>67.790001000000004</c:v>
                </c:pt>
                <c:pt idx="168">
                  <c:v>68.300003000000004</c:v>
                </c:pt>
                <c:pt idx="169">
                  <c:v>71.650002000000001</c:v>
                </c:pt>
                <c:pt idx="170">
                  <c:v>68.129997000000003</c:v>
                </c:pt>
                <c:pt idx="171">
                  <c:v>75.230002999999996</c:v>
                </c:pt>
                <c:pt idx="172">
                  <c:v>76.400002000000001</c:v>
                </c:pt>
                <c:pt idx="173">
                  <c:v>86.440002000000007</c:v>
                </c:pt>
                <c:pt idx="174">
                  <c:v>83.440002000000007</c:v>
                </c:pt>
                <c:pt idx="175">
                  <c:v>82.360000999999997</c:v>
                </c:pt>
                <c:pt idx="176">
                  <c:v>86.389999000000003</c:v>
                </c:pt>
                <c:pt idx="177">
                  <c:v>84.860000999999997</c:v>
                </c:pt>
                <c:pt idx="178">
                  <c:v>89.279999000000004</c:v>
                </c:pt>
                <c:pt idx="179">
                  <c:v>89.059997999999993</c:v>
                </c:pt>
                <c:pt idx="180">
                  <c:v>103.160004</c:v>
                </c:pt>
                <c:pt idx="181">
                  <c:v>106.510002</c:v>
                </c:pt>
                <c:pt idx="182">
                  <c:v>103.650002</c:v>
                </c:pt>
                <c:pt idx="183">
                  <c:v>101.209999</c:v>
                </c:pt>
                <c:pt idx="184">
                  <c:v>96.129997000000003</c:v>
                </c:pt>
                <c:pt idx="185">
                  <c:v>96.75</c:v>
                </c:pt>
                <c:pt idx="186">
                  <c:v>92.660004000000001</c:v>
                </c:pt>
                <c:pt idx="187">
                  <c:v>95.68</c:v>
                </c:pt>
                <c:pt idx="188">
                  <c:v>98.150002000000001</c:v>
                </c:pt>
                <c:pt idx="189">
                  <c:v>95.370002999999997</c:v>
                </c:pt>
                <c:pt idx="190">
                  <c:v>94.699996999999996</c:v>
                </c:pt>
                <c:pt idx="191">
                  <c:v>97.349997999999999</c:v>
                </c:pt>
                <c:pt idx="192">
                  <c:v>97.349997999999999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E2-C344-A13D-5861BC24C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2974943"/>
        <c:axId val="337363775"/>
      </c:lineChart>
      <c:dateAx>
        <c:axId val="312974943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363775"/>
        <c:crosses val="autoZero"/>
        <c:auto val="1"/>
        <c:lblOffset val="100"/>
        <c:baseTimeUnit val="days"/>
      </c:dateAx>
      <c:valAx>
        <c:axId val="337363775"/>
        <c:scaling>
          <c:orientation val="minMax"/>
        </c:scaling>
        <c:delete val="0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974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Free Cash Flow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'Financial Summary'!$B$10:$P$10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strCache>
            </c:strRef>
          </c:cat>
          <c:val>
            <c:numRef>
              <c:f>'Financial Summary'!$B$51:$P$51</c:f>
              <c:numCache>
                <c:formatCode>#,##0.0</c:formatCode>
                <c:ptCount val="15"/>
                <c:pt idx="0">
                  <c:v>1424.4</c:v>
                </c:pt>
                <c:pt idx="1">
                  <c:v>1767.2</c:v>
                </c:pt>
                <c:pt idx="2">
                  <c:v>1487</c:v>
                </c:pt>
                <c:pt idx="3">
                  <c:v>2774</c:v>
                </c:pt>
                <c:pt idx="4">
                  <c:v>3984</c:v>
                </c:pt>
                <c:pt idx="5">
                  <c:v>4641</c:v>
                </c:pt>
                <c:pt idx="6">
                  <c:v>3799</c:v>
                </c:pt>
                <c:pt idx="7">
                  <c:v>6001</c:v>
                </c:pt>
                <c:pt idx="8">
                  <c:v>6045</c:v>
                </c:pt>
                <c:pt idx="9">
                  <c:v>7917</c:v>
                </c:pt>
                <c:pt idx="10">
                  <c:v>6089</c:v>
                </c:pt>
                <c:pt idx="11">
                  <c:v>6828</c:v>
                </c:pt>
                <c:pt idx="12" formatCode="#,##0">
                  <c:v>10391</c:v>
                </c:pt>
                <c:pt idx="13" formatCode="#,##0">
                  <c:v>13428</c:v>
                </c:pt>
                <c:pt idx="14" formatCode="#,##0">
                  <c:v>15745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22-E14B-91D0-902DBBBE3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2972591"/>
        <c:axId val="1863041583"/>
      </c:barChart>
      <c:catAx>
        <c:axId val="186297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3041583"/>
        <c:crosses val="autoZero"/>
        <c:auto val="1"/>
        <c:lblAlgn val="ctr"/>
        <c:lblOffset val="100"/>
        <c:noMultiLvlLbl val="0"/>
      </c:catAx>
      <c:valAx>
        <c:axId val="1863041583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2972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Revenue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strRef>
              <c:f>'Income Statement'!$B$10:$P$10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strCache>
            </c:strRef>
          </c:cat>
          <c:val>
            <c:numRef>
              <c:f>'Income Statement'!$B$22:$P$22</c:f>
              <c:numCache>
                <c:formatCode>#,##0</c:formatCode>
                <c:ptCount val="15"/>
                <c:pt idx="0">
                  <c:v>76078</c:v>
                </c:pt>
                <c:pt idx="1">
                  <c:v>87005</c:v>
                </c:pt>
                <c:pt idx="2">
                  <c:v>98215</c:v>
                </c:pt>
                <c:pt idx="3">
                  <c:v>95778</c:v>
                </c:pt>
                <c:pt idx="4">
                  <c:v>107080</c:v>
                </c:pt>
                <c:pt idx="5">
                  <c:v>123120</c:v>
                </c:pt>
                <c:pt idx="6">
                  <c:v>126761</c:v>
                </c:pt>
                <c:pt idx="7">
                  <c:v>139367</c:v>
                </c:pt>
                <c:pt idx="8">
                  <c:v>153290</c:v>
                </c:pt>
                <c:pt idx="9">
                  <c:v>177546</c:v>
                </c:pt>
                <c:pt idx="10">
                  <c:v>184786</c:v>
                </c:pt>
                <c:pt idx="11">
                  <c:v>194579</c:v>
                </c:pt>
                <c:pt idx="12">
                  <c:v>256776</c:v>
                </c:pt>
                <c:pt idx="13">
                  <c:v>268706</c:v>
                </c:pt>
                <c:pt idx="14">
                  <c:v>292111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75-B34D-860C-10157ADC9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7862655"/>
        <c:axId val="1377864303"/>
      </c:lineChart>
      <c:catAx>
        <c:axId val="1377862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864303"/>
        <c:crosses val="autoZero"/>
        <c:auto val="1"/>
        <c:lblAlgn val="ctr"/>
        <c:lblOffset val="100"/>
        <c:noMultiLvlLbl val="0"/>
      </c:catAx>
      <c:valAx>
        <c:axId val="1377864303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862655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Net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'Income Statement'!$B$10:$P$10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strCache>
            </c:strRef>
          </c:cat>
          <c:val>
            <c:numRef>
              <c:f>'Income Statement'!$B$81:$P$81</c:f>
              <c:numCache>
                <c:formatCode>#,##0.0</c:formatCode>
                <c:ptCount val="15"/>
                <c:pt idx="0">
                  <c:v>2637</c:v>
                </c:pt>
                <c:pt idx="1">
                  <c:v>3212</c:v>
                </c:pt>
                <c:pt idx="2">
                  <c:v>3696</c:v>
                </c:pt>
                <c:pt idx="3">
                  <c:v>3427</c:v>
                </c:pt>
                <c:pt idx="4">
                  <c:v>3462</c:v>
                </c:pt>
                <c:pt idx="5">
                  <c:v>3864</c:v>
                </c:pt>
                <c:pt idx="6">
                  <c:v>4592</c:v>
                </c:pt>
                <c:pt idx="7">
                  <c:v>4644</c:v>
                </c:pt>
                <c:pt idx="8">
                  <c:v>5237</c:v>
                </c:pt>
                <c:pt idx="9">
                  <c:v>5317</c:v>
                </c:pt>
                <c:pt idx="10">
                  <c:v>6622</c:v>
                </c:pt>
                <c:pt idx="11">
                  <c:v>-594</c:v>
                </c:pt>
                <c:pt idx="12">
                  <c:v>6634</c:v>
                </c:pt>
                <c:pt idx="13">
                  <c:v>7179</c:v>
                </c:pt>
                <c:pt idx="14">
                  <c:v>7910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04-6448-86CB-282E5B39C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5246159"/>
        <c:axId val="2055882111"/>
      </c:lineChart>
      <c:catAx>
        <c:axId val="2055246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5882111"/>
        <c:crosses val="autoZero"/>
        <c:auto val="1"/>
        <c:lblAlgn val="ctr"/>
        <c:lblOffset val="100"/>
        <c:noMultiLvlLbl val="0"/>
      </c:catAx>
      <c:valAx>
        <c:axId val="2055882111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5246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Operating Margin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'Financial Summary'!$B$10:$P$10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strCache>
            </c:strRef>
          </c:cat>
          <c:val>
            <c:numRef>
              <c:f>'Financial Summary'!$B$47:$P$47</c:f>
              <c:numCache>
                <c:formatCode>[&gt;=100]##,##0.0\%;[&lt;=-100]\-##,##0.0\%;##,##0.0\%</c:formatCode>
                <c:ptCount val="15"/>
                <c:pt idx="0">
                  <c:v>6.29</c:v>
                </c:pt>
                <c:pt idx="1">
                  <c:v>6.94</c:v>
                </c:pt>
                <c:pt idx="2">
                  <c:v>6.54</c:v>
                </c:pt>
                <c:pt idx="3">
                  <c:v>6.41</c:v>
                </c:pt>
                <c:pt idx="4">
                  <c:v>5.91</c:v>
                </c:pt>
                <c:pt idx="5">
                  <c:v>5.86</c:v>
                </c:pt>
                <c:pt idx="6">
                  <c:v>6.34</c:v>
                </c:pt>
                <c:pt idx="7">
                  <c:v>6.31</c:v>
                </c:pt>
                <c:pt idx="8">
                  <c:v>6.17</c:v>
                </c:pt>
                <c:pt idx="9">
                  <c:v>5.85</c:v>
                </c:pt>
                <c:pt idx="10">
                  <c:v>5.26</c:v>
                </c:pt>
                <c:pt idx="11">
                  <c:v>5.23</c:v>
                </c:pt>
                <c:pt idx="12">
                  <c:v>4.8600000000000003</c:v>
                </c:pt>
                <c:pt idx="13">
                  <c:v>5.2</c:v>
                </c:pt>
                <c:pt idx="14">
                  <c:v>5.15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D3-4355-A439-06DD06610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8278520"/>
        <c:axId val="538279176"/>
      </c:lineChart>
      <c:catAx>
        <c:axId val="538278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279176"/>
        <c:crosses val="autoZero"/>
        <c:auto val="1"/>
        <c:lblAlgn val="ctr"/>
        <c:lblOffset val="100"/>
        <c:noMultiLvlLbl val="0"/>
      </c:catAx>
      <c:valAx>
        <c:axId val="538279176"/>
        <c:scaling>
          <c:orientation val="minMax"/>
        </c:scaling>
        <c:delete val="0"/>
        <c:axPos val="l"/>
        <c:numFmt formatCode="[&gt;=100]##,##0.0\%;[&lt;=-100]\-##,##0.0\%;##,##0.0\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278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ROE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'Financial Summary'!$B$10:$P$10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strCache>
            </c:strRef>
          </c:cat>
          <c:val>
            <c:numRef>
              <c:f>'Financial Summary'!$B$86:$P$86</c:f>
              <c:numCache>
                <c:formatCode>[&gt;=100]##,##0.0\%;[&lt;=-100]\-##,##0.0\%;##,##0.0\%</c:formatCode>
                <c:ptCount val="15"/>
                <c:pt idx="0">
                  <c:v>12.8</c:v>
                </c:pt>
                <c:pt idx="1">
                  <c:v>10.14</c:v>
                </c:pt>
                <c:pt idx="2">
                  <c:v>10.55</c:v>
                </c:pt>
                <c:pt idx="3">
                  <c:v>9.32</c:v>
                </c:pt>
                <c:pt idx="4">
                  <c:v>9.2200000000000006</c:v>
                </c:pt>
                <c:pt idx="5">
                  <c:v>10.23</c:v>
                </c:pt>
                <c:pt idx="6">
                  <c:v>12.17</c:v>
                </c:pt>
                <c:pt idx="7">
                  <c:v>12.24</c:v>
                </c:pt>
                <c:pt idx="8">
                  <c:v>13.91</c:v>
                </c:pt>
                <c:pt idx="9">
                  <c:v>14.3</c:v>
                </c:pt>
                <c:pt idx="10">
                  <c:v>13.72</c:v>
                </c:pt>
                <c:pt idx="11">
                  <c:v>-1.45</c:v>
                </c:pt>
                <c:pt idx="12">
                  <c:v>10.87</c:v>
                </c:pt>
                <c:pt idx="13">
                  <c:v>10.79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93-449E-9B4B-55BA84295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9827176"/>
        <c:axId val="609828816"/>
      </c:lineChart>
      <c:catAx>
        <c:axId val="609827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828816"/>
        <c:crosses val="autoZero"/>
        <c:auto val="1"/>
        <c:lblAlgn val="ctr"/>
        <c:lblOffset val="100"/>
        <c:noMultiLvlLbl val="0"/>
      </c:catAx>
      <c:valAx>
        <c:axId val="609828816"/>
        <c:scaling>
          <c:orientation val="minMax"/>
        </c:scaling>
        <c:delete val="0"/>
        <c:axPos val="l"/>
        <c:numFmt formatCode="[&gt;=100]##,##0.0\%;[&lt;=-100]\-##,##0.0\%;##,##0.0\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827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EBITDA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'Financial Summary'!$B$10:$P$10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strCache>
            </c:strRef>
          </c:cat>
          <c:val>
            <c:numRef>
              <c:f>'Financial Summary'!$B$58:$P$58</c:f>
              <c:numCache>
                <c:formatCode>#,##0.0</c:formatCode>
                <c:ptCount val="15"/>
                <c:pt idx="0">
                  <c:v>5883.6</c:v>
                </c:pt>
                <c:pt idx="1">
                  <c:v>7309.2</c:v>
                </c:pt>
                <c:pt idx="2">
                  <c:v>7814</c:v>
                </c:pt>
                <c:pt idx="3">
                  <c:v>8033</c:v>
                </c:pt>
                <c:pt idx="4">
                  <c:v>7899</c:v>
                </c:pt>
                <c:pt idx="5">
                  <c:v>8996</c:v>
                </c:pt>
                <c:pt idx="6">
                  <c:v>9931</c:v>
                </c:pt>
                <c:pt idx="7" formatCode="#,##0">
                  <c:v>10730</c:v>
                </c:pt>
                <c:pt idx="8" formatCode="#,##0">
                  <c:v>11565</c:v>
                </c:pt>
                <c:pt idx="9" formatCode="#,##0">
                  <c:v>12881</c:v>
                </c:pt>
                <c:pt idx="10" formatCode="#,##0">
                  <c:v>12236</c:v>
                </c:pt>
                <c:pt idx="11" formatCode="#,##0">
                  <c:v>12888</c:v>
                </c:pt>
                <c:pt idx="12" formatCode="#,##0">
                  <c:v>16838</c:v>
                </c:pt>
                <c:pt idx="13" formatCode="#,##0">
                  <c:v>18415</c:v>
                </c:pt>
                <c:pt idx="14" formatCode="#,##0">
                  <c:v>19653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73-914C-B9B8-C3CC20B37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1324008"/>
        <c:axId val="531324336"/>
      </c:barChart>
      <c:catAx>
        <c:axId val="531324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324336"/>
        <c:crosses val="autoZero"/>
        <c:auto val="1"/>
        <c:lblAlgn val="ctr"/>
        <c:lblOffset val="100"/>
        <c:noMultiLvlLbl val="0"/>
      </c:catAx>
      <c:valAx>
        <c:axId val="531324336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324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Debt to Equity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'Financial Summary'!$B$10:$P$10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strCache>
            </c:strRef>
          </c:cat>
          <c:val>
            <c:numRef>
              <c:f>'Financial Summary'!$B$65:$P$65</c:f>
              <c:numCache>
                <c:formatCode>[&gt;=100]##,##0.0\%;[&lt;=-100]\-##,##0.0\%;##,##0.0\%</c:formatCode>
                <c:ptCount val="15"/>
                <c:pt idx="0">
                  <c:v>33.47</c:v>
                </c:pt>
                <c:pt idx="1">
                  <c:v>34</c:v>
                </c:pt>
                <c:pt idx="2">
                  <c:v>31.21</c:v>
                </c:pt>
                <c:pt idx="3">
                  <c:v>26.65</c:v>
                </c:pt>
                <c:pt idx="4">
                  <c:v>26.3</c:v>
                </c:pt>
                <c:pt idx="5">
                  <c:v>26.1</c:v>
                </c:pt>
                <c:pt idx="6">
                  <c:v>35.33</c:v>
                </c:pt>
                <c:pt idx="7">
                  <c:v>33.950000000000003</c:v>
                </c:pt>
                <c:pt idx="8">
                  <c:v>73.819999999999993</c:v>
                </c:pt>
                <c:pt idx="9">
                  <c:v>74.739999999999995</c:v>
                </c:pt>
                <c:pt idx="10">
                  <c:v>71.63</c:v>
                </c:pt>
                <c:pt idx="11">
                  <c:v>125.43</c:v>
                </c:pt>
                <c:pt idx="12">
                  <c:v>106.72</c:v>
                </c:pt>
                <c:pt idx="13">
                  <c:v>92.75</c:v>
                </c:pt>
                <c:pt idx="14">
                  <c:v>74.52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58-4037-82B4-FC3832A8D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1660704"/>
        <c:axId val="621662672"/>
      </c:lineChart>
      <c:catAx>
        <c:axId val="62166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662672"/>
        <c:crosses val="autoZero"/>
        <c:auto val="1"/>
        <c:lblAlgn val="ctr"/>
        <c:lblOffset val="100"/>
        <c:noMultiLvlLbl val="0"/>
      </c:catAx>
      <c:valAx>
        <c:axId val="621662672"/>
        <c:scaling>
          <c:orientation val="minMax"/>
        </c:scaling>
        <c:delete val="0"/>
        <c:axPos val="l"/>
        <c:numFmt formatCode="[&gt;=100]##,##0.0\%;[&lt;=-100]\-##,##0.0\%;##,##0.0\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66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Diluted EPS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'Financial Summary'!$B$10:$P$10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strCache>
            </c:strRef>
          </c:cat>
          <c:val>
            <c:numRef>
              <c:f>'Financial Summary'!$B$39:$P$39</c:f>
              <c:numCache>
                <c:formatCode>#,##0.00</c:formatCode>
                <c:ptCount val="15"/>
                <c:pt idx="0">
                  <c:v>1.92</c:v>
                </c:pt>
                <c:pt idx="1">
                  <c:v>2.27</c:v>
                </c:pt>
                <c:pt idx="2">
                  <c:v>2.5499999999999998</c:v>
                </c:pt>
                <c:pt idx="3">
                  <c:v>2.4900000000000002</c:v>
                </c:pt>
                <c:pt idx="4">
                  <c:v>2.57</c:v>
                </c:pt>
                <c:pt idx="5">
                  <c:v>3.02</c:v>
                </c:pt>
                <c:pt idx="6">
                  <c:v>3.75</c:v>
                </c:pt>
                <c:pt idx="7">
                  <c:v>3.97</c:v>
                </c:pt>
                <c:pt idx="8">
                  <c:v>4.62</c:v>
                </c:pt>
                <c:pt idx="9">
                  <c:v>4.91</c:v>
                </c:pt>
                <c:pt idx="10">
                  <c:v>4.99</c:v>
                </c:pt>
                <c:pt idx="11">
                  <c:v>-0.67</c:v>
                </c:pt>
                <c:pt idx="12">
                  <c:v>5.08</c:v>
                </c:pt>
                <c:pt idx="13">
                  <c:v>5.46</c:v>
                </c:pt>
                <c:pt idx="14">
                  <c:v>5.95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C8-4A57-A294-AB270321A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906152"/>
        <c:axId val="655099048"/>
      </c:lineChart>
      <c:catAx>
        <c:axId val="596906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099048"/>
        <c:crosses val="autoZero"/>
        <c:auto val="1"/>
        <c:lblAlgn val="ctr"/>
        <c:lblOffset val="100"/>
        <c:noMultiLvlLbl val="0"/>
      </c:catAx>
      <c:valAx>
        <c:axId val="655099048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906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Dividend Yield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Valuation!$B$10:$P$10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strCache>
            </c:strRef>
          </c:cat>
          <c:val>
            <c:numRef>
              <c:f>Valuation!$B$31:$P$31</c:f>
              <c:numCache>
                <c:formatCode>[&gt;=100]##,##0.0\%;[&lt;=-100]\-##,##0.0\%;##,##0.0\%</c:formatCode>
                <c:ptCount val="15"/>
                <c:pt idx="0">
                  <c:v>0.56999999999999995</c:v>
                </c:pt>
                <c:pt idx="1">
                  <c:v>0.9</c:v>
                </c:pt>
                <c:pt idx="2">
                  <c:v>0.95</c:v>
                </c:pt>
                <c:pt idx="3">
                  <c:v>1.01</c:v>
                </c:pt>
                <c:pt idx="4">
                  <c:v>1.62</c:v>
                </c:pt>
                <c:pt idx="5">
                  <c:v>1.47</c:v>
                </c:pt>
                <c:pt idx="6">
                  <c:v>1.33</c:v>
                </c:pt>
                <c:pt idx="7">
                  <c:v>1.22</c:v>
                </c:pt>
                <c:pt idx="8">
                  <c:v>1.51</c:v>
                </c:pt>
                <c:pt idx="9">
                  <c:v>2.25</c:v>
                </c:pt>
                <c:pt idx="10">
                  <c:v>2.76</c:v>
                </c:pt>
                <c:pt idx="11">
                  <c:v>3.05</c:v>
                </c:pt>
                <c:pt idx="12">
                  <c:v>2.69</c:v>
                </c:pt>
                <c:pt idx="13">
                  <c:v>2.93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63-4130-A355-7ADA319EC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7769872"/>
        <c:axId val="657765936"/>
      </c:lineChart>
      <c:catAx>
        <c:axId val="65776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7765936"/>
        <c:crosses val="autoZero"/>
        <c:auto val="1"/>
        <c:lblAlgn val="ctr"/>
        <c:lblOffset val="100"/>
        <c:noMultiLvlLbl val="0"/>
      </c:catAx>
      <c:valAx>
        <c:axId val="657765936"/>
        <c:scaling>
          <c:orientation val="minMax"/>
        </c:scaling>
        <c:delete val="0"/>
        <c:axPos val="l"/>
        <c:numFmt formatCode="[&gt;=100]##,##0.0\%;[&lt;=-100]\-##,##0.0\%;##,##0.0\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776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0.215</cdr:x>
      <cdr:y>0.29091</cdr:y>
    </cdr:from>
    <cdr:to>
      <cdr:x>0.785</cdr:x>
      <cdr:y>0.53583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C7C5D14C-226E-E721-748A-D1E1AAAC2438}"/>
            </a:ext>
          </a:extLst>
        </cdr:cNvPr>
        <cdr:cNvCxnSpPr/>
      </cdr:nvCxnSpPr>
      <cdr:spPr>
        <a:xfrm xmlns:a="http://schemas.openxmlformats.org/drawingml/2006/main" flipV="1">
          <a:off x="1310641" y="1115328"/>
          <a:ext cx="3474720" cy="939018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0.35343</cdr:x>
      <cdr:y>0.32313</cdr:y>
    </cdr:from>
    <cdr:to>
      <cdr:x>0.75959</cdr:x>
      <cdr:y>0.38578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01A6A2B-96BF-278C-196E-EA2CBEFE5441}"/>
            </a:ext>
          </a:extLst>
        </cdr:cNvPr>
        <cdr:cNvSpPr txBox="1"/>
      </cdr:nvSpPr>
      <cdr:spPr>
        <a:xfrm xmlns:a="http://schemas.openxmlformats.org/drawingml/2006/main" rot="20756096">
          <a:off x="2154526" y="1238886"/>
          <a:ext cx="2475913" cy="2401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chemeClr val="accent4"/>
              </a:solidFill>
              <a:latin typeface="+mj-lt"/>
            </a:rPr>
            <a:t>CAGR: 10.09%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0.20713</cdr:x>
      <cdr:y>0.21615</cdr:y>
    </cdr:from>
    <cdr:to>
      <cdr:x>0.77713</cdr:x>
      <cdr:y>0.46107</cdr:y>
    </cdr:to>
    <cdr:cxnSp macro="">
      <cdr:nvCxnSpPr>
        <cdr:cNvPr id="11" name="Straight Arrow Connector 10">
          <a:extLst xmlns:a="http://schemas.openxmlformats.org/drawingml/2006/main">
            <a:ext uri="{FF2B5EF4-FFF2-40B4-BE49-F238E27FC236}">
              <a16:creationId xmlns:a16="http://schemas.microsoft.com/office/drawing/2014/main" id="{61CA901B-4552-9FE7-7C86-93645FB1612D}"/>
            </a:ext>
          </a:extLst>
        </cdr:cNvPr>
        <cdr:cNvCxnSpPr/>
      </cdr:nvCxnSpPr>
      <cdr:spPr>
        <a:xfrm xmlns:a="http://schemas.openxmlformats.org/drawingml/2006/main" flipV="1">
          <a:off x="1262654" y="828699"/>
          <a:ext cx="3474720" cy="939018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0.33125</cdr:x>
      <cdr:y>0.24041</cdr:y>
    </cdr:from>
    <cdr:to>
      <cdr:x>0.73741</cdr:x>
      <cdr:y>0.30306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12293DAB-1D76-2418-AEC0-FCCCBB2CCE87}"/>
            </a:ext>
          </a:extLst>
        </cdr:cNvPr>
        <cdr:cNvSpPr txBox="1"/>
      </cdr:nvSpPr>
      <cdr:spPr>
        <a:xfrm xmlns:a="http://schemas.openxmlformats.org/drawingml/2006/main" rot="20756096">
          <a:off x="2019319" y="921740"/>
          <a:ext cx="2475913" cy="2401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noAutofit/>
        </a:bodyPr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accent4"/>
              </a:solidFill>
              <a:latin typeface="+mj-lt"/>
            </a:rPr>
            <a:t>CAGR: 8.16%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Arial Regular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Arial Regular" charset="0"/>
              </a:defRPr>
            </a:lvl1pPr>
          </a:lstStyle>
          <a:p>
            <a:fld id="{921C6762-EAF1-4E4D-9771-6D621809D5DD}" type="datetimeFigureOut">
              <a:rPr lang="en-US" smtClean="0"/>
              <a:pPr/>
              <a:t>12/3/22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Arial Regular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Arial Regular" charset="0"/>
              </a:defRPr>
            </a:lvl1pPr>
          </a:lstStyle>
          <a:p>
            <a:fld id="{1174002C-41B0-2D40-8897-FD9EC6E49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2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4002C-41B0-2D40-8897-FD9EC6E49C4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45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4002C-41B0-2D40-8897-FD9EC6E49C4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49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4002C-41B0-2D40-8897-FD9EC6E49C4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29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4002C-41B0-2D40-8897-FD9EC6E49C4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66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4002C-41B0-2D40-8897-FD9EC6E49C4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02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9817D-6CA2-47AF-86B7-D22A16F1668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49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4002C-41B0-2D40-8897-FD9EC6E49C4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0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4002C-41B0-2D40-8897-FD9EC6E49C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96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37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4002C-41B0-2D40-8897-FD9EC6E49C4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28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23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Clr>
                <a:schemeClr val="accent4"/>
              </a:buClr>
            </a:pPr>
            <a:endParaRPr lang="en-US" sz="1800" dirty="0">
              <a:solidFill>
                <a:schemeClr val="tx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Clr>
                <a:schemeClr val="accent4"/>
              </a:buClr>
            </a:pPr>
            <a:endParaRPr lang="en-US" sz="1800" dirty="0">
              <a:solidFill>
                <a:schemeClr val="tx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Clr>
                <a:schemeClr val="accent4"/>
              </a:buClr>
            </a:pPr>
            <a:endParaRPr lang="en-US" sz="1800" dirty="0">
              <a:solidFill>
                <a:schemeClr val="tx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Clr>
                <a:schemeClr val="accent4"/>
              </a:buClr>
            </a:pPr>
            <a:endParaRPr lang="en-US" sz="1800" dirty="0">
              <a:solidFill>
                <a:schemeClr val="tx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Clr>
                <a:schemeClr val="accent4"/>
              </a:buClr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A9630-5ADE-46B1-B0CE-7C54C6E1DD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80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4002C-41B0-2D40-8897-FD9EC6E49C4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03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4002C-41B0-2D40-8897-FD9EC6E49C4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86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4002C-41B0-2D40-8897-FD9EC6E49C4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Picture_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1999" cy="6858000"/>
          </a:xfrm>
          <a:solidFill>
            <a:schemeClr val="accent6"/>
          </a:solidFill>
        </p:spPr>
        <p:txBody>
          <a:bodyPr rIns="457200"/>
          <a:lstStyle>
            <a:lvl1pPr algn="r">
              <a:defRPr sz="2000" b="1" baseline="0">
                <a:solidFill>
                  <a:schemeClr val="bg2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9665" y="1432645"/>
            <a:ext cx="3585172" cy="1147593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7771" y="3065302"/>
            <a:ext cx="3286573" cy="61945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and title</a:t>
            </a: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987164" y="5235157"/>
            <a:ext cx="2272533" cy="279165"/>
            <a:chOff x="1011652" y="1504398"/>
            <a:chExt cx="10028238" cy="1231900"/>
          </a:xfrm>
          <a:solidFill>
            <a:schemeClr val="bg1"/>
          </a:solidFill>
        </p:grpSpPr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77771" y="3711405"/>
            <a:ext cx="2996700" cy="471488"/>
          </a:xfrm>
        </p:spPr>
        <p:txBody>
          <a:bodyPr>
            <a:noAutofit/>
          </a:bodyPr>
          <a:lstStyle>
            <a:lvl1pPr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br>
              <a:rPr lang="en-US"/>
            </a:br>
            <a:r>
              <a:rPr lang="en-US"/>
              <a:t>Copy logo and rule from master page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976202" y="2760087"/>
            <a:ext cx="393699" cy="0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3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-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384048" y="384048"/>
            <a:ext cx="11430000" cy="3401568"/>
          </a:xfrm>
          <a:solidFill>
            <a:schemeClr val="accent6"/>
          </a:solidFill>
        </p:spPr>
        <p:txBody>
          <a:bodyPr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344" y="645675"/>
            <a:ext cx="7599207" cy="466797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Journey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1114325" y="4093176"/>
            <a:ext cx="1595639" cy="2083809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500"/>
            </a:lvl2pPr>
          </a:lstStyle>
          <a:p>
            <a:pPr lvl="0"/>
            <a:r>
              <a:rPr lang="en-US"/>
              <a:t>Header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3181493" y="4093176"/>
            <a:ext cx="1554480" cy="2083809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500"/>
            </a:lvl2pPr>
          </a:lstStyle>
          <a:p>
            <a:pPr lvl="0"/>
            <a:r>
              <a:rPr lang="en-US"/>
              <a:t>Header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5292103" y="4093176"/>
            <a:ext cx="1554480" cy="2083809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500"/>
            </a:lvl2pPr>
          </a:lstStyle>
          <a:p>
            <a:pPr lvl="0"/>
            <a:r>
              <a:rPr lang="en-US"/>
              <a:t>Header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7410331" y="4093176"/>
            <a:ext cx="1552597" cy="2083809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500"/>
            </a:lvl2pPr>
          </a:lstStyle>
          <a:p>
            <a:pPr lvl="0"/>
            <a:r>
              <a:rPr lang="en-US"/>
              <a:t>Header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896390" y="4140010"/>
            <a:ext cx="158361" cy="1564875"/>
            <a:chOff x="2799692" y="4140010"/>
            <a:chExt cx="158361" cy="1564875"/>
          </a:xfrm>
        </p:grpSpPr>
        <p:sp>
          <p:nvSpPr>
            <p:cNvPr id="14" name="Isosceles Triangle 13"/>
            <p:cNvSpPr/>
            <p:nvPr/>
          </p:nvSpPr>
          <p:spPr>
            <a:xfrm rot="5400000">
              <a:off x="2787023" y="4152679"/>
              <a:ext cx="183699" cy="158361"/>
            </a:xfrm>
            <a:prstGeom prst="triangl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799692" y="4140010"/>
              <a:ext cx="0" cy="1564875"/>
            </a:xfrm>
            <a:prstGeom prst="line">
              <a:avLst/>
            </a:prstGeom>
            <a:ln w="12700" cmpd="sng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 userDrawn="1"/>
        </p:nvGrpSpPr>
        <p:grpSpPr>
          <a:xfrm>
            <a:off x="5010809" y="4140010"/>
            <a:ext cx="158361" cy="1564875"/>
            <a:chOff x="2799692" y="4140010"/>
            <a:chExt cx="158361" cy="1564875"/>
          </a:xfrm>
        </p:grpSpPr>
        <p:sp>
          <p:nvSpPr>
            <p:cNvPr id="17" name="Isosceles Triangle 16"/>
            <p:cNvSpPr/>
            <p:nvPr/>
          </p:nvSpPr>
          <p:spPr>
            <a:xfrm rot="5400000">
              <a:off x="2787023" y="4152679"/>
              <a:ext cx="183699" cy="158361"/>
            </a:xfrm>
            <a:prstGeom prst="triangl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799692" y="4140010"/>
              <a:ext cx="0" cy="1564875"/>
            </a:xfrm>
            <a:prstGeom prst="line">
              <a:avLst/>
            </a:prstGeom>
            <a:ln w="12700" cmpd="sng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 userDrawn="1"/>
        </p:nvGrpSpPr>
        <p:grpSpPr>
          <a:xfrm>
            <a:off x="7125228" y="4140010"/>
            <a:ext cx="158361" cy="1564875"/>
            <a:chOff x="2799692" y="4140010"/>
            <a:chExt cx="158361" cy="1564875"/>
          </a:xfrm>
        </p:grpSpPr>
        <p:sp>
          <p:nvSpPr>
            <p:cNvPr id="20" name="Isosceles Triangle 19"/>
            <p:cNvSpPr/>
            <p:nvPr/>
          </p:nvSpPr>
          <p:spPr>
            <a:xfrm rot="5400000">
              <a:off x="2787023" y="4152679"/>
              <a:ext cx="183699" cy="158361"/>
            </a:xfrm>
            <a:prstGeom prst="triangl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799692" y="4140010"/>
              <a:ext cx="0" cy="1564875"/>
            </a:xfrm>
            <a:prstGeom prst="line">
              <a:avLst/>
            </a:prstGeom>
            <a:ln w="12700" cmpd="sng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 userDrawn="1"/>
        </p:nvGrpSpPr>
        <p:grpSpPr>
          <a:xfrm>
            <a:off x="9239647" y="4140010"/>
            <a:ext cx="158361" cy="1564875"/>
            <a:chOff x="2799692" y="4140010"/>
            <a:chExt cx="158361" cy="1564875"/>
          </a:xfrm>
        </p:grpSpPr>
        <p:sp>
          <p:nvSpPr>
            <p:cNvPr id="23" name="Isosceles Triangle 22"/>
            <p:cNvSpPr/>
            <p:nvPr/>
          </p:nvSpPr>
          <p:spPr>
            <a:xfrm rot="5400000">
              <a:off x="2787023" y="4152679"/>
              <a:ext cx="183699" cy="158361"/>
            </a:xfrm>
            <a:prstGeom prst="triangl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799692" y="4140010"/>
              <a:ext cx="0" cy="1564875"/>
            </a:xfrm>
            <a:prstGeom prst="line">
              <a:avLst/>
            </a:prstGeom>
            <a:ln w="12700" cmpd="sng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ontent Placeholder 5"/>
          <p:cNvSpPr>
            <a:spLocks noGrp="1"/>
          </p:cNvSpPr>
          <p:nvPr>
            <p:ph sz="quarter" idx="20" hasCustomPrompt="1"/>
          </p:nvPr>
        </p:nvSpPr>
        <p:spPr>
          <a:xfrm>
            <a:off x="9522127" y="4093176"/>
            <a:ext cx="1600200" cy="2083809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500"/>
            </a:lvl2pPr>
          </a:lstStyle>
          <a:p>
            <a:pPr lvl="0"/>
            <a:r>
              <a:rPr lang="en-US"/>
              <a:t>Header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804647" y="1161330"/>
            <a:ext cx="4502150" cy="663575"/>
          </a:xfrm>
        </p:spPr>
        <p:txBody>
          <a:bodyPr>
            <a:noAutofit/>
          </a:bodyPr>
          <a:lstStyle>
            <a:lvl1pPr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Descriptor text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23"/>
          </p:nvPr>
        </p:nvSpPr>
        <p:spPr>
          <a:xfrm>
            <a:off x="566282" y="6419088"/>
            <a:ext cx="293345" cy="228600"/>
          </a:xfrm>
          <a:prstGeom prst="rect">
            <a:avLst/>
          </a:prstGeom>
        </p:spPr>
        <p:txBody>
          <a:bodyPr/>
          <a:lstStyle/>
          <a:p>
            <a:fld id="{33F7FF5B-134D-45DE-A5AF-82E2345C8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10">
          <p15:clr>
            <a:srgbClr val="FBAE40"/>
          </p15:clr>
        </p15:guide>
        <p15:guide id="2" pos="3754">
          <p15:clr>
            <a:srgbClr val="FBAE40"/>
          </p15:clr>
        </p15:guide>
        <p15:guide id="3" pos="2084">
          <p15:clr>
            <a:srgbClr val="FBAE40"/>
          </p15:clr>
        </p15:guide>
        <p15:guide id="4" pos="3926">
          <p15:clr>
            <a:srgbClr val="FBAE40"/>
          </p15:clr>
        </p15:guide>
        <p15:guide id="5" pos="5596">
          <p15:clr>
            <a:srgbClr val="FBAE40"/>
          </p15:clr>
        </p15:guide>
        <p15:guide id="6" pos="577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ve-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72" y="314960"/>
            <a:ext cx="7599207" cy="8122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Journey slide with pictograms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1078113" y="3665142"/>
            <a:ext cx="1737360" cy="2083809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400"/>
            </a:lvl2pPr>
          </a:lstStyle>
          <a:p>
            <a:pPr lvl="0"/>
            <a:r>
              <a:rPr lang="en-US"/>
              <a:t>Header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3136228" y="3665142"/>
            <a:ext cx="1737360" cy="2083809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400"/>
            </a:lvl2pPr>
          </a:lstStyle>
          <a:p>
            <a:pPr lvl="0"/>
            <a:r>
              <a:rPr lang="en-US"/>
              <a:t>Header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5250647" y="3665142"/>
            <a:ext cx="1737360" cy="2083809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400"/>
            </a:lvl2pPr>
          </a:lstStyle>
          <a:p>
            <a:pPr lvl="0"/>
            <a:r>
              <a:rPr lang="en-US"/>
              <a:t>Header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7365066" y="3665142"/>
            <a:ext cx="1737360" cy="2083809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400"/>
            </a:lvl2pPr>
          </a:lstStyle>
          <a:p>
            <a:pPr lvl="0"/>
            <a:r>
              <a:rPr lang="en-US"/>
              <a:t>Header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20" hasCustomPrompt="1"/>
          </p:nvPr>
        </p:nvSpPr>
        <p:spPr>
          <a:xfrm>
            <a:off x="9545442" y="3665142"/>
            <a:ext cx="1737360" cy="2083809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400"/>
            </a:lvl2pPr>
          </a:lstStyle>
          <a:p>
            <a:pPr lvl="0"/>
            <a:r>
              <a:rPr lang="en-US"/>
              <a:t>Header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1059730"/>
            <a:ext cx="4502150" cy="663575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en-US"/>
              <a:t>Descriptor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>
          <a:xfrm>
            <a:off x="566282" y="6419088"/>
            <a:ext cx="293345" cy="228600"/>
          </a:xfrm>
          <a:prstGeom prst="rect">
            <a:avLst/>
          </a:prstGeom>
        </p:spPr>
        <p:txBody>
          <a:bodyPr/>
          <a:lstStyle/>
          <a:p>
            <a:fld id="{33F7FF5B-134D-45DE-A5AF-82E2345C8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2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10">
          <p15:clr>
            <a:srgbClr val="FBAE40"/>
          </p15:clr>
        </p15:guide>
        <p15:guide id="2" pos="3754">
          <p15:clr>
            <a:srgbClr val="FBAE40"/>
          </p15:clr>
        </p15:guide>
        <p15:guide id="3" pos="2084">
          <p15:clr>
            <a:srgbClr val="FBAE40"/>
          </p15:clr>
        </p15:guide>
        <p15:guide id="4" pos="3926">
          <p15:clr>
            <a:srgbClr val="FBAE40"/>
          </p15:clr>
        </p15:guide>
        <p15:guide id="5" pos="5596">
          <p15:clr>
            <a:srgbClr val="FBAE40"/>
          </p15:clr>
        </p15:guide>
        <p15:guide id="6" pos="577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393192" y="384048"/>
            <a:ext cx="11430000" cy="5724144"/>
          </a:xfrm>
          <a:solidFill>
            <a:schemeClr val="accent6"/>
          </a:solidFill>
        </p:spPr>
        <p:txBody>
          <a:bodyPr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343" y="890317"/>
            <a:ext cx="3624347" cy="864142"/>
          </a:xfrm>
        </p:spPr>
        <p:txBody>
          <a:bodyPr anchor="t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>
          <a:xfrm>
            <a:off x="566282" y="6419088"/>
            <a:ext cx="293345" cy="228600"/>
          </a:xfrm>
          <a:prstGeom prst="rect">
            <a:avLst/>
          </a:prstGeom>
        </p:spPr>
        <p:txBody>
          <a:bodyPr/>
          <a:lstStyle/>
          <a:p>
            <a:fld id="{33F7FF5B-134D-45DE-A5AF-82E2345C81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583343" y="2105025"/>
            <a:ext cx="3395662" cy="242411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228600" indent="-2286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Header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3345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10">
          <p15:clr>
            <a:srgbClr val="FBAE40"/>
          </p15:clr>
        </p15:guide>
        <p15:guide id="2" pos="3754">
          <p15:clr>
            <a:srgbClr val="FBAE40"/>
          </p15:clr>
        </p15:guide>
        <p15:guide id="3" pos="2084">
          <p15:clr>
            <a:srgbClr val="FBAE40"/>
          </p15:clr>
        </p15:guide>
        <p15:guide id="4" pos="3926">
          <p15:clr>
            <a:srgbClr val="FBAE40"/>
          </p15:clr>
        </p15:guide>
        <p15:guide id="5" pos="5596">
          <p15:clr>
            <a:srgbClr val="FBAE40"/>
          </p15:clr>
        </p15:guide>
        <p15:guide id="6" pos="577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gra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393192" y="384048"/>
            <a:ext cx="11430000" cy="5724144"/>
          </a:xfrm>
          <a:solidFill>
            <a:schemeClr val="accent6"/>
          </a:solidFill>
        </p:spPr>
        <p:txBody>
          <a:bodyPr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>
          <a:xfrm>
            <a:off x="566282" y="6419088"/>
            <a:ext cx="293345" cy="228600"/>
          </a:xfrm>
          <a:prstGeom prst="rect">
            <a:avLst/>
          </a:prstGeom>
        </p:spPr>
        <p:txBody>
          <a:bodyPr/>
          <a:lstStyle/>
          <a:p>
            <a:fld id="{33F7FF5B-134D-45DE-A5AF-82E2345C81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583343" y="890317"/>
            <a:ext cx="3624347" cy="864142"/>
          </a:xfrm>
        </p:spPr>
        <p:txBody>
          <a:bodyPr anchor="t"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583343" y="2105025"/>
            <a:ext cx="3395662" cy="2424113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 marL="228600" indent="-228600"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Header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9987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10">
          <p15:clr>
            <a:srgbClr val="FBAE40"/>
          </p15:clr>
        </p15:guide>
        <p15:guide id="2" pos="3754">
          <p15:clr>
            <a:srgbClr val="FBAE40"/>
          </p15:clr>
        </p15:guide>
        <p15:guide id="3" pos="2084">
          <p15:clr>
            <a:srgbClr val="FBAE40"/>
          </p15:clr>
        </p15:guide>
        <p15:guide id="4" pos="3926">
          <p15:clr>
            <a:srgbClr val="FBAE40"/>
          </p15:clr>
        </p15:guide>
        <p15:guide id="5" pos="5596">
          <p15:clr>
            <a:srgbClr val="FBAE40"/>
          </p15:clr>
        </p15:guide>
        <p15:guide id="6" pos="577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with white text_box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393192" y="384048"/>
            <a:ext cx="11430000" cy="5724144"/>
          </a:xfrm>
          <a:solidFill>
            <a:schemeClr val="accent6"/>
          </a:solidFill>
        </p:spPr>
        <p:txBody>
          <a:bodyPr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>
          <a:xfrm>
            <a:off x="566282" y="6419088"/>
            <a:ext cx="293345" cy="228600"/>
          </a:xfrm>
          <a:prstGeom prst="rect">
            <a:avLst/>
          </a:prstGeom>
        </p:spPr>
        <p:txBody>
          <a:bodyPr/>
          <a:lstStyle/>
          <a:p>
            <a:fld id="{33F7FF5B-134D-45DE-A5AF-82E2345C81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50943" y="890317"/>
            <a:ext cx="3624347" cy="864142"/>
          </a:xfrm>
        </p:spPr>
        <p:txBody>
          <a:bodyPr anchor="t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350943" y="2105025"/>
            <a:ext cx="3395662" cy="2424113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228600" indent="-2286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Header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634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10">
          <p15:clr>
            <a:srgbClr val="FBAE40"/>
          </p15:clr>
        </p15:guide>
        <p15:guide id="2" pos="3754">
          <p15:clr>
            <a:srgbClr val="FBAE40"/>
          </p15:clr>
        </p15:guide>
        <p15:guide id="3" pos="2084">
          <p15:clr>
            <a:srgbClr val="FBAE40"/>
          </p15:clr>
        </p15:guide>
        <p15:guide id="4" pos="3926">
          <p15:clr>
            <a:srgbClr val="FBAE40"/>
          </p15:clr>
        </p15:guide>
        <p15:guide id="5" pos="5596">
          <p15:clr>
            <a:srgbClr val="FBAE40"/>
          </p15:clr>
        </p15:guide>
        <p15:guide id="6" pos="577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gray text_box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393192" y="384048"/>
            <a:ext cx="11430000" cy="5724144"/>
          </a:xfrm>
          <a:solidFill>
            <a:schemeClr val="accent6"/>
          </a:solidFill>
        </p:spPr>
        <p:txBody>
          <a:bodyPr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>
          <a:xfrm>
            <a:off x="566282" y="6419088"/>
            <a:ext cx="293345" cy="228600"/>
          </a:xfrm>
          <a:prstGeom prst="rect">
            <a:avLst/>
          </a:prstGeom>
        </p:spPr>
        <p:txBody>
          <a:bodyPr/>
          <a:lstStyle/>
          <a:p>
            <a:fld id="{33F7FF5B-134D-45DE-A5AF-82E2345C81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50943" y="890317"/>
            <a:ext cx="3624347" cy="864142"/>
          </a:xfrm>
        </p:spPr>
        <p:txBody>
          <a:bodyPr anchor="t"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350943" y="2105025"/>
            <a:ext cx="3395662" cy="2424113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 marL="228600" indent="-228600"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Header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0808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10">
          <p15:clr>
            <a:srgbClr val="FBAE40"/>
          </p15:clr>
        </p15:guide>
        <p15:guide id="2" pos="3754">
          <p15:clr>
            <a:srgbClr val="FBAE40"/>
          </p15:clr>
        </p15:guide>
        <p15:guide id="3" pos="2084">
          <p15:clr>
            <a:srgbClr val="FBAE40"/>
          </p15:clr>
        </p15:guide>
        <p15:guide id="4" pos="3926">
          <p15:clr>
            <a:srgbClr val="FBAE40"/>
          </p15:clr>
        </p15:guide>
        <p15:guide id="5" pos="5596">
          <p15:clr>
            <a:srgbClr val="FBAE40"/>
          </p15:clr>
        </p15:guide>
        <p15:guide id="6" pos="577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with blue box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292555" y="384048"/>
            <a:ext cx="7530637" cy="5724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393192" y="384048"/>
            <a:ext cx="3639312" cy="5724144"/>
          </a:xfrm>
          <a:solidFill>
            <a:schemeClr val="accent6"/>
          </a:solidFill>
        </p:spPr>
        <p:txBody>
          <a:bodyPr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87350" y="384048"/>
            <a:ext cx="3639312" cy="5724144"/>
          </a:xfrm>
          <a:solidFill>
            <a:srgbClr val="0B315E">
              <a:alpha val="74902"/>
            </a:srgb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>
          <a:xfrm>
            <a:off x="566282" y="6419088"/>
            <a:ext cx="293345" cy="228600"/>
          </a:xfrm>
          <a:prstGeom prst="rect">
            <a:avLst/>
          </a:prstGeom>
        </p:spPr>
        <p:txBody>
          <a:bodyPr/>
          <a:lstStyle/>
          <a:p>
            <a:fld id="{33F7FF5B-134D-45DE-A5AF-82E2345C81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4" hasCustomPrompt="1"/>
          </p:nvPr>
        </p:nvSpPr>
        <p:spPr>
          <a:xfrm>
            <a:off x="816717" y="1476074"/>
            <a:ext cx="2780579" cy="663575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Descriptor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62416" y="2800629"/>
            <a:ext cx="3089181" cy="1436393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Big idea text here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27295" y="2432083"/>
            <a:ext cx="359423" cy="0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6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10">
          <p15:clr>
            <a:srgbClr val="FBAE40"/>
          </p15:clr>
        </p15:guide>
        <p15:guide id="2" pos="3754">
          <p15:clr>
            <a:srgbClr val="FBAE40"/>
          </p15:clr>
        </p15:guide>
        <p15:guide id="3" pos="2084">
          <p15:clr>
            <a:srgbClr val="FBAE40"/>
          </p15:clr>
        </p15:guide>
        <p15:guide id="4" pos="3926">
          <p15:clr>
            <a:srgbClr val="FBAE40"/>
          </p15:clr>
        </p15:guide>
        <p15:guide id="5" pos="5596">
          <p15:clr>
            <a:srgbClr val="FBAE40"/>
          </p15:clr>
        </p15:guide>
        <p15:guide id="6" pos="577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with red box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393191" y="384048"/>
            <a:ext cx="7534656" cy="5724144"/>
          </a:xfrm>
          <a:solidFill>
            <a:schemeClr val="accent6"/>
          </a:solidFill>
        </p:spPr>
        <p:txBody>
          <a:bodyPr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>
          <a:xfrm>
            <a:off x="566282" y="6419088"/>
            <a:ext cx="293345" cy="228600"/>
          </a:xfrm>
          <a:prstGeom prst="rect">
            <a:avLst/>
          </a:prstGeom>
        </p:spPr>
        <p:txBody>
          <a:bodyPr/>
          <a:lstStyle/>
          <a:p>
            <a:fld id="{33F7FF5B-134D-45DE-A5AF-82E2345C81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184333" y="384048"/>
            <a:ext cx="3639312" cy="5724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9824278" y="2432083"/>
            <a:ext cx="359423" cy="0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492151" y="1095469"/>
            <a:ext cx="3023677" cy="1034405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Descriptor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501204" y="2810265"/>
            <a:ext cx="3005570" cy="1665288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Big idea text here</a:t>
            </a:r>
          </a:p>
        </p:txBody>
      </p:sp>
    </p:spTree>
    <p:extLst>
      <p:ext uri="{BB962C8B-B14F-4D97-AF65-F5344CB8AC3E}">
        <p14:creationId xmlns:p14="http://schemas.microsoft.com/office/powerpoint/2010/main" val="176999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10">
          <p15:clr>
            <a:srgbClr val="FBAE40"/>
          </p15:clr>
        </p15:guide>
        <p15:guide id="2" pos="3754">
          <p15:clr>
            <a:srgbClr val="FBAE40"/>
          </p15:clr>
        </p15:guide>
        <p15:guide id="3" pos="2084">
          <p15:clr>
            <a:srgbClr val="FBAE40"/>
          </p15:clr>
        </p15:guide>
        <p15:guide id="4" pos="3926">
          <p15:clr>
            <a:srgbClr val="FBAE40"/>
          </p15:clr>
        </p15:guide>
        <p15:guide id="5" pos="5596">
          <p15:clr>
            <a:srgbClr val="FBAE40"/>
          </p15:clr>
        </p15:guide>
        <p15:guide id="6" pos="577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with white box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393192" y="384048"/>
            <a:ext cx="11430000" cy="5724144"/>
          </a:xfrm>
          <a:solidFill>
            <a:schemeClr val="accent6"/>
          </a:solidFill>
        </p:spPr>
        <p:txBody>
          <a:bodyPr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2292" y="3336283"/>
            <a:ext cx="4200809" cy="837364"/>
          </a:xfrm>
        </p:spPr>
        <p:txBody>
          <a:bodyPr anchor="b">
            <a:noAutofit/>
          </a:bodyPr>
          <a:lstStyle>
            <a:lvl1pPr algn="ctr">
              <a:defRPr sz="3000">
                <a:solidFill>
                  <a:schemeClr val="accent4"/>
                </a:solidFill>
              </a:defRPr>
            </a:lvl1pPr>
          </a:lstStyle>
          <a:p>
            <a:r>
              <a:rPr lang="en-US"/>
              <a:t>Big idea text here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1748134" y="4332242"/>
            <a:ext cx="3069125" cy="663575"/>
          </a:xfrm>
        </p:spPr>
        <p:txBody>
          <a:bodyPr>
            <a:noAutofit/>
          </a:bodyPr>
          <a:lstStyle>
            <a:lvl1pPr algn="ctr"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Descriptor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>
          <a:xfrm>
            <a:off x="566282" y="6419088"/>
            <a:ext cx="293345" cy="228600"/>
          </a:xfrm>
          <a:prstGeom prst="rect">
            <a:avLst/>
          </a:prstGeom>
        </p:spPr>
        <p:txBody>
          <a:bodyPr/>
          <a:lstStyle/>
          <a:p>
            <a:fld id="{33F7FF5B-134D-45DE-A5AF-82E2345C8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0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10">
          <p15:clr>
            <a:srgbClr val="FBAE40"/>
          </p15:clr>
        </p15:guide>
        <p15:guide id="2" pos="3754">
          <p15:clr>
            <a:srgbClr val="FBAE40"/>
          </p15:clr>
        </p15:guide>
        <p15:guide id="3" pos="2084">
          <p15:clr>
            <a:srgbClr val="FBAE40"/>
          </p15:clr>
        </p15:guide>
        <p15:guide id="4" pos="3926">
          <p15:clr>
            <a:srgbClr val="FBAE40"/>
          </p15:clr>
        </p15:guide>
        <p15:guide id="5" pos="5596">
          <p15:clr>
            <a:srgbClr val="FBAE40"/>
          </p15:clr>
        </p15:guide>
        <p15:guide id="6" pos="577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with red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393192" y="384048"/>
            <a:ext cx="11430000" cy="5724144"/>
          </a:xfrm>
          <a:solidFill>
            <a:schemeClr val="accent6"/>
          </a:solidFill>
        </p:spPr>
        <p:txBody>
          <a:bodyPr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48952" y="2636638"/>
            <a:ext cx="4187136" cy="1208557"/>
          </a:xfrm>
        </p:spPr>
        <p:txBody>
          <a:bodyPr anchor="ctr">
            <a:noAutofit/>
          </a:bodyPr>
          <a:lstStyle>
            <a:lvl1pPr algn="r">
              <a:lnSpc>
                <a:spcPct val="85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Big  idea text here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6603699" y="2638345"/>
            <a:ext cx="4051583" cy="1205142"/>
          </a:xfrm>
        </p:spPr>
        <p:txBody>
          <a:bodyPr anchor="ctr">
            <a:noAutofit/>
          </a:bodyPr>
          <a:lstStyle>
            <a:lvl1pPr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Descriptor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>
          <a:xfrm>
            <a:off x="566282" y="6419088"/>
            <a:ext cx="293345" cy="228600"/>
          </a:xfrm>
          <a:prstGeom prst="rect">
            <a:avLst/>
          </a:prstGeom>
        </p:spPr>
        <p:txBody>
          <a:bodyPr/>
          <a:lstStyle/>
          <a:p>
            <a:fld id="{33F7FF5B-134D-45DE-A5AF-82E2345C815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0" y="2643242"/>
            <a:ext cx="0" cy="1195348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8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10">
          <p15:clr>
            <a:srgbClr val="FBAE40"/>
          </p15:clr>
        </p15:guide>
        <p15:guide id="2" pos="3754">
          <p15:clr>
            <a:srgbClr val="FBAE40"/>
          </p15:clr>
        </p15:guide>
        <p15:guide id="3" pos="2084">
          <p15:clr>
            <a:srgbClr val="FBAE40"/>
          </p15:clr>
        </p15:guide>
        <p15:guide id="4" pos="3926">
          <p15:clr>
            <a:srgbClr val="FBAE40"/>
          </p15:clr>
        </p15:guide>
        <p15:guide id="5" pos="5596">
          <p15:clr>
            <a:srgbClr val="FBAE40"/>
          </p15:clr>
        </p15:guide>
        <p15:guide id="6" pos="577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Gray 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1999" cy="6858000"/>
          </a:xfrm>
          <a:solidFill>
            <a:schemeClr val="accent6"/>
          </a:solidFill>
        </p:spPr>
        <p:txBody>
          <a:bodyPr/>
          <a:lstStyle>
            <a:lvl1pPr algn="ctr">
              <a:defRPr b="0" baseline="0">
                <a:solidFill>
                  <a:schemeClr val="bg2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add picture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987164" y="5235157"/>
            <a:ext cx="2272533" cy="279165"/>
            <a:chOff x="1011652" y="1504398"/>
            <a:chExt cx="10028238" cy="1231900"/>
          </a:xfrm>
          <a:solidFill>
            <a:schemeClr val="bg1"/>
          </a:solidFill>
        </p:grpSpPr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976202" y="2760087"/>
            <a:ext cx="393699" cy="0"/>
          </a:xfrm>
          <a:prstGeom prst="line">
            <a:avLst/>
          </a:prstGeom>
          <a:ln w="25400" cmpd="sng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9665" y="1432645"/>
            <a:ext cx="3585172" cy="1147593"/>
          </a:xfrm>
        </p:spPr>
        <p:txBody>
          <a:bodyPr anchor="t">
            <a:noAutofit/>
          </a:bodyPr>
          <a:lstStyle>
            <a:lvl1pPr algn="l">
              <a:defRPr sz="3600" baseline="0">
                <a:solidFill>
                  <a:srgbClr val="3F3F3F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7771" y="3065302"/>
            <a:ext cx="3286573" cy="61945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rgbClr val="3F3F3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and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77771" y="3711405"/>
            <a:ext cx="2715442" cy="471488"/>
          </a:xfrm>
        </p:spPr>
        <p:txBody>
          <a:bodyPr>
            <a:noAutofit/>
          </a:bodyPr>
          <a:lstStyle>
            <a:lvl1pPr>
              <a:defRPr sz="1400" b="0">
                <a:solidFill>
                  <a:srgbClr val="3F3F3F"/>
                </a:solidFill>
              </a:defRPr>
            </a:lvl1pPr>
          </a:lstStyle>
          <a:p>
            <a:pPr lvl="0"/>
            <a:r>
              <a:rPr lang="en-US"/>
              <a:t>Date</a:t>
            </a:r>
            <a:br>
              <a:rPr lang="en-US"/>
            </a:br>
            <a:r>
              <a:rPr lang="en-US"/>
              <a:t>Copy logo and rule from master</a:t>
            </a:r>
          </a:p>
        </p:txBody>
      </p:sp>
    </p:spTree>
    <p:extLst>
      <p:ext uri="{BB962C8B-B14F-4D97-AF65-F5344CB8AC3E}">
        <p14:creationId xmlns:p14="http://schemas.microsoft.com/office/powerpoint/2010/main" val="207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3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48952" y="2500843"/>
            <a:ext cx="4187136" cy="1208557"/>
          </a:xfrm>
        </p:spPr>
        <p:txBody>
          <a:bodyPr anchor="ctr">
            <a:noAutofit/>
          </a:bodyPr>
          <a:lstStyle>
            <a:lvl1pPr algn="r">
              <a:defRPr sz="400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Data slide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>
          <a:xfrm>
            <a:off x="566282" y="6419088"/>
            <a:ext cx="293345" cy="228600"/>
          </a:xfrm>
          <a:prstGeom prst="rect">
            <a:avLst/>
          </a:prstGeom>
        </p:spPr>
        <p:txBody>
          <a:bodyPr/>
          <a:lstStyle/>
          <a:p>
            <a:fld id="{33F7FF5B-134D-45DE-A5AF-82E2345C815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0" y="2640053"/>
            <a:ext cx="0" cy="1195348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624029" y="1626358"/>
            <a:ext cx="1737360" cy="2083809"/>
          </a:xfrm>
        </p:spPr>
        <p:txBody>
          <a:bodyPr/>
          <a:lstStyle>
            <a:lvl1pPr algn="ctr">
              <a:lnSpc>
                <a:spcPct val="80000"/>
              </a:lnSpc>
              <a:defRPr sz="40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buFontTx/>
              <a:buNone/>
              <a:defRPr sz="1400"/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24" hasCustomPrompt="1"/>
          </p:nvPr>
        </p:nvSpPr>
        <p:spPr>
          <a:xfrm>
            <a:off x="9008162" y="1626358"/>
            <a:ext cx="1737360" cy="2083809"/>
          </a:xfrm>
        </p:spPr>
        <p:txBody>
          <a:bodyPr/>
          <a:lstStyle>
            <a:lvl1pPr algn="ctr">
              <a:lnSpc>
                <a:spcPct val="80000"/>
              </a:lnSpc>
              <a:defRPr sz="4000">
                <a:solidFill>
                  <a:schemeClr val="tx2"/>
                </a:solidFill>
              </a:defRPr>
            </a:lvl1pPr>
            <a:lvl2pPr marL="0" indent="0" algn="ctr">
              <a:buFontTx/>
              <a:buNone/>
              <a:defRPr sz="1400"/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6632181" y="3354387"/>
            <a:ext cx="1737360" cy="2083809"/>
          </a:xfrm>
        </p:spPr>
        <p:txBody>
          <a:bodyPr/>
          <a:lstStyle>
            <a:lvl1pPr algn="ctr">
              <a:lnSpc>
                <a:spcPct val="80000"/>
              </a:lnSpc>
              <a:defRPr sz="4000">
                <a:solidFill>
                  <a:schemeClr val="tx2"/>
                </a:solidFill>
              </a:defRPr>
            </a:lvl1pPr>
            <a:lvl2pPr marL="0" indent="0" algn="ctr">
              <a:buFontTx/>
              <a:buNone/>
              <a:defRPr sz="1400"/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9008162" y="3354387"/>
            <a:ext cx="1737360" cy="2083809"/>
          </a:xfrm>
        </p:spPr>
        <p:txBody>
          <a:bodyPr/>
          <a:lstStyle>
            <a:lvl1pPr algn="ctr">
              <a:lnSpc>
                <a:spcPct val="80000"/>
              </a:lnSpc>
              <a:defRPr sz="4000">
                <a:solidFill>
                  <a:schemeClr val="tx2"/>
                </a:solidFill>
              </a:defRPr>
            </a:lvl1pPr>
            <a:lvl2pPr marL="0" indent="0" algn="ctr">
              <a:buFontTx/>
              <a:buNone/>
              <a:defRPr sz="1400"/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282642" y="2874671"/>
            <a:ext cx="420134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7282642" y="4565165"/>
            <a:ext cx="420134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9659214" y="2874671"/>
            <a:ext cx="420134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659214" y="4565165"/>
            <a:ext cx="420134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096000" y="2117576"/>
            <a:ext cx="0" cy="2057401"/>
          </a:xfrm>
          <a:prstGeom prst="line">
            <a:avLst/>
          </a:prstGeom>
          <a:ln w="254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60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10">
          <p15:clr>
            <a:srgbClr val="FBAE40"/>
          </p15:clr>
        </p15:guide>
        <p15:guide id="2" pos="3754">
          <p15:clr>
            <a:srgbClr val="FBAE40"/>
          </p15:clr>
        </p15:guide>
        <p15:guide id="3" pos="2084">
          <p15:clr>
            <a:srgbClr val="FBAE40"/>
          </p15:clr>
        </p15:guide>
        <p15:guide id="4" pos="3926">
          <p15:clr>
            <a:srgbClr val="FBAE40"/>
          </p15:clr>
        </p15:guide>
        <p15:guide id="5" pos="5596">
          <p15:clr>
            <a:srgbClr val="FBAE40"/>
          </p15:clr>
        </p15:guide>
        <p15:guide id="6" pos="577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393192" y="384048"/>
            <a:ext cx="11430000" cy="5724144"/>
          </a:xfrm>
          <a:solidFill>
            <a:schemeClr val="accent6"/>
          </a:solidFill>
        </p:spPr>
        <p:txBody>
          <a:bodyPr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3192" y="384048"/>
            <a:ext cx="11430000" cy="5715000"/>
          </a:xfrm>
          <a:solidFill>
            <a:srgbClr val="CC0000">
              <a:alpha val="74902"/>
            </a:srgb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48952" y="2500843"/>
            <a:ext cx="4187136" cy="1208557"/>
          </a:xfrm>
        </p:spPr>
        <p:txBody>
          <a:bodyPr anchor="ctr">
            <a:noAutofit/>
          </a:bodyPr>
          <a:lstStyle>
            <a:lvl1pPr algn="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Data slide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>
          <a:xfrm>
            <a:off x="566282" y="6419088"/>
            <a:ext cx="293345" cy="228600"/>
          </a:xfrm>
          <a:prstGeom prst="rect">
            <a:avLst/>
          </a:prstGeom>
        </p:spPr>
        <p:txBody>
          <a:bodyPr/>
          <a:lstStyle/>
          <a:p>
            <a:fld id="{33F7FF5B-134D-45DE-A5AF-82E2345C815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0" y="2640053"/>
            <a:ext cx="0" cy="1195348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7282642" y="2874671"/>
            <a:ext cx="420134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7282642" y="4565165"/>
            <a:ext cx="420134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9659214" y="2874671"/>
            <a:ext cx="420134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659214" y="4565165"/>
            <a:ext cx="420134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096000" y="2117576"/>
            <a:ext cx="0" cy="2057401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624029" y="1626358"/>
            <a:ext cx="1737360" cy="2083809"/>
          </a:xfrm>
        </p:spPr>
        <p:txBody>
          <a:bodyPr/>
          <a:lstStyle>
            <a:lvl1pPr algn="ctr">
              <a:lnSpc>
                <a:spcPct val="80000"/>
              </a:lnSpc>
              <a:defRPr sz="40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buFontTx/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Content Placeholder 5"/>
          <p:cNvSpPr>
            <a:spLocks noGrp="1"/>
          </p:cNvSpPr>
          <p:nvPr>
            <p:ph sz="quarter" idx="24" hasCustomPrompt="1"/>
          </p:nvPr>
        </p:nvSpPr>
        <p:spPr>
          <a:xfrm>
            <a:off x="9008162" y="1626358"/>
            <a:ext cx="1737360" cy="2083809"/>
          </a:xfrm>
        </p:spPr>
        <p:txBody>
          <a:bodyPr/>
          <a:lstStyle>
            <a:lvl1pPr algn="ctr">
              <a:lnSpc>
                <a:spcPct val="80000"/>
              </a:lnSpc>
              <a:defRPr sz="4000">
                <a:solidFill>
                  <a:schemeClr val="bg1"/>
                </a:solidFill>
              </a:defRPr>
            </a:lvl1pPr>
            <a:lvl2pPr marL="0" indent="0" algn="ctr">
              <a:buFontTx/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6632181" y="3354387"/>
            <a:ext cx="1737360" cy="2083809"/>
          </a:xfrm>
        </p:spPr>
        <p:txBody>
          <a:bodyPr/>
          <a:lstStyle>
            <a:lvl1pPr algn="ctr">
              <a:lnSpc>
                <a:spcPct val="80000"/>
              </a:lnSpc>
              <a:defRPr sz="4000">
                <a:solidFill>
                  <a:schemeClr val="bg1"/>
                </a:solidFill>
              </a:defRPr>
            </a:lvl1pPr>
            <a:lvl2pPr marL="0" indent="0" algn="ctr">
              <a:buFontTx/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9008162" y="3354387"/>
            <a:ext cx="1737360" cy="2083809"/>
          </a:xfrm>
        </p:spPr>
        <p:txBody>
          <a:bodyPr/>
          <a:lstStyle>
            <a:lvl1pPr algn="ctr">
              <a:lnSpc>
                <a:spcPct val="80000"/>
              </a:lnSpc>
              <a:defRPr sz="4000">
                <a:solidFill>
                  <a:schemeClr val="bg1"/>
                </a:solidFill>
              </a:defRPr>
            </a:lvl1pPr>
            <a:lvl2pPr marL="0" indent="0" algn="ctr">
              <a:buFontTx/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283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10">
          <p15:clr>
            <a:srgbClr val="FBAE40"/>
          </p15:clr>
        </p15:guide>
        <p15:guide id="2" pos="3754">
          <p15:clr>
            <a:srgbClr val="FBAE40"/>
          </p15:clr>
        </p15:guide>
        <p15:guide id="3" pos="2084">
          <p15:clr>
            <a:srgbClr val="FBAE40"/>
          </p15:clr>
        </p15:guide>
        <p15:guide id="4" pos="3926">
          <p15:clr>
            <a:srgbClr val="FBAE40"/>
          </p15:clr>
        </p15:guide>
        <p15:guide id="5" pos="5596">
          <p15:clr>
            <a:srgbClr val="FBAE40"/>
          </p15:clr>
        </p15:guide>
        <p15:guide id="6" pos="577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1999" cy="6858000"/>
          </a:xfrm>
          <a:solidFill>
            <a:schemeClr val="accent6"/>
          </a:solidFill>
        </p:spPr>
        <p:txBody>
          <a:bodyPr/>
          <a:lstStyle>
            <a:lvl1pPr algn="ctr">
              <a:defRPr b="0" baseline="0">
                <a:solidFill>
                  <a:schemeClr val="bg2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7951" y="1406387"/>
            <a:ext cx="3395987" cy="3538233"/>
          </a:xfrm>
        </p:spPr>
        <p:txBody>
          <a:bodyPr anchor="ctr">
            <a:noAutofit/>
          </a:bodyPr>
          <a:lstStyle>
            <a:lvl1pPr algn="r">
              <a:lnSpc>
                <a:spcPct val="80000"/>
              </a:lnSpc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Closing text</a:t>
            </a:r>
          </a:p>
        </p:txBody>
      </p:sp>
    </p:spTree>
    <p:extLst>
      <p:ext uri="{BB962C8B-B14F-4D97-AF65-F5344CB8AC3E}">
        <p14:creationId xmlns:p14="http://schemas.microsoft.com/office/powerpoint/2010/main" val="202202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3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gn-of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2847450" y="3040894"/>
            <a:ext cx="6537663" cy="803106"/>
            <a:chOff x="1011652" y="1504398"/>
            <a:chExt cx="10028238" cy="1231900"/>
          </a:xfrm>
          <a:solidFill>
            <a:schemeClr val="tx1"/>
          </a:solidFill>
        </p:grpSpPr>
        <p:sp>
          <p:nvSpPr>
            <p:cNvPr id="3" name="Freeform 2"/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gn-off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2847450" y="3040894"/>
            <a:ext cx="6537663" cy="803106"/>
            <a:chOff x="1011652" y="1504398"/>
            <a:chExt cx="10028238" cy="1231900"/>
          </a:xfrm>
          <a:solidFill>
            <a:schemeClr val="bg1"/>
          </a:solidFill>
        </p:grpSpPr>
        <p:sp>
          <p:nvSpPr>
            <p:cNvPr id="3" name="Freeform 2"/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5175" cy="6858000"/>
          </a:xfrm>
          <a:solidFill>
            <a:schemeClr val="bg1">
              <a:lumMod val="75000"/>
            </a:schemeClr>
          </a:solidFill>
        </p:spPr>
        <p:txBody>
          <a:bodyPr rIns="457200"/>
          <a:lstStyle>
            <a:lvl1pPr algn="r">
              <a:defRPr sz="2000" b="1" baseline="0">
                <a:solidFill>
                  <a:schemeClr val="bg2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add picture</a:t>
            </a: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987422" y="5235158"/>
            <a:ext cx="2273125" cy="279165"/>
            <a:chOff x="1011652" y="1504398"/>
            <a:chExt cx="10028238" cy="1231900"/>
          </a:xfrm>
          <a:solidFill>
            <a:schemeClr val="bg1"/>
          </a:solidFill>
        </p:grpSpPr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>
                <a:solidFill>
                  <a:schemeClr val="bg1"/>
                </a:solidFill>
              </a:endParaRPr>
            </a:p>
          </p:txBody>
        </p:sp>
      </p:grp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C07AEF2-95F8-4407-BBD7-8F517ACF16FE}"/>
              </a:ext>
            </a:extLst>
          </p:cNvPr>
          <p:cNvSpPr txBox="1">
            <a:spLocks/>
          </p:cNvSpPr>
          <p:nvPr userDrawn="1"/>
        </p:nvSpPr>
        <p:spPr>
          <a:xfrm>
            <a:off x="557929" y="6427484"/>
            <a:ext cx="6859786" cy="228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©2019 CVS Health and/or one of its affiliates. Confidential and proprietary.</a:t>
            </a:r>
          </a:p>
        </p:txBody>
      </p:sp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959915" y="1259021"/>
            <a:ext cx="3586106" cy="1147593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78663" y="3063240"/>
            <a:ext cx="3582950" cy="1262324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240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Presenter title</a:t>
            </a:r>
          </a:p>
          <a:p>
            <a:pPr lvl="2"/>
            <a:r>
              <a:rPr lang="en-US"/>
              <a:t>Date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977771" y="2760087"/>
            <a:ext cx="393699" cy="0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46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94155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2697E3D-9970-40A4-9967-1A38ED528B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spcBef>
                <a:spcPts val="0"/>
              </a:spcBef>
              <a:spcAft>
                <a:spcPts val="0"/>
              </a:spcAft>
              <a:defRPr lang="en-US" sz="66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br>
              <a:rPr lang="en-US"/>
            </a:br>
            <a:r>
              <a:rPr lang="en-US"/>
              <a:t>IMAGE</a:t>
            </a: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3589" y="530351"/>
            <a:ext cx="4884168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 </a:t>
            </a:r>
            <a:br>
              <a:rPr lang="en-US"/>
            </a:br>
            <a:r>
              <a:rPr lang="en-US"/>
              <a:t>for image and text slide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6740693" y="1765300"/>
            <a:ext cx="4884168" cy="3977640"/>
          </a:xfrm>
        </p:spPr>
        <p:txBody>
          <a:bodyPr/>
          <a:lstStyle>
            <a:lvl1pPr>
              <a:buClr>
                <a:schemeClr val="tx1"/>
              </a:buClr>
              <a:defRPr cap="none" baseline="0"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80785A3E-DA24-410F-9CAE-7070C42B58B4}"/>
              </a:ext>
            </a:extLst>
          </p:cNvPr>
          <p:cNvSpPr txBox="1">
            <a:spLocks/>
          </p:cNvSpPr>
          <p:nvPr userDrawn="1"/>
        </p:nvSpPr>
        <p:spPr>
          <a:xfrm>
            <a:off x="557930" y="6376946"/>
            <a:ext cx="352459" cy="228600"/>
          </a:xfrm>
          <a:prstGeom prst="rect">
            <a:avLst/>
          </a:prstGeom>
        </p:spPr>
        <p:txBody>
          <a:bodyPr lIns="0" r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8743595-4496-5147-A886-7D133864DF76}" type="slidenum">
              <a:rPr lang="en-US" sz="1000" b="1" smtClean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000" b="1">
              <a:solidFill>
                <a:schemeClr val="tx2"/>
              </a:solidFill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BE1DE7-64C2-4B16-AD38-1C91E86AECEB}"/>
              </a:ext>
            </a:extLst>
          </p:cNvPr>
          <p:cNvSpPr txBox="1">
            <a:spLocks/>
          </p:cNvSpPr>
          <p:nvPr userDrawn="1"/>
        </p:nvSpPr>
        <p:spPr>
          <a:xfrm>
            <a:off x="859760" y="6376946"/>
            <a:ext cx="3860217" cy="228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©2019 CVS Health and/or one of its affiliates.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994851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139F72-CEC0-495F-8477-192D60A880E2}"/>
              </a:ext>
            </a:extLst>
          </p:cNvPr>
          <p:cNvSpPr/>
          <p:nvPr userDrawn="1"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>
              <a:latin typeface="+mn-lt"/>
              <a:cs typeface="Open Sans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D529C4-33EB-411A-90D6-A13C851DE52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55279" y="6373316"/>
            <a:ext cx="1279513" cy="157138"/>
            <a:chOff x="1011652" y="1504398"/>
            <a:chExt cx="10028238" cy="1231900"/>
          </a:xfrm>
          <a:solidFill>
            <a:schemeClr val="bg1"/>
          </a:solidFill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3C6D422F-1C28-496C-8EC9-55A03DB078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4F11766-92E8-496A-A9B3-EB0227CDA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FF7F0F8D-4AAA-4D2F-BC45-761BF8C3D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36C3D20-4616-4A01-A0EB-E48EE7D0A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A8270E1-E4E2-4A5C-B400-6CDB4366C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31DA039-3C33-43FC-B0B2-0B0C69027C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929" y="530351"/>
            <a:ext cx="4884168" cy="7132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 for comparison slide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53474" y="3231873"/>
            <a:ext cx="3493918" cy="2514600"/>
          </a:xfrm>
          <a:noFill/>
        </p:spPr>
        <p:txBody>
          <a:bodyPr lIns="91440" tIns="91440" rIns="137160" bIns="91440"/>
          <a:lstStyle>
            <a:lvl1pPr marL="0" indent="0" algn="ctr">
              <a:spcBef>
                <a:spcPts val="1200"/>
              </a:spcBef>
              <a:buClr>
                <a:schemeClr val="tx1"/>
              </a:buClr>
              <a:buFont typeface="Arial"/>
              <a:buNone/>
              <a:defRPr sz="1800" b="1">
                <a:solidFill>
                  <a:schemeClr val="tx2"/>
                </a:solidFill>
              </a:defRPr>
            </a:lvl1pPr>
            <a:lvl2pPr marL="282575" indent="-163513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2pPr>
            <a:lvl3pPr marL="457200" indent="-174625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</a:defRPr>
            </a:lvl3pPr>
            <a:lvl4pPr marL="631825" indent="-174625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804863" indent="-173038">
              <a:spcBef>
                <a:spcPts val="6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</a:defRPr>
            </a:lvl5pPr>
            <a:lvl6pPr marL="977900" indent="-177800">
              <a:defRPr sz="1600"/>
            </a:lvl6pPr>
            <a:lvl7pPr marL="1143000" indent="-165100">
              <a:defRPr sz="1600"/>
            </a:lvl7pPr>
            <a:lvl8pPr marL="1320800" indent="-177800"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380297" y="3231873"/>
            <a:ext cx="3493918" cy="2514600"/>
          </a:xfrm>
          <a:noFill/>
        </p:spPr>
        <p:txBody>
          <a:bodyPr lIns="91440" tIns="91440" rIns="137160" bIns="91440"/>
          <a:lstStyle>
            <a:lvl1pPr marL="0" indent="0" algn="ctr">
              <a:spcBef>
                <a:spcPts val="1200"/>
              </a:spcBef>
              <a:buClr>
                <a:schemeClr val="bg1"/>
              </a:buClr>
              <a:buFont typeface="Arial"/>
              <a:buNone/>
              <a:defRPr sz="1800" b="1">
                <a:solidFill>
                  <a:schemeClr val="bg1"/>
                </a:solidFill>
              </a:defRPr>
            </a:lvl1pPr>
            <a:lvl2pPr marL="282575" indent="-163513"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457200" indent="-174625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3pPr>
            <a:lvl4pPr marL="631825" indent="-174625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804863" indent="-173038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buClr>
                <a:schemeClr val="bg1"/>
              </a:buClr>
              <a:defRPr sz="1600">
                <a:solidFill>
                  <a:schemeClr val="bg1"/>
                </a:solidFill>
              </a:defRPr>
            </a:lvl8pPr>
            <a:lvl9pPr>
              <a:defRPr sz="1600"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307312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705101" y="389319"/>
            <a:ext cx="9118092" cy="5724144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82880" rIns="2743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>
              <a:solidFill>
                <a:schemeClr val="accent5"/>
              </a:solidFill>
            </a:endParaRPr>
          </a:p>
        </p:txBody>
      </p:sp>
      <p:sp>
        <p:nvSpPr>
          <p:cNvPr id="8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384048" y="1024128"/>
            <a:ext cx="5806440" cy="4443984"/>
          </a:xfrm>
          <a:solidFill>
            <a:schemeClr val="accent6"/>
          </a:solidFill>
        </p:spPr>
        <p:txBody>
          <a:bodyPr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761" y="1167898"/>
            <a:ext cx="3685665" cy="890028"/>
          </a:xfrm>
        </p:spPr>
        <p:txBody>
          <a:bodyPr anchor="b">
            <a:noAutofit/>
          </a:bodyPr>
          <a:lstStyle>
            <a:lvl1pPr>
              <a:defRPr sz="3000">
                <a:solidFill>
                  <a:srgbClr val="3F3F3F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7223760" y="2825587"/>
            <a:ext cx="3386901" cy="2407316"/>
          </a:xfrm>
        </p:spPr>
        <p:txBody>
          <a:bodyPr>
            <a:noAutofit/>
          </a:bodyPr>
          <a:lstStyle>
            <a:lvl1pPr>
              <a:defRPr sz="1600" b="0" baseline="0"/>
            </a:lvl1pPr>
          </a:lstStyle>
          <a:p>
            <a:pPr lvl="0"/>
            <a:r>
              <a:rPr lang="en-US"/>
              <a:t>Text here </a:t>
            </a:r>
            <a:br>
              <a:rPr lang="en-US"/>
            </a:br>
            <a:r>
              <a:rPr lang="en-US"/>
              <a:t>Copy red line from master page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9"/>
          </p:nvPr>
        </p:nvSpPr>
        <p:spPr>
          <a:xfrm>
            <a:off x="566282" y="6419088"/>
            <a:ext cx="293345" cy="228600"/>
          </a:xfrm>
          <a:prstGeom prst="rect">
            <a:avLst/>
          </a:prstGeom>
        </p:spPr>
        <p:txBody>
          <a:bodyPr/>
          <a:lstStyle/>
          <a:p>
            <a:fld id="{33F7FF5B-134D-45DE-A5AF-82E2345C81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7238960" y="2402600"/>
            <a:ext cx="393699" cy="27432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 lang="en-US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5806441"/>
            <a:ext cx="9344809" cy="465268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Add footnotes if needed</a:t>
            </a:r>
          </a:p>
        </p:txBody>
      </p:sp>
    </p:spTree>
    <p:extLst>
      <p:ext uri="{BB962C8B-B14F-4D97-AF65-F5344CB8AC3E}">
        <p14:creationId xmlns:p14="http://schemas.microsoft.com/office/powerpoint/2010/main" val="374989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117336"/>
          </a:xfrm>
          <a:solidFill>
            <a:schemeClr val="accent6"/>
          </a:solidFill>
        </p:spPr>
        <p:txBody>
          <a:bodyPr/>
          <a:lstStyle>
            <a:lvl1pPr algn="ctr">
              <a:defRPr b="1" baseline="0">
                <a:solidFill>
                  <a:schemeClr val="bg2"/>
                </a:solidFill>
              </a:defRPr>
            </a:lvl1pPr>
          </a:lstStyle>
          <a:p>
            <a:endParaRPr lang="en-US"/>
          </a:p>
          <a:p>
            <a:r>
              <a:rPr lang="en-US"/>
              <a:t>Click icon to add picture.</a:t>
            </a:r>
          </a:p>
          <a:p>
            <a:r>
              <a:rPr lang="en-US"/>
              <a:t>Follow instructions in margin of slide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2800" y="2537579"/>
            <a:ext cx="5486400" cy="1045890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>
          <a:xfrm>
            <a:off x="566282" y="6419088"/>
            <a:ext cx="293345" cy="228600"/>
          </a:xfrm>
          <a:prstGeom prst="rect">
            <a:avLst/>
          </a:prstGeom>
        </p:spPr>
        <p:txBody>
          <a:bodyPr/>
          <a:lstStyle/>
          <a:p>
            <a:fld id="{33F7FF5B-134D-45DE-A5AF-82E2345C815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899151" y="2073651"/>
            <a:ext cx="393699" cy="0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899151" y="4040673"/>
            <a:ext cx="393699" cy="0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62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72" y="326136"/>
            <a:ext cx="7556691" cy="76708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One column text slide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576072" y="1447800"/>
            <a:ext cx="7556691" cy="4665663"/>
          </a:xfrm>
        </p:spPr>
        <p:txBody>
          <a:bodyPr/>
          <a:lstStyle>
            <a:lvl1pPr>
              <a:defRPr/>
            </a:lvl1pPr>
            <a:lvl2pPr marL="228600" indent="-228600"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</a:lstStyle>
          <a:p>
            <a:pPr lvl="0"/>
            <a:r>
              <a:rPr lang="en-US"/>
              <a:t>Header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566282" y="6419088"/>
            <a:ext cx="293345" cy="228600"/>
          </a:xfrm>
          <a:prstGeom prst="rect">
            <a:avLst/>
          </a:prstGeom>
        </p:spPr>
        <p:txBody>
          <a:bodyPr/>
          <a:lstStyle/>
          <a:p>
            <a:fld id="{33F7FF5B-134D-45DE-A5AF-82E2345C8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7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71" y="326136"/>
            <a:ext cx="8453335" cy="76708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Two column text slide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576071" y="1447800"/>
            <a:ext cx="3975109" cy="4735717"/>
          </a:xfrm>
        </p:spPr>
        <p:txBody>
          <a:bodyPr/>
          <a:lstStyle>
            <a:lvl1pPr>
              <a:defRPr/>
            </a:lvl1pPr>
            <a:lvl2pPr>
              <a:buClr>
                <a:schemeClr val="tx1"/>
              </a:buClr>
              <a:defRPr baseline="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Header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5054297" y="1447800"/>
            <a:ext cx="3975109" cy="4735717"/>
          </a:xfrm>
        </p:spPr>
        <p:txBody>
          <a:bodyPr/>
          <a:lstStyle>
            <a:lvl1pP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</a:lstStyle>
          <a:p>
            <a:pPr lvl="0"/>
            <a:r>
              <a:rPr lang="en-US"/>
              <a:t>Header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level0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566282" y="6419088"/>
            <a:ext cx="293345" cy="228600"/>
          </a:xfrm>
          <a:prstGeom prst="rect">
            <a:avLst/>
          </a:prstGeom>
        </p:spPr>
        <p:txBody>
          <a:bodyPr/>
          <a:lstStyle/>
          <a:p>
            <a:fld id="{33F7FF5B-134D-45DE-A5AF-82E2345C8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55">
          <p15:clr>
            <a:srgbClr val="FBAE40"/>
          </p15:clr>
        </p15:guide>
        <p15:guide id="2" pos="392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93193" y="389319"/>
            <a:ext cx="11430000" cy="5724144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82880" rIns="2743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>
              <a:solidFill>
                <a:schemeClr val="accent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2397" y="623012"/>
            <a:ext cx="7599207" cy="466797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23"/>
          </p:nvPr>
        </p:nvSpPr>
        <p:spPr>
          <a:xfrm>
            <a:off x="566282" y="6419088"/>
            <a:ext cx="293345" cy="228600"/>
          </a:xfrm>
          <a:prstGeom prst="rect">
            <a:avLst/>
          </a:prstGeom>
        </p:spPr>
        <p:txBody>
          <a:bodyPr/>
          <a:lstStyle/>
          <a:p>
            <a:fld id="{33F7FF5B-134D-45DE-A5AF-82E2345C81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802397" y="1447800"/>
            <a:ext cx="7556691" cy="4665663"/>
          </a:xfrm>
        </p:spPr>
        <p:txBody>
          <a:bodyPr/>
          <a:lstStyle>
            <a:lvl1pPr>
              <a:defRPr sz="2000"/>
            </a:lvl1pPr>
            <a:lvl2pPr marL="228600" indent="-228600"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</a:lstStyle>
          <a:p>
            <a:pPr lvl="0"/>
            <a:r>
              <a:rPr lang="en-US"/>
              <a:t>Header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31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10">
          <p15:clr>
            <a:srgbClr val="FBAE40"/>
          </p15:clr>
        </p15:guide>
        <p15:guide id="2" pos="3754">
          <p15:clr>
            <a:srgbClr val="FBAE40"/>
          </p15:clr>
        </p15:guide>
        <p15:guide id="3" pos="2084">
          <p15:clr>
            <a:srgbClr val="FBAE40"/>
          </p15:clr>
        </p15:guide>
        <p15:guide id="4" pos="3926">
          <p15:clr>
            <a:srgbClr val="FBAE40"/>
          </p15:clr>
        </p15:guide>
        <p15:guide id="5" pos="5596">
          <p15:clr>
            <a:srgbClr val="FBAE40"/>
          </p15:clr>
        </p15:guide>
        <p15:guide id="6" pos="577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72" y="326136"/>
            <a:ext cx="7556691" cy="767080"/>
          </a:xfrm>
        </p:spPr>
        <p:txBody>
          <a:bodyPr anchor="ctr"/>
          <a:lstStyle>
            <a:lvl1pPr>
              <a:defRPr baseline="0"/>
            </a:lvl1pPr>
          </a:lstStyle>
          <a:p>
            <a:r>
              <a:rPr lang="en-US"/>
              <a:t>Three column with text and pictograms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1114332" y="3268663"/>
            <a:ext cx="2926080" cy="2535725"/>
          </a:xfrm>
        </p:spPr>
        <p:txBody>
          <a:bodyPr/>
          <a:lstStyle>
            <a:lvl1pPr algn="ctr">
              <a:spcBef>
                <a:spcPts val="1200"/>
              </a:spcBef>
              <a:defRPr sz="2000"/>
            </a:lvl1pPr>
            <a:lvl2pPr marL="0" indent="0" algn="ctr">
              <a:spcBef>
                <a:spcPts val="1200"/>
              </a:spcBef>
              <a:buFontTx/>
              <a:buNone/>
              <a:defRPr sz="1600" baseline="0"/>
            </a:lvl2pPr>
          </a:lstStyle>
          <a:p>
            <a:pPr lvl="0"/>
            <a:r>
              <a:rPr lang="en-US"/>
              <a:t>Header</a:t>
            </a:r>
          </a:p>
          <a:p>
            <a:pPr lvl="1"/>
            <a:r>
              <a:rPr lang="en-US"/>
              <a:t>Descriptor text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629476" y="3268663"/>
            <a:ext cx="2926080" cy="2535725"/>
          </a:xfrm>
        </p:spPr>
        <p:txBody>
          <a:bodyPr/>
          <a:lstStyle>
            <a:lvl1pPr algn="ctr">
              <a:spcBef>
                <a:spcPts val="1200"/>
              </a:spcBef>
              <a:defRPr sz="2000"/>
            </a:lvl1pPr>
            <a:lvl2pPr marL="0" indent="0" algn="ctr">
              <a:spcBef>
                <a:spcPts val="1200"/>
              </a:spcBef>
              <a:buFontTx/>
              <a:buNone/>
              <a:defRPr sz="1600"/>
            </a:lvl2pPr>
          </a:lstStyle>
          <a:p>
            <a:pPr lvl="0"/>
            <a:r>
              <a:rPr lang="en-US"/>
              <a:t>Header</a:t>
            </a:r>
          </a:p>
          <a:p>
            <a:pPr lvl="1"/>
            <a:r>
              <a:rPr lang="en-US"/>
              <a:t>Descriptor text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8144620" y="3268663"/>
            <a:ext cx="2926080" cy="2535725"/>
          </a:xfrm>
        </p:spPr>
        <p:txBody>
          <a:bodyPr/>
          <a:lstStyle>
            <a:lvl1pPr algn="ctr">
              <a:spcBef>
                <a:spcPts val="1200"/>
              </a:spcBef>
              <a:defRPr sz="2000"/>
            </a:lvl1pPr>
            <a:lvl2pPr marL="0" indent="0" algn="ctr">
              <a:spcBef>
                <a:spcPts val="1200"/>
              </a:spcBef>
              <a:buFontTx/>
              <a:buNone/>
              <a:defRPr sz="1600"/>
            </a:lvl2pPr>
          </a:lstStyle>
          <a:p>
            <a:pPr lvl="0"/>
            <a:r>
              <a:rPr lang="en-US"/>
              <a:t>Header</a:t>
            </a:r>
          </a:p>
          <a:p>
            <a:pPr lvl="1"/>
            <a:r>
              <a:rPr lang="en-US"/>
              <a:t>Descriptor text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>
          <a:xfrm>
            <a:off x="566282" y="6419088"/>
            <a:ext cx="293345" cy="228600"/>
          </a:xfrm>
          <a:prstGeom prst="rect">
            <a:avLst/>
          </a:prstGeom>
        </p:spPr>
        <p:txBody>
          <a:bodyPr/>
          <a:lstStyle/>
          <a:p>
            <a:fld id="{33F7FF5B-134D-45DE-A5AF-82E2345C8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526">
          <p15:clr>
            <a:srgbClr val="FBAE40"/>
          </p15:clr>
        </p15:guide>
        <p15:guide id="2" pos="4984">
          <p15:clr>
            <a:srgbClr val="FBAE40"/>
          </p15:clr>
        </p15:guide>
        <p15:guide id="3" pos="2696">
          <p15:clr>
            <a:srgbClr val="FBAE40"/>
          </p15:clr>
        </p15:guide>
        <p15:guide id="4" pos="515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-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72" y="326136"/>
            <a:ext cx="7556691" cy="767080"/>
          </a:xfrm>
        </p:spPr>
        <p:txBody>
          <a:bodyPr anchor="ctr"/>
          <a:lstStyle>
            <a:lvl1pPr>
              <a:defRPr baseline="0"/>
            </a:lvl1pPr>
          </a:lstStyle>
          <a:p>
            <a:r>
              <a:rPr lang="en-US"/>
              <a:t>Four column with text and pictograms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741896" y="3268663"/>
            <a:ext cx="2428456" cy="2535725"/>
          </a:xfrm>
        </p:spPr>
        <p:txBody>
          <a:bodyPr/>
          <a:lstStyle>
            <a:lvl1pPr algn="ctr">
              <a:spcBef>
                <a:spcPts val="1200"/>
              </a:spcBef>
              <a:defRPr sz="2000"/>
            </a:lvl1pPr>
            <a:lvl2pPr marL="0" indent="0" algn="ctr">
              <a:spcBef>
                <a:spcPts val="1200"/>
              </a:spcBef>
              <a:buFontTx/>
              <a:buNone/>
              <a:defRPr sz="1600" baseline="0"/>
            </a:lvl2pPr>
          </a:lstStyle>
          <a:p>
            <a:pPr lvl="0"/>
            <a:r>
              <a:rPr lang="en-US"/>
              <a:t>Header</a:t>
            </a:r>
          </a:p>
          <a:p>
            <a:pPr lvl="1"/>
            <a:r>
              <a:rPr lang="en-US"/>
              <a:t>Descriptor text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3488339" y="3268663"/>
            <a:ext cx="2428456" cy="2535725"/>
          </a:xfrm>
        </p:spPr>
        <p:txBody>
          <a:bodyPr/>
          <a:lstStyle>
            <a:lvl1pPr algn="ctr">
              <a:spcBef>
                <a:spcPts val="1200"/>
              </a:spcBef>
              <a:defRPr sz="2000"/>
            </a:lvl1pPr>
            <a:lvl2pPr marL="0" indent="0" algn="ctr">
              <a:spcBef>
                <a:spcPts val="1200"/>
              </a:spcBef>
              <a:buFontTx/>
              <a:buNone/>
              <a:defRPr sz="1600"/>
            </a:lvl2pPr>
          </a:lstStyle>
          <a:p>
            <a:pPr lvl="0"/>
            <a:r>
              <a:rPr lang="en-US"/>
              <a:t>Header</a:t>
            </a:r>
          </a:p>
          <a:p>
            <a:pPr lvl="1"/>
            <a:r>
              <a:rPr lang="en-US"/>
              <a:t>Descriptor text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6234782" y="3268663"/>
            <a:ext cx="2428456" cy="2535725"/>
          </a:xfrm>
        </p:spPr>
        <p:txBody>
          <a:bodyPr/>
          <a:lstStyle>
            <a:lvl1pPr algn="ctr">
              <a:spcBef>
                <a:spcPts val="1200"/>
              </a:spcBef>
              <a:defRPr sz="2000"/>
            </a:lvl1pPr>
            <a:lvl2pPr marL="0" indent="0" algn="ctr">
              <a:spcBef>
                <a:spcPts val="1200"/>
              </a:spcBef>
              <a:buFontTx/>
              <a:buNone/>
              <a:defRPr sz="1600"/>
            </a:lvl2pPr>
          </a:lstStyle>
          <a:p>
            <a:pPr lvl="0"/>
            <a:r>
              <a:rPr lang="en-US"/>
              <a:t>Header</a:t>
            </a:r>
          </a:p>
          <a:p>
            <a:pPr lvl="1"/>
            <a:r>
              <a:rPr lang="en-US"/>
              <a:t>Descriptor text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>
          <a:xfrm>
            <a:off x="566282" y="6419088"/>
            <a:ext cx="293345" cy="228600"/>
          </a:xfrm>
          <a:prstGeom prst="rect">
            <a:avLst/>
          </a:prstGeom>
        </p:spPr>
        <p:txBody>
          <a:bodyPr/>
          <a:lstStyle/>
          <a:p>
            <a:fld id="{33F7FF5B-134D-45DE-A5AF-82E2345C81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8981224" y="3268663"/>
            <a:ext cx="2428456" cy="2535725"/>
          </a:xfrm>
        </p:spPr>
        <p:txBody>
          <a:bodyPr/>
          <a:lstStyle>
            <a:lvl1pPr algn="ctr">
              <a:spcBef>
                <a:spcPts val="1200"/>
              </a:spcBef>
              <a:defRPr sz="2000"/>
            </a:lvl1pPr>
            <a:lvl2pPr marL="0" indent="0" algn="ctr">
              <a:spcBef>
                <a:spcPts val="1200"/>
              </a:spcBef>
              <a:buFontTx/>
              <a:buNone/>
              <a:defRPr sz="1600"/>
            </a:lvl2pPr>
          </a:lstStyle>
          <a:p>
            <a:pPr lvl="0"/>
            <a:r>
              <a:rPr lang="en-US"/>
              <a:t>Header</a:t>
            </a:r>
          </a:p>
          <a:p>
            <a:pPr lvl="1"/>
            <a:r>
              <a:rPr lang="en-US"/>
              <a:t>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81176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526">
          <p15:clr>
            <a:srgbClr val="FBAE40"/>
          </p15:clr>
        </p15:guide>
        <p15:guide id="2" pos="4984">
          <p15:clr>
            <a:srgbClr val="FBAE40"/>
          </p15:clr>
        </p15:guide>
        <p15:guide id="3" pos="2696">
          <p15:clr>
            <a:srgbClr val="FBAE40"/>
          </p15:clr>
        </p15:guide>
        <p15:guide id="4" pos="515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2" y="331216"/>
            <a:ext cx="7556691" cy="767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1511171"/>
            <a:ext cx="7556691" cy="47538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/>
          <p:cNvGrpSpPr>
            <a:grpSpLocks noChangeAspect="1"/>
          </p:cNvGrpSpPr>
          <p:nvPr userDrawn="1"/>
        </p:nvGrpSpPr>
        <p:grpSpPr>
          <a:xfrm>
            <a:off x="10352582" y="6373316"/>
            <a:ext cx="1279180" cy="157138"/>
            <a:chOff x="1011652" y="1504398"/>
            <a:chExt cx="10028238" cy="1231900"/>
          </a:xfrm>
          <a:solidFill>
            <a:schemeClr val="tx1"/>
          </a:solidFill>
        </p:grpSpPr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217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27" r:id="rId2"/>
    <p:sldLayoutId id="2147483685" r:id="rId3"/>
    <p:sldLayoutId id="2147483735" r:id="rId4"/>
    <p:sldLayoutId id="2147483660" r:id="rId5"/>
    <p:sldLayoutId id="2147483668" r:id="rId6"/>
    <p:sldLayoutId id="2147483719" r:id="rId7"/>
    <p:sldLayoutId id="2147483669" r:id="rId8"/>
    <p:sldLayoutId id="2147483736" r:id="rId9"/>
    <p:sldLayoutId id="2147483670" r:id="rId10"/>
    <p:sldLayoutId id="2147483717" r:id="rId11"/>
    <p:sldLayoutId id="2147483718" r:id="rId12"/>
    <p:sldLayoutId id="2147483730" r:id="rId13"/>
    <p:sldLayoutId id="2147483737" r:id="rId14"/>
    <p:sldLayoutId id="2147483732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33" r:id="rId21"/>
    <p:sldLayoutId id="2147483726" r:id="rId22"/>
    <p:sldLayoutId id="2147483673" r:id="rId23"/>
    <p:sldLayoutId id="2147483691" r:id="rId24"/>
    <p:sldLayoutId id="2147483692" r:id="rId25"/>
    <p:sldLayoutId id="2147483738" r:id="rId26"/>
    <p:sldLayoutId id="2147483740" r:id="rId27"/>
    <p:sldLayoutId id="2147483743" r:id="rId28"/>
    <p:sldLayoutId id="2147483745" r:id="rId29"/>
    <p:sldLayoutId id="2147483750" r:id="rId30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rgbClr val="3F3F3F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/>
        <a:buNone/>
        <a:defRPr sz="2000" b="1" kern="1200">
          <a:solidFill>
            <a:srgbClr val="3F3F3F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/>
        <a:buChar char="•"/>
        <a:tabLst/>
        <a:defRPr sz="1800" kern="1200">
          <a:solidFill>
            <a:srgbClr val="3F3F3F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.AppleSystemUIFont" charset="-120"/>
        <a:buChar char="–"/>
        <a:tabLst/>
        <a:defRPr sz="1800" kern="1200">
          <a:solidFill>
            <a:srgbClr val="3F3F3F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Arial"/>
        <a:buChar char="•"/>
        <a:tabLst/>
        <a:defRPr sz="1800" kern="1200">
          <a:solidFill>
            <a:srgbClr val="3F3F3F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.AppleSystemUIFont" charset="-120"/>
        <a:buChar char="»"/>
        <a:tabLst/>
        <a:defRPr sz="1800" kern="1200" baseline="0">
          <a:solidFill>
            <a:srgbClr val="3F3F3F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/>
        <a:buNone/>
        <a:tabLst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/>
        <a:buNone/>
        <a:tabLst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/>
        <a:buNone/>
        <a:tabLst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88">
          <p15:clr>
            <a:srgbClr val="A4A3A4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336">
          <p15:clr>
            <a:srgbClr val="F26B43"/>
          </p15:clr>
        </p15:guide>
        <p15:guide id="5" orient="horz" pos="264">
          <p15:clr>
            <a:srgbClr val="F26B43"/>
          </p15:clr>
        </p15:guide>
        <p15:guide id="6" orient="horz" pos="912">
          <p15:clr>
            <a:srgbClr val="F26B43"/>
          </p15:clr>
        </p15:guide>
        <p15:guide id="7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22" r="15701" b="28848"/>
          <a:stretch/>
        </p:blipFill>
        <p:spPr>
          <a:xfrm>
            <a:off x="-3175" y="0"/>
            <a:ext cx="12195175" cy="685800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86B1C1B-9DCB-42F1-A409-312C3FB3FDF6}"/>
              </a:ext>
            </a:extLst>
          </p:cNvPr>
          <p:cNvSpPr/>
          <p:nvPr/>
        </p:nvSpPr>
        <p:spPr>
          <a:xfrm>
            <a:off x="531940" y="876031"/>
            <a:ext cx="4178808" cy="5157216"/>
          </a:xfrm>
          <a:prstGeom prst="rect">
            <a:avLst/>
          </a:prstGeom>
          <a:solidFill>
            <a:srgbClr val="CC0000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82880" rIns="2743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>
              <a:solidFill>
                <a:schemeClr val="accent5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969553-44A5-4DD1-BB1F-6ACD18A26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252" y="1259020"/>
            <a:ext cx="3749495" cy="1384344"/>
          </a:xfrm>
        </p:spPr>
        <p:txBody>
          <a:bodyPr/>
          <a:lstStyle/>
          <a:p>
            <a:r>
              <a:rPr lang="en-US" sz="3400" dirty="0"/>
              <a:t>CVS Health Corp</a:t>
            </a:r>
            <a:br>
              <a:rPr lang="en-US" sz="3200" dirty="0"/>
            </a:br>
            <a:r>
              <a:rPr lang="en-US" sz="1800" dirty="0"/>
              <a:t>CVS</a:t>
            </a:r>
            <a:endParaRPr lang="en-US" sz="32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en-US" sz="2000" b="1" dirty="0"/>
              <a:t>Mary Baertlein</a:t>
            </a:r>
          </a:p>
          <a:p>
            <a:pPr lvl="2"/>
            <a:r>
              <a:rPr lang="en-US" sz="2000" dirty="0"/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0EB09A-86CF-46C5-B168-F65D7D946063}"/>
              </a:ext>
            </a:extLst>
          </p:cNvPr>
          <p:cNvGrpSpPr>
            <a:grpSpLocks noChangeAspect="1"/>
          </p:cNvGrpSpPr>
          <p:nvPr/>
        </p:nvGrpSpPr>
        <p:grpSpPr>
          <a:xfrm>
            <a:off x="988753" y="5235158"/>
            <a:ext cx="2272533" cy="279165"/>
            <a:chOff x="1011652" y="1504398"/>
            <a:chExt cx="10028238" cy="1231900"/>
          </a:xfrm>
          <a:solidFill>
            <a:schemeClr val="bg1"/>
          </a:solidFill>
        </p:grpSpPr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93D41C44-DD35-4676-B6C4-ADC94CF5D1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7027" y="1539323"/>
              <a:ext cx="4808538" cy="1189038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7DDD7A93-7FDD-4168-92C9-5CA4652D7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202" y="1504398"/>
              <a:ext cx="1030288" cy="1231900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24">
              <a:extLst>
                <a:ext uri="{FF2B5EF4-FFF2-40B4-BE49-F238E27FC236}">
                  <a16:creationId xmlns:a16="http://schemas.microsoft.com/office/drawing/2014/main" id="{ADB957F3-CD1C-454D-8794-71E27049B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727" y="1504398"/>
              <a:ext cx="1147763" cy="1231900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Freeform 25">
              <a:extLst>
                <a:ext uri="{FF2B5EF4-FFF2-40B4-BE49-F238E27FC236}">
                  <a16:creationId xmlns:a16="http://schemas.microsoft.com/office/drawing/2014/main" id="{5844A1AF-A318-4741-B4E1-37F76A6AE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115" y="1539323"/>
              <a:ext cx="1144588" cy="1163638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872271F6-B2E5-4D2C-82FB-0AFA2DF3E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652" y="1504398"/>
              <a:ext cx="1500188" cy="1231900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CC523C5F-5655-4F38-885E-6BEF19C87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6527" y="2471186"/>
              <a:ext cx="233363" cy="23971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9014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733" y="623012"/>
            <a:ext cx="10756050" cy="712302"/>
          </a:xfrm>
        </p:spPr>
        <p:txBody>
          <a:bodyPr/>
          <a:lstStyle/>
          <a:p>
            <a:r>
              <a:rPr lang="en-US" dirty="0"/>
              <a:t>Valuation – Dividend Discount Model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F9927DF-ACFD-50E1-726A-94D8B6F70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081255"/>
              </p:ext>
            </p:extLst>
          </p:nvPr>
        </p:nvGraphicFramePr>
        <p:xfrm>
          <a:off x="425328" y="3918721"/>
          <a:ext cx="4318000" cy="1905000"/>
        </p:xfrm>
        <a:graphic>
          <a:graphicData uri="http://schemas.openxmlformats.org/drawingml/2006/table">
            <a:tbl>
              <a:tblPr/>
              <a:tblGrid>
                <a:gridCol w="2729661">
                  <a:extLst>
                    <a:ext uri="{9D8B030D-6E8A-4147-A177-3AD203B41FA5}">
                      <a16:colId xmlns:a16="http://schemas.microsoft.com/office/drawing/2014/main" val="788684326"/>
                    </a:ext>
                  </a:extLst>
                </a:gridCol>
                <a:gridCol w="1588339">
                  <a:extLst>
                    <a:ext uri="{9D8B030D-6E8A-4147-A177-3AD203B41FA5}">
                      <a16:colId xmlns:a16="http://schemas.microsoft.com/office/drawing/2014/main" val="402421993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Dividend Discount Model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5798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Three Stage Growth Model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20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Stage 1 Growth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766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Years in Stage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0441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Stage 2 Growth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2032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Years in Stage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0108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Stage 3 Growth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1505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Growth Path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Linear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7256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 of Equity Capital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9738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Dividends per share, LTM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53838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52D5CC-9FBF-552B-A2DC-46E243C93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820664"/>
              </p:ext>
            </p:extLst>
          </p:nvPr>
        </p:nvGraphicFramePr>
        <p:xfrm>
          <a:off x="4090353" y="4314961"/>
          <a:ext cx="7556501" cy="1508760"/>
        </p:xfrm>
        <a:graphic>
          <a:graphicData uri="http://schemas.openxmlformats.org/drawingml/2006/table">
            <a:tbl>
              <a:tblPr/>
              <a:tblGrid>
                <a:gridCol w="1283759">
                  <a:extLst>
                    <a:ext uri="{9D8B030D-6E8A-4147-A177-3AD203B41FA5}">
                      <a16:colId xmlns:a16="http://schemas.microsoft.com/office/drawing/2014/main" val="3754789602"/>
                    </a:ext>
                  </a:extLst>
                </a:gridCol>
                <a:gridCol w="1591247">
                  <a:extLst>
                    <a:ext uri="{9D8B030D-6E8A-4147-A177-3AD203B41FA5}">
                      <a16:colId xmlns:a16="http://schemas.microsoft.com/office/drawing/2014/main" val="1980383249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3294109410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3777608247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423592663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3621425989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4050076155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2955755673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1654221941"/>
                    </a:ext>
                  </a:extLst>
                </a:gridCol>
              </a:tblGrid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 / terminal g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274558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$89.73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$109.34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$140.91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$200.18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73352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$75.32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$88.50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$107.84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$138.97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$197.41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839070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$64.87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$74.29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$87.29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$106.36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$137.06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$194.68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093992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$56.94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$63.99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$73.29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$86.11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$104.91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$135.18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$192.01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78602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$50.73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$56.18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$63.14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$72.30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$84.94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$103.49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$133.34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879664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$45.72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$50.06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$55.44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$62.29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$71.33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$83.80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$102.09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823887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$41.61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$45.12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$49.40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$54.70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$61.47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$70.38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$82.68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48961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$92.22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0227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3C93555-2334-C2AD-9A86-A862F8429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040152"/>
              </p:ext>
            </p:extLst>
          </p:nvPr>
        </p:nvGraphicFramePr>
        <p:xfrm>
          <a:off x="425328" y="1541175"/>
          <a:ext cx="4318000" cy="1905000"/>
        </p:xfrm>
        <a:graphic>
          <a:graphicData uri="http://schemas.openxmlformats.org/drawingml/2006/table">
            <a:tbl>
              <a:tblPr/>
              <a:tblGrid>
                <a:gridCol w="2729661">
                  <a:extLst>
                    <a:ext uri="{9D8B030D-6E8A-4147-A177-3AD203B41FA5}">
                      <a16:colId xmlns:a16="http://schemas.microsoft.com/office/drawing/2014/main" val="1222205069"/>
                    </a:ext>
                  </a:extLst>
                </a:gridCol>
                <a:gridCol w="1588339">
                  <a:extLst>
                    <a:ext uri="{9D8B030D-6E8A-4147-A177-3AD203B41FA5}">
                      <a16:colId xmlns:a16="http://schemas.microsoft.com/office/drawing/2014/main" val="83001689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Dividend Discount Model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5267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Two Stage Growth Model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1988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Stage 1 Growth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1272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Years in Stage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7506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Stage 2 Growth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5101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Years in Stage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9642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Stage 3 Growth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8846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Growth Path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Linear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8896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 of Equity Capital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7619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Dividends per share, LTM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91895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4A7A154-7C27-78F6-8C9A-6DA5A94F0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710730"/>
              </p:ext>
            </p:extLst>
          </p:nvPr>
        </p:nvGraphicFramePr>
        <p:xfrm>
          <a:off x="4090353" y="1937415"/>
          <a:ext cx="7556501" cy="1508760"/>
        </p:xfrm>
        <a:graphic>
          <a:graphicData uri="http://schemas.openxmlformats.org/drawingml/2006/table">
            <a:tbl>
              <a:tblPr/>
              <a:tblGrid>
                <a:gridCol w="1283759">
                  <a:extLst>
                    <a:ext uri="{9D8B030D-6E8A-4147-A177-3AD203B41FA5}">
                      <a16:colId xmlns:a16="http://schemas.microsoft.com/office/drawing/2014/main" val="941178842"/>
                    </a:ext>
                  </a:extLst>
                </a:gridCol>
                <a:gridCol w="1591247">
                  <a:extLst>
                    <a:ext uri="{9D8B030D-6E8A-4147-A177-3AD203B41FA5}">
                      <a16:colId xmlns:a16="http://schemas.microsoft.com/office/drawing/2014/main" val="216006236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1360184334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3621655964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155805908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153085437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2500672813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4259276846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3550071983"/>
                    </a:ext>
                  </a:extLst>
                </a:gridCol>
              </a:tblGrid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 / terminal g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343241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$120.76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$146.57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$188.12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$266.11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267574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$101.32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$118.58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$143.91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$184.68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$261.22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725491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$87.22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$99.51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$116.45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$141.31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$181.33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$256.45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564278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$76.53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$85.68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$97.74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$114.37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$138.77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$178.05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$251.78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646495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$68.15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$75.19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$84.17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$96.01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$112.34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$136.29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$174.85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106604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$61.40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$66.97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$73.89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$82.70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$94.32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$110.35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$133.86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932043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$55.85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$60.35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$65.82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$72.61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$81.26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$92.67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$108.41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436570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$122.42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441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34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733" y="623012"/>
            <a:ext cx="10756050" cy="712302"/>
          </a:xfrm>
        </p:spPr>
        <p:txBody>
          <a:bodyPr/>
          <a:lstStyle/>
          <a:p>
            <a:r>
              <a:rPr lang="en-US" dirty="0"/>
              <a:t>Valuation – Free Cash Flow Model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ED0AFBF-9EEC-7015-2B0A-5664FC55F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320590"/>
              </p:ext>
            </p:extLst>
          </p:nvPr>
        </p:nvGraphicFramePr>
        <p:xfrm>
          <a:off x="243381" y="2477226"/>
          <a:ext cx="3970088" cy="1905000"/>
        </p:xfrm>
        <a:graphic>
          <a:graphicData uri="http://schemas.openxmlformats.org/drawingml/2006/table">
            <a:tbl>
              <a:tblPr/>
              <a:tblGrid>
                <a:gridCol w="2509725">
                  <a:extLst>
                    <a:ext uri="{9D8B030D-6E8A-4147-A177-3AD203B41FA5}">
                      <a16:colId xmlns:a16="http://schemas.microsoft.com/office/drawing/2014/main" val="416030643"/>
                    </a:ext>
                  </a:extLst>
                </a:gridCol>
                <a:gridCol w="1460363">
                  <a:extLst>
                    <a:ext uri="{9D8B030D-6E8A-4147-A177-3AD203B41FA5}">
                      <a16:colId xmlns:a16="http://schemas.microsoft.com/office/drawing/2014/main" val="110354833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Free Cash Flow Model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4851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Constant Growth Model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3311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Growth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248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Years in Stage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6373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Stage 2 Growth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5233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Years in Stage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51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Stage 3 Growth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2513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Growth Path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Constant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5579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 of Equity Capital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124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Free Cash Flow, LTM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$15,745.00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47672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1744554-6D37-2ADE-B719-D7A9A008D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725936"/>
              </p:ext>
            </p:extLst>
          </p:nvPr>
        </p:nvGraphicFramePr>
        <p:xfrm>
          <a:off x="4072282" y="2873466"/>
          <a:ext cx="7556501" cy="1508760"/>
        </p:xfrm>
        <a:graphic>
          <a:graphicData uri="http://schemas.openxmlformats.org/drawingml/2006/table">
            <a:tbl>
              <a:tblPr/>
              <a:tblGrid>
                <a:gridCol w="1283759">
                  <a:extLst>
                    <a:ext uri="{9D8B030D-6E8A-4147-A177-3AD203B41FA5}">
                      <a16:colId xmlns:a16="http://schemas.microsoft.com/office/drawing/2014/main" val="1756471638"/>
                    </a:ext>
                  </a:extLst>
                </a:gridCol>
                <a:gridCol w="1591247">
                  <a:extLst>
                    <a:ext uri="{9D8B030D-6E8A-4147-A177-3AD203B41FA5}">
                      <a16:colId xmlns:a16="http://schemas.microsoft.com/office/drawing/2014/main" val="391322007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113565403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320942848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2215070854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3757926578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360183197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3117298113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3535771722"/>
                    </a:ext>
                  </a:extLst>
                </a:gridCol>
              </a:tblGrid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 / terminal g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839289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$130.32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$149.70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$173.02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$201.62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$237.50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$283.89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$346.15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840229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$114.89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$131.33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$150.80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$174.23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$202.96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$239.02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$285.63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974695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$101.69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$115.82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$132.34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$151.90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$175.44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$204.31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$240.54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753318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5.92%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$90.26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$102.55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$116.75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$133.34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$153.00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$176.65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$205.66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482649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$80.28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$91.07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$103.41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$117.67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$134.35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$154.10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$177.86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480585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6.92%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$71.49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$81.03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$91.87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$104.27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$118.60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$135.35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$155.20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145837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7.42%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$63.68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$72.19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$81.79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$92.67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$105.13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$119.53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$136.36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096680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$147.13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904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26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733" y="623012"/>
            <a:ext cx="10756050" cy="712302"/>
          </a:xfrm>
        </p:spPr>
        <p:txBody>
          <a:bodyPr/>
          <a:lstStyle/>
          <a:p>
            <a:r>
              <a:rPr lang="en-US" dirty="0"/>
              <a:t>Valuation – Free Cash Flow to Equity Model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BF680E-3956-269F-61DB-F379FC676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223407"/>
              </p:ext>
            </p:extLst>
          </p:nvPr>
        </p:nvGraphicFramePr>
        <p:xfrm>
          <a:off x="140555" y="1454429"/>
          <a:ext cx="4318000" cy="1905000"/>
        </p:xfrm>
        <a:graphic>
          <a:graphicData uri="http://schemas.openxmlformats.org/drawingml/2006/table">
            <a:tbl>
              <a:tblPr/>
              <a:tblGrid>
                <a:gridCol w="2729661">
                  <a:extLst>
                    <a:ext uri="{9D8B030D-6E8A-4147-A177-3AD203B41FA5}">
                      <a16:colId xmlns:a16="http://schemas.microsoft.com/office/drawing/2014/main" val="3598574887"/>
                    </a:ext>
                  </a:extLst>
                </a:gridCol>
                <a:gridCol w="1588339">
                  <a:extLst>
                    <a:ext uri="{9D8B030D-6E8A-4147-A177-3AD203B41FA5}">
                      <a16:colId xmlns:a16="http://schemas.microsoft.com/office/drawing/2014/main" val="17749905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Free Cash Flow to Equity Model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2328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Two Stage Growth Model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7231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Stage 1 Growth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3420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Years in Stage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7062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Stage 2 Growth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6487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Years in Stage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0457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Stage 3 Growth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9687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Growth Path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0168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 of Equity Capital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8420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Free Cash Flow to Equity, LTM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$6,637.50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375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CAC4A5-2428-3D47-A29E-DE4372219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848661"/>
              </p:ext>
            </p:extLst>
          </p:nvPr>
        </p:nvGraphicFramePr>
        <p:xfrm>
          <a:off x="4072282" y="1850669"/>
          <a:ext cx="7556501" cy="1508760"/>
        </p:xfrm>
        <a:graphic>
          <a:graphicData uri="http://schemas.openxmlformats.org/drawingml/2006/table">
            <a:tbl>
              <a:tblPr/>
              <a:tblGrid>
                <a:gridCol w="1283759">
                  <a:extLst>
                    <a:ext uri="{9D8B030D-6E8A-4147-A177-3AD203B41FA5}">
                      <a16:colId xmlns:a16="http://schemas.microsoft.com/office/drawing/2014/main" val="1361113850"/>
                    </a:ext>
                  </a:extLst>
                </a:gridCol>
                <a:gridCol w="1591247">
                  <a:extLst>
                    <a:ext uri="{9D8B030D-6E8A-4147-A177-3AD203B41FA5}">
                      <a16:colId xmlns:a16="http://schemas.microsoft.com/office/drawing/2014/main" val="3647307284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809989333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347857993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3540657300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1981873193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4278040266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214347192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1134167996"/>
                    </a:ext>
                  </a:extLst>
                </a:gridCol>
              </a:tblGrid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 / terminal g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270243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$228.69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$277.25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$355.37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$501.91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832902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$192.09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$224.58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$272.23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$348.90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$492.70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57837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$165.54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$188.67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$220.55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$267.32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$342.57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$483.71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736462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$145.41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$162.63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$185.33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$216.62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$262.53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$336.39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$474.92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981621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$129.61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$142.87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$159.78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$182.06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$212.78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$257.84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$330.35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679733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$116.89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$127.38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$140.40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$156.99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$178.87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$209.03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$253.27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390218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$106.42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$114.90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$125.19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$137.98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$154.27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$175.75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$205.36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632315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$231.72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89586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528C033-A93A-7189-4741-EB6294856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876855"/>
              </p:ext>
            </p:extLst>
          </p:nvPr>
        </p:nvGraphicFramePr>
        <p:xfrm>
          <a:off x="140555" y="3821378"/>
          <a:ext cx="4318000" cy="1905000"/>
        </p:xfrm>
        <a:graphic>
          <a:graphicData uri="http://schemas.openxmlformats.org/drawingml/2006/table">
            <a:tbl>
              <a:tblPr/>
              <a:tblGrid>
                <a:gridCol w="2729661">
                  <a:extLst>
                    <a:ext uri="{9D8B030D-6E8A-4147-A177-3AD203B41FA5}">
                      <a16:colId xmlns:a16="http://schemas.microsoft.com/office/drawing/2014/main" val="3939929328"/>
                    </a:ext>
                  </a:extLst>
                </a:gridCol>
                <a:gridCol w="1588339">
                  <a:extLst>
                    <a:ext uri="{9D8B030D-6E8A-4147-A177-3AD203B41FA5}">
                      <a16:colId xmlns:a16="http://schemas.microsoft.com/office/drawing/2014/main" val="33371251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Free Cash Flow to Equity Model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9093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Two Stage Growth Model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434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Stage 1 Growth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801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Years in Stage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248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Stage 2 Growth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2823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Years in Stage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864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Stage 3 Growth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2078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Growth Path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Linear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3336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 of Equity Capital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3316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Free Cash Flow to Equity, LTM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$6,637.50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67475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FAE2202-932B-5C94-6E1A-449A24049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602230"/>
              </p:ext>
            </p:extLst>
          </p:nvPr>
        </p:nvGraphicFramePr>
        <p:xfrm>
          <a:off x="4072282" y="4217618"/>
          <a:ext cx="7556501" cy="1508760"/>
        </p:xfrm>
        <a:graphic>
          <a:graphicData uri="http://schemas.openxmlformats.org/drawingml/2006/table">
            <a:tbl>
              <a:tblPr/>
              <a:tblGrid>
                <a:gridCol w="1283759">
                  <a:extLst>
                    <a:ext uri="{9D8B030D-6E8A-4147-A177-3AD203B41FA5}">
                      <a16:colId xmlns:a16="http://schemas.microsoft.com/office/drawing/2014/main" val="2474645397"/>
                    </a:ext>
                  </a:extLst>
                </a:gridCol>
                <a:gridCol w="1591247">
                  <a:extLst>
                    <a:ext uri="{9D8B030D-6E8A-4147-A177-3AD203B41FA5}">
                      <a16:colId xmlns:a16="http://schemas.microsoft.com/office/drawing/2014/main" val="2539224280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338899764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1691918040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430608577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1738063558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3671584092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3371255793"/>
                    </a:ext>
                  </a:extLst>
                </a:gridCol>
                <a:gridCol w="668785">
                  <a:extLst>
                    <a:ext uri="{9D8B030D-6E8A-4147-A177-3AD203B41FA5}">
                      <a16:colId xmlns:a16="http://schemas.microsoft.com/office/drawing/2014/main" val="4166525458"/>
                    </a:ext>
                  </a:extLst>
                </a:gridCol>
              </a:tblGrid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 / terminal g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10955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$166.60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$204.47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$265.41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$379.71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857704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$140.12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$165.82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$203.51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$264.17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$377.93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8020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$120.91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$139.47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$165.04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$202.56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$262.93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$376.16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924760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$106.34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$120.35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$138.82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$164.28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$201.62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$261.71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$374.42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62025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$94.91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$105.85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$119.79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$138.18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$163.52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$200.69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$260.50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696979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$85.70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$94.47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$105.36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$119.24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$137.54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$162.77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$199.77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519085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$78.12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$85.30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$94.04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$104.88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$118.70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$136.91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$162.02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268091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$176.06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506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7E864-E7B9-47EB-8BE8-B72064D30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97" y="623012"/>
            <a:ext cx="10875483" cy="466797"/>
          </a:xfrm>
        </p:spPr>
        <p:txBody>
          <a:bodyPr anchor="t" anchorCtr="0"/>
          <a:lstStyle/>
          <a:p>
            <a:r>
              <a:rPr lang="en-US"/>
              <a:t>Comparable Company Analysis</a:t>
            </a:r>
            <a:endParaRPr lang="en-US" baseline="30000"/>
          </a:p>
        </p:txBody>
      </p:sp>
      <p:sp>
        <p:nvSpPr>
          <p:cNvPr id="34" name="Title 4"/>
          <p:cNvSpPr txBox="1">
            <a:spLocks/>
          </p:cNvSpPr>
          <p:nvPr/>
        </p:nvSpPr>
        <p:spPr>
          <a:xfrm>
            <a:off x="2966908" y="1120468"/>
            <a:ext cx="5138928" cy="767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3F3F3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43B2D09-DD03-CE4F-88ED-8AC0CFA47A2C}"/>
              </a:ext>
            </a:extLst>
          </p:cNvPr>
          <p:cNvSpPr/>
          <p:nvPr/>
        </p:nvSpPr>
        <p:spPr>
          <a:xfrm>
            <a:off x="834212" y="1318846"/>
            <a:ext cx="5267650" cy="422030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73152" bIns="73152" rtlCol="0" anchor="ctr"/>
          <a:lstStyle/>
          <a:p>
            <a:endParaRPr lang="en-US" b="1">
              <a:solidFill>
                <a:schemeClr val="tx1"/>
              </a:solidFill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10AC078E-22BE-485F-8BCC-AB30D4504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807017"/>
              </p:ext>
            </p:extLst>
          </p:nvPr>
        </p:nvGraphicFramePr>
        <p:xfrm>
          <a:off x="773859" y="1120180"/>
          <a:ext cx="10644281" cy="4823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21170">
                  <a:extLst>
                    <a:ext uri="{9D8B030D-6E8A-4147-A177-3AD203B41FA5}">
                      <a16:colId xmlns:a16="http://schemas.microsoft.com/office/drawing/2014/main" val="813498694"/>
                    </a:ext>
                  </a:extLst>
                </a:gridCol>
                <a:gridCol w="1582616">
                  <a:extLst>
                    <a:ext uri="{9D8B030D-6E8A-4147-A177-3AD203B41FA5}">
                      <a16:colId xmlns:a16="http://schemas.microsoft.com/office/drawing/2014/main" val="3340080425"/>
                    </a:ext>
                  </a:extLst>
                </a:gridCol>
                <a:gridCol w="1248507">
                  <a:extLst>
                    <a:ext uri="{9D8B030D-6E8A-4147-A177-3AD203B41FA5}">
                      <a16:colId xmlns:a16="http://schemas.microsoft.com/office/drawing/2014/main" val="325955728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3210032491"/>
                    </a:ext>
                  </a:extLst>
                </a:gridCol>
                <a:gridCol w="1301262">
                  <a:extLst>
                    <a:ext uri="{9D8B030D-6E8A-4147-A177-3AD203B41FA5}">
                      <a16:colId xmlns:a16="http://schemas.microsoft.com/office/drawing/2014/main" val="2179224117"/>
                    </a:ext>
                  </a:extLst>
                </a:gridCol>
                <a:gridCol w="1542218">
                  <a:extLst>
                    <a:ext uri="{9D8B030D-6E8A-4147-A177-3AD203B41FA5}">
                      <a16:colId xmlns:a16="http://schemas.microsoft.com/office/drawing/2014/main" val="792725412"/>
                    </a:ext>
                  </a:extLst>
                </a:gridCol>
              </a:tblGrid>
              <a:tr h="5359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Market 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P/E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EV/EBITDA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086790"/>
                  </a:ext>
                </a:extLst>
              </a:tr>
              <a:tr h="535920">
                <a:tc>
                  <a:txBody>
                    <a:bodyPr/>
                    <a:lstStyle/>
                    <a:p>
                      <a:r>
                        <a:rPr lang="en-US"/>
                        <a:t>Cigna Corp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98.88B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230745"/>
                  </a:ext>
                </a:extLst>
              </a:tr>
              <a:tr h="535920">
                <a:tc>
                  <a:txBody>
                    <a:bodyPr/>
                    <a:lstStyle/>
                    <a:p>
                      <a:r>
                        <a:rPr lang="en-US"/>
                        <a:t>UnitedHealth Ground Inc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496.05B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700033"/>
                  </a:ext>
                </a:extLst>
              </a:tr>
              <a:tr h="535920">
                <a:tc>
                  <a:txBody>
                    <a:bodyPr/>
                    <a:lstStyle/>
                    <a:p>
                      <a:r>
                        <a:rPr lang="en-US"/>
                        <a:t>Walmart Inc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413.48B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381464"/>
                  </a:ext>
                </a:extLst>
              </a:tr>
              <a:tr h="535920">
                <a:tc>
                  <a:txBody>
                    <a:bodyPr/>
                    <a:lstStyle/>
                    <a:p>
                      <a:r>
                        <a:rPr lang="en-US"/>
                        <a:t>Rite Aid Corp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305.22M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-279.75%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742907"/>
                  </a:ext>
                </a:extLst>
              </a:tr>
              <a:tr h="535920">
                <a:tc>
                  <a:txBody>
                    <a:bodyPr/>
                    <a:lstStyle/>
                    <a:p>
                      <a:r>
                        <a:rPr lang="en-US"/>
                        <a:t>Walgreens Boots Alliance Inc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36.05B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508552"/>
                  </a:ext>
                </a:extLst>
              </a:tr>
              <a:tr h="535920">
                <a:tc>
                  <a:txBody>
                    <a:bodyPr/>
                    <a:lstStyle/>
                    <a:p>
                      <a:r>
                        <a:rPr lang="en-US" dirty="0" err="1"/>
                        <a:t>Elevance</a:t>
                      </a:r>
                      <a:r>
                        <a:rPr lang="en-US" dirty="0"/>
                        <a:t> Health 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122.226B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064847"/>
                  </a:ext>
                </a:extLst>
              </a:tr>
              <a:tr h="535920">
                <a:tc>
                  <a:txBody>
                    <a:bodyPr/>
                    <a:lstStyle/>
                    <a:p>
                      <a:r>
                        <a:rPr lang="en-US" dirty="0"/>
                        <a:t>Humana 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66.70B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854632"/>
                  </a:ext>
                </a:extLst>
              </a:tr>
              <a:tr h="535920">
                <a:tc>
                  <a:txBody>
                    <a:bodyPr/>
                    <a:lstStyle/>
                    <a:p>
                      <a:r>
                        <a:rPr lang="en-US"/>
                        <a:t>CVS Health Corp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132.32B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321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47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Investment Risk</a:t>
            </a:r>
          </a:p>
        </p:txBody>
      </p:sp>
      <p:sp>
        <p:nvSpPr>
          <p:cNvPr id="15" name="Freeform 14"/>
          <p:cNvSpPr>
            <a:spLocks noChangeAspect="1" noEditPoints="1"/>
          </p:cNvSpPr>
          <p:nvPr/>
        </p:nvSpPr>
        <p:spPr bwMode="auto">
          <a:xfrm>
            <a:off x="4207240" y="2653745"/>
            <a:ext cx="294935" cy="655912"/>
          </a:xfrm>
          <a:custGeom>
            <a:avLst/>
            <a:gdLst>
              <a:gd name="T0" fmla="*/ 259 w 259"/>
              <a:gd name="T1" fmla="*/ 72 h 576"/>
              <a:gd name="T2" fmla="*/ 183 w 259"/>
              <a:gd name="T3" fmla="*/ 72 h 576"/>
              <a:gd name="T4" fmla="*/ 183 w 259"/>
              <a:gd name="T5" fmla="*/ 26 h 576"/>
              <a:gd name="T6" fmla="*/ 217 w 259"/>
              <a:gd name="T7" fmla="*/ 26 h 576"/>
              <a:gd name="T8" fmla="*/ 217 w 259"/>
              <a:gd name="T9" fmla="*/ 0 h 576"/>
              <a:gd name="T10" fmla="*/ 41 w 259"/>
              <a:gd name="T11" fmla="*/ 0 h 576"/>
              <a:gd name="T12" fmla="*/ 41 w 259"/>
              <a:gd name="T13" fmla="*/ 26 h 576"/>
              <a:gd name="T14" fmla="*/ 75 w 259"/>
              <a:gd name="T15" fmla="*/ 26 h 576"/>
              <a:gd name="T16" fmla="*/ 75 w 259"/>
              <a:gd name="T17" fmla="*/ 72 h 576"/>
              <a:gd name="T18" fmla="*/ 0 w 259"/>
              <a:gd name="T19" fmla="*/ 72 h 576"/>
              <a:gd name="T20" fmla="*/ 0 w 259"/>
              <a:gd name="T21" fmla="*/ 98 h 576"/>
              <a:gd name="T22" fmla="*/ 58 w 259"/>
              <a:gd name="T23" fmla="*/ 98 h 576"/>
              <a:gd name="T24" fmla="*/ 58 w 259"/>
              <a:gd name="T25" fmla="*/ 425 h 576"/>
              <a:gd name="T26" fmla="*/ 80 w 259"/>
              <a:gd name="T27" fmla="*/ 476 h 576"/>
              <a:gd name="T28" fmla="*/ 117 w 259"/>
              <a:gd name="T29" fmla="*/ 476 h 576"/>
              <a:gd name="T30" fmla="*/ 117 w 259"/>
              <a:gd name="T31" fmla="*/ 576 h 576"/>
              <a:gd name="T32" fmla="*/ 142 w 259"/>
              <a:gd name="T33" fmla="*/ 576 h 576"/>
              <a:gd name="T34" fmla="*/ 142 w 259"/>
              <a:gd name="T35" fmla="*/ 476 h 576"/>
              <a:gd name="T36" fmla="*/ 179 w 259"/>
              <a:gd name="T37" fmla="*/ 476 h 576"/>
              <a:gd name="T38" fmla="*/ 201 w 259"/>
              <a:gd name="T39" fmla="*/ 424 h 576"/>
              <a:gd name="T40" fmla="*/ 201 w 259"/>
              <a:gd name="T41" fmla="*/ 98 h 576"/>
              <a:gd name="T42" fmla="*/ 259 w 259"/>
              <a:gd name="T43" fmla="*/ 98 h 576"/>
              <a:gd name="T44" fmla="*/ 259 w 259"/>
              <a:gd name="T45" fmla="*/ 72 h 576"/>
              <a:gd name="T46" fmla="*/ 101 w 259"/>
              <a:gd name="T47" fmla="*/ 26 h 576"/>
              <a:gd name="T48" fmla="*/ 158 w 259"/>
              <a:gd name="T49" fmla="*/ 26 h 576"/>
              <a:gd name="T50" fmla="*/ 158 w 259"/>
              <a:gd name="T51" fmla="*/ 72 h 576"/>
              <a:gd name="T52" fmla="*/ 101 w 259"/>
              <a:gd name="T53" fmla="*/ 72 h 576"/>
              <a:gd name="T54" fmla="*/ 101 w 259"/>
              <a:gd name="T55" fmla="*/ 26 h 576"/>
              <a:gd name="T56" fmla="*/ 162 w 259"/>
              <a:gd name="T57" fmla="*/ 450 h 576"/>
              <a:gd name="T58" fmla="*/ 97 w 259"/>
              <a:gd name="T59" fmla="*/ 450 h 576"/>
              <a:gd name="T60" fmla="*/ 83 w 259"/>
              <a:gd name="T61" fmla="*/ 419 h 576"/>
              <a:gd name="T62" fmla="*/ 83 w 259"/>
              <a:gd name="T63" fmla="*/ 418 h 576"/>
              <a:gd name="T64" fmla="*/ 175 w 259"/>
              <a:gd name="T65" fmla="*/ 418 h 576"/>
              <a:gd name="T66" fmla="*/ 175 w 259"/>
              <a:gd name="T67" fmla="*/ 419 h 576"/>
              <a:gd name="T68" fmla="*/ 162 w 259"/>
              <a:gd name="T69" fmla="*/ 450 h 576"/>
              <a:gd name="T70" fmla="*/ 175 w 259"/>
              <a:gd name="T71" fmla="*/ 392 h 576"/>
              <a:gd name="T72" fmla="*/ 83 w 259"/>
              <a:gd name="T73" fmla="*/ 392 h 576"/>
              <a:gd name="T74" fmla="*/ 83 w 259"/>
              <a:gd name="T75" fmla="*/ 359 h 576"/>
              <a:gd name="T76" fmla="*/ 129 w 259"/>
              <a:gd name="T77" fmla="*/ 359 h 576"/>
              <a:gd name="T78" fmla="*/ 129 w 259"/>
              <a:gd name="T79" fmla="*/ 333 h 576"/>
              <a:gd name="T80" fmla="*/ 83 w 259"/>
              <a:gd name="T81" fmla="*/ 333 h 576"/>
              <a:gd name="T82" fmla="*/ 83 w 259"/>
              <a:gd name="T83" fmla="*/ 301 h 576"/>
              <a:gd name="T84" fmla="*/ 146 w 259"/>
              <a:gd name="T85" fmla="*/ 301 h 576"/>
              <a:gd name="T86" fmla="*/ 146 w 259"/>
              <a:gd name="T87" fmla="*/ 275 h 576"/>
              <a:gd name="T88" fmla="*/ 83 w 259"/>
              <a:gd name="T89" fmla="*/ 275 h 576"/>
              <a:gd name="T90" fmla="*/ 83 w 259"/>
              <a:gd name="T91" fmla="*/ 242 h 576"/>
              <a:gd name="T92" fmla="*/ 129 w 259"/>
              <a:gd name="T93" fmla="*/ 242 h 576"/>
              <a:gd name="T94" fmla="*/ 129 w 259"/>
              <a:gd name="T95" fmla="*/ 216 h 576"/>
              <a:gd name="T96" fmla="*/ 83 w 259"/>
              <a:gd name="T97" fmla="*/ 216 h 576"/>
              <a:gd name="T98" fmla="*/ 83 w 259"/>
              <a:gd name="T99" fmla="*/ 184 h 576"/>
              <a:gd name="T100" fmla="*/ 146 w 259"/>
              <a:gd name="T101" fmla="*/ 184 h 576"/>
              <a:gd name="T102" fmla="*/ 146 w 259"/>
              <a:gd name="T103" fmla="*/ 159 h 576"/>
              <a:gd name="T104" fmla="*/ 83 w 259"/>
              <a:gd name="T105" fmla="*/ 159 h 576"/>
              <a:gd name="T106" fmla="*/ 83 w 259"/>
              <a:gd name="T107" fmla="*/ 98 h 576"/>
              <a:gd name="T108" fmla="*/ 175 w 259"/>
              <a:gd name="T109" fmla="*/ 98 h 576"/>
              <a:gd name="T110" fmla="*/ 175 w 259"/>
              <a:gd name="T111" fmla="*/ 392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9" h="576">
                <a:moveTo>
                  <a:pt x="259" y="72"/>
                </a:moveTo>
                <a:lnTo>
                  <a:pt x="183" y="72"/>
                </a:lnTo>
                <a:lnTo>
                  <a:pt x="183" y="26"/>
                </a:lnTo>
                <a:lnTo>
                  <a:pt x="217" y="26"/>
                </a:lnTo>
                <a:lnTo>
                  <a:pt x="217" y="0"/>
                </a:lnTo>
                <a:lnTo>
                  <a:pt x="41" y="0"/>
                </a:lnTo>
                <a:lnTo>
                  <a:pt x="41" y="26"/>
                </a:lnTo>
                <a:lnTo>
                  <a:pt x="75" y="26"/>
                </a:lnTo>
                <a:lnTo>
                  <a:pt x="75" y="72"/>
                </a:lnTo>
                <a:lnTo>
                  <a:pt x="0" y="72"/>
                </a:lnTo>
                <a:lnTo>
                  <a:pt x="0" y="98"/>
                </a:lnTo>
                <a:lnTo>
                  <a:pt x="58" y="98"/>
                </a:lnTo>
                <a:lnTo>
                  <a:pt x="58" y="425"/>
                </a:lnTo>
                <a:lnTo>
                  <a:pt x="80" y="476"/>
                </a:lnTo>
                <a:lnTo>
                  <a:pt x="117" y="476"/>
                </a:lnTo>
                <a:lnTo>
                  <a:pt x="117" y="576"/>
                </a:lnTo>
                <a:lnTo>
                  <a:pt x="142" y="576"/>
                </a:lnTo>
                <a:lnTo>
                  <a:pt x="142" y="476"/>
                </a:lnTo>
                <a:lnTo>
                  <a:pt x="179" y="476"/>
                </a:lnTo>
                <a:lnTo>
                  <a:pt x="201" y="424"/>
                </a:lnTo>
                <a:lnTo>
                  <a:pt x="201" y="98"/>
                </a:lnTo>
                <a:lnTo>
                  <a:pt x="259" y="98"/>
                </a:lnTo>
                <a:lnTo>
                  <a:pt x="259" y="72"/>
                </a:lnTo>
                <a:close/>
                <a:moveTo>
                  <a:pt x="101" y="26"/>
                </a:moveTo>
                <a:lnTo>
                  <a:pt x="158" y="26"/>
                </a:lnTo>
                <a:lnTo>
                  <a:pt x="158" y="72"/>
                </a:lnTo>
                <a:lnTo>
                  <a:pt x="101" y="72"/>
                </a:lnTo>
                <a:lnTo>
                  <a:pt x="101" y="26"/>
                </a:lnTo>
                <a:close/>
                <a:moveTo>
                  <a:pt x="162" y="450"/>
                </a:moveTo>
                <a:lnTo>
                  <a:pt x="97" y="450"/>
                </a:lnTo>
                <a:lnTo>
                  <a:pt x="83" y="419"/>
                </a:lnTo>
                <a:lnTo>
                  <a:pt x="83" y="418"/>
                </a:lnTo>
                <a:lnTo>
                  <a:pt x="175" y="418"/>
                </a:lnTo>
                <a:lnTo>
                  <a:pt x="175" y="419"/>
                </a:lnTo>
                <a:lnTo>
                  <a:pt x="162" y="450"/>
                </a:lnTo>
                <a:close/>
                <a:moveTo>
                  <a:pt x="175" y="392"/>
                </a:moveTo>
                <a:lnTo>
                  <a:pt x="83" y="392"/>
                </a:lnTo>
                <a:lnTo>
                  <a:pt x="83" y="359"/>
                </a:lnTo>
                <a:lnTo>
                  <a:pt x="129" y="359"/>
                </a:lnTo>
                <a:lnTo>
                  <a:pt x="129" y="333"/>
                </a:lnTo>
                <a:lnTo>
                  <a:pt x="83" y="333"/>
                </a:lnTo>
                <a:lnTo>
                  <a:pt x="83" y="301"/>
                </a:lnTo>
                <a:lnTo>
                  <a:pt x="146" y="301"/>
                </a:lnTo>
                <a:lnTo>
                  <a:pt x="146" y="275"/>
                </a:lnTo>
                <a:lnTo>
                  <a:pt x="83" y="275"/>
                </a:lnTo>
                <a:lnTo>
                  <a:pt x="83" y="242"/>
                </a:lnTo>
                <a:lnTo>
                  <a:pt x="129" y="242"/>
                </a:lnTo>
                <a:lnTo>
                  <a:pt x="129" y="216"/>
                </a:lnTo>
                <a:lnTo>
                  <a:pt x="83" y="216"/>
                </a:lnTo>
                <a:lnTo>
                  <a:pt x="83" y="184"/>
                </a:lnTo>
                <a:lnTo>
                  <a:pt x="146" y="184"/>
                </a:lnTo>
                <a:lnTo>
                  <a:pt x="146" y="159"/>
                </a:lnTo>
                <a:lnTo>
                  <a:pt x="83" y="159"/>
                </a:lnTo>
                <a:lnTo>
                  <a:pt x="83" y="98"/>
                </a:lnTo>
                <a:lnTo>
                  <a:pt x="175" y="98"/>
                </a:lnTo>
                <a:lnTo>
                  <a:pt x="175" y="3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29"/>
          <p:cNvSpPr>
            <a:spLocks noChangeAspect="1" noEditPoints="1"/>
          </p:cNvSpPr>
          <p:nvPr/>
        </p:nvSpPr>
        <p:spPr bwMode="auto">
          <a:xfrm>
            <a:off x="1778493" y="2653745"/>
            <a:ext cx="830292" cy="1037624"/>
          </a:xfrm>
          <a:custGeom>
            <a:avLst/>
            <a:gdLst>
              <a:gd name="T0" fmla="*/ 2945 w 4142"/>
              <a:gd name="T1" fmla="*/ 4337 h 5177"/>
              <a:gd name="T2" fmla="*/ 2778 w 4142"/>
              <a:gd name="T3" fmla="*/ 4569 h 5177"/>
              <a:gd name="T4" fmla="*/ 2547 w 4142"/>
              <a:gd name="T5" fmla="*/ 4735 h 5177"/>
              <a:gd name="T6" fmla="*/ 2380 w 4142"/>
              <a:gd name="T7" fmla="*/ 4569 h 5177"/>
              <a:gd name="T8" fmla="*/ 2547 w 4142"/>
              <a:gd name="T9" fmla="*/ 4337 h 5177"/>
              <a:gd name="T10" fmla="*/ 2778 w 4142"/>
              <a:gd name="T11" fmla="*/ 4170 h 5177"/>
              <a:gd name="T12" fmla="*/ 748 w 4142"/>
              <a:gd name="T13" fmla="*/ 5177 h 5177"/>
              <a:gd name="T14" fmla="*/ 979 w 4142"/>
              <a:gd name="T15" fmla="*/ 3792 h 5177"/>
              <a:gd name="T16" fmla="*/ 748 w 4142"/>
              <a:gd name="T17" fmla="*/ 5177 h 5177"/>
              <a:gd name="T18" fmla="*/ 3394 w 4142"/>
              <a:gd name="T19" fmla="*/ 5177 h 5177"/>
              <a:gd name="T20" fmla="*/ 3163 w 4142"/>
              <a:gd name="T21" fmla="*/ 3792 h 5177"/>
              <a:gd name="T22" fmla="*/ 4142 w 4142"/>
              <a:gd name="T23" fmla="*/ 3359 h 5177"/>
              <a:gd name="T24" fmla="*/ 3910 w 4142"/>
              <a:gd name="T25" fmla="*/ 5177 h 5177"/>
              <a:gd name="T26" fmla="*/ 3301 w 4142"/>
              <a:gd name="T27" fmla="*/ 2718 h 5177"/>
              <a:gd name="T28" fmla="*/ 2187 w 4142"/>
              <a:gd name="T29" fmla="*/ 4169 h 5177"/>
              <a:gd name="T30" fmla="*/ 1955 w 4142"/>
              <a:gd name="T31" fmla="*/ 5177 h 5177"/>
              <a:gd name="T32" fmla="*/ 627 w 4142"/>
              <a:gd name="T33" fmla="*/ 3216 h 5177"/>
              <a:gd name="T34" fmla="*/ 232 w 4142"/>
              <a:gd name="T35" fmla="*/ 3359 h 5177"/>
              <a:gd name="T36" fmla="*/ 0 w 4142"/>
              <a:gd name="T37" fmla="*/ 5177 h 5177"/>
              <a:gd name="T38" fmla="*/ 874 w 4142"/>
              <a:gd name="T39" fmla="*/ 2485 h 5177"/>
              <a:gd name="T40" fmla="*/ 903 w 4142"/>
              <a:gd name="T41" fmla="*/ 1168 h 5177"/>
              <a:gd name="T42" fmla="*/ 2071 w 4142"/>
              <a:gd name="T43" fmla="*/ 0 h 5177"/>
              <a:gd name="T44" fmla="*/ 3239 w 4142"/>
              <a:gd name="T45" fmla="*/ 1168 h 5177"/>
              <a:gd name="T46" fmla="*/ 3269 w 4142"/>
              <a:gd name="T47" fmla="*/ 2485 h 5177"/>
              <a:gd name="T48" fmla="*/ 1246 w 4142"/>
              <a:gd name="T49" fmla="*/ 725 h 5177"/>
              <a:gd name="T50" fmla="*/ 2067 w 4142"/>
              <a:gd name="T51" fmla="*/ 468 h 5177"/>
              <a:gd name="T52" fmla="*/ 2896 w 4142"/>
              <a:gd name="T53" fmla="*/ 725 h 5177"/>
              <a:gd name="T54" fmla="*/ 1246 w 4142"/>
              <a:gd name="T55" fmla="*/ 725 h 5177"/>
              <a:gd name="T56" fmla="*/ 1905 w 4142"/>
              <a:gd name="T57" fmla="*/ 840 h 5177"/>
              <a:gd name="T58" fmla="*/ 2229 w 4142"/>
              <a:gd name="T59" fmla="*/ 840 h 5177"/>
              <a:gd name="T60" fmla="*/ 1135 w 4142"/>
              <a:gd name="T61" fmla="*/ 1168 h 5177"/>
              <a:gd name="T62" fmla="*/ 3008 w 4142"/>
              <a:gd name="T63" fmla="*/ 1168 h 5177"/>
              <a:gd name="T64" fmla="*/ 2419 w 4142"/>
              <a:gd name="T65" fmla="*/ 956 h 5177"/>
              <a:gd name="T66" fmla="*/ 1715 w 4142"/>
              <a:gd name="T67" fmla="*/ 956 h 5177"/>
              <a:gd name="T68" fmla="*/ 1135 w 4142"/>
              <a:gd name="T69" fmla="*/ 1168 h 5177"/>
              <a:gd name="T70" fmla="*/ 3008 w 4142"/>
              <a:gd name="T71" fmla="*/ 2485 h 5177"/>
              <a:gd name="T72" fmla="*/ 2897 w 4142"/>
              <a:gd name="T73" fmla="*/ 1994 h 5177"/>
              <a:gd name="T74" fmla="*/ 1245 w 4142"/>
              <a:gd name="T75" fmla="*/ 1994 h 5177"/>
              <a:gd name="T76" fmla="*/ 1135 w 4142"/>
              <a:gd name="T77" fmla="*/ 2485 h 5177"/>
              <a:gd name="T78" fmla="*/ 1396 w 4142"/>
              <a:gd name="T79" fmla="*/ 2717 h 5177"/>
              <a:gd name="T80" fmla="*/ 913 w 4142"/>
              <a:gd name="T81" fmla="*/ 3137 h 5177"/>
              <a:gd name="T82" fmla="*/ 2497 w 4142"/>
              <a:gd name="T83" fmla="*/ 2717 h 5177"/>
              <a:gd name="T84" fmla="*/ 2071 w 4142"/>
              <a:gd name="T85" fmla="*/ 3795 h 5177"/>
              <a:gd name="T86" fmla="*/ 3229 w 4142"/>
              <a:gd name="T87" fmla="*/ 3137 h 5177"/>
              <a:gd name="T88" fmla="*/ 2746 w 4142"/>
              <a:gd name="T89" fmla="*/ 2717 h 5177"/>
              <a:gd name="T90" fmla="*/ 3229 w 4142"/>
              <a:gd name="T91" fmla="*/ 3137 h 5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142" h="5177">
                <a:moveTo>
                  <a:pt x="2778" y="4337"/>
                </a:moveTo>
                <a:cubicBezTo>
                  <a:pt x="2945" y="4337"/>
                  <a:pt x="2945" y="4337"/>
                  <a:pt x="2945" y="4337"/>
                </a:cubicBezTo>
                <a:cubicBezTo>
                  <a:pt x="2945" y="4569"/>
                  <a:pt x="2945" y="4569"/>
                  <a:pt x="2945" y="4569"/>
                </a:cubicBezTo>
                <a:cubicBezTo>
                  <a:pt x="2778" y="4569"/>
                  <a:pt x="2778" y="4569"/>
                  <a:pt x="2778" y="4569"/>
                </a:cubicBezTo>
                <a:cubicBezTo>
                  <a:pt x="2778" y="4735"/>
                  <a:pt x="2778" y="4735"/>
                  <a:pt x="2778" y="4735"/>
                </a:cubicBezTo>
                <a:cubicBezTo>
                  <a:pt x="2547" y="4735"/>
                  <a:pt x="2547" y="4735"/>
                  <a:pt x="2547" y="4735"/>
                </a:cubicBezTo>
                <a:cubicBezTo>
                  <a:pt x="2547" y="4569"/>
                  <a:pt x="2547" y="4569"/>
                  <a:pt x="2547" y="4569"/>
                </a:cubicBezTo>
                <a:cubicBezTo>
                  <a:pt x="2380" y="4569"/>
                  <a:pt x="2380" y="4569"/>
                  <a:pt x="2380" y="4569"/>
                </a:cubicBezTo>
                <a:cubicBezTo>
                  <a:pt x="2380" y="4337"/>
                  <a:pt x="2380" y="4337"/>
                  <a:pt x="2380" y="4337"/>
                </a:cubicBezTo>
                <a:cubicBezTo>
                  <a:pt x="2547" y="4337"/>
                  <a:pt x="2547" y="4337"/>
                  <a:pt x="2547" y="4337"/>
                </a:cubicBezTo>
                <a:cubicBezTo>
                  <a:pt x="2547" y="4170"/>
                  <a:pt x="2547" y="4170"/>
                  <a:pt x="2547" y="4170"/>
                </a:cubicBezTo>
                <a:cubicBezTo>
                  <a:pt x="2778" y="4170"/>
                  <a:pt x="2778" y="4170"/>
                  <a:pt x="2778" y="4170"/>
                </a:cubicBezTo>
                <a:lnTo>
                  <a:pt x="2778" y="4337"/>
                </a:lnTo>
                <a:close/>
                <a:moveTo>
                  <a:pt x="748" y="5177"/>
                </a:moveTo>
                <a:cubicBezTo>
                  <a:pt x="979" y="5177"/>
                  <a:pt x="979" y="5177"/>
                  <a:pt x="979" y="5177"/>
                </a:cubicBezTo>
                <a:cubicBezTo>
                  <a:pt x="979" y="3792"/>
                  <a:pt x="979" y="3792"/>
                  <a:pt x="979" y="3792"/>
                </a:cubicBezTo>
                <a:cubicBezTo>
                  <a:pt x="748" y="3792"/>
                  <a:pt x="748" y="3792"/>
                  <a:pt x="748" y="3792"/>
                </a:cubicBezTo>
                <a:lnTo>
                  <a:pt x="748" y="5177"/>
                </a:lnTo>
                <a:close/>
                <a:moveTo>
                  <a:pt x="3163" y="5177"/>
                </a:moveTo>
                <a:cubicBezTo>
                  <a:pt x="3394" y="5177"/>
                  <a:pt x="3394" y="5177"/>
                  <a:pt x="3394" y="5177"/>
                </a:cubicBezTo>
                <a:cubicBezTo>
                  <a:pt x="3394" y="3792"/>
                  <a:pt x="3394" y="3792"/>
                  <a:pt x="3394" y="3792"/>
                </a:cubicBezTo>
                <a:cubicBezTo>
                  <a:pt x="3163" y="3792"/>
                  <a:pt x="3163" y="3792"/>
                  <a:pt x="3163" y="3792"/>
                </a:cubicBezTo>
                <a:lnTo>
                  <a:pt x="3163" y="5177"/>
                </a:lnTo>
                <a:close/>
                <a:moveTo>
                  <a:pt x="4142" y="3359"/>
                </a:moveTo>
                <a:cubicBezTo>
                  <a:pt x="4142" y="5177"/>
                  <a:pt x="4142" y="5177"/>
                  <a:pt x="4142" y="5177"/>
                </a:cubicBezTo>
                <a:cubicBezTo>
                  <a:pt x="3910" y="5177"/>
                  <a:pt x="3910" y="5177"/>
                  <a:pt x="3910" y="5177"/>
                </a:cubicBezTo>
                <a:cubicBezTo>
                  <a:pt x="3910" y="3359"/>
                  <a:pt x="3910" y="3359"/>
                  <a:pt x="3910" y="3359"/>
                </a:cubicBezTo>
                <a:cubicBezTo>
                  <a:pt x="3910" y="3016"/>
                  <a:pt x="3640" y="2735"/>
                  <a:pt x="3301" y="2718"/>
                </a:cubicBezTo>
                <a:cubicBezTo>
                  <a:pt x="3515" y="3216"/>
                  <a:pt x="3515" y="3216"/>
                  <a:pt x="3515" y="3216"/>
                </a:cubicBezTo>
                <a:cubicBezTo>
                  <a:pt x="2187" y="4169"/>
                  <a:pt x="2187" y="4169"/>
                  <a:pt x="2187" y="4169"/>
                </a:cubicBezTo>
                <a:cubicBezTo>
                  <a:pt x="2187" y="5177"/>
                  <a:pt x="2187" y="5177"/>
                  <a:pt x="2187" y="5177"/>
                </a:cubicBezTo>
                <a:cubicBezTo>
                  <a:pt x="1955" y="5177"/>
                  <a:pt x="1955" y="5177"/>
                  <a:pt x="1955" y="5177"/>
                </a:cubicBezTo>
                <a:cubicBezTo>
                  <a:pt x="1955" y="4169"/>
                  <a:pt x="1955" y="4169"/>
                  <a:pt x="1955" y="4169"/>
                </a:cubicBezTo>
                <a:cubicBezTo>
                  <a:pt x="627" y="3216"/>
                  <a:pt x="627" y="3216"/>
                  <a:pt x="627" y="3216"/>
                </a:cubicBezTo>
                <a:cubicBezTo>
                  <a:pt x="841" y="2718"/>
                  <a:pt x="841" y="2718"/>
                  <a:pt x="841" y="2718"/>
                </a:cubicBezTo>
                <a:cubicBezTo>
                  <a:pt x="502" y="2735"/>
                  <a:pt x="232" y="3016"/>
                  <a:pt x="232" y="3359"/>
                </a:cubicBezTo>
                <a:cubicBezTo>
                  <a:pt x="232" y="5177"/>
                  <a:pt x="232" y="5177"/>
                  <a:pt x="232" y="5177"/>
                </a:cubicBezTo>
                <a:cubicBezTo>
                  <a:pt x="0" y="5177"/>
                  <a:pt x="0" y="5177"/>
                  <a:pt x="0" y="5177"/>
                </a:cubicBezTo>
                <a:cubicBezTo>
                  <a:pt x="0" y="3359"/>
                  <a:pt x="0" y="3359"/>
                  <a:pt x="0" y="3359"/>
                </a:cubicBezTo>
                <a:cubicBezTo>
                  <a:pt x="0" y="2877"/>
                  <a:pt x="392" y="2485"/>
                  <a:pt x="874" y="2485"/>
                </a:cubicBezTo>
                <a:cubicBezTo>
                  <a:pt x="903" y="2485"/>
                  <a:pt x="903" y="2485"/>
                  <a:pt x="903" y="2485"/>
                </a:cubicBezTo>
                <a:cubicBezTo>
                  <a:pt x="903" y="1168"/>
                  <a:pt x="903" y="1168"/>
                  <a:pt x="903" y="1168"/>
                </a:cubicBezTo>
                <a:cubicBezTo>
                  <a:pt x="903" y="856"/>
                  <a:pt x="1025" y="563"/>
                  <a:pt x="1245" y="342"/>
                </a:cubicBezTo>
                <a:cubicBezTo>
                  <a:pt x="1466" y="122"/>
                  <a:pt x="1759" y="0"/>
                  <a:pt x="2071" y="0"/>
                </a:cubicBezTo>
                <a:cubicBezTo>
                  <a:pt x="2383" y="0"/>
                  <a:pt x="2676" y="122"/>
                  <a:pt x="2897" y="342"/>
                </a:cubicBezTo>
                <a:cubicBezTo>
                  <a:pt x="3118" y="563"/>
                  <a:pt x="3239" y="856"/>
                  <a:pt x="3239" y="1168"/>
                </a:cubicBezTo>
                <a:cubicBezTo>
                  <a:pt x="3239" y="2485"/>
                  <a:pt x="3239" y="2485"/>
                  <a:pt x="3239" y="2485"/>
                </a:cubicBezTo>
                <a:cubicBezTo>
                  <a:pt x="3269" y="2485"/>
                  <a:pt x="3269" y="2485"/>
                  <a:pt x="3269" y="2485"/>
                </a:cubicBezTo>
                <a:cubicBezTo>
                  <a:pt x="3750" y="2485"/>
                  <a:pt x="4142" y="2877"/>
                  <a:pt x="4142" y="3359"/>
                </a:cubicBezTo>
                <a:close/>
                <a:moveTo>
                  <a:pt x="1246" y="725"/>
                </a:moveTo>
                <a:cubicBezTo>
                  <a:pt x="1715" y="725"/>
                  <a:pt x="1715" y="725"/>
                  <a:pt x="1715" y="725"/>
                </a:cubicBezTo>
                <a:cubicBezTo>
                  <a:pt x="1764" y="576"/>
                  <a:pt x="1902" y="468"/>
                  <a:pt x="2067" y="468"/>
                </a:cubicBezTo>
                <a:cubicBezTo>
                  <a:pt x="2232" y="468"/>
                  <a:pt x="2370" y="576"/>
                  <a:pt x="2419" y="725"/>
                </a:cubicBezTo>
                <a:cubicBezTo>
                  <a:pt x="2896" y="725"/>
                  <a:pt x="2896" y="725"/>
                  <a:pt x="2896" y="725"/>
                </a:cubicBezTo>
                <a:cubicBezTo>
                  <a:pt x="2737" y="431"/>
                  <a:pt x="2427" y="232"/>
                  <a:pt x="2071" y="232"/>
                </a:cubicBezTo>
                <a:cubicBezTo>
                  <a:pt x="1715" y="232"/>
                  <a:pt x="1405" y="431"/>
                  <a:pt x="1246" y="725"/>
                </a:cubicBezTo>
                <a:close/>
                <a:moveTo>
                  <a:pt x="2067" y="679"/>
                </a:moveTo>
                <a:cubicBezTo>
                  <a:pt x="1978" y="679"/>
                  <a:pt x="1905" y="751"/>
                  <a:pt x="1905" y="840"/>
                </a:cubicBezTo>
                <a:cubicBezTo>
                  <a:pt x="1905" y="930"/>
                  <a:pt x="1978" y="1003"/>
                  <a:pt x="2067" y="1003"/>
                </a:cubicBezTo>
                <a:cubicBezTo>
                  <a:pt x="2156" y="1003"/>
                  <a:pt x="2229" y="930"/>
                  <a:pt x="2229" y="840"/>
                </a:cubicBezTo>
                <a:cubicBezTo>
                  <a:pt x="2229" y="751"/>
                  <a:pt x="2156" y="679"/>
                  <a:pt x="2067" y="679"/>
                </a:cubicBezTo>
                <a:close/>
                <a:moveTo>
                  <a:pt x="1135" y="1168"/>
                </a:moveTo>
                <a:cubicBezTo>
                  <a:pt x="1135" y="1685"/>
                  <a:pt x="1555" y="2105"/>
                  <a:pt x="2071" y="2105"/>
                </a:cubicBezTo>
                <a:cubicBezTo>
                  <a:pt x="2587" y="2105"/>
                  <a:pt x="3008" y="1685"/>
                  <a:pt x="3008" y="1168"/>
                </a:cubicBezTo>
                <a:cubicBezTo>
                  <a:pt x="3008" y="1095"/>
                  <a:pt x="2999" y="1024"/>
                  <a:pt x="2983" y="956"/>
                </a:cubicBezTo>
                <a:cubicBezTo>
                  <a:pt x="2419" y="956"/>
                  <a:pt x="2419" y="956"/>
                  <a:pt x="2419" y="956"/>
                </a:cubicBezTo>
                <a:cubicBezTo>
                  <a:pt x="2370" y="1105"/>
                  <a:pt x="2232" y="1213"/>
                  <a:pt x="2067" y="1213"/>
                </a:cubicBezTo>
                <a:cubicBezTo>
                  <a:pt x="1902" y="1213"/>
                  <a:pt x="1764" y="1105"/>
                  <a:pt x="1715" y="956"/>
                </a:cubicBezTo>
                <a:cubicBezTo>
                  <a:pt x="1159" y="956"/>
                  <a:pt x="1159" y="956"/>
                  <a:pt x="1159" y="956"/>
                </a:cubicBezTo>
                <a:cubicBezTo>
                  <a:pt x="1143" y="1024"/>
                  <a:pt x="1135" y="1095"/>
                  <a:pt x="1135" y="1168"/>
                </a:cubicBezTo>
                <a:close/>
                <a:moveTo>
                  <a:pt x="1135" y="2485"/>
                </a:moveTo>
                <a:cubicBezTo>
                  <a:pt x="3008" y="2485"/>
                  <a:pt x="3008" y="2485"/>
                  <a:pt x="3008" y="2485"/>
                </a:cubicBezTo>
                <a:cubicBezTo>
                  <a:pt x="3008" y="1867"/>
                  <a:pt x="3008" y="1867"/>
                  <a:pt x="3008" y="1867"/>
                </a:cubicBezTo>
                <a:cubicBezTo>
                  <a:pt x="2974" y="1911"/>
                  <a:pt x="2937" y="1954"/>
                  <a:pt x="2897" y="1994"/>
                </a:cubicBezTo>
                <a:cubicBezTo>
                  <a:pt x="2676" y="2215"/>
                  <a:pt x="2383" y="2336"/>
                  <a:pt x="2071" y="2336"/>
                </a:cubicBezTo>
                <a:cubicBezTo>
                  <a:pt x="1759" y="2336"/>
                  <a:pt x="1466" y="2215"/>
                  <a:pt x="1245" y="1994"/>
                </a:cubicBezTo>
                <a:cubicBezTo>
                  <a:pt x="1205" y="1954"/>
                  <a:pt x="1168" y="1911"/>
                  <a:pt x="1135" y="1867"/>
                </a:cubicBezTo>
                <a:lnTo>
                  <a:pt x="1135" y="2485"/>
                </a:lnTo>
                <a:close/>
                <a:moveTo>
                  <a:pt x="1819" y="3786"/>
                </a:moveTo>
                <a:cubicBezTo>
                  <a:pt x="1396" y="2717"/>
                  <a:pt x="1396" y="2717"/>
                  <a:pt x="1396" y="2717"/>
                </a:cubicBezTo>
                <a:cubicBezTo>
                  <a:pt x="1093" y="2717"/>
                  <a:pt x="1093" y="2717"/>
                  <a:pt x="1093" y="2717"/>
                </a:cubicBezTo>
                <a:cubicBezTo>
                  <a:pt x="913" y="3137"/>
                  <a:pt x="913" y="3137"/>
                  <a:pt x="913" y="3137"/>
                </a:cubicBezTo>
                <a:lnTo>
                  <a:pt x="1819" y="3786"/>
                </a:lnTo>
                <a:close/>
                <a:moveTo>
                  <a:pt x="2497" y="2717"/>
                </a:moveTo>
                <a:cubicBezTo>
                  <a:pt x="1645" y="2717"/>
                  <a:pt x="1645" y="2717"/>
                  <a:pt x="1645" y="2717"/>
                </a:cubicBezTo>
                <a:cubicBezTo>
                  <a:pt x="2071" y="3795"/>
                  <a:pt x="2071" y="3795"/>
                  <a:pt x="2071" y="3795"/>
                </a:cubicBezTo>
                <a:lnTo>
                  <a:pt x="2497" y="2717"/>
                </a:lnTo>
                <a:close/>
                <a:moveTo>
                  <a:pt x="3229" y="3137"/>
                </a:moveTo>
                <a:cubicBezTo>
                  <a:pt x="3049" y="2717"/>
                  <a:pt x="3049" y="2717"/>
                  <a:pt x="3049" y="2717"/>
                </a:cubicBezTo>
                <a:cubicBezTo>
                  <a:pt x="2746" y="2717"/>
                  <a:pt x="2746" y="2717"/>
                  <a:pt x="2746" y="2717"/>
                </a:cubicBezTo>
                <a:cubicBezTo>
                  <a:pt x="2323" y="3786"/>
                  <a:pt x="2323" y="3786"/>
                  <a:pt x="2323" y="3786"/>
                </a:cubicBezTo>
                <a:lnTo>
                  <a:pt x="3229" y="31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21"/>
          <p:cNvSpPr>
            <a:spLocks noChangeAspect="1" noEditPoints="1"/>
          </p:cNvSpPr>
          <p:nvPr/>
        </p:nvSpPr>
        <p:spPr bwMode="auto">
          <a:xfrm>
            <a:off x="7467600" y="2653746"/>
            <a:ext cx="565022" cy="710385"/>
          </a:xfrm>
          <a:custGeom>
            <a:avLst/>
            <a:gdLst>
              <a:gd name="T0" fmla="*/ 517 w 4122"/>
              <a:gd name="T1" fmla="*/ 5184 h 5184"/>
              <a:gd name="T2" fmla="*/ 0 w 4122"/>
              <a:gd name="T3" fmla="*/ 4694 h 5184"/>
              <a:gd name="T4" fmla="*/ 3635 w 4122"/>
              <a:gd name="T5" fmla="*/ 0 h 5184"/>
              <a:gd name="T6" fmla="*/ 4122 w 4122"/>
              <a:gd name="T7" fmla="*/ 366 h 5184"/>
              <a:gd name="T8" fmla="*/ 748 w 4122"/>
              <a:gd name="T9" fmla="*/ 4952 h 5184"/>
              <a:gd name="T10" fmla="*/ 3890 w 4122"/>
              <a:gd name="T11" fmla="*/ 598 h 5184"/>
              <a:gd name="T12" fmla="*/ 3635 w 4122"/>
              <a:gd name="T13" fmla="*/ 4694 h 5184"/>
              <a:gd name="T14" fmla="*/ 748 w 4122"/>
              <a:gd name="T15" fmla="*/ 4952 h 5184"/>
              <a:gd name="T16" fmla="*/ 3403 w 4122"/>
              <a:gd name="T17" fmla="*/ 4463 h 5184"/>
              <a:gd name="T18" fmla="*/ 232 w 4122"/>
              <a:gd name="T19" fmla="*/ 232 h 5184"/>
              <a:gd name="T20" fmla="*/ 3110 w 4122"/>
              <a:gd name="T21" fmla="*/ 4141 h 5184"/>
              <a:gd name="T22" fmla="*/ 515 w 4122"/>
              <a:gd name="T23" fmla="*/ 3910 h 5184"/>
              <a:gd name="T24" fmla="*/ 840 w 4122"/>
              <a:gd name="T25" fmla="*/ 3110 h 5184"/>
              <a:gd name="T26" fmla="*/ 1662 w 4122"/>
              <a:gd name="T27" fmla="*/ 3910 h 5184"/>
              <a:gd name="T28" fmla="*/ 2020 w 4122"/>
              <a:gd name="T29" fmla="*/ 1930 h 5184"/>
              <a:gd name="T30" fmla="*/ 2758 w 4122"/>
              <a:gd name="T31" fmla="*/ 3910 h 5184"/>
              <a:gd name="T32" fmla="*/ 3110 w 4122"/>
              <a:gd name="T33" fmla="*/ 4141 h 5184"/>
              <a:gd name="T34" fmla="*/ 2526 w 4122"/>
              <a:gd name="T35" fmla="*/ 3910 h 5184"/>
              <a:gd name="T36" fmla="*/ 2252 w 4122"/>
              <a:gd name="T37" fmla="*/ 2162 h 5184"/>
              <a:gd name="T38" fmla="*/ 1072 w 4122"/>
              <a:gd name="T39" fmla="*/ 3910 h 5184"/>
              <a:gd name="T40" fmla="*/ 1430 w 4122"/>
              <a:gd name="T41" fmla="*/ 3342 h 5184"/>
              <a:gd name="T42" fmla="*/ 1072 w 4122"/>
              <a:gd name="T43" fmla="*/ 3910 h 5184"/>
              <a:gd name="T44" fmla="*/ 1016 w 4122"/>
              <a:gd name="T45" fmla="*/ 2533 h 5184"/>
              <a:gd name="T46" fmla="*/ 597 w 4122"/>
              <a:gd name="T47" fmla="*/ 1871 h 5184"/>
              <a:gd name="T48" fmla="*/ 1016 w 4122"/>
              <a:gd name="T49" fmla="*/ 2091 h 5184"/>
              <a:gd name="T50" fmla="*/ 740 w 4122"/>
              <a:gd name="T51" fmla="*/ 1504 h 5184"/>
              <a:gd name="T52" fmla="*/ 1016 w 4122"/>
              <a:gd name="T53" fmla="*/ 741 h 5184"/>
              <a:gd name="T54" fmla="*/ 1248 w 4122"/>
              <a:gd name="T55" fmla="*/ 527 h 5184"/>
              <a:gd name="T56" fmla="*/ 1663 w 4122"/>
              <a:gd name="T57" fmla="*/ 1194 h 5184"/>
              <a:gd name="T58" fmla="*/ 1248 w 4122"/>
              <a:gd name="T59" fmla="*/ 974 h 5184"/>
              <a:gd name="T60" fmla="*/ 1524 w 4122"/>
              <a:gd name="T61" fmla="*/ 1561 h 5184"/>
              <a:gd name="T62" fmla="*/ 1248 w 4122"/>
              <a:gd name="T63" fmla="*/ 2324 h 5184"/>
              <a:gd name="T64" fmla="*/ 1248 w 4122"/>
              <a:gd name="T65" fmla="*/ 1670 h 5184"/>
              <a:gd name="T66" fmla="*/ 1431 w 4122"/>
              <a:gd name="T67" fmla="*/ 1871 h 5184"/>
              <a:gd name="T68" fmla="*/ 1248 w 4122"/>
              <a:gd name="T69" fmla="*/ 1670 h 5184"/>
              <a:gd name="T70" fmla="*/ 832 w 4122"/>
              <a:gd name="T71" fmla="*/ 1194 h 5184"/>
              <a:gd name="T72" fmla="*/ 1016 w 4122"/>
              <a:gd name="T73" fmla="*/ 1395 h 5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122" h="5184">
                <a:moveTo>
                  <a:pt x="4122" y="5184"/>
                </a:moveTo>
                <a:cubicBezTo>
                  <a:pt x="517" y="5184"/>
                  <a:pt x="517" y="5184"/>
                  <a:pt x="517" y="5184"/>
                </a:cubicBezTo>
                <a:cubicBezTo>
                  <a:pt x="517" y="4694"/>
                  <a:pt x="517" y="4694"/>
                  <a:pt x="517" y="4694"/>
                </a:cubicBezTo>
                <a:cubicBezTo>
                  <a:pt x="0" y="4694"/>
                  <a:pt x="0" y="4694"/>
                  <a:pt x="0" y="4694"/>
                </a:cubicBezTo>
                <a:cubicBezTo>
                  <a:pt x="0" y="0"/>
                  <a:pt x="0" y="0"/>
                  <a:pt x="0" y="0"/>
                </a:cubicBezTo>
                <a:cubicBezTo>
                  <a:pt x="3635" y="0"/>
                  <a:pt x="3635" y="0"/>
                  <a:pt x="3635" y="0"/>
                </a:cubicBezTo>
                <a:cubicBezTo>
                  <a:pt x="3635" y="366"/>
                  <a:pt x="3635" y="366"/>
                  <a:pt x="3635" y="366"/>
                </a:cubicBezTo>
                <a:cubicBezTo>
                  <a:pt x="4122" y="366"/>
                  <a:pt x="4122" y="366"/>
                  <a:pt x="4122" y="366"/>
                </a:cubicBezTo>
                <a:lnTo>
                  <a:pt x="4122" y="5184"/>
                </a:lnTo>
                <a:close/>
                <a:moveTo>
                  <a:pt x="748" y="4952"/>
                </a:moveTo>
                <a:cubicBezTo>
                  <a:pt x="3890" y="4952"/>
                  <a:pt x="3890" y="4952"/>
                  <a:pt x="3890" y="4952"/>
                </a:cubicBezTo>
                <a:cubicBezTo>
                  <a:pt x="3890" y="598"/>
                  <a:pt x="3890" y="598"/>
                  <a:pt x="3890" y="598"/>
                </a:cubicBezTo>
                <a:cubicBezTo>
                  <a:pt x="3635" y="598"/>
                  <a:pt x="3635" y="598"/>
                  <a:pt x="3635" y="598"/>
                </a:cubicBezTo>
                <a:cubicBezTo>
                  <a:pt x="3635" y="4694"/>
                  <a:pt x="3635" y="4694"/>
                  <a:pt x="3635" y="4694"/>
                </a:cubicBezTo>
                <a:cubicBezTo>
                  <a:pt x="748" y="4694"/>
                  <a:pt x="748" y="4694"/>
                  <a:pt x="748" y="4694"/>
                </a:cubicBezTo>
                <a:lnTo>
                  <a:pt x="748" y="4952"/>
                </a:lnTo>
                <a:close/>
                <a:moveTo>
                  <a:pt x="232" y="4463"/>
                </a:moveTo>
                <a:cubicBezTo>
                  <a:pt x="3403" y="4463"/>
                  <a:pt x="3403" y="4463"/>
                  <a:pt x="3403" y="4463"/>
                </a:cubicBezTo>
                <a:cubicBezTo>
                  <a:pt x="3403" y="232"/>
                  <a:pt x="3403" y="232"/>
                  <a:pt x="3403" y="232"/>
                </a:cubicBezTo>
                <a:cubicBezTo>
                  <a:pt x="232" y="232"/>
                  <a:pt x="232" y="232"/>
                  <a:pt x="232" y="232"/>
                </a:cubicBezTo>
                <a:lnTo>
                  <a:pt x="232" y="4463"/>
                </a:lnTo>
                <a:close/>
                <a:moveTo>
                  <a:pt x="3110" y="4141"/>
                </a:moveTo>
                <a:cubicBezTo>
                  <a:pt x="515" y="4141"/>
                  <a:pt x="515" y="4141"/>
                  <a:pt x="515" y="4141"/>
                </a:cubicBezTo>
                <a:cubicBezTo>
                  <a:pt x="515" y="3910"/>
                  <a:pt x="515" y="3910"/>
                  <a:pt x="515" y="3910"/>
                </a:cubicBezTo>
                <a:cubicBezTo>
                  <a:pt x="840" y="3910"/>
                  <a:pt x="840" y="3910"/>
                  <a:pt x="840" y="3910"/>
                </a:cubicBezTo>
                <a:cubicBezTo>
                  <a:pt x="840" y="3110"/>
                  <a:pt x="840" y="3110"/>
                  <a:pt x="840" y="3110"/>
                </a:cubicBezTo>
                <a:cubicBezTo>
                  <a:pt x="1662" y="3110"/>
                  <a:pt x="1662" y="3110"/>
                  <a:pt x="1662" y="3110"/>
                </a:cubicBezTo>
                <a:cubicBezTo>
                  <a:pt x="1662" y="3910"/>
                  <a:pt x="1662" y="3910"/>
                  <a:pt x="1662" y="3910"/>
                </a:cubicBezTo>
                <a:cubicBezTo>
                  <a:pt x="2020" y="3910"/>
                  <a:pt x="2020" y="3910"/>
                  <a:pt x="2020" y="3910"/>
                </a:cubicBezTo>
                <a:cubicBezTo>
                  <a:pt x="2020" y="1930"/>
                  <a:pt x="2020" y="1930"/>
                  <a:pt x="2020" y="1930"/>
                </a:cubicBezTo>
                <a:cubicBezTo>
                  <a:pt x="2758" y="1930"/>
                  <a:pt x="2758" y="1930"/>
                  <a:pt x="2758" y="1930"/>
                </a:cubicBezTo>
                <a:cubicBezTo>
                  <a:pt x="2758" y="3910"/>
                  <a:pt x="2758" y="3910"/>
                  <a:pt x="2758" y="3910"/>
                </a:cubicBezTo>
                <a:cubicBezTo>
                  <a:pt x="3110" y="3910"/>
                  <a:pt x="3110" y="3910"/>
                  <a:pt x="3110" y="3910"/>
                </a:cubicBezTo>
                <a:lnTo>
                  <a:pt x="3110" y="4141"/>
                </a:lnTo>
                <a:close/>
                <a:moveTo>
                  <a:pt x="2252" y="3910"/>
                </a:moveTo>
                <a:cubicBezTo>
                  <a:pt x="2526" y="3910"/>
                  <a:pt x="2526" y="3910"/>
                  <a:pt x="2526" y="3910"/>
                </a:cubicBezTo>
                <a:cubicBezTo>
                  <a:pt x="2526" y="2162"/>
                  <a:pt x="2526" y="2162"/>
                  <a:pt x="2526" y="2162"/>
                </a:cubicBezTo>
                <a:cubicBezTo>
                  <a:pt x="2252" y="2162"/>
                  <a:pt x="2252" y="2162"/>
                  <a:pt x="2252" y="2162"/>
                </a:cubicBezTo>
                <a:lnTo>
                  <a:pt x="2252" y="3910"/>
                </a:lnTo>
                <a:close/>
                <a:moveTo>
                  <a:pt x="1072" y="3910"/>
                </a:moveTo>
                <a:cubicBezTo>
                  <a:pt x="1430" y="3910"/>
                  <a:pt x="1430" y="3910"/>
                  <a:pt x="1430" y="3910"/>
                </a:cubicBezTo>
                <a:cubicBezTo>
                  <a:pt x="1430" y="3342"/>
                  <a:pt x="1430" y="3342"/>
                  <a:pt x="1430" y="3342"/>
                </a:cubicBezTo>
                <a:cubicBezTo>
                  <a:pt x="1072" y="3342"/>
                  <a:pt x="1072" y="3342"/>
                  <a:pt x="1072" y="3342"/>
                </a:cubicBezTo>
                <a:lnTo>
                  <a:pt x="1072" y="3910"/>
                </a:lnTo>
                <a:close/>
                <a:moveTo>
                  <a:pt x="1248" y="2533"/>
                </a:moveTo>
                <a:cubicBezTo>
                  <a:pt x="1016" y="2533"/>
                  <a:pt x="1016" y="2533"/>
                  <a:pt x="1016" y="2533"/>
                </a:cubicBezTo>
                <a:cubicBezTo>
                  <a:pt x="1016" y="2325"/>
                  <a:pt x="1016" y="2325"/>
                  <a:pt x="1016" y="2325"/>
                </a:cubicBezTo>
                <a:cubicBezTo>
                  <a:pt x="782" y="2306"/>
                  <a:pt x="597" y="2110"/>
                  <a:pt x="597" y="1871"/>
                </a:cubicBezTo>
                <a:cubicBezTo>
                  <a:pt x="829" y="1871"/>
                  <a:pt x="829" y="1871"/>
                  <a:pt x="829" y="1871"/>
                </a:cubicBezTo>
                <a:cubicBezTo>
                  <a:pt x="829" y="1982"/>
                  <a:pt x="910" y="2074"/>
                  <a:pt x="1016" y="2091"/>
                </a:cubicBezTo>
                <a:cubicBezTo>
                  <a:pt x="1016" y="1632"/>
                  <a:pt x="1016" y="1632"/>
                  <a:pt x="1016" y="1632"/>
                </a:cubicBezTo>
                <a:cubicBezTo>
                  <a:pt x="907" y="1613"/>
                  <a:pt x="812" y="1568"/>
                  <a:pt x="740" y="1504"/>
                </a:cubicBezTo>
                <a:cubicBezTo>
                  <a:pt x="649" y="1423"/>
                  <a:pt x="601" y="1315"/>
                  <a:pt x="601" y="1194"/>
                </a:cubicBezTo>
                <a:cubicBezTo>
                  <a:pt x="601" y="956"/>
                  <a:pt x="784" y="761"/>
                  <a:pt x="1016" y="741"/>
                </a:cubicBezTo>
                <a:cubicBezTo>
                  <a:pt x="1016" y="527"/>
                  <a:pt x="1016" y="527"/>
                  <a:pt x="1016" y="527"/>
                </a:cubicBezTo>
                <a:cubicBezTo>
                  <a:pt x="1248" y="527"/>
                  <a:pt x="1248" y="527"/>
                  <a:pt x="1248" y="527"/>
                </a:cubicBezTo>
                <a:cubicBezTo>
                  <a:pt x="1248" y="741"/>
                  <a:pt x="1248" y="741"/>
                  <a:pt x="1248" y="741"/>
                </a:cubicBezTo>
                <a:cubicBezTo>
                  <a:pt x="1480" y="761"/>
                  <a:pt x="1663" y="956"/>
                  <a:pt x="1663" y="1194"/>
                </a:cubicBezTo>
                <a:cubicBezTo>
                  <a:pt x="1431" y="1194"/>
                  <a:pt x="1431" y="1194"/>
                  <a:pt x="1431" y="1194"/>
                </a:cubicBezTo>
                <a:cubicBezTo>
                  <a:pt x="1431" y="1084"/>
                  <a:pt x="1352" y="993"/>
                  <a:pt x="1248" y="974"/>
                </a:cubicBezTo>
                <a:cubicBezTo>
                  <a:pt x="1248" y="1433"/>
                  <a:pt x="1248" y="1433"/>
                  <a:pt x="1248" y="1433"/>
                </a:cubicBezTo>
                <a:cubicBezTo>
                  <a:pt x="1357" y="1452"/>
                  <a:pt x="1452" y="1496"/>
                  <a:pt x="1524" y="1561"/>
                </a:cubicBezTo>
                <a:cubicBezTo>
                  <a:pt x="1615" y="1642"/>
                  <a:pt x="1663" y="1749"/>
                  <a:pt x="1663" y="1871"/>
                </a:cubicBezTo>
                <a:cubicBezTo>
                  <a:pt x="1663" y="2109"/>
                  <a:pt x="1480" y="2304"/>
                  <a:pt x="1248" y="2324"/>
                </a:cubicBezTo>
                <a:lnTo>
                  <a:pt x="1248" y="2533"/>
                </a:lnTo>
                <a:close/>
                <a:moveTo>
                  <a:pt x="1248" y="1670"/>
                </a:moveTo>
                <a:cubicBezTo>
                  <a:pt x="1248" y="2091"/>
                  <a:pt x="1248" y="2091"/>
                  <a:pt x="1248" y="2091"/>
                </a:cubicBezTo>
                <a:cubicBezTo>
                  <a:pt x="1352" y="2072"/>
                  <a:pt x="1431" y="1981"/>
                  <a:pt x="1431" y="1871"/>
                </a:cubicBezTo>
                <a:cubicBezTo>
                  <a:pt x="1431" y="1816"/>
                  <a:pt x="1411" y="1771"/>
                  <a:pt x="1370" y="1734"/>
                </a:cubicBezTo>
                <a:cubicBezTo>
                  <a:pt x="1339" y="1706"/>
                  <a:pt x="1296" y="1684"/>
                  <a:pt x="1248" y="1670"/>
                </a:cubicBezTo>
                <a:close/>
                <a:moveTo>
                  <a:pt x="1016" y="974"/>
                </a:moveTo>
                <a:cubicBezTo>
                  <a:pt x="912" y="993"/>
                  <a:pt x="832" y="1084"/>
                  <a:pt x="832" y="1194"/>
                </a:cubicBezTo>
                <a:cubicBezTo>
                  <a:pt x="832" y="1249"/>
                  <a:pt x="853" y="1294"/>
                  <a:pt x="894" y="1331"/>
                </a:cubicBezTo>
                <a:cubicBezTo>
                  <a:pt x="925" y="1359"/>
                  <a:pt x="967" y="1381"/>
                  <a:pt x="1016" y="1395"/>
                </a:cubicBezTo>
                <a:lnTo>
                  <a:pt x="1016" y="9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3"/>
          <p:cNvSpPr>
            <a:spLocks noChangeAspect="1" noEditPoints="1"/>
          </p:cNvSpPr>
          <p:nvPr/>
        </p:nvSpPr>
        <p:spPr bwMode="auto">
          <a:xfrm>
            <a:off x="9122508" y="2695049"/>
            <a:ext cx="751013" cy="614608"/>
          </a:xfrm>
          <a:custGeom>
            <a:avLst/>
            <a:gdLst>
              <a:gd name="T0" fmla="*/ 5280 w 5280"/>
              <a:gd name="T1" fmla="*/ 4321 h 4321"/>
              <a:gd name="T2" fmla="*/ 0 w 5280"/>
              <a:gd name="T3" fmla="*/ 4321 h 4321"/>
              <a:gd name="T4" fmla="*/ 0 w 5280"/>
              <a:gd name="T5" fmla="*/ 0 h 4321"/>
              <a:gd name="T6" fmla="*/ 5280 w 5280"/>
              <a:gd name="T7" fmla="*/ 0 h 4321"/>
              <a:gd name="T8" fmla="*/ 5280 w 5280"/>
              <a:gd name="T9" fmla="*/ 4321 h 4321"/>
              <a:gd name="T10" fmla="*/ 5280 w 5280"/>
              <a:gd name="T11" fmla="*/ 4321 h 4321"/>
              <a:gd name="T12" fmla="*/ 4632 w 5280"/>
              <a:gd name="T13" fmla="*/ 4128 h 4321"/>
              <a:gd name="T14" fmla="*/ 5087 w 5280"/>
              <a:gd name="T15" fmla="*/ 4128 h 4321"/>
              <a:gd name="T16" fmla="*/ 5087 w 5280"/>
              <a:gd name="T17" fmla="*/ 193 h 4321"/>
              <a:gd name="T18" fmla="*/ 193 w 5280"/>
              <a:gd name="T19" fmla="*/ 193 h 4321"/>
              <a:gd name="T20" fmla="*/ 193 w 5280"/>
              <a:gd name="T21" fmla="*/ 4128 h 4321"/>
              <a:gd name="T22" fmla="*/ 633 w 5280"/>
              <a:gd name="T23" fmla="*/ 4128 h 4321"/>
              <a:gd name="T24" fmla="*/ 633 w 5280"/>
              <a:gd name="T25" fmla="*/ 3748 h 4321"/>
              <a:gd name="T26" fmla="*/ 827 w 5280"/>
              <a:gd name="T27" fmla="*/ 3748 h 4321"/>
              <a:gd name="T28" fmla="*/ 827 w 5280"/>
              <a:gd name="T29" fmla="*/ 4128 h 4321"/>
              <a:gd name="T30" fmla="*/ 1268 w 5280"/>
              <a:gd name="T31" fmla="*/ 4128 h 4321"/>
              <a:gd name="T32" fmla="*/ 1268 w 5280"/>
              <a:gd name="T33" fmla="*/ 3748 h 4321"/>
              <a:gd name="T34" fmla="*/ 1461 w 5280"/>
              <a:gd name="T35" fmla="*/ 3748 h 4321"/>
              <a:gd name="T36" fmla="*/ 1461 w 5280"/>
              <a:gd name="T37" fmla="*/ 4128 h 4321"/>
              <a:gd name="T38" fmla="*/ 1902 w 5280"/>
              <a:gd name="T39" fmla="*/ 4128 h 4321"/>
              <a:gd name="T40" fmla="*/ 1902 w 5280"/>
              <a:gd name="T41" fmla="*/ 3748 h 4321"/>
              <a:gd name="T42" fmla="*/ 2096 w 5280"/>
              <a:gd name="T43" fmla="*/ 3748 h 4321"/>
              <a:gd name="T44" fmla="*/ 2096 w 5280"/>
              <a:gd name="T45" fmla="*/ 4128 h 4321"/>
              <a:gd name="T46" fmla="*/ 2537 w 5280"/>
              <a:gd name="T47" fmla="*/ 4128 h 4321"/>
              <a:gd name="T48" fmla="*/ 2537 w 5280"/>
              <a:gd name="T49" fmla="*/ 3748 h 4321"/>
              <a:gd name="T50" fmla="*/ 2730 w 5280"/>
              <a:gd name="T51" fmla="*/ 3748 h 4321"/>
              <a:gd name="T52" fmla="*/ 2730 w 5280"/>
              <a:gd name="T53" fmla="*/ 4128 h 4321"/>
              <a:gd name="T54" fmla="*/ 3170 w 5280"/>
              <a:gd name="T55" fmla="*/ 4128 h 4321"/>
              <a:gd name="T56" fmla="*/ 3170 w 5280"/>
              <a:gd name="T57" fmla="*/ 3748 h 4321"/>
              <a:gd name="T58" fmla="*/ 3363 w 5280"/>
              <a:gd name="T59" fmla="*/ 3748 h 4321"/>
              <a:gd name="T60" fmla="*/ 3363 w 5280"/>
              <a:gd name="T61" fmla="*/ 4128 h 4321"/>
              <a:gd name="T62" fmla="*/ 3805 w 5280"/>
              <a:gd name="T63" fmla="*/ 4128 h 4321"/>
              <a:gd name="T64" fmla="*/ 3805 w 5280"/>
              <a:gd name="T65" fmla="*/ 3748 h 4321"/>
              <a:gd name="T66" fmla="*/ 3998 w 5280"/>
              <a:gd name="T67" fmla="*/ 3748 h 4321"/>
              <a:gd name="T68" fmla="*/ 3998 w 5280"/>
              <a:gd name="T69" fmla="*/ 4128 h 4321"/>
              <a:gd name="T70" fmla="*/ 4439 w 5280"/>
              <a:gd name="T71" fmla="*/ 4128 h 4321"/>
              <a:gd name="T72" fmla="*/ 4439 w 5280"/>
              <a:gd name="T73" fmla="*/ 3748 h 4321"/>
              <a:gd name="T74" fmla="*/ 4632 w 5280"/>
              <a:gd name="T75" fmla="*/ 3748 h 4321"/>
              <a:gd name="T76" fmla="*/ 4632 w 5280"/>
              <a:gd name="T77" fmla="*/ 4128 h 4321"/>
              <a:gd name="T78" fmla="*/ 4632 w 5280"/>
              <a:gd name="T79" fmla="*/ 4128 h 4321"/>
              <a:gd name="T80" fmla="*/ 769 w 5280"/>
              <a:gd name="T81" fmla="*/ 3498 h 4321"/>
              <a:gd name="T82" fmla="*/ 621 w 5280"/>
              <a:gd name="T83" fmla="*/ 3374 h 4321"/>
              <a:gd name="T84" fmla="*/ 1490 w 5280"/>
              <a:gd name="T85" fmla="*/ 2333 h 4321"/>
              <a:gd name="T86" fmla="*/ 1981 w 5280"/>
              <a:gd name="T87" fmla="*/ 2677 h 4321"/>
              <a:gd name="T88" fmla="*/ 2829 w 5280"/>
              <a:gd name="T89" fmla="*/ 1342 h 4321"/>
              <a:gd name="T90" fmla="*/ 3430 w 5280"/>
              <a:gd name="T91" fmla="*/ 1715 h 4321"/>
              <a:gd name="T92" fmla="*/ 4251 w 5280"/>
              <a:gd name="T93" fmla="*/ 878 h 4321"/>
              <a:gd name="T94" fmla="*/ 3704 w 5280"/>
              <a:gd name="T95" fmla="*/ 878 h 4321"/>
              <a:gd name="T96" fmla="*/ 3704 w 5280"/>
              <a:gd name="T97" fmla="*/ 684 h 4321"/>
              <a:gd name="T98" fmla="*/ 4578 w 5280"/>
              <a:gd name="T99" fmla="*/ 684 h 4321"/>
              <a:gd name="T100" fmla="*/ 4578 w 5280"/>
              <a:gd name="T101" fmla="*/ 1561 h 4321"/>
              <a:gd name="T102" fmla="*/ 4385 w 5280"/>
              <a:gd name="T103" fmla="*/ 1561 h 4321"/>
              <a:gd name="T104" fmla="*/ 4385 w 5280"/>
              <a:gd name="T105" fmla="*/ 1017 h 4321"/>
              <a:gd name="T106" fmla="*/ 3459 w 5280"/>
              <a:gd name="T107" fmla="*/ 1960 h 4321"/>
              <a:gd name="T108" fmla="*/ 2889 w 5280"/>
              <a:gd name="T109" fmla="*/ 1608 h 4321"/>
              <a:gd name="T110" fmla="*/ 2036 w 5280"/>
              <a:gd name="T111" fmla="*/ 2951 h 4321"/>
              <a:gd name="T112" fmla="*/ 1524 w 5280"/>
              <a:gd name="T113" fmla="*/ 2592 h 4321"/>
              <a:gd name="T114" fmla="*/ 769 w 5280"/>
              <a:gd name="T115" fmla="*/ 3498 h 4321"/>
              <a:gd name="T116" fmla="*/ 769 w 5280"/>
              <a:gd name="T117" fmla="*/ 3498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80" h="4321">
                <a:moveTo>
                  <a:pt x="5280" y="4321"/>
                </a:moveTo>
                <a:lnTo>
                  <a:pt x="0" y="4321"/>
                </a:lnTo>
                <a:lnTo>
                  <a:pt x="0" y="0"/>
                </a:lnTo>
                <a:lnTo>
                  <a:pt x="5280" y="0"/>
                </a:lnTo>
                <a:lnTo>
                  <a:pt x="5280" y="4321"/>
                </a:lnTo>
                <a:lnTo>
                  <a:pt x="5280" y="4321"/>
                </a:lnTo>
                <a:close/>
                <a:moveTo>
                  <a:pt x="4632" y="4128"/>
                </a:moveTo>
                <a:lnTo>
                  <a:pt x="5087" y="4128"/>
                </a:lnTo>
                <a:lnTo>
                  <a:pt x="5087" y="193"/>
                </a:lnTo>
                <a:lnTo>
                  <a:pt x="193" y="193"/>
                </a:lnTo>
                <a:lnTo>
                  <a:pt x="193" y="4128"/>
                </a:lnTo>
                <a:lnTo>
                  <a:pt x="633" y="4128"/>
                </a:lnTo>
                <a:lnTo>
                  <a:pt x="633" y="3748"/>
                </a:lnTo>
                <a:lnTo>
                  <a:pt x="827" y="3748"/>
                </a:lnTo>
                <a:lnTo>
                  <a:pt x="827" y="4128"/>
                </a:lnTo>
                <a:lnTo>
                  <a:pt x="1268" y="4128"/>
                </a:lnTo>
                <a:lnTo>
                  <a:pt x="1268" y="3748"/>
                </a:lnTo>
                <a:lnTo>
                  <a:pt x="1461" y="3748"/>
                </a:lnTo>
                <a:lnTo>
                  <a:pt x="1461" y="4128"/>
                </a:lnTo>
                <a:lnTo>
                  <a:pt x="1902" y="4128"/>
                </a:lnTo>
                <a:lnTo>
                  <a:pt x="1902" y="3748"/>
                </a:lnTo>
                <a:lnTo>
                  <a:pt x="2096" y="3748"/>
                </a:lnTo>
                <a:lnTo>
                  <a:pt x="2096" y="4128"/>
                </a:lnTo>
                <a:lnTo>
                  <a:pt x="2537" y="4128"/>
                </a:lnTo>
                <a:lnTo>
                  <a:pt x="2537" y="3748"/>
                </a:lnTo>
                <a:lnTo>
                  <a:pt x="2730" y="3748"/>
                </a:lnTo>
                <a:lnTo>
                  <a:pt x="2730" y="4128"/>
                </a:lnTo>
                <a:lnTo>
                  <a:pt x="3170" y="4128"/>
                </a:lnTo>
                <a:lnTo>
                  <a:pt x="3170" y="3748"/>
                </a:lnTo>
                <a:lnTo>
                  <a:pt x="3363" y="3748"/>
                </a:lnTo>
                <a:lnTo>
                  <a:pt x="3363" y="4128"/>
                </a:lnTo>
                <a:lnTo>
                  <a:pt x="3805" y="4128"/>
                </a:lnTo>
                <a:lnTo>
                  <a:pt x="3805" y="3748"/>
                </a:lnTo>
                <a:lnTo>
                  <a:pt x="3998" y="3748"/>
                </a:lnTo>
                <a:lnTo>
                  <a:pt x="3998" y="4128"/>
                </a:lnTo>
                <a:lnTo>
                  <a:pt x="4439" y="4128"/>
                </a:lnTo>
                <a:lnTo>
                  <a:pt x="4439" y="3748"/>
                </a:lnTo>
                <a:lnTo>
                  <a:pt x="4632" y="3748"/>
                </a:lnTo>
                <a:lnTo>
                  <a:pt x="4632" y="4128"/>
                </a:lnTo>
                <a:lnTo>
                  <a:pt x="4632" y="4128"/>
                </a:lnTo>
                <a:close/>
                <a:moveTo>
                  <a:pt x="769" y="3498"/>
                </a:moveTo>
                <a:lnTo>
                  <a:pt x="621" y="3374"/>
                </a:lnTo>
                <a:lnTo>
                  <a:pt x="1490" y="2333"/>
                </a:lnTo>
                <a:lnTo>
                  <a:pt x="1981" y="2677"/>
                </a:lnTo>
                <a:lnTo>
                  <a:pt x="2829" y="1342"/>
                </a:lnTo>
                <a:lnTo>
                  <a:pt x="3430" y="1715"/>
                </a:lnTo>
                <a:lnTo>
                  <a:pt x="4251" y="878"/>
                </a:lnTo>
                <a:lnTo>
                  <a:pt x="3704" y="878"/>
                </a:lnTo>
                <a:lnTo>
                  <a:pt x="3704" y="684"/>
                </a:lnTo>
                <a:lnTo>
                  <a:pt x="4578" y="684"/>
                </a:lnTo>
                <a:lnTo>
                  <a:pt x="4578" y="1561"/>
                </a:lnTo>
                <a:lnTo>
                  <a:pt x="4385" y="1561"/>
                </a:lnTo>
                <a:lnTo>
                  <a:pt x="4385" y="1017"/>
                </a:lnTo>
                <a:lnTo>
                  <a:pt x="3459" y="1960"/>
                </a:lnTo>
                <a:lnTo>
                  <a:pt x="2889" y="1608"/>
                </a:lnTo>
                <a:lnTo>
                  <a:pt x="2036" y="2951"/>
                </a:lnTo>
                <a:lnTo>
                  <a:pt x="1524" y="2592"/>
                </a:lnTo>
                <a:lnTo>
                  <a:pt x="769" y="3498"/>
                </a:lnTo>
                <a:lnTo>
                  <a:pt x="769" y="34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DAE6728-9E85-4934-A90A-EE87CD1EF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433626"/>
              </p:ext>
            </p:extLst>
          </p:nvPr>
        </p:nvGraphicFramePr>
        <p:xfrm>
          <a:off x="2103451" y="1489611"/>
          <a:ext cx="8142519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24043">
                  <a:extLst>
                    <a:ext uri="{9D8B030D-6E8A-4147-A177-3AD203B41FA5}">
                      <a16:colId xmlns:a16="http://schemas.microsoft.com/office/drawing/2014/main" val="3924677188"/>
                    </a:ext>
                  </a:extLst>
                </a:gridCol>
                <a:gridCol w="2704303">
                  <a:extLst>
                    <a:ext uri="{9D8B030D-6E8A-4147-A177-3AD203B41FA5}">
                      <a16:colId xmlns:a16="http://schemas.microsoft.com/office/drawing/2014/main" val="91528005"/>
                    </a:ext>
                  </a:extLst>
                </a:gridCol>
                <a:gridCol w="2714173">
                  <a:extLst>
                    <a:ext uri="{9D8B030D-6E8A-4147-A177-3AD203B41FA5}">
                      <a16:colId xmlns:a16="http://schemas.microsoft.com/office/drawing/2014/main" val="2629463189"/>
                    </a:ext>
                  </a:extLst>
                </a:gridCol>
              </a:tblGrid>
              <a:tr h="16819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Sensitive to Government Regulation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3B58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Highly Competitive Business Environment</a:t>
                      </a:r>
                    </a:p>
                  </a:txBody>
                  <a:tcPr>
                    <a:solidFill>
                      <a:srgbClr val="3B58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Public Perception of Healthcare Providers and Pharmacies </a:t>
                      </a:r>
                    </a:p>
                  </a:txBody>
                  <a:tcPr>
                    <a:solidFill>
                      <a:srgbClr val="3B58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847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Health care benefits and pharmacy services are heavily regulated (recent Medicare plan downgrade)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Healthcare giants are all  chasing after the same business</a:t>
                      </a:r>
                      <a:endParaRPr lang="en-US" dirty="0"/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Opioid crisis, prescription drug costs, lawsuits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866070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B85D7C7B-2297-46F4-83D5-B32B5D14646E}"/>
              </a:ext>
            </a:extLst>
          </p:cNvPr>
          <p:cNvGrpSpPr/>
          <p:nvPr/>
        </p:nvGrpSpPr>
        <p:grpSpPr>
          <a:xfrm>
            <a:off x="3031416" y="2004997"/>
            <a:ext cx="998624" cy="760957"/>
            <a:chOff x="7034943" y="1354509"/>
            <a:chExt cx="329168" cy="304786"/>
          </a:xfrm>
          <a:solidFill>
            <a:schemeClr val="bg1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943305B-4A0A-4D07-A55D-AAB22139D7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4943" y="1354509"/>
              <a:ext cx="187257" cy="304786"/>
            </a:xfrm>
            <a:custGeom>
              <a:avLst/>
              <a:gdLst>
                <a:gd name="T0" fmla="*/ 106 w 106"/>
                <a:gd name="T1" fmla="*/ 11 h 144"/>
                <a:gd name="T2" fmla="*/ 96 w 106"/>
                <a:gd name="T3" fmla="*/ 11 h 144"/>
                <a:gd name="T4" fmla="*/ 96 w 106"/>
                <a:gd name="T5" fmla="*/ 0 h 144"/>
                <a:gd name="T6" fmla="*/ 10 w 106"/>
                <a:gd name="T7" fmla="*/ 0 h 144"/>
                <a:gd name="T8" fmla="*/ 10 w 106"/>
                <a:gd name="T9" fmla="*/ 11 h 144"/>
                <a:gd name="T10" fmla="*/ 0 w 106"/>
                <a:gd name="T11" fmla="*/ 11 h 144"/>
                <a:gd name="T12" fmla="*/ 0 w 106"/>
                <a:gd name="T13" fmla="*/ 33 h 144"/>
                <a:gd name="T14" fmla="*/ 10 w 106"/>
                <a:gd name="T15" fmla="*/ 33 h 144"/>
                <a:gd name="T16" fmla="*/ 10 w 106"/>
                <a:gd name="T17" fmla="*/ 130 h 144"/>
                <a:gd name="T18" fmla="*/ 25 w 106"/>
                <a:gd name="T19" fmla="*/ 144 h 144"/>
                <a:gd name="T20" fmla="*/ 82 w 106"/>
                <a:gd name="T21" fmla="*/ 144 h 144"/>
                <a:gd name="T22" fmla="*/ 96 w 106"/>
                <a:gd name="T23" fmla="*/ 130 h 144"/>
                <a:gd name="T24" fmla="*/ 96 w 106"/>
                <a:gd name="T25" fmla="*/ 33 h 144"/>
                <a:gd name="T26" fmla="*/ 106 w 106"/>
                <a:gd name="T27" fmla="*/ 33 h 144"/>
                <a:gd name="T28" fmla="*/ 106 w 106"/>
                <a:gd name="T29" fmla="*/ 11 h 144"/>
                <a:gd name="T30" fmla="*/ 89 w 106"/>
                <a:gd name="T31" fmla="*/ 130 h 144"/>
                <a:gd name="T32" fmla="*/ 82 w 106"/>
                <a:gd name="T33" fmla="*/ 137 h 144"/>
                <a:gd name="T34" fmla="*/ 25 w 106"/>
                <a:gd name="T35" fmla="*/ 137 h 144"/>
                <a:gd name="T36" fmla="*/ 17 w 106"/>
                <a:gd name="T37" fmla="*/ 130 h 144"/>
                <a:gd name="T38" fmla="*/ 17 w 106"/>
                <a:gd name="T39" fmla="*/ 33 h 144"/>
                <a:gd name="T40" fmla="*/ 89 w 106"/>
                <a:gd name="T41" fmla="*/ 33 h 144"/>
                <a:gd name="T42" fmla="*/ 89 w 106"/>
                <a:gd name="T43" fmla="*/ 130 h 144"/>
                <a:gd name="T44" fmla="*/ 99 w 106"/>
                <a:gd name="T45" fmla="*/ 26 h 144"/>
                <a:gd name="T46" fmla="*/ 96 w 106"/>
                <a:gd name="T47" fmla="*/ 26 h 144"/>
                <a:gd name="T48" fmla="*/ 10 w 106"/>
                <a:gd name="T49" fmla="*/ 26 h 144"/>
                <a:gd name="T50" fmla="*/ 7 w 106"/>
                <a:gd name="T51" fmla="*/ 26 h 144"/>
                <a:gd name="T52" fmla="*/ 7 w 106"/>
                <a:gd name="T53" fmla="*/ 18 h 144"/>
                <a:gd name="T54" fmla="*/ 17 w 106"/>
                <a:gd name="T55" fmla="*/ 18 h 144"/>
                <a:gd name="T56" fmla="*/ 17 w 106"/>
                <a:gd name="T57" fmla="*/ 7 h 144"/>
                <a:gd name="T58" fmla="*/ 28 w 106"/>
                <a:gd name="T59" fmla="*/ 7 h 144"/>
                <a:gd name="T60" fmla="*/ 28 w 106"/>
                <a:gd name="T61" fmla="*/ 17 h 144"/>
                <a:gd name="T62" fmla="*/ 35 w 106"/>
                <a:gd name="T63" fmla="*/ 17 h 144"/>
                <a:gd name="T64" fmla="*/ 35 w 106"/>
                <a:gd name="T65" fmla="*/ 7 h 144"/>
                <a:gd name="T66" fmla="*/ 50 w 106"/>
                <a:gd name="T67" fmla="*/ 7 h 144"/>
                <a:gd name="T68" fmla="*/ 50 w 106"/>
                <a:gd name="T69" fmla="*/ 17 h 144"/>
                <a:gd name="T70" fmla="*/ 57 w 106"/>
                <a:gd name="T71" fmla="*/ 17 h 144"/>
                <a:gd name="T72" fmla="*/ 57 w 106"/>
                <a:gd name="T73" fmla="*/ 7 h 144"/>
                <a:gd name="T74" fmla="*/ 72 w 106"/>
                <a:gd name="T75" fmla="*/ 7 h 144"/>
                <a:gd name="T76" fmla="*/ 72 w 106"/>
                <a:gd name="T77" fmla="*/ 17 h 144"/>
                <a:gd name="T78" fmla="*/ 79 w 106"/>
                <a:gd name="T79" fmla="*/ 17 h 144"/>
                <a:gd name="T80" fmla="*/ 79 w 106"/>
                <a:gd name="T81" fmla="*/ 7 h 144"/>
                <a:gd name="T82" fmla="*/ 89 w 106"/>
                <a:gd name="T83" fmla="*/ 7 h 144"/>
                <a:gd name="T84" fmla="*/ 89 w 106"/>
                <a:gd name="T85" fmla="*/ 18 h 144"/>
                <a:gd name="T86" fmla="*/ 99 w 106"/>
                <a:gd name="T87" fmla="*/ 18 h 144"/>
                <a:gd name="T88" fmla="*/ 99 w 106"/>
                <a:gd name="T89" fmla="*/ 2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6" h="144">
                  <a:moveTo>
                    <a:pt x="106" y="11"/>
                  </a:moveTo>
                  <a:cubicBezTo>
                    <a:pt x="96" y="11"/>
                    <a:pt x="96" y="11"/>
                    <a:pt x="96" y="11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43"/>
                    <a:pt x="10" y="68"/>
                    <a:pt x="10" y="130"/>
                  </a:cubicBezTo>
                  <a:cubicBezTo>
                    <a:pt x="10" y="138"/>
                    <a:pt x="17" y="144"/>
                    <a:pt x="25" y="144"/>
                  </a:cubicBezTo>
                  <a:cubicBezTo>
                    <a:pt x="25" y="144"/>
                    <a:pt x="25" y="144"/>
                    <a:pt x="82" y="144"/>
                  </a:cubicBezTo>
                  <a:cubicBezTo>
                    <a:pt x="90" y="144"/>
                    <a:pt x="96" y="138"/>
                    <a:pt x="96" y="130"/>
                  </a:cubicBezTo>
                  <a:cubicBezTo>
                    <a:pt x="96" y="130"/>
                    <a:pt x="96" y="130"/>
                    <a:pt x="96" y="33"/>
                  </a:cubicBezTo>
                  <a:cubicBezTo>
                    <a:pt x="106" y="33"/>
                    <a:pt x="106" y="33"/>
                    <a:pt x="106" y="33"/>
                  </a:cubicBezTo>
                  <a:lnTo>
                    <a:pt x="106" y="11"/>
                  </a:lnTo>
                  <a:close/>
                  <a:moveTo>
                    <a:pt x="89" y="130"/>
                  </a:moveTo>
                  <a:cubicBezTo>
                    <a:pt x="89" y="134"/>
                    <a:pt x="86" y="137"/>
                    <a:pt x="82" y="137"/>
                  </a:cubicBezTo>
                  <a:cubicBezTo>
                    <a:pt x="82" y="137"/>
                    <a:pt x="82" y="137"/>
                    <a:pt x="25" y="137"/>
                  </a:cubicBezTo>
                  <a:cubicBezTo>
                    <a:pt x="20" y="137"/>
                    <a:pt x="17" y="134"/>
                    <a:pt x="17" y="130"/>
                  </a:cubicBezTo>
                  <a:cubicBezTo>
                    <a:pt x="17" y="130"/>
                    <a:pt x="17" y="130"/>
                    <a:pt x="17" y="33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89" y="33"/>
                    <a:pt x="89" y="33"/>
                    <a:pt x="89" y="130"/>
                  </a:cubicBezTo>
                  <a:close/>
                  <a:moveTo>
                    <a:pt x="99" y="26"/>
                  </a:moveTo>
                  <a:cubicBezTo>
                    <a:pt x="96" y="26"/>
                    <a:pt x="96" y="26"/>
                    <a:pt x="96" y="26"/>
                  </a:cubicBezTo>
                  <a:cubicBezTo>
                    <a:pt x="96" y="26"/>
                    <a:pt x="96" y="26"/>
                    <a:pt x="10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99" y="18"/>
                    <a:pt x="99" y="18"/>
                    <a:pt x="99" y="18"/>
                  </a:cubicBezTo>
                  <a:lnTo>
                    <a:pt x="99" y="2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chemeClr val="tx2"/>
                </a:solidFill>
              </a:endParaRPr>
            </a:p>
          </p:txBody>
        </p:sp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983DB80E-5AFF-4EC8-9CA4-EE144494F21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247210" y="1356782"/>
              <a:ext cx="116901" cy="300520"/>
            </a:xfrm>
            <a:custGeom>
              <a:avLst/>
              <a:gdLst>
                <a:gd name="T0" fmla="*/ 55 w 166"/>
                <a:gd name="T1" fmla="*/ 258 h 354"/>
                <a:gd name="T2" fmla="*/ 55 w 166"/>
                <a:gd name="T3" fmla="*/ 258 h 354"/>
                <a:gd name="T4" fmla="*/ 111 w 166"/>
                <a:gd name="T5" fmla="*/ 258 h 354"/>
                <a:gd name="T6" fmla="*/ 111 w 166"/>
                <a:gd name="T7" fmla="*/ 258 h 354"/>
                <a:gd name="T8" fmla="*/ 104 w 166"/>
                <a:gd name="T9" fmla="*/ 277 h 354"/>
                <a:gd name="T10" fmla="*/ 62 w 166"/>
                <a:gd name="T11" fmla="*/ 277 h 354"/>
                <a:gd name="T12" fmla="*/ 55 w 166"/>
                <a:gd name="T13" fmla="*/ 258 h 354"/>
                <a:gd name="T14" fmla="*/ 55 w 166"/>
                <a:gd name="T15" fmla="*/ 61 h 354"/>
                <a:gd name="T16" fmla="*/ 111 w 166"/>
                <a:gd name="T17" fmla="*/ 61 h 354"/>
                <a:gd name="T18" fmla="*/ 111 w 166"/>
                <a:gd name="T19" fmla="*/ 241 h 354"/>
                <a:gd name="T20" fmla="*/ 55 w 166"/>
                <a:gd name="T21" fmla="*/ 241 h 354"/>
                <a:gd name="T22" fmla="*/ 55 w 166"/>
                <a:gd name="T23" fmla="*/ 222 h 354"/>
                <a:gd name="T24" fmla="*/ 82 w 166"/>
                <a:gd name="T25" fmla="*/ 222 h 354"/>
                <a:gd name="T26" fmla="*/ 82 w 166"/>
                <a:gd name="T27" fmla="*/ 205 h 354"/>
                <a:gd name="T28" fmla="*/ 55 w 166"/>
                <a:gd name="T29" fmla="*/ 205 h 354"/>
                <a:gd name="T30" fmla="*/ 55 w 166"/>
                <a:gd name="T31" fmla="*/ 186 h 354"/>
                <a:gd name="T32" fmla="*/ 94 w 166"/>
                <a:gd name="T33" fmla="*/ 186 h 354"/>
                <a:gd name="T34" fmla="*/ 94 w 166"/>
                <a:gd name="T35" fmla="*/ 169 h 354"/>
                <a:gd name="T36" fmla="*/ 55 w 166"/>
                <a:gd name="T37" fmla="*/ 169 h 354"/>
                <a:gd name="T38" fmla="*/ 55 w 166"/>
                <a:gd name="T39" fmla="*/ 150 h 354"/>
                <a:gd name="T40" fmla="*/ 82 w 166"/>
                <a:gd name="T41" fmla="*/ 150 h 354"/>
                <a:gd name="T42" fmla="*/ 82 w 166"/>
                <a:gd name="T43" fmla="*/ 133 h 354"/>
                <a:gd name="T44" fmla="*/ 55 w 166"/>
                <a:gd name="T45" fmla="*/ 133 h 354"/>
                <a:gd name="T46" fmla="*/ 55 w 166"/>
                <a:gd name="T47" fmla="*/ 114 h 354"/>
                <a:gd name="T48" fmla="*/ 94 w 166"/>
                <a:gd name="T49" fmla="*/ 114 h 354"/>
                <a:gd name="T50" fmla="*/ 94 w 166"/>
                <a:gd name="T51" fmla="*/ 97 h 354"/>
                <a:gd name="T52" fmla="*/ 55 w 166"/>
                <a:gd name="T53" fmla="*/ 97 h 354"/>
                <a:gd name="T54" fmla="*/ 55 w 166"/>
                <a:gd name="T55" fmla="*/ 61 h 354"/>
                <a:gd name="T56" fmla="*/ 65 w 166"/>
                <a:gd name="T57" fmla="*/ 15 h 354"/>
                <a:gd name="T58" fmla="*/ 101 w 166"/>
                <a:gd name="T59" fmla="*/ 15 h 354"/>
                <a:gd name="T60" fmla="*/ 101 w 166"/>
                <a:gd name="T61" fmla="*/ 44 h 354"/>
                <a:gd name="T62" fmla="*/ 65 w 166"/>
                <a:gd name="T63" fmla="*/ 44 h 354"/>
                <a:gd name="T64" fmla="*/ 65 w 166"/>
                <a:gd name="T65" fmla="*/ 15 h 354"/>
                <a:gd name="T66" fmla="*/ 28 w 166"/>
                <a:gd name="T67" fmla="*/ 0 h 354"/>
                <a:gd name="T68" fmla="*/ 28 w 166"/>
                <a:gd name="T69" fmla="*/ 15 h 354"/>
                <a:gd name="T70" fmla="*/ 50 w 166"/>
                <a:gd name="T71" fmla="*/ 15 h 354"/>
                <a:gd name="T72" fmla="*/ 50 w 166"/>
                <a:gd name="T73" fmla="*/ 44 h 354"/>
                <a:gd name="T74" fmla="*/ 0 w 166"/>
                <a:gd name="T75" fmla="*/ 44 h 354"/>
                <a:gd name="T76" fmla="*/ 0 w 166"/>
                <a:gd name="T77" fmla="*/ 61 h 354"/>
                <a:gd name="T78" fmla="*/ 37 w 166"/>
                <a:gd name="T79" fmla="*/ 61 h 354"/>
                <a:gd name="T80" fmla="*/ 37 w 166"/>
                <a:gd name="T81" fmla="*/ 263 h 354"/>
                <a:gd name="T82" fmla="*/ 52 w 166"/>
                <a:gd name="T83" fmla="*/ 294 h 354"/>
                <a:gd name="T84" fmla="*/ 74 w 166"/>
                <a:gd name="T85" fmla="*/ 294 h 354"/>
                <a:gd name="T86" fmla="*/ 74 w 166"/>
                <a:gd name="T87" fmla="*/ 354 h 354"/>
                <a:gd name="T88" fmla="*/ 92 w 166"/>
                <a:gd name="T89" fmla="*/ 354 h 354"/>
                <a:gd name="T90" fmla="*/ 92 w 166"/>
                <a:gd name="T91" fmla="*/ 294 h 354"/>
                <a:gd name="T92" fmla="*/ 114 w 166"/>
                <a:gd name="T93" fmla="*/ 294 h 354"/>
                <a:gd name="T94" fmla="*/ 129 w 166"/>
                <a:gd name="T95" fmla="*/ 260 h 354"/>
                <a:gd name="T96" fmla="*/ 129 w 166"/>
                <a:gd name="T97" fmla="*/ 61 h 354"/>
                <a:gd name="T98" fmla="*/ 166 w 166"/>
                <a:gd name="T99" fmla="*/ 61 h 354"/>
                <a:gd name="T100" fmla="*/ 166 w 166"/>
                <a:gd name="T101" fmla="*/ 44 h 354"/>
                <a:gd name="T102" fmla="*/ 116 w 166"/>
                <a:gd name="T103" fmla="*/ 44 h 354"/>
                <a:gd name="T104" fmla="*/ 116 w 166"/>
                <a:gd name="T105" fmla="*/ 15 h 354"/>
                <a:gd name="T106" fmla="*/ 138 w 166"/>
                <a:gd name="T107" fmla="*/ 15 h 354"/>
                <a:gd name="T108" fmla="*/ 138 w 166"/>
                <a:gd name="T109" fmla="*/ 0 h 354"/>
                <a:gd name="T110" fmla="*/ 28 w 166"/>
                <a:gd name="T11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6" h="354">
                  <a:moveTo>
                    <a:pt x="55" y="258"/>
                  </a:moveTo>
                  <a:lnTo>
                    <a:pt x="55" y="258"/>
                  </a:lnTo>
                  <a:lnTo>
                    <a:pt x="111" y="258"/>
                  </a:lnTo>
                  <a:lnTo>
                    <a:pt x="111" y="258"/>
                  </a:lnTo>
                  <a:lnTo>
                    <a:pt x="104" y="277"/>
                  </a:lnTo>
                  <a:lnTo>
                    <a:pt x="62" y="277"/>
                  </a:lnTo>
                  <a:lnTo>
                    <a:pt x="55" y="258"/>
                  </a:lnTo>
                  <a:close/>
                  <a:moveTo>
                    <a:pt x="55" y="61"/>
                  </a:moveTo>
                  <a:lnTo>
                    <a:pt x="111" y="61"/>
                  </a:lnTo>
                  <a:lnTo>
                    <a:pt x="111" y="241"/>
                  </a:lnTo>
                  <a:lnTo>
                    <a:pt x="55" y="241"/>
                  </a:lnTo>
                  <a:lnTo>
                    <a:pt x="55" y="222"/>
                  </a:lnTo>
                  <a:lnTo>
                    <a:pt x="82" y="222"/>
                  </a:lnTo>
                  <a:lnTo>
                    <a:pt x="82" y="205"/>
                  </a:lnTo>
                  <a:lnTo>
                    <a:pt x="55" y="205"/>
                  </a:lnTo>
                  <a:lnTo>
                    <a:pt x="55" y="186"/>
                  </a:lnTo>
                  <a:lnTo>
                    <a:pt x="94" y="186"/>
                  </a:lnTo>
                  <a:lnTo>
                    <a:pt x="94" y="169"/>
                  </a:lnTo>
                  <a:lnTo>
                    <a:pt x="55" y="169"/>
                  </a:lnTo>
                  <a:lnTo>
                    <a:pt x="55" y="150"/>
                  </a:lnTo>
                  <a:lnTo>
                    <a:pt x="82" y="150"/>
                  </a:lnTo>
                  <a:lnTo>
                    <a:pt x="82" y="133"/>
                  </a:lnTo>
                  <a:lnTo>
                    <a:pt x="55" y="133"/>
                  </a:lnTo>
                  <a:lnTo>
                    <a:pt x="55" y="114"/>
                  </a:lnTo>
                  <a:lnTo>
                    <a:pt x="94" y="114"/>
                  </a:lnTo>
                  <a:lnTo>
                    <a:pt x="94" y="97"/>
                  </a:lnTo>
                  <a:lnTo>
                    <a:pt x="55" y="97"/>
                  </a:lnTo>
                  <a:lnTo>
                    <a:pt x="55" y="61"/>
                  </a:lnTo>
                  <a:close/>
                  <a:moveTo>
                    <a:pt x="65" y="15"/>
                  </a:moveTo>
                  <a:lnTo>
                    <a:pt x="101" y="15"/>
                  </a:lnTo>
                  <a:lnTo>
                    <a:pt x="101" y="44"/>
                  </a:lnTo>
                  <a:lnTo>
                    <a:pt x="65" y="44"/>
                  </a:lnTo>
                  <a:lnTo>
                    <a:pt x="65" y="15"/>
                  </a:lnTo>
                  <a:close/>
                  <a:moveTo>
                    <a:pt x="28" y="0"/>
                  </a:moveTo>
                  <a:lnTo>
                    <a:pt x="28" y="15"/>
                  </a:lnTo>
                  <a:lnTo>
                    <a:pt x="50" y="15"/>
                  </a:lnTo>
                  <a:lnTo>
                    <a:pt x="50" y="44"/>
                  </a:lnTo>
                  <a:lnTo>
                    <a:pt x="0" y="44"/>
                  </a:lnTo>
                  <a:lnTo>
                    <a:pt x="0" y="61"/>
                  </a:lnTo>
                  <a:lnTo>
                    <a:pt x="37" y="61"/>
                  </a:lnTo>
                  <a:lnTo>
                    <a:pt x="37" y="263"/>
                  </a:lnTo>
                  <a:lnTo>
                    <a:pt x="52" y="294"/>
                  </a:lnTo>
                  <a:lnTo>
                    <a:pt x="74" y="294"/>
                  </a:lnTo>
                  <a:lnTo>
                    <a:pt x="74" y="354"/>
                  </a:lnTo>
                  <a:lnTo>
                    <a:pt x="92" y="354"/>
                  </a:lnTo>
                  <a:lnTo>
                    <a:pt x="92" y="294"/>
                  </a:lnTo>
                  <a:lnTo>
                    <a:pt x="114" y="294"/>
                  </a:lnTo>
                  <a:lnTo>
                    <a:pt x="129" y="260"/>
                  </a:lnTo>
                  <a:lnTo>
                    <a:pt x="129" y="61"/>
                  </a:lnTo>
                  <a:lnTo>
                    <a:pt x="166" y="61"/>
                  </a:lnTo>
                  <a:lnTo>
                    <a:pt x="166" y="44"/>
                  </a:lnTo>
                  <a:lnTo>
                    <a:pt x="116" y="44"/>
                  </a:lnTo>
                  <a:lnTo>
                    <a:pt x="116" y="15"/>
                  </a:lnTo>
                  <a:lnTo>
                    <a:pt x="138" y="15"/>
                  </a:lnTo>
                  <a:lnTo>
                    <a:pt x="13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chemeClr val="tx2"/>
                </a:solidFill>
              </a:endParaRPr>
            </a:p>
          </p:txBody>
        </p:sp>
      </p:grpSp>
      <p:sp>
        <p:nvSpPr>
          <p:cNvPr id="21" name="Freeform 105">
            <a:extLst>
              <a:ext uri="{FF2B5EF4-FFF2-40B4-BE49-F238E27FC236}">
                <a16:creationId xmlns:a16="http://schemas.microsoft.com/office/drawing/2014/main" id="{446F5B5F-5B6E-4573-B1B3-23D1D9C8722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56488" y="2004997"/>
            <a:ext cx="940521" cy="760957"/>
          </a:xfrm>
          <a:custGeom>
            <a:avLst/>
            <a:gdLst>
              <a:gd name="T0" fmla="*/ 4329 w 4329"/>
              <a:gd name="T1" fmla="*/ 4320 h 4320"/>
              <a:gd name="T2" fmla="*/ 0 w 4329"/>
              <a:gd name="T3" fmla="*/ 4320 h 4320"/>
              <a:gd name="T4" fmla="*/ 0 w 4329"/>
              <a:gd name="T5" fmla="*/ 0 h 4320"/>
              <a:gd name="T6" fmla="*/ 193 w 4329"/>
              <a:gd name="T7" fmla="*/ 0 h 4320"/>
              <a:gd name="T8" fmla="*/ 193 w 4329"/>
              <a:gd name="T9" fmla="*/ 4127 h 4320"/>
              <a:gd name="T10" fmla="*/ 690 w 4329"/>
              <a:gd name="T11" fmla="*/ 4127 h 4320"/>
              <a:gd name="T12" fmla="*/ 690 w 4329"/>
              <a:gd name="T13" fmla="*/ 2122 h 4320"/>
              <a:gd name="T14" fmla="*/ 883 w 4329"/>
              <a:gd name="T15" fmla="*/ 2122 h 4320"/>
              <a:gd name="T16" fmla="*/ 883 w 4329"/>
              <a:gd name="T17" fmla="*/ 4127 h 4320"/>
              <a:gd name="T18" fmla="*/ 1380 w 4329"/>
              <a:gd name="T19" fmla="*/ 4127 h 4320"/>
              <a:gd name="T20" fmla="*/ 1380 w 4329"/>
              <a:gd name="T21" fmla="*/ 2725 h 4320"/>
              <a:gd name="T22" fmla="*/ 1573 w 4329"/>
              <a:gd name="T23" fmla="*/ 2725 h 4320"/>
              <a:gd name="T24" fmla="*/ 1573 w 4329"/>
              <a:gd name="T25" fmla="*/ 4127 h 4320"/>
              <a:gd name="T26" fmla="*/ 2070 w 4329"/>
              <a:gd name="T27" fmla="*/ 4127 h 4320"/>
              <a:gd name="T28" fmla="*/ 2070 w 4329"/>
              <a:gd name="T29" fmla="*/ 2336 h 4320"/>
              <a:gd name="T30" fmla="*/ 2263 w 4329"/>
              <a:gd name="T31" fmla="*/ 2336 h 4320"/>
              <a:gd name="T32" fmla="*/ 2263 w 4329"/>
              <a:gd name="T33" fmla="*/ 4127 h 4320"/>
              <a:gd name="T34" fmla="*/ 2760 w 4329"/>
              <a:gd name="T35" fmla="*/ 4127 h 4320"/>
              <a:gd name="T36" fmla="*/ 2760 w 4329"/>
              <a:gd name="T37" fmla="*/ 2903 h 4320"/>
              <a:gd name="T38" fmla="*/ 2953 w 4329"/>
              <a:gd name="T39" fmla="*/ 2903 h 4320"/>
              <a:gd name="T40" fmla="*/ 2953 w 4329"/>
              <a:gd name="T41" fmla="*/ 4127 h 4320"/>
              <a:gd name="T42" fmla="*/ 3449 w 4329"/>
              <a:gd name="T43" fmla="*/ 4127 h 4320"/>
              <a:gd name="T44" fmla="*/ 3449 w 4329"/>
              <a:gd name="T45" fmla="*/ 3540 h 4320"/>
              <a:gd name="T46" fmla="*/ 3643 w 4329"/>
              <a:gd name="T47" fmla="*/ 3540 h 4320"/>
              <a:gd name="T48" fmla="*/ 3643 w 4329"/>
              <a:gd name="T49" fmla="*/ 4127 h 4320"/>
              <a:gd name="T50" fmla="*/ 4136 w 4329"/>
              <a:gd name="T51" fmla="*/ 4127 h 4320"/>
              <a:gd name="T52" fmla="*/ 4136 w 4329"/>
              <a:gd name="T53" fmla="*/ 3541 h 4320"/>
              <a:gd name="T54" fmla="*/ 4329 w 4329"/>
              <a:gd name="T55" fmla="*/ 3541 h 4320"/>
              <a:gd name="T56" fmla="*/ 4329 w 4329"/>
              <a:gd name="T57" fmla="*/ 4320 h 4320"/>
              <a:gd name="T58" fmla="*/ 4320 w 4329"/>
              <a:gd name="T59" fmla="*/ 2592 h 4320"/>
              <a:gd name="T60" fmla="*/ 3459 w 4329"/>
              <a:gd name="T61" fmla="*/ 2592 h 4320"/>
              <a:gd name="T62" fmla="*/ 3460 w 4329"/>
              <a:gd name="T63" fmla="*/ 2399 h 4320"/>
              <a:gd name="T64" fmla="*/ 4021 w 4329"/>
              <a:gd name="T65" fmla="*/ 2399 h 4320"/>
              <a:gd name="T66" fmla="*/ 2169 w 4329"/>
              <a:gd name="T67" fmla="*/ 900 h 4320"/>
              <a:gd name="T68" fmla="*/ 1722 w 4329"/>
              <a:gd name="T69" fmla="*/ 1494 h 4320"/>
              <a:gd name="T70" fmla="*/ 509 w 4329"/>
              <a:gd name="T71" fmla="*/ 507 h 4320"/>
              <a:gd name="T72" fmla="*/ 631 w 4329"/>
              <a:gd name="T73" fmla="*/ 357 h 4320"/>
              <a:gd name="T74" fmla="*/ 1688 w 4329"/>
              <a:gd name="T75" fmla="*/ 1217 h 4320"/>
              <a:gd name="T76" fmla="*/ 2135 w 4329"/>
              <a:gd name="T77" fmla="*/ 624 h 4320"/>
              <a:gd name="T78" fmla="*/ 4126 w 4329"/>
              <a:gd name="T79" fmla="*/ 2236 h 4320"/>
              <a:gd name="T80" fmla="*/ 4126 w 4329"/>
              <a:gd name="T81" fmla="*/ 1734 h 4320"/>
              <a:gd name="T82" fmla="*/ 4319 w 4329"/>
              <a:gd name="T83" fmla="*/ 1734 h 4320"/>
              <a:gd name="T84" fmla="*/ 4320 w 4329"/>
              <a:gd name="T85" fmla="*/ 2592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329" h="4320">
                <a:moveTo>
                  <a:pt x="4329" y="4320"/>
                </a:moveTo>
                <a:lnTo>
                  <a:pt x="0" y="4320"/>
                </a:lnTo>
                <a:lnTo>
                  <a:pt x="0" y="0"/>
                </a:lnTo>
                <a:lnTo>
                  <a:pt x="193" y="0"/>
                </a:lnTo>
                <a:lnTo>
                  <a:pt x="193" y="4127"/>
                </a:lnTo>
                <a:lnTo>
                  <a:pt x="690" y="4127"/>
                </a:lnTo>
                <a:lnTo>
                  <a:pt x="690" y="2122"/>
                </a:lnTo>
                <a:lnTo>
                  <a:pt x="883" y="2122"/>
                </a:lnTo>
                <a:lnTo>
                  <a:pt x="883" y="4127"/>
                </a:lnTo>
                <a:lnTo>
                  <a:pt x="1380" y="4127"/>
                </a:lnTo>
                <a:lnTo>
                  <a:pt x="1380" y="2725"/>
                </a:lnTo>
                <a:lnTo>
                  <a:pt x="1573" y="2725"/>
                </a:lnTo>
                <a:lnTo>
                  <a:pt x="1573" y="4127"/>
                </a:lnTo>
                <a:lnTo>
                  <a:pt x="2070" y="4127"/>
                </a:lnTo>
                <a:lnTo>
                  <a:pt x="2070" y="2336"/>
                </a:lnTo>
                <a:lnTo>
                  <a:pt x="2263" y="2336"/>
                </a:lnTo>
                <a:lnTo>
                  <a:pt x="2263" y="4127"/>
                </a:lnTo>
                <a:lnTo>
                  <a:pt x="2760" y="4127"/>
                </a:lnTo>
                <a:lnTo>
                  <a:pt x="2760" y="2903"/>
                </a:lnTo>
                <a:lnTo>
                  <a:pt x="2953" y="2903"/>
                </a:lnTo>
                <a:lnTo>
                  <a:pt x="2953" y="4127"/>
                </a:lnTo>
                <a:lnTo>
                  <a:pt x="3449" y="4127"/>
                </a:lnTo>
                <a:lnTo>
                  <a:pt x="3449" y="3540"/>
                </a:lnTo>
                <a:lnTo>
                  <a:pt x="3643" y="3540"/>
                </a:lnTo>
                <a:lnTo>
                  <a:pt x="3643" y="4127"/>
                </a:lnTo>
                <a:lnTo>
                  <a:pt x="4136" y="4127"/>
                </a:lnTo>
                <a:lnTo>
                  <a:pt x="4136" y="3541"/>
                </a:lnTo>
                <a:lnTo>
                  <a:pt x="4329" y="3541"/>
                </a:lnTo>
                <a:lnTo>
                  <a:pt x="4329" y="4320"/>
                </a:lnTo>
                <a:close/>
                <a:moveTo>
                  <a:pt x="4320" y="2592"/>
                </a:moveTo>
                <a:lnTo>
                  <a:pt x="3459" y="2592"/>
                </a:lnTo>
                <a:lnTo>
                  <a:pt x="3460" y="2399"/>
                </a:lnTo>
                <a:lnTo>
                  <a:pt x="4021" y="2399"/>
                </a:lnTo>
                <a:lnTo>
                  <a:pt x="2169" y="900"/>
                </a:lnTo>
                <a:lnTo>
                  <a:pt x="1722" y="1494"/>
                </a:lnTo>
                <a:lnTo>
                  <a:pt x="509" y="507"/>
                </a:lnTo>
                <a:lnTo>
                  <a:pt x="631" y="357"/>
                </a:lnTo>
                <a:lnTo>
                  <a:pt x="1688" y="1217"/>
                </a:lnTo>
                <a:lnTo>
                  <a:pt x="2135" y="624"/>
                </a:lnTo>
                <a:lnTo>
                  <a:pt x="4126" y="2236"/>
                </a:lnTo>
                <a:lnTo>
                  <a:pt x="4126" y="1734"/>
                </a:lnTo>
                <a:lnTo>
                  <a:pt x="4319" y="1734"/>
                </a:lnTo>
                <a:lnTo>
                  <a:pt x="4320" y="259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chemeClr val="bg1"/>
              </a:solidFill>
              <a:latin typeface="Arial"/>
            </a:endParaRPr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EF6F319E-6EEA-41FC-B69D-31DEFCD93A4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00497" y="1877711"/>
            <a:ext cx="1191003" cy="888243"/>
          </a:xfrm>
          <a:custGeom>
            <a:avLst/>
            <a:gdLst>
              <a:gd name="T0" fmla="*/ 355 w 376"/>
              <a:gd name="T1" fmla="*/ 112 h 280"/>
              <a:gd name="T2" fmla="*/ 279 w 376"/>
              <a:gd name="T3" fmla="*/ 63 h 280"/>
              <a:gd name="T4" fmla="*/ 186 w 376"/>
              <a:gd name="T5" fmla="*/ 0 h 280"/>
              <a:gd name="T6" fmla="*/ 94 w 376"/>
              <a:gd name="T7" fmla="*/ 63 h 280"/>
              <a:gd name="T8" fmla="*/ 20 w 376"/>
              <a:gd name="T9" fmla="*/ 135 h 280"/>
              <a:gd name="T10" fmla="*/ 20 w 376"/>
              <a:gd name="T11" fmla="*/ 183 h 280"/>
              <a:gd name="T12" fmla="*/ 235 w 376"/>
              <a:gd name="T13" fmla="*/ 280 h 280"/>
              <a:gd name="T14" fmla="*/ 376 w 376"/>
              <a:gd name="T15" fmla="*/ 183 h 280"/>
              <a:gd name="T16" fmla="*/ 129 w 376"/>
              <a:gd name="T17" fmla="*/ 27 h 280"/>
              <a:gd name="T18" fmla="*/ 267 w 376"/>
              <a:gd name="T19" fmla="*/ 63 h 280"/>
              <a:gd name="T20" fmla="*/ 106 w 376"/>
              <a:gd name="T21" fmla="*/ 63 h 280"/>
              <a:gd name="T22" fmla="*/ 26 w 376"/>
              <a:gd name="T23" fmla="*/ 146 h 280"/>
              <a:gd name="T24" fmla="*/ 12 w 376"/>
              <a:gd name="T25" fmla="*/ 170 h 280"/>
              <a:gd name="T26" fmla="*/ 116 w 376"/>
              <a:gd name="T27" fmla="*/ 227 h 280"/>
              <a:gd name="T28" fmla="*/ 116 w 376"/>
              <a:gd name="T29" fmla="*/ 183 h 280"/>
              <a:gd name="T30" fmla="*/ 181 w 376"/>
              <a:gd name="T31" fmla="*/ 183 h 280"/>
              <a:gd name="T32" fmla="*/ 153 w 376"/>
              <a:gd name="T33" fmla="*/ 170 h 280"/>
              <a:gd name="T34" fmla="*/ 153 w 376"/>
              <a:gd name="T35" fmla="*/ 170 h 280"/>
              <a:gd name="T36" fmla="*/ 223 w 376"/>
              <a:gd name="T37" fmla="*/ 183 h 280"/>
              <a:gd name="T38" fmla="*/ 235 w 376"/>
              <a:gd name="T39" fmla="*/ 268 h 280"/>
              <a:gd name="T40" fmla="*/ 140 w 376"/>
              <a:gd name="T41" fmla="*/ 176 h 280"/>
              <a:gd name="T42" fmla="*/ 33 w 376"/>
              <a:gd name="T43" fmla="*/ 240 h 280"/>
              <a:gd name="T44" fmla="*/ 129 w 376"/>
              <a:gd name="T45" fmla="*/ 170 h 280"/>
              <a:gd name="T46" fmla="*/ 33 w 376"/>
              <a:gd name="T47" fmla="*/ 81 h 280"/>
              <a:gd name="T48" fmla="*/ 279 w 376"/>
              <a:gd name="T49" fmla="*/ 118 h 280"/>
              <a:gd name="T50" fmla="*/ 343 w 376"/>
              <a:gd name="T51" fmla="*/ 112 h 280"/>
              <a:gd name="T52" fmla="*/ 249 w 376"/>
              <a:gd name="T53" fmla="*/ 170 h 280"/>
              <a:gd name="T54" fmla="*/ 343 w 376"/>
              <a:gd name="T55" fmla="*/ 240 h 280"/>
              <a:gd name="T56" fmla="*/ 343 w 376"/>
              <a:gd name="T57" fmla="*/ 227 h 280"/>
              <a:gd name="T58" fmla="*/ 343 w 376"/>
              <a:gd name="T59" fmla="*/ 183 h 280"/>
              <a:gd name="T60" fmla="*/ 261 w 376"/>
              <a:gd name="T61" fmla="*/ 170 h 280"/>
              <a:gd name="T62" fmla="*/ 349 w 376"/>
              <a:gd name="T63" fmla="*/ 146 h 280"/>
              <a:gd name="T64" fmla="*/ 214 w 376"/>
              <a:gd name="T65" fmla="*/ 27 h 280"/>
              <a:gd name="T66" fmla="*/ 188 w 376"/>
              <a:gd name="T67" fmla="*/ 33 h 280"/>
              <a:gd name="T68" fmla="*/ 162 w 376"/>
              <a:gd name="T69" fmla="*/ 27 h 280"/>
              <a:gd name="T70" fmla="*/ 150 w 376"/>
              <a:gd name="T71" fmla="*/ 60 h 280"/>
              <a:gd name="T72" fmla="*/ 230 w 376"/>
              <a:gd name="T73" fmla="*/ 49 h 280"/>
              <a:gd name="T74" fmla="*/ 217 w 376"/>
              <a:gd name="T75" fmla="*/ 51 h 280"/>
              <a:gd name="T76" fmla="*/ 158 w 376"/>
              <a:gd name="T77" fmla="*/ 49 h 280"/>
              <a:gd name="T78" fmla="*/ 172 w 376"/>
              <a:gd name="T79" fmla="*/ 36 h 280"/>
              <a:gd name="T80" fmla="*/ 202 w 376"/>
              <a:gd name="T81" fmla="*/ 36 h 280"/>
              <a:gd name="T82" fmla="*/ 216 w 376"/>
              <a:gd name="T83" fmla="*/ 48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76" h="280">
                <a:moveTo>
                  <a:pt x="376" y="160"/>
                </a:moveTo>
                <a:cubicBezTo>
                  <a:pt x="376" y="148"/>
                  <a:pt x="367" y="138"/>
                  <a:pt x="355" y="135"/>
                </a:cubicBezTo>
                <a:cubicBezTo>
                  <a:pt x="355" y="112"/>
                  <a:pt x="355" y="112"/>
                  <a:pt x="355" y="112"/>
                </a:cubicBezTo>
                <a:cubicBezTo>
                  <a:pt x="356" y="68"/>
                  <a:pt x="356" y="68"/>
                  <a:pt x="356" y="68"/>
                </a:cubicBezTo>
                <a:cubicBezTo>
                  <a:pt x="279" y="68"/>
                  <a:pt x="279" y="68"/>
                  <a:pt x="279" y="68"/>
                </a:cubicBezTo>
                <a:cubicBezTo>
                  <a:pt x="279" y="63"/>
                  <a:pt x="279" y="63"/>
                  <a:pt x="279" y="63"/>
                </a:cubicBezTo>
                <a:cubicBezTo>
                  <a:pt x="279" y="54"/>
                  <a:pt x="277" y="45"/>
                  <a:pt x="272" y="36"/>
                </a:cubicBezTo>
                <a:cubicBezTo>
                  <a:pt x="267" y="29"/>
                  <a:pt x="260" y="22"/>
                  <a:pt x="251" y="17"/>
                </a:cubicBezTo>
                <a:cubicBezTo>
                  <a:pt x="234" y="6"/>
                  <a:pt x="211" y="0"/>
                  <a:pt x="186" y="0"/>
                </a:cubicBezTo>
                <a:cubicBezTo>
                  <a:pt x="162" y="0"/>
                  <a:pt x="139" y="6"/>
                  <a:pt x="122" y="17"/>
                </a:cubicBezTo>
                <a:cubicBezTo>
                  <a:pt x="113" y="22"/>
                  <a:pt x="106" y="29"/>
                  <a:pt x="101" y="36"/>
                </a:cubicBezTo>
                <a:cubicBezTo>
                  <a:pt x="96" y="45"/>
                  <a:pt x="94" y="54"/>
                  <a:pt x="94" y="63"/>
                </a:cubicBezTo>
                <a:cubicBezTo>
                  <a:pt x="94" y="68"/>
                  <a:pt x="94" y="68"/>
                  <a:pt x="94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135"/>
                  <a:pt x="20" y="135"/>
                  <a:pt x="20" y="135"/>
                </a:cubicBezTo>
                <a:cubicBezTo>
                  <a:pt x="9" y="138"/>
                  <a:pt x="0" y="148"/>
                  <a:pt x="0" y="160"/>
                </a:cubicBezTo>
                <a:cubicBezTo>
                  <a:pt x="0" y="183"/>
                  <a:pt x="0" y="183"/>
                  <a:pt x="0" y="183"/>
                </a:cubicBezTo>
                <a:cubicBezTo>
                  <a:pt x="20" y="183"/>
                  <a:pt x="20" y="183"/>
                  <a:pt x="20" y="183"/>
                </a:cubicBezTo>
                <a:cubicBezTo>
                  <a:pt x="20" y="280"/>
                  <a:pt x="20" y="280"/>
                  <a:pt x="20" y="280"/>
                </a:cubicBezTo>
                <a:cubicBezTo>
                  <a:pt x="140" y="280"/>
                  <a:pt x="140" y="280"/>
                  <a:pt x="140" y="280"/>
                </a:cubicBezTo>
                <a:cubicBezTo>
                  <a:pt x="235" y="280"/>
                  <a:pt x="235" y="280"/>
                  <a:pt x="235" y="280"/>
                </a:cubicBezTo>
                <a:cubicBezTo>
                  <a:pt x="356" y="280"/>
                  <a:pt x="356" y="280"/>
                  <a:pt x="356" y="280"/>
                </a:cubicBezTo>
                <a:cubicBezTo>
                  <a:pt x="356" y="183"/>
                  <a:pt x="356" y="183"/>
                  <a:pt x="356" y="183"/>
                </a:cubicBezTo>
                <a:cubicBezTo>
                  <a:pt x="376" y="183"/>
                  <a:pt x="376" y="183"/>
                  <a:pt x="376" y="183"/>
                </a:cubicBezTo>
                <a:lnTo>
                  <a:pt x="376" y="160"/>
                </a:lnTo>
                <a:close/>
                <a:moveTo>
                  <a:pt x="106" y="63"/>
                </a:moveTo>
                <a:cubicBezTo>
                  <a:pt x="106" y="53"/>
                  <a:pt x="110" y="39"/>
                  <a:pt x="129" y="27"/>
                </a:cubicBezTo>
                <a:cubicBezTo>
                  <a:pt x="143" y="18"/>
                  <a:pt x="164" y="13"/>
                  <a:pt x="186" y="13"/>
                </a:cubicBezTo>
                <a:cubicBezTo>
                  <a:pt x="209" y="13"/>
                  <a:pt x="230" y="18"/>
                  <a:pt x="244" y="27"/>
                </a:cubicBezTo>
                <a:cubicBezTo>
                  <a:pt x="263" y="39"/>
                  <a:pt x="267" y="53"/>
                  <a:pt x="267" y="63"/>
                </a:cubicBezTo>
                <a:cubicBezTo>
                  <a:pt x="267" y="106"/>
                  <a:pt x="267" y="106"/>
                  <a:pt x="267" y="106"/>
                </a:cubicBezTo>
                <a:cubicBezTo>
                  <a:pt x="106" y="106"/>
                  <a:pt x="106" y="106"/>
                  <a:pt x="106" y="106"/>
                </a:cubicBezTo>
                <a:lnTo>
                  <a:pt x="106" y="63"/>
                </a:lnTo>
                <a:close/>
                <a:moveTo>
                  <a:pt x="12" y="160"/>
                </a:moveTo>
                <a:cubicBezTo>
                  <a:pt x="12" y="153"/>
                  <a:pt x="19" y="146"/>
                  <a:pt x="26" y="146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116" y="146"/>
                  <a:pt x="116" y="146"/>
                  <a:pt x="116" y="146"/>
                </a:cubicBezTo>
                <a:cubicBezTo>
                  <a:pt x="116" y="170"/>
                  <a:pt x="116" y="170"/>
                  <a:pt x="116" y="170"/>
                </a:cubicBezTo>
                <a:cubicBezTo>
                  <a:pt x="12" y="170"/>
                  <a:pt x="12" y="170"/>
                  <a:pt x="12" y="170"/>
                </a:cubicBezTo>
                <a:lnTo>
                  <a:pt x="12" y="160"/>
                </a:lnTo>
                <a:close/>
                <a:moveTo>
                  <a:pt x="116" y="183"/>
                </a:moveTo>
                <a:cubicBezTo>
                  <a:pt x="116" y="227"/>
                  <a:pt x="116" y="227"/>
                  <a:pt x="116" y="227"/>
                </a:cubicBezTo>
                <a:cubicBezTo>
                  <a:pt x="33" y="227"/>
                  <a:pt x="33" y="227"/>
                  <a:pt x="33" y="227"/>
                </a:cubicBezTo>
                <a:cubicBezTo>
                  <a:pt x="33" y="183"/>
                  <a:pt x="33" y="183"/>
                  <a:pt x="33" y="183"/>
                </a:cubicBezTo>
                <a:lnTo>
                  <a:pt x="116" y="183"/>
                </a:lnTo>
                <a:close/>
                <a:moveTo>
                  <a:pt x="153" y="268"/>
                </a:moveTo>
                <a:cubicBezTo>
                  <a:pt x="153" y="183"/>
                  <a:pt x="153" y="183"/>
                  <a:pt x="153" y="183"/>
                </a:cubicBezTo>
                <a:cubicBezTo>
                  <a:pt x="181" y="183"/>
                  <a:pt x="181" y="183"/>
                  <a:pt x="181" y="183"/>
                </a:cubicBezTo>
                <a:cubicBezTo>
                  <a:pt x="181" y="268"/>
                  <a:pt x="181" y="268"/>
                  <a:pt x="181" y="268"/>
                </a:cubicBezTo>
                <a:lnTo>
                  <a:pt x="153" y="268"/>
                </a:lnTo>
                <a:close/>
                <a:moveTo>
                  <a:pt x="153" y="170"/>
                </a:moveTo>
                <a:cubicBezTo>
                  <a:pt x="156" y="154"/>
                  <a:pt x="171" y="141"/>
                  <a:pt x="188" y="141"/>
                </a:cubicBezTo>
                <a:cubicBezTo>
                  <a:pt x="205" y="141"/>
                  <a:pt x="219" y="154"/>
                  <a:pt x="222" y="170"/>
                </a:cubicBezTo>
                <a:lnTo>
                  <a:pt x="153" y="170"/>
                </a:lnTo>
                <a:close/>
                <a:moveTo>
                  <a:pt x="194" y="268"/>
                </a:moveTo>
                <a:cubicBezTo>
                  <a:pt x="194" y="183"/>
                  <a:pt x="194" y="183"/>
                  <a:pt x="194" y="183"/>
                </a:cubicBezTo>
                <a:cubicBezTo>
                  <a:pt x="223" y="183"/>
                  <a:pt x="223" y="183"/>
                  <a:pt x="223" y="183"/>
                </a:cubicBezTo>
                <a:cubicBezTo>
                  <a:pt x="223" y="268"/>
                  <a:pt x="223" y="268"/>
                  <a:pt x="223" y="268"/>
                </a:cubicBezTo>
                <a:lnTo>
                  <a:pt x="194" y="268"/>
                </a:lnTo>
                <a:close/>
                <a:moveTo>
                  <a:pt x="235" y="268"/>
                </a:moveTo>
                <a:cubicBezTo>
                  <a:pt x="235" y="176"/>
                  <a:pt x="235" y="176"/>
                  <a:pt x="235" y="176"/>
                </a:cubicBezTo>
                <a:cubicBezTo>
                  <a:pt x="235" y="150"/>
                  <a:pt x="214" y="129"/>
                  <a:pt x="188" y="129"/>
                </a:cubicBezTo>
                <a:cubicBezTo>
                  <a:pt x="161" y="129"/>
                  <a:pt x="140" y="150"/>
                  <a:pt x="140" y="176"/>
                </a:cubicBezTo>
                <a:cubicBezTo>
                  <a:pt x="140" y="268"/>
                  <a:pt x="140" y="268"/>
                  <a:pt x="140" y="268"/>
                </a:cubicBezTo>
                <a:cubicBezTo>
                  <a:pt x="33" y="268"/>
                  <a:pt x="33" y="268"/>
                  <a:pt x="33" y="268"/>
                </a:cubicBezTo>
                <a:cubicBezTo>
                  <a:pt x="33" y="240"/>
                  <a:pt x="33" y="240"/>
                  <a:pt x="33" y="240"/>
                </a:cubicBezTo>
                <a:cubicBezTo>
                  <a:pt x="129" y="240"/>
                  <a:pt x="129" y="240"/>
                  <a:pt x="129" y="240"/>
                </a:cubicBezTo>
                <a:cubicBezTo>
                  <a:pt x="129" y="174"/>
                  <a:pt x="129" y="174"/>
                  <a:pt x="129" y="174"/>
                </a:cubicBezTo>
                <a:cubicBezTo>
                  <a:pt x="129" y="170"/>
                  <a:pt x="129" y="170"/>
                  <a:pt x="129" y="170"/>
                </a:cubicBezTo>
                <a:cubicBezTo>
                  <a:pt x="129" y="134"/>
                  <a:pt x="129" y="134"/>
                  <a:pt x="129" y="134"/>
                </a:cubicBezTo>
                <a:cubicBezTo>
                  <a:pt x="33" y="134"/>
                  <a:pt x="33" y="134"/>
                  <a:pt x="33" y="134"/>
                </a:cubicBezTo>
                <a:cubicBezTo>
                  <a:pt x="33" y="81"/>
                  <a:pt x="33" y="81"/>
                  <a:pt x="33" y="81"/>
                </a:cubicBezTo>
                <a:cubicBezTo>
                  <a:pt x="94" y="81"/>
                  <a:pt x="94" y="81"/>
                  <a:pt x="94" y="81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279" y="118"/>
                  <a:pt x="279" y="118"/>
                  <a:pt x="279" y="118"/>
                </a:cubicBezTo>
                <a:cubicBezTo>
                  <a:pt x="279" y="81"/>
                  <a:pt x="279" y="81"/>
                  <a:pt x="279" y="81"/>
                </a:cubicBezTo>
                <a:cubicBezTo>
                  <a:pt x="343" y="81"/>
                  <a:pt x="343" y="81"/>
                  <a:pt x="343" y="81"/>
                </a:cubicBezTo>
                <a:cubicBezTo>
                  <a:pt x="343" y="112"/>
                  <a:pt x="343" y="112"/>
                  <a:pt x="343" y="112"/>
                </a:cubicBezTo>
                <a:cubicBezTo>
                  <a:pt x="343" y="134"/>
                  <a:pt x="343" y="134"/>
                  <a:pt x="343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49" y="170"/>
                  <a:pt x="249" y="170"/>
                  <a:pt x="249" y="170"/>
                </a:cubicBezTo>
                <a:cubicBezTo>
                  <a:pt x="249" y="174"/>
                  <a:pt x="249" y="174"/>
                  <a:pt x="249" y="174"/>
                </a:cubicBezTo>
                <a:cubicBezTo>
                  <a:pt x="249" y="240"/>
                  <a:pt x="249" y="240"/>
                  <a:pt x="249" y="240"/>
                </a:cubicBezTo>
                <a:cubicBezTo>
                  <a:pt x="343" y="240"/>
                  <a:pt x="343" y="240"/>
                  <a:pt x="343" y="240"/>
                </a:cubicBezTo>
                <a:cubicBezTo>
                  <a:pt x="343" y="268"/>
                  <a:pt x="343" y="268"/>
                  <a:pt x="343" y="268"/>
                </a:cubicBezTo>
                <a:lnTo>
                  <a:pt x="235" y="268"/>
                </a:lnTo>
                <a:close/>
                <a:moveTo>
                  <a:pt x="343" y="227"/>
                </a:moveTo>
                <a:cubicBezTo>
                  <a:pt x="261" y="227"/>
                  <a:pt x="261" y="227"/>
                  <a:pt x="261" y="227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343" y="183"/>
                  <a:pt x="343" y="183"/>
                  <a:pt x="343" y="183"/>
                </a:cubicBezTo>
                <a:lnTo>
                  <a:pt x="343" y="227"/>
                </a:lnTo>
                <a:close/>
                <a:moveTo>
                  <a:pt x="363" y="170"/>
                </a:moveTo>
                <a:cubicBezTo>
                  <a:pt x="261" y="170"/>
                  <a:pt x="261" y="170"/>
                  <a:pt x="261" y="170"/>
                </a:cubicBezTo>
                <a:cubicBezTo>
                  <a:pt x="261" y="146"/>
                  <a:pt x="261" y="146"/>
                  <a:pt x="261" y="146"/>
                </a:cubicBezTo>
                <a:cubicBezTo>
                  <a:pt x="349" y="146"/>
                  <a:pt x="349" y="146"/>
                  <a:pt x="349" y="146"/>
                </a:cubicBezTo>
                <a:cubicBezTo>
                  <a:pt x="349" y="146"/>
                  <a:pt x="349" y="146"/>
                  <a:pt x="349" y="146"/>
                </a:cubicBezTo>
                <a:cubicBezTo>
                  <a:pt x="357" y="146"/>
                  <a:pt x="363" y="153"/>
                  <a:pt x="363" y="160"/>
                </a:cubicBezTo>
                <a:lnTo>
                  <a:pt x="363" y="170"/>
                </a:lnTo>
                <a:close/>
                <a:moveTo>
                  <a:pt x="214" y="27"/>
                </a:moveTo>
                <a:cubicBezTo>
                  <a:pt x="211" y="25"/>
                  <a:pt x="207" y="23"/>
                  <a:pt x="203" y="23"/>
                </a:cubicBezTo>
                <a:cubicBezTo>
                  <a:pt x="199" y="23"/>
                  <a:pt x="196" y="25"/>
                  <a:pt x="193" y="27"/>
                </a:cubicBezTo>
                <a:cubicBezTo>
                  <a:pt x="188" y="33"/>
                  <a:pt x="188" y="33"/>
                  <a:pt x="188" y="33"/>
                </a:cubicBezTo>
                <a:cubicBezTo>
                  <a:pt x="182" y="27"/>
                  <a:pt x="182" y="27"/>
                  <a:pt x="182" y="27"/>
                </a:cubicBezTo>
                <a:cubicBezTo>
                  <a:pt x="180" y="25"/>
                  <a:pt x="176" y="23"/>
                  <a:pt x="172" y="23"/>
                </a:cubicBezTo>
                <a:cubicBezTo>
                  <a:pt x="168" y="23"/>
                  <a:pt x="164" y="25"/>
                  <a:pt x="162" y="27"/>
                </a:cubicBezTo>
                <a:cubicBezTo>
                  <a:pt x="150" y="39"/>
                  <a:pt x="150" y="39"/>
                  <a:pt x="150" y="39"/>
                </a:cubicBezTo>
                <a:cubicBezTo>
                  <a:pt x="147" y="42"/>
                  <a:pt x="146" y="45"/>
                  <a:pt x="146" y="49"/>
                </a:cubicBezTo>
                <a:cubicBezTo>
                  <a:pt x="146" y="54"/>
                  <a:pt x="147" y="57"/>
                  <a:pt x="150" y="60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28" y="57"/>
                  <a:pt x="230" y="54"/>
                  <a:pt x="230" y="49"/>
                </a:cubicBezTo>
                <a:cubicBezTo>
                  <a:pt x="230" y="45"/>
                  <a:pt x="228" y="42"/>
                  <a:pt x="225" y="39"/>
                </a:cubicBezTo>
                <a:lnTo>
                  <a:pt x="214" y="27"/>
                </a:lnTo>
                <a:close/>
                <a:moveTo>
                  <a:pt x="217" y="51"/>
                </a:moveTo>
                <a:cubicBezTo>
                  <a:pt x="188" y="80"/>
                  <a:pt x="188" y="80"/>
                  <a:pt x="188" y="80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59" y="51"/>
                  <a:pt x="158" y="50"/>
                  <a:pt x="158" y="49"/>
                </a:cubicBezTo>
                <a:cubicBezTo>
                  <a:pt x="158" y="49"/>
                  <a:pt x="159" y="48"/>
                  <a:pt x="159" y="48"/>
                </a:cubicBezTo>
                <a:cubicBezTo>
                  <a:pt x="170" y="36"/>
                  <a:pt x="170" y="36"/>
                  <a:pt x="170" y="36"/>
                </a:cubicBezTo>
                <a:cubicBezTo>
                  <a:pt x="171" y="36"/>
                  <a:pt x="171" y="36"/>
                  <a:pt x="172" y="36"/>
                </a:cubicBezTo>
                <a:cubicBezTo>
                  <a:pt x="173" y="36"/>
                  <a:pt x="173" y="36"/>
                  <a:pt x="174" y="36"/>
                </a:cubicBezTo>
                <a:cubicBezTo>
                  <a:pt x="188" y="50"/>
                  <a:pt x="188" y="50"/>
                  <a:pt x="188" y="50"/>
                </a:cubicBezTo>
                <a:cubicBezTo>
                  <a:pt x="202" y="36"/>
                  <a:pt x="202" y="36"/>
                  <a:pt x="202" y="36"/>
                </a:cubicBezTo>
                <a:cubicBezTo>
                  <a:pt x="202" y="36"/>
                  <a:pt x="202" y="36"/>
                  <a:pt x="203" y="36"/>
                </a:cubicBezTo>
                <a:cubicBezTo>
                  <a:pt x="204" y="36"/>
                  <a:pt x="205" y="36"/>
                  <a:pt x="205" y="36"/>
                </a:cubicBezTo>
                <a:cubicBezTo>
                  <a:pt x="216" y="48"/>
                  <a:pt x="216" y="48"/>
                  <a:pt x="216" y="48"/>
                </a:cubicBezTo>
                <a:cubicBezTo>
                  <a:pt x="217" y="48"/>
                  <a:pt x="217" y="49"/>
                  <a:pt x="217" y="49"/>
                </a:cubicBezTo>
                <a:cubicBezTo>
                  <a:pt x="217" y="50"/>
                  <a:pt x="217" y="51"/>
                  <a:pt x="217" y="5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7914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4B1A3D5-C981-B90C-C592-075D99BE03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29E2F-2DB9-C8A6-75E2-98916F858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6C8DDD-D0AD-E1D8-889A-7354D282ED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Investment Thesis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AC5E79-75A5-5745-3A45-33034AB32576}"/>
              </a:ext>
            </a:extLst>
          </p:cNvPr>
          <p:cNvSpPr txBox="1"/>
          <p:nvPr/>
        </p:nvSpPr>
        <p:spPr>
          <a:xfrm>
            <a:off x="4590388" y="709397"/>
            <a:ext cx="7138220" cy="5073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2400" dirty="0"/>
          </a:p>
          <a:p>
            <a:r>
              <a:rPr lang="en-US" sz="2400" dirty="0"/>
              <a:t>Current Price: $100.41</a:t>
            </a:r>
          </a:p>
          <a:p>
            <a:r>
              <a:rPr lang="en-US" sz="2400" dirty="0"/>
              <a:t>Target Price: $141.42</a:t>
            </a:r>
          </a:p>
          <a:p>
            <a:r>
              <a:rPr lang="en-US" sz="2400" dirty="0"/>
              <a:t>Upside: 40.84%</a:t>
            </a:r>
          </a:p>
          <a:p>
            <a:r>
              <a:rPr lang="en-US" sz="2400" dirty="0"/>
              <a:t>Recommendation: Buy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Key Drivers: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>
                <a:cs typeface="Arial" pitchFamily="34" charset="0"/>
                <a:sym typeface="Calibri" charset="0"/>
              </a:rPr>
              <a:t>- Focus on business segment expansion and industry trends</a:t>
            </a:r>
          </a:p>
          <a:p>
            <a:r>
              <a:rPr lang="en-US" sz="2400" dirty="0">
                <a:latin typeface="+mj-lt"/>
              </a:rPr>
              <a:t>- First-mover advantage, scale, and public perception give it an edge over other health providers</a:t>
            </a:r>
          </a:p>
          <a:p>
            <a:endParaRPr lang="en-US" sz="2800" dirty="0">
              <a:latin typeface="+mj-lt"/>
            </a:endParaRPr>
          </a:p>
          <a:p>
            <a:pPr marL="342900" indent="-342900">
              <a:buAutoNum type="romanUcPeriod"/>
            </a:pPr>
            <a:endParaRPr lang="en-US" sz="2800" dirty="0">
              <a:latin typeface="+mj-lt"/>
            </a:endParaRPr>
          </a:p>
          <a:p>
            <a:pPr marL="342900" indent="-342900">
              <a:buAutoNum type="romanUcPeriod"/>
            </a:pPr>
            <a:endParaRPr lang="en-US" sz="2800" dirty="0">
              <a:latin typeface="+mj-lt"/>
            </a:endParaRPr>
          </a:p>
          <a:p>
            <a:pPr marL="342900" indent="-342900">
              <a:buAutoNum type="romanUcPeriod"/>
            </a:pPr>
            <a:endParaRPr lang="en-US" sz="2800" dirty="0">
              <a:latin typeface="+mj-lt"/>
            </a:endParaRPr>
          </a:p>
          <a:p>
            <a:pPr marL="342900" indent="-342900">
              <a:buAutoNum type="romanUcPeriod"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584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828DD4-2853-5FF1-1774-F22EF0C26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Investment Thesis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AC5E79-75A5-5745-3A45-33034AB32576}"/>
              </a:ext>
            </a:extLst>
          </p:cNvPr>
          <p:cNvSpPr txBox="1"/>
          <p:nvPr/>
        </p:nvSpPr>
        <p:spPr>
          <a:xfrm>
            <a:off x="6321217" y="886967"/>
            <a:ext cx="5870783" cy="5073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Current Price: $100.41</a:t>
            </a:r>
          </a:p>
          <a:p>
            <a:r>
              <a:rPr lang="en-US" sz="2400" dirty="0">
                <a:solidFill>
                  <a:schemeClr val="bg1"/>
                </a:solidFill>
              </a:rPr>
              <a:t>Target Price: $141.42</a:t>
            </a:r>
          </a:p>
          <a:p>
            <a:r>
              <a:rPr lang="en-US" sz="2400" dirty="0">
                <a:solidFill>
                  <a:schemeClr val="bg1"/>
                </a:solidFill>
              </a:rPr>
              <a:t>Upside: 40.84%</a:t>
            </a:r>
          </a:p>
          <a:p>
            <a:r>
              <a:rPr lang="en-US" sz="2400" dirty="0">
                <a:solidFill>
                  <a:schemeClr val="bg1"/>
                </a:solidFill>
              </a:rPr>
              <a:t>Recommendation: Buy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Key Drivers: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>
                <a:solidFill>
                  <a:schemeClr val="bg1"/>
                </a:solidFill>
                <a:cs typeface="Arial" pitchFamily="34" charset="0"/>
                <a:sym typeface="Calibri" charset="0"/>
              </a:rPr>
              <a:t>- Focus on business segment expansion and industry trends</a:t>
            </a:r>
          </a:p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- First-mover advantage, scale, and public perception </a:t>
            </a:r>
          </a:p>
          <a:p>
            <a:pPr marL="342900" indent="-342900">
              <a:buAutoNum type="romanUcPeriod"/>
            </a:pPr>
            <a:endParaRPr lang="en-US" sz="2800" dirty="0">
              <a:latin typeface="+mj-lt"/>
            </a:endParaRPr>
          </a:p>
          <a:p>
            <a:pPr marL="342900" indent="-342900">
              <a:buAutoNum type="romanUcPeriod"/>
            </a:pPr>
            <a:endParaRPr lang="en-US" sz="2800" dirty="0">
              <a:latin typeface="+mj-lt"/>
            </a:endParaRPr>
          </a:p>
          <a:p>
            <a:pPr marL="342900" indent="-342900">
              <a:buAutoNum type="romanUcPeriod"/>
            </a:pPr>
            <a:endParaRPr lang="en-US" sz="2800" dirty="0">
              <a:latin typeface="+mj-lt"/>
            </a:endParaRPr>
          </a:p>
          <a:p>
            <a:pPr marL="342900" indent="-342900">
              <a:buAutoNum type="romanUcPeriod"/>
            </a:pPr>
            <a:endParaRPr lang="en-US" sz="28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AD92B1-DC34-44D4-76D5-9AEF796A85B7}"/>
              </a:ext>
            </a:extLst>
          </p:cNvPr>
          <p:cNvSpPr txBox="1"/>
          <p:nvPr/>
        </p:nvSpPr>
        <p:spPr>
          <a:xfrm>
            <a:off x="9486900" y="163286"/>
            <a:ext cx="0" cy="0"/>
          </a:xfrm>
          <a:prstGeom prst="rect">
            <a:avLst/>
          </a:prstGeom>
          <a:solidFill>
            <a:srgbClr val="3B5879"/>
          </a:solidFill>
        </p:spPr>
        <p:txBody>
          <a:bodyPr wrap="none" lIns="0" tIns="0" rIns="0" bIns="0" rtlCol="0">
            <a:noAutofit/>
          </a:bodyPr>
          <a:lstStyle/>
          <a:p>
            <a:endParaRPr lang="en-US" sz="16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F0A5CCD-41E5-3A88-5341-26632865F8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945387"/>
              </p:ext>
            </p:extLst>
          </p:nvPr>
        </p:nvGraphicFramePr>
        <p:xfrm>
          <a:off x="0" y="1776278"/>
          <a:ext cx="59690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07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29" y="251027"/>
            <a:ext cx="4884168" cy="71323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Company Overview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F8464D-8FB5-4495-9E49-8A5AE046D8CA}"/>
              </a:ext>
            </a:extLst>
          </p:cNvPr>
          <p:cNvCxnSpPr/>
          <p:nvPr/>
        </p:nvCxnSpPr>
        <p:spPr>
          <a:xfrm>
            <a:off x="8795899" y="3609558"/>
            <a:ext cx="657102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08BE-72FA-495F-B719-BA1ACFD535C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  <a:p>
            <a:pPr algn="l"/>
            <a:r>
              <a:rPr lang="en-US" dirty="0"/>
              <a:t>Sector: Healthcare</a:t>
            </a:r>
          </a:p>
          <a:p>
            <a:pPr algn="l"/>
            <a:r>
              <a:rPr lang="en-US" dirty="0"/>
              <a:t>Industry: Healthcare Plans</a:t>
            </a:r>
          </a:p>
          <a:p>
            <a:pPr algn="l"/>
            <a:r>
              <a:rPr lang="en-US" dirty="0"/>
              <a:t>Founded: 1963</a:t>
            </a:r>
          </a:p>
          <a:p>
            <a:pPr algn="l"/>
            <a:r>
              <a:rPr lang="en-US" dirty="0"/>
              <a:t>Employees: </a:t>
            </a:r>
            <a:r>
              <a:rPr lang="en-US"/>
              <a:t>300,000</a:t>
            </a:r>
            <a:endParaRPr lang="en-US" dirty="0"/>
          </a:p>
          <a:p>
            <a:pPr algn="l"/>
            <a:r>
              <a:rPr lang="en-US" dirty="0"/>
              <a:t>Stores: 9,900+</a:t>
            </a:r>
          </a:p>
          <a:p>
            <a:pPr algn="l"/>
            <a:r>
              <a:rPr lang="en-US" dirty="0"/>
              <a:t>HQ: Woonsocket, RI</a:t>
            </a:r>
          </a:p>
        </p:txBody>
      </p:sp>
      <p:pic>
        <p:nvPicPr>
          <p:cNvPr id="1026" name="Picture 2" descr="Meet our new CEO, Karen S. Lynch | CVS Health">
            <a:extLst>
              <a:ext uri="{FF2B5EF4-FFF2-40B4-BE49-F238E27FC236}">
                <a16:creationId xmlns:a16="http://schemas.microsoft.com/office/drawing/2014/main" id="{590B47B8-E07B-9081-BF36-C15D53A5F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549" y="399638"/>
            <a:ext cx="4469801" cy="251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C0576D-AFC3-4D25-B894-F105C2D52118}"/>
              </a:ext>
            </a:extLst>
          </p:cNvPr>
          <p:cNvSpPr txBox="1"/>
          <p:nvPr/>
        </p:nvSpPr>
        <p:spPr>
          <a:xfrm>
            <a:off x="6889549" y="3036672"/>
            <a:ext cx="4469801" cy="3840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CVS Health CEO, Karen S. Lynch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9E512C4-5E00-E8F7-276A-8FE5BEA2B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363273"/>
              </p:ext>
            </p:extLst>
          </p:nvPr>
        </p:nvGraphicFramePr>
        <p:xfrm>
          <a:off x="584167" y="1013678"/>
          <a:ext cx="4884168" cy="519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09897">
                  <a:extLst>
                    <a:ext uri="{9D8B030D-6E8A-4147-A177-3AD203B41FA5}">
                      <a16:colId xmlns:a16="http://schemas.microsoft.com/office/drawing/2014/main" val="1657635480"/>
                    </a:ext>
                  </a:extLst>
                </a:gridCol>
                <a:gridCol w="1674271">
                  <a:extLst>
                    <a:ext uri="{9D8B030D-6E8A-4147-A177-3AD203B41FA5}">
                      <a16:colId xmlns:a16="http://schemas.microsoft.com/office/drawing/2014/main" val="155314710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 Metrics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488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52 Week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86.28-111.25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668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Market 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132.32B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089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Revenue (LTM)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312.225B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058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D/E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74.5%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799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P/E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43.03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938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Forward P/E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11.43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575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P/B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266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EPS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503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Dividend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2.17%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591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Return on Equity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4.30%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633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Net Profit Margin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955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Beta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80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Institutional Ownership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80.60%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145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438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592" t="22236" r="15428" b="7760"/>
          <a:stretch/>
        </p:blipFill>
        <p:spPr>
          <a:xfrm>
            <a:off x="8041441" y="1093216"/>
            <a:ext cx="3794610" cy="5071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99" r="24808" b="11406"/>
          <a:stretch/>
        </p:blipFill>
        <p:spPr>
          <a:xfrm>
            <a:off x="4205516" y="1121469"/>
            <a:ext cx="3826688" cy="5071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30" t="13750" r="37995"/>
          <a:stretch/>
        </p:blipFill>
        <p:spPr>
          <a:xfrm>
            <a:off x="401669" y="1121469"/>
            <a:ext cx="3808074" cy="507159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04912" y="4423366"/>
            <a:ext cx="11630723" cy="1769702"/>
          </a:xfrm>
          <a:prstGeom prst="rect">
            <a:avLst/>
          </a:prstGeom>
          <a:solidFill>
            <a:srgbClr val="FFFFFF">
              <a:alpha val="87843"/>
            </a:srgbClr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9182" y="4421748"/>
            <a:ext cx="3813048" cy="495482"/>
          </a:xfrm>
          <a:prstGeom prst="rect">
            <a:avLst/>
          </a:prstGeom>
          <a:solidFill>
            <a:srgbClr val="0B315E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82880" rIns="2743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>
              <a:solidFill>
                <a:schemeClr val="accent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22B7B6-D913-9040-A279-8C2E1FA29836}"/>
              </a:ext>
            </a:extLst>
          </p:cNvPr>
          <p:cNvSpPr txBox="1"/>
          <p:nvPr/>
        </p:nvSpPr>
        <p:spPr>
          <a:xfrm>
            <a:off x="8460913" y="5327883"/>
            <a:ext cx="1358792" cy="39376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defTabSz="342763">
              <a:lnSpc>
                <a:spcPct val="80000"/>
              </a:lnSpc>
              <a:spcAft>
                <a:spcPts val="300"/>
              </a:spcAft>
              <a:defRPr sz="1500" b="1">
                <a:solidFill>
                  <a:schemeClr val="bg1"/>
                </a:solidFill>
              </a:defRPr>
            </a:lvl1pPr>
            <a:lvl2pPr marL="11113" lvl="1" defTabSz="342763">
              <a:lnSpc>
                <a:spcPct val="90000"/>
              </a:lnSpc>
              <a:spcAft>
                <a:spcPts val="300"/>
              </a:spcAft>
              <a:defRPr sz="1100" b="1">
                <a:solidFill>
                  <a:prstClr val="black"/>
                </a:solidFill>
              </a:defRPr>
            </a:lvl2pPr>
          </a:lstStyle>
          <a:p>
            <a:pPr>
              <a:lnSpc>
                <a:spcPct val="60000"/>
              </a:lnSpc>
            </a:pPr>
            <a:r>
              <a:rPr lang="en-US" sz="4000" b="0">
                <a:solidFill>
                  <a:schemeClr val="tx2"/>
                </a:solidFill>
              </a:rPr>
              <a:t>~</a:t>
            </a:r>
            <a:r>
              <a:rPr lang="en-US" sz="4000">
                <a:solidFill>
                  <a:schemeClr val="tx2"/>
                </a:solidFill>
              </a:rPr>
              <a:t>34</a:t>
            </a:r>
            <a:r>
              <a:rPr lang="en-US" sz="4000" b="0">
                <a:solidFill>
                  <a:schemeClr val="tx2"/>
                </a:solidFill>
              </a:rPr>
              <a:t>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22B7B6-D913-9040-A279-8C2E1FA29836}"/>
              </a:ext>
            </a:extLst>
          </p:cNvPr>
          <p:cNvSpPr txBox="1"/>
          <p:nvPr/>
        </p:nvSpPr>
        <p:spPr>
          <a:xfrm>
            <a:off x="9883678" y="5154805"/>
            <a:ext cx="1506777" cy="818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defTabSz="342763">
              <a:lnSpc>
                <a:spcPct val="80000"/>
              </a:lnSpc>
              <a:spcAft>
                <a:spcPts val="300"/>
              </a:spcAft>
              <a:defRPr sz="1500" b="1">
                <a:solidFill>
                  <a:schemeClr val="bg1"/>
                </a:solidFill>
              </a:defRPr>
            </a:lvl1pPr>
            <a:lvl2pPr marL="11113" lvl="1" defTabSz="342763">
              <a:lnSpc>
                <a:spcPct val="90000"/>
              </a:lnSpc>
              <a:spcAft>
                <a:spcPts val="300"/>
              </a:spcAft>
              <a:defRPr sz="1100" b="1">
                <a:solidFill>
                  <a:prstClr val="black"/>
                </a:solidFill>
              </a:defRPr>
            </a:lvl2pPr>
          </a:lstStyle>
          <a:p>
            <a:pPr lvl="1">
              <a:lnSpc>
                <a:spcPct val="95000"/>
              </a:lnSpc>
            </a:pPr>
            <a:r>
              <a:rPr lang="en-US" sz="1400" b="0" dirty="0">
                <a:solidFill>
                  <a:schemeClr val="tx1"/>
                </a:solidFill>
              </a:rPr>
              <a:t>Includes retail pharmacies, walk-in medical clinics, and long-term care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A9F301-265F-D747-A06A-808BB059D8B3}"/>
              </a:ext>
            </a:extLst>
          </p:cNvPr>
          <p:cNvSpPr txBox="1"/>
          <p:nvPr/>
        </p:nvSpPr>
        <p:spPr>
          <a:xfrm>
            <a:off x="789664" y="4546458"/>
            <a:ext cx="3015932" cy="2492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4817" lvl="1" algn="ctr" defTabSz="457006">
              <a:lnSpc>
                <a:spcPct val="90000"/>
              </a:lnSpc>
              <a:spcAft>
                <a:spcPts val="400"/>
              </a:spcAft>
              <a:defRPr/>
            </a:pPr>
            <a:r>
              <a:rPr lang="en-US">
                <a:solidFill>
                  <a:schemeClr val="bg1"/>
                </a:solidFill>
              </a:rPr>
              <a:t>Health Care Benefits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03192" y="4421748"/>
            <a:ext cx="3831336" cy="495482"/>
          </a:xfrm>
          <a:prstGeom prst="rect">
            <a:avLst/>
          </a:prstGeom>
          <a:solidFill>
            <a:srgbClr val="0B315E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82880" rIns="2743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>
              <a:solidFill>
                <a:schemeClr val="accent5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D26579-C4DE-9541-86DA-1FDF3C278EC8}"/>
              </a:ext>
            </a:extLst>
          </p:cNvPr>
          <p:cNvSpPr txBox="1"/>
          <p:nvPr/>
        </p:nvSpPr>
        <p:spPr>
          <a:xfrm>
            <a:off x="4868987" y="4546458"/>
            <a:ext cx="2484609" cy="2492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defTabSz="342763">
              <a:lnSpc>
                <a:spcPct val="80000"/>
              </a:lnSpc>
              <a:spcAft>
                <a:spcPts val="300"/>
              </a:spcAft>
              <a:defRPr sz="1500" b="1">
                <a:solidFill>
                  <a:schemeClr val="bg1"/>
                </a:solidFill>
              </a:defRPr>
            </a:lvl1pPr>
            <a:lvl2pPr marL="11113" lvl="1" defTabSz="342763">
              <a:lnSpc>
                <a:spcPct val="90000"/>
              </a:lnSpc>
              <a:spcAft>
                <a:spcPts val="300"/>
              </a:spcAft>
              <a:defRPr sz="1100" b="1">
                <a:solidFill>
                  <a:prstClr val="black"/>
                </a:solidFill>
              </a:defRPr>
            </a:lvl2pPr>
          </a:lstStyle>
          <a:p>
            <a:pPr lvl="1" algn="ctr"/>
            <a:r>
              <a:rPr lang="en-US" sz="1800" b="0">
                <a:solidFill>
                  <a:schemeClr val="bg1"/>
                </a:solidFill>
              </a:rPr>
              <a:t>Pharmacy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23375" y="4421748"/>
            <a:ext cx="3794760" cy="495482"/>
          </a:xfrm>
          <a:prstGeom prst="rect">
            <a:avLst/>
          </a:prstGeom>
          <a:solidFill>
            <a:srgbClr val="0B315E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82880" rIns="2743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>
              <a:solidFill>
                <a:schemeClr val="accent5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22B7B6-D913-9040-A279-8C2E1FA29836}"/>
              </a:ext>
            </a:extLst>
          </p:cNvPr>
          <p:cNvSpPr txBox="1"/>
          <p:nvPr/>
        </p:nvSpPr>
        <p:spPr>
          <a:xfrm>
            <a:off x="8294131" y="4421809"/>
            <a:ext cx="3233471" cy="4985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defTabSz="342763">
              <a:lnSpc>
                <a:spcPct val="80000"/>
              </a:lnSpc>
              <a:spcAft>
                <a:spcPts val="300"/>
              </a:spcAft>
              <a:defRPr sz="1500" b="1">
                <a:solidFill>
                  <a:schemeClr val="bg1"/>
                </a:solidFill>
              </a:defRPr>
            </a:lvl1pPr>
            <a:lvl2pPr marL="11113" lvl="1" defTabSz="342763">
              <a:lnSpc>
                <a:spcPct val="90000"/>
              </a:lnSpc>
              <a:spcAft>
                <a:spcPts val="300"/>
              </a:spcAft>
              <a:defRPr sz="1100" b="1">
                <a:solidFill>
                  <a:prstClr val="black"/>
                </a:solidFill>
              </a:defRPr>
            </a:lvl2pPr>
          </a:lstStyle>
          <a:p>
            <a:pPr lvl="1" algn="ctr"/>
            <a:r>
              <a:rPr lang="en-US" sz="1800" b="0">
                <a:solidFill>
                  <a:schemeClr val="bg1"/>
                </a:solidFill>
              </a:rPr>
              <a:t>Retail/LTC Products and 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A9F301-265F-D747-A06A-808BB059D8B3}"/>
              </a:ext>
            </a:extLst>
          </p:cNvPr>
          <p:cNvSpPr txBox="1"/>
          <p:nvPr/>
        </p:nvSpPr>
        <p:spPr>
          <a:xfrm>
            <a:off x="891002" y="5175919"/>
            <a:ext cx="146304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006">
              <a:spcAft>
                <a:spcPts val="400"/>
              </a:spcAft>
              <a:defRPr/>
            </a:pPr>
            <a:r>
              <a:rPr lang="en-US" sz="4000" baseline="15000">
                <a:solidFill>
                  <a:schemeClr val="tx2"/>
                </a:solidFill>
              </a:rPr>
              <a:t>~</a:t>
            </a:r>
            <a:r>
              <a:rPr lang="en-US" sz="4000" b="1">
                <a:solidFill>
                  <a:schemeClr val="tx2"/>
                </a:solidFill>
              </a:rPr>
              <a:t>23</a:t>
            </a:r>
            <a:r>
              <a:rPr lang="en-US" sz="4000" baseline="15000">
                <a:solidFill>
                  <a:schemeClr val="tx2"/>
                </a:solidFill>
              </a:rPr>
              <a:t>%</a:t>
            </a:r>
            <a:r>
              <a:rPr lang="en-US" sz="4000">
                <a:solidFill>
                  <a:schemeClr val="tx2"/>
                </a:solidFill>
              </a:rPr>
              <a:t> 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A9F301-265F-D747-A06A-808BB059D8B3}"/>
              </a:ext>
            </a:extLst>
          </p:cNvPr>
          <p:cNvSpPr txBox="1"/>
          <p:nvPr/>
        </p:nvSpPr>
        <p:spPr>
          <a:xfrm>
            <a:off x="2046659" y="5218531"/>
            <a:ext cx="1887319" cy="6140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817" lvl="1" defTabSz="457006">
              <a:lnSpc>
                <a:spcPct val="95000"/>
              </a:lnSpc>
              <a:spcAft>
                <a:spcPts val="400"/>
              </a:spcAft>
              <a:defRPr/>
            </a:pPr>
            <a:r>
              <a:rPr lang="en-US" sz="1400" dirty="0"/>
              <a:t>Serves an estimated 35 million people as of EOY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D26579-C4DE-9541-86DA-1FDF3C278EC8}"/>
              </a:ext>
            </a:extLst>
          </p:cNvPr>
          <p:cNvSpPr txBox="1"/>
          <p:nvPr/>
        </p:nvSpPr>
        <p:spPr>
          <a:xfrm>
            <a:off x="5119211" y="5331022"/>
            <a:ext cx="1463040" cy="39376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defTabSz="342763">
              <a:lnSpc>
                <a:spcPct val="80000"/>
              </a:lnSpc>
              <a:spcAft>
                <a:spcPts val="300"/>
              </a:spcAft>
              <a:defRPr sz="1500" b="1">
                <a:solidFill>
                  <a:schemeClr val="bg1"/>
                </a:solidFill>
              </a:defRPr>
            </a:lvl1pPr>
            <a:lvl2pPr marL="11113" lvl="1" defTabSz="342763">
              <a:lnSpc>
                <a:spcPct val="90000"/>
              </a:lnSpc>
              <a:spcAft>
                <a:spcPts val="300"/>
              </a:spcAft>
              <a:defRPr sz="1100" b="1">
                <a:solidFill>
                  <a:prstClr val="black"/>
                </a:solidFill>
              </a:defRPr>
            </a:lvl2pPr>
          </a:lstStyle>
          <a:p>
            <a:pPr>
              <a:lnSpc>
                <a:spcPct val="60000"/>
              </a:lnSpc>
            </a:pPr>
            <a:r>
              <a:rPr lang="en-US" sz="4000" b="0">
                <a:solidFill>
                  <a:schemeClr val="tx2"/>
                </a:solidFill>
              </a:rPr>
              <a:t>~</a:t>
            </a:r>
            <a:r>
              <a:rPr lang="en-US" sz="4000">
                <a:solidFill>
                  <a:schemeClr val="tx2"/>
                </a:solidFill>
              </a:rPr>
              <a:t>43</a:t>
            </a:r>
            <a:r>
              <a:rPr lang="en-US" sz="4000" b="0">
                <a:solidFill>
                  <a:schemeClr val="tx2"/>
                </a:solidFill>
              </a:rPr>
              <a:t>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D26579-C4DE-9541-86DA-1FDF3C278EC8}"/>
              </a:ext>
            </a:extLst>
          </p:cNvPr>
          <p:cNvSpPr txBox="1"/>
          <p:nvPr/>
        </p:nvSpPr>
        <p:spPr>
          <a:xfrm>
            <a:off x="6514253" y="5218531"/>
            <a:ext cx="1549937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defTabSz="342763">
              <a:lnSpc>
                <a:spcPct val="80000"/>
              </a:lnSpc>
              <a:spcAft>
                <a:spcPts val="300"/>
              </a:spcAft>
              <a:defRPr sz="1500" b="1">
                <a:solidFill>
                  <a:schemeClr val="bg1"/>
                </a:solidFill>
              </a:defRPr>
            </a:lvl1pPr>
            <a:lvl2pPr marL="11113" lvl="1" defTabSz="342763">
              <a:lnSpc>
                <a:spcPct val="90000"/>
              </a:lnSpc>
              <a:spcAft>
                <a:spcPts val="300"/>
              </a:spcAft>
              <a:defRPr sz="1100" b="1">
                <a:solidFill>
                  <a:prstClr val="black"/>
                </a:solidFill>
              </a:defRPr>
            </a:lvl2pPr>
          </a:lstStyle>
          <a:p>
            <a:pPr lvl="1"/>
            <a:r>
              <a:rPr lang="en-US" sz="1400" b="0" dirty="0">
                <a:solidFill>
                  <a:schemeClr val="tx1"/>
                </a:solidFill>
              </a:rPr>
              <a:t>Provides a full range of PBM solutions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ACB06-3248-42B9-A7DC-43401F14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63" y="326136"/>
            <a:ext cx="10925705" cy="767080"/>
          </a:xfrm>
        </p:spPr>
        <p:txBody>
          <a:bodyPr/>
          <a:lstStyle/>
          <a:p>
            <a:r>
              <a:rPr lang="en-US" dirty="0"/>
              <a:t>Business Segments</a:t>
            </a:r>
          </a:p>
        </p:txBody>
      </p:sp>
    </p:spTree>
    <p:extLst>
      <p:ext uri="{BB962C8B-B14F-4D97-AF65-F5344CB8AC3E}">
        <p14:creationId xmlns:p14="http://schemas.microsoft.com/office/powerpoint/2010/main" val="175494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1" grpId="0"/>
      <p:bldP spid="29" grpId="0"/>
      <p:bldP spid="22" grpId="0"/>
      <p:bldP spid="21" grpId="0" animBg="1"/>
      <p:bldP spid="30" grpId="0"/>
      <p:bldP spid="23" grpId="0" animBg="1"/>
      <p:bldP spid="31" grpId="0"/>
      <p:bldP spid="7" grpId="0"/>
      <p:bldP spid="25" grpId="0"/>
      <p:bldP spid="8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4" r="15984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4EFB16-830C-4335-B024-D18118B4C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Segment Growth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3594EA3-E500-4079-B652-9989B38E9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 Care Benefits: expected Medicare and commercial membership growth, decreasing medical costs following the COVID-19 pandemic</a:t>
            </a:r>
          </a:p>
          <a:p>
            <a:r>
              <a:rPr lang="en-US" dirty="0"/>
              <a:t>Pharmacy Services: growth stemming from increase in specialty pharmacy </a:t>
            </a:r>
          </a:p>
          <a:p>
            <a:r>
              <a:rPr lang="en-US" dirty="0"/>
              <a:t>Retail/LTC: increased prescription volume and improved generic drug purchasing </a:t>
            </a:r>
          </a:p>
          <a:p>
            <a:endParaRPr lang="en-US" dirty="0"/>
          </a:p>
          <a:p>
            <a:r>
              <a:rPr lang="en-US" dirty="0"/>
              <a:t>Value-based care models targeting Medicare Advantage customers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17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0633" y="301751"/>
            <a:ext cx="10935134" cy="41558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Industry Analysis</a:t>
            </a:r>
            <a:br>
              <a:rPr lang="en-US">
                <a:solidFill>
                  <a:schemeClr val="tx1"/>
                </a:solidFill>
              </a:rPr>
            </a:br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6386" y="2390296"/>
            <a:ext cx="4777666" cy="3245904"/>
            <a:chOff x="1165358" y="1768365"/>
            <a:chExt cx="4439948" cy="3245904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1287146" y="2705083"/>
              <a:ext cx="4318158" cy="2309186"/>
            </a:xfrm>
            <a:prstGeom prst="rect">
              <a:avLst/>
            </a:prstGeom>
          </p:spPr>
          <p:txBody>
            <a:bodyPr/>
            <a:lstStyle>
              <a:lvl1pPr marL="0" indent="0" algn="l" defTabSz="457200" rtl="0" eaLnBrk="1" latinLnBrk="0" hangingPunct="1">
                <a:spcBef>
                  <a:spcPts val="1800"/>
                </a:spcBef>
                <a:buClrTx/>
                <a:buFont typeface="Arial"/>
                <a:buNone/>
                <a:defRPr sz="14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71450" indent="-171450" algn="l" defTabSz="457200" rtl="0" eaLnBrk="1" latinLnBrk="0" hangingPunct="1">
                <a:spcBef>
                  <a:spcPts val="1200"/>
                </a:spcBef>
                <a:buClrTx/>
                <a:buFont typeface="Arial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342900" indent="-171450" algn="l" defTabSz="457200" rtl="0" eaLnBrk="1" latinLnBrk="0" hangingPunct="1">
                <a:spcBef>
                  <a:spcPts val="600"/>
                </a:spcBef>
                <a:buClrTx/>
                <a:buFont typeface="Lucida Grande"/>
                <a:buChar char="–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14350" indent="-171450" algn="l" defTabSz="457200" rtl="0" eaLnBrk="1" latinLnBrk="0" hangingPunct="1">
                <a:spcBef>
                  <a:spcPts val="600"/>
                </a:spcBef>
                <a:buClrTx/>
                <a:buFont typeface="Arial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685800" indent="-171450" algn="l" defTabSz="457200" rtl="0" eaLnBrk="1" latinLnBrk="0" hangingPunct="1">
                <a:spcBef>
                  <a:spcPts val="600"/>
                </a:spcBef>
                <a:buClrTx/>
                <a:buFont typeface="Arial" panose="020B0604020202020204" pitchFamily="34" charset="0"/>
                <a:buChar char="–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857250" indent="-171450" algn="l" defTabSz="457200" rtl="0" eaLnBrk="1" latinLnBrk="0" hangingPunct="1">
                <a:spcBef>
                  <a:spcPts val="600"/>
                </a:spcBef>
                <a:buClrTx/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028700" indent="-165100" algn="l" defTabSz="457200" rtl="0" eaLnBrk="1" latinLnBrk="0" hangingPunct="1">
                <a:spcBef>
                  <a:spcPts val="600"/>
                </a:spcBef>
                <a:buClrTx/>
                <a:buFont typeface="Arial" panose="020B0604020202020204" pitchFamily="34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206500" indent="-177800" algn="l" defTabSz="457200" rtl="0" eaLnBrk="1" latinLnBrk="0" hangingPunct="1">
                <a:spcBef>
                  <a:spcPts val="600"/>
                </a:spcBef>
                <a:buClrTx/>
                <a:buFont typeface="Arial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1371600" indent="-165100" algn="l" defTabSz="457200" rtl="0" eaLnBrk="1" latinLnBrk="0" hangingPunct="1">
                <a:spcBef>
                  <a:spcPts val="600"/>
                </a:spcBef>
                <a:buClrTx/>
                <a:buFont typeface="Arial" panose="020B0604020202020204" pitchFamily="34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buClr>
                  <a:schemeClr val="accent4"/>
                </a:buClr>
              </a:pPr>
              <a:r>
                <a:rPr lang="en-US" dirty="0">
                  <a:solidFill>
                    <a:schemeClr val="tx1"/>
                  </a:solidFill>
                </a:rPr>
                <a:t>Lower cost and higher EBITDA margins for home-based and virtual care</a:t>
              </a:r>
            </a:p>
            <a:p>
              <a:pPr lvl="1">
                <a:buClr>
                  <a:schemeClr val="accent4"/>
                </a:buClr>
              </a:pPr>
              <a:r>
                <a:rPr lang="en-US" dirty="0">
                  <a:solidFill>
                    <a:schemeClr val="tx1"/>
                  </a:solidFill>
                </a:rPr>
                <a:t>Hospitals’ share of total provider revenue expected to decline</a:t>
              </a:r>
            </a:p>
            <a:p>
              <a:pPr lvl="1">
                <a:buClr>
                  <a:schemeClr val="accent4"/>
                </a:buClr>
              </a:pPr>
              <a:r>
                <a:rPr lang="en-US" dirty="0">
                  <a:solidFill>
                    <a:schemeClr val="tx1"/>
                  </a:solidFill>
                </a:rPr>
                <a:t>Digital prescription management businesses will increase competition for traditional retail and mail pharmacies</a:t>
              </a:r>
            </a:p>
            <a:p>
              <a:pPr lvl="1">
                <a:buClr>
                  <a:schemeClr val="accent4"/>
                </a:buClr>
              </a:pPr>
              <a:r>
                <a:rPr lang="en-US" dirty="0">
                  <a:solidFill>
                    <a:schemeClr val="tx1"/>
                  </a:solidFill>
                </a:rPr>
                <a:t>M&amp;A approach offers the most value creation for the healthcare sector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F607E8-78E2-46BA-BE37-EF8E42912895}"/>
                </a:ext>
              </a:extLst>
            </p:cNvPr>
            <p:cNvSpPr/>
            <p:nvPr/>
          </p:nvSpPr>
          <p:spPr>
            <a:xfrm>
              <a:off x="1165358" y="1768365"/>
              <a:ext cx="4439948" cy="7106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lvl="5"/>
              <a:r>
                <a:rPr lang="en-US" b="1">
                  <a:solidFill>
                    <a:schemeClr val="bg1"/>
                  </a:solidFill>
                </a:rPr>
                <a:t>Health Care Services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08C494-9AC8-49B7-B830-8CD29617A771}"/>
              </a:ext>
            </a:extLst>
          </p:cNvPr>
          <p:cNvCxnSpPr/>
          <p:nvPr/>
        </p:nvCxnSpPr>
        <p:spPr>
          <a:xfrm>
            <a:off x="6014545" y="2609193"/>
            <a:ext cx="0" cy="3831018"/>
          </a:xfrm>
          <a:prstGeom prst="line">
            <a:avLst/>
          </a:prstGeom>
          <a:ln w="127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582835" y="2390296"/>
            <a:ext cx="4862932" cy="3245904"/>
            <a:chOff x="6583519" y="1768365"/>
            <a:chExt cx="4439948" cy="3245904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6703037" y="2705083"/>
              <a:ext cx="4318158" cy="2309186"/>
            </a:xfrm>
            <a:prstGeom prst="rect">
              <a:avLst/>
            </a:prstGeom>
          </p:spPr>
          <p:txBody>
            <a:bodyPr/>
            <a:lstStyle>
              <a:lvl1pPr marL="0" indent="0" algn="l" defTabSz="457200" rtl="0" eaLnBrk="1" latinLnBrk="0" hangingPunct="1">
                <a:spcBef>
                  <a:spcPts val="1800"/>
                </a:spcBef>
                <a:buClrTx/>
                <a:buFont typeface="Arial"/>
                <a:buNone/>
                <a:defRPr sz="14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71450" indent="-171450" algn="l" defTabSz="457200" rtl="0" eaLnBrk="1" latinLnBrk="0" hangingPunct="1">
                <a:spcBef>
                  <a:spcPts val="1200"/>
                </a:spcBef>
                <a:buClrTx/>
                <a:buFont typeface="Arial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342900" indent="-171450" algn="l" defTabSz="457200" rtl="0" eaLnBrk="1" latinLnBrk="0" hangingPunct="1">
                <a:spcBef>
                  <a:spcPts val="600"/>
                </a:spcBef>
                <a:buClrTx/>
                <a:buFont typeface="Lucida Grande"/>
                <a:buChar char="–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514350" indent="-171450" algn="l" defTabSz="457200" rtl="0" eaLnBrk="1" latinLnBrk="0" hangingPunct="1">
                <a:spcBef>
                  <a:spcPts val="600"/>
                </a:spcBef>
                <a:buClrTx/>
                <a:buFont typeface="Arial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685800" indent="-171450" algn="l" defTabSz="457200" rtl="0" eaLnBrk="1" latinLnBrk="0" hangingPunct="1">
                <a:spcBef>
                  <a:spcPts val="600"/>
                </a:spcBef>
                <a:buClrTx/>
                <a:buFont typeface="Arial" panose="020B0604020202020204" pitchFamily="34" charset="0"/>
                <a:buChar char="–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857250" indent="-171450" algn="l" defTabSz="457200" rtl="0" eaLnBrk="1" latinLnBrk="0" hangingPunct="1">
                <a:spcBef>
                  <a:spcPts val="600"/>
                </a:spcBef>
                <a:buClrTx/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028700" indent="-165100" algn="l" defTabSz="457200" rtl="0" eaLnBrk="1" latinLnBrk="0" hangingPunct="1">
                <a:spcBef>
                  <a:spcPts val="600"/>
                </a:spcBef>
                <a:buClrTx/>
                <a:buFont typeface="Arial" panose="020B0604020202020204" pitchFamily="34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206500" indent="-177800" algn="l" defTabSz="457200" rtl="0" eaLnBrk="1" latinLnBrk="0" hangingPunct="1">
                <a:spcBef>
                  <a:spcPts val="600"/>
                </a:spcBef>
                <a:buClrTx/>
                <a:buFont typeface="Arial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1371600" indent="-165100" algn="l" defTabSz="457200" rtl="0" eaLnBrk="1" latinLnBrk="0" hangingPunct="1">
                <a:spcBef>
                  <a:spcPts val="600"/>
                </a:spcBef>
                <a:buClrTx/>
                <a:buFont typeface="Arial" panose="020B0604020202020204" pitchFamily="34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buClr>
                  <a:schemeClr val="accent4"/>
                </a:buClr>
              </a:pPr>
              <a:r>
                <a:rPr lang="en-US" dirty="0">
                  <a:solidFill>
                    <a:schemeClr val="tx1"/>
                  </a:solidFill>
                </a:rPr>
                <a:t>Insurer participation and new product offerings at or near all-time peaks</a:t>
              </a:r>
            </a:p>
            <a:p>
              <a:pPr lvl="1">
                <a:buClr>
                  <a:schemeClr val="accent4"/>
                </a:buClr>
              </a:pPr>
              <a:r>
                <a:rPr lang="en-US" dirty="0">
                  <a:solidFill>
                    <a:schemeClr val="tx1"/>
                  </a:solidFill>
                </a:rPr>
                <a:t>New insurer options continue to enter the market</a:t>
              </a:r>
            </a:p>
            <a:p>
              <a:pPr lvl="1">
                <a:buClr>
                  <a:schemeClr val="accent4"/>
                </a:buClr>
              </a:pPr>
              <a:r>
                <a:rPr lang="en-US" dirty="0">
                  <a:solidFill>
                    <a:schemeClr val="tx1"/>
                  </a:solidFill>
                </a:rPr>
                <a:t>Increased insurer and consumer participation </a:t>
              </a:r>
            </a:p>
            <a:p>
              <a:pPr lvl="1">
                <a:buClr>
                  <a:schemeClr val="accent4"/>
                </a:buClr>
              </a:pPr>
              <a:r>
                <a:rPr lang="en-US" dirty="0">
                  <a:solidFill>
                    <a:schemeClr val="tx1"/>
                  </a:solidFill>
                </a:rPr>
                <a:t>Premiums will skyrocket and participation will decline if Congress does not extend American Rescue Plan subsidies at the end of 2022</a:t>
              </a:r>
            </a:p>
            <a:p>
              <a:pPr marL="0" lvl="1" indent="0">
                <a:buClr>
                  <a:schemeClr val="accent4"/>
                </a:buClr>
                <a:buNone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4F734AF-61FA-41E8-B52B-B20FF8A047C5}"/>
                </a:ext>
              </a:extLst>
            </p:cNvPr>
            <p:cNvSpPr/>
            <p:nvPr/>
          </p:nvSpPr>
          <p:spPr>
            <a:xfrm>
              <a:off x="6583519" y="1768365"/>
              <a:ext cx="4439948" cy="71061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lvl="5"/>
              <a:r>
                <a:rPr lang="en-US" b="1">
                  <a:solidFill>
                    <a:schemeClr val="tx2"/>
                  </a:solidFill>
                </a:rPr>
                <a:t>Health Care Benefits</a:t>
              </a:r>
            </a:p>
          </p:txBody>
        </p:sp>
      </p:grpSp>
      <p:pic>
        <p:nvPicPr>
          <p:cNvPr id="12" name="Picture 14">
            <a:extLst>
              <a:ext uri="{FF2B5EF4-FFF2-40B4-BE49-F238E27FC236}">
                <a16:creationId xmlns:a16="http://schemas.microsoft.com/office/drawing/2014/main" id="{16F5ABAF-DE5A-CA4C-875A-0AA42C65E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3418" y="1198668"/>
            <a:ext cx="436874" cy="81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A901C4BD-1337-B54D-A944-1D3D19C99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05892" y="1286712"/>
            <a:ext cx="1179501" cy="72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8643" y="1432429"/>
            <a:ext cx="943566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/>
              <a:t>Post-COVID growth for the healthcare industry is predicted to be 6% (31 billion in profits)</a:t>
            </a:r>
            <a:br>
              <a:rPr lang="en-US" sz="1400" dirty="0">
                <a:solidFill>
                  <a:schemeClr val="tx2"/>
                </a:solidFill>
              </a:rPr>
            </a:b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97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D592A-EF4E-CB6E-3CBB-BF0E27124533}"/>
              </a:ext>
            </a:extLst>
          </p:cNvPr>
          <p:cNvSpPr/>
          <p:nvPr/>
        </p:nvSpPr>
        <p:spPr>
          <a:xfrm>
            <a:off x="5982345" y="1689314"/>
            <a:ext cx="6369803" cy="41780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182880" rIns="2743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BD87D-4323-4BF0-B31C-07A8B9F94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 Income and Revenue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B4EB187-27F6-5245-AA72-FC77A55649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508005"/>
              </p:ext>
            </p:extLst>
          </p:nvPr>
        </p:nvGraphicFramePr>
        <p:xfrm>
          <a:off x="5982346" y="1386838"/>
          <a:ext cx="6369802" cy="3833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3F00889-0351-A54F-9C8C-23E845AEC4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516068"/>
              </p:ext>
            </p:extLst>
          </p:nvPr>
        </p:nvGraphicFramePr>
        <p:xfrm>
          <a:off x="-1" y="1386838"/>
          <a:ext cx="6095999" cy="448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1151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B3E20-A000-4160-B316-D55124662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Profitability Ratios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CE6AE50-D5E8-48A7-8289-892F10F145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143755"/>
              </p:ext>
            </p:extLst>
          </p:nvPr>
        </p:nvGraphicFramePr>
        <p:xfrm>
          <a:off x="6176874" y="0"/>
          <a:ext cx="5734226" cy="3313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FDF0C42-8F14-491A-B1D4-2A91F5CC4E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622555"/>
              </p:ext>
            </p:extLst>
          </p:nvPr>
        </p:nvGraphicFramePr>
        <p:xfrm>
          <a:off x="6176874" y="3196536"/>
          <a:ext cx="5734226" cy="3213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107F427-C655-4349-9C8F-DDFB383AA4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935837"/>
              </p:ext>
            </p:extLst>
          </p:nvPr>
        </p:nvGraphicFramePr>
        <p:xfrm>
          <a:off x="114011" y="1559859"/>
          <a:ext cx="5901116" cy="4069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26246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3A809-5F3D-4A84-9A71-7DE6D7046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92" y="207342"/>
            <a:ext cx="7556691" cy="767080"/>
          </a:xfrm>
        </p:spPr>
        <p:txBody>
          <a:bodyPr/>
          <a:lstStyle/>
          <a:p>
            <a:r>
              <a:rPr lang="en-US" dirty="0"/>
              <a:t>Leverage and Financial Strength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75ADEE3-37EB-4CB0-9CFA-1943207F3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087280"/>
              </p:ext>
            </p:extLst>
          </p:nvPr>
        </p:nvGraphicFramePr>
        <p:xfrm>
          <a:off x="6703961" y="131924"/>
          <a:ext cx="4983947" cy="2939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92FE0EE-5910-434E-B8B8-B90DB6D72F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562417"/>
              </p:ext>
            </p:extLst>
          </p:nvPr>
        </p:nvGraphicFramePr>
        <p:xfrm>
          <a:off x="457200" y="3794603"/>
          <a:ext cx="5509846" cy="3063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6B41658-AEFD-4619-995B-1BC69E4CAB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737804"/>
              </p:ext>
            </p:extLst>
          </p:nvPr>
        </p:nvGraphicFramePr>
        <p:xfrm>
          <a:off x="6775943" y="3270738"/>
          <a:ext cx="5133065" cy="3063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E131AC0-20D3-184A-9CEE-D135DA6F84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78771"/>
              </p:ext>
            </p:extLst>
          </p:nvPr>
        </p:nvGraphicFramePr>
        <p:xfrm>
          <a:off x="457200" y="731207"/>
          <a:ext cx="5638800" cy="3063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351695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CVS Wide">
  <a:themeElements>
    <a:clrScheme name="Custom 4">
      <a:dk1>
        <a:srgbClr val="3F3F3F"/>
      </a:dk1>
      <a:lt1>
        <a:srgbClr val="FFFFFF"/>
      </a:lt1>
      <a:dk2>
        <a:srgbClr val="CC0000"/>
      </a:dk2>
      <a:lt2>
        <a:srgbClr val="E9E9E9"/>
      </a:lt2>
      <a:accent1>
        <a:srgbClr val="A50000"/>
      </a:accent1>
      <a:accent2>
        <a:srgbClr val="CC0000"/>
      </a:accent2>
      <a:accent3>
        <a:srgbClr val="F50000"/>
      </a:accent3>
      <a:accent4>
        <a:srgbClr val="505050"/>
      </a:accent4>
      <a:accent5>
        <a:srgbClr val="8C8C8C"/>
      </a:accent5>
      <a:accent6>
        <a:srgbClr val="CCCCCC"/>
      </a:accent6>
      <a:hlink>
        <a:srgbClr val="0B305E"/>
      </a:hlink>
      <a:folHlink>
        <a:srgbClr val="0B305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ot="0" spcFirstLastPara="0" vertOverflow="overflow" horzOverflow="overflow" vert="horz" wrap="square" lIns="274320" tIns="182880" rIns="27432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400" b="1" dirty="0">
            <a:solidFill>
              <a:schemeClr val="accent5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F50BF43-AF5C-4B81-AF3D-72B1C2A6FACC}" vid="{DA8519B1-D213-4DF8-AAC1-59111DFAF7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pplication xmlns="http://www.sap.com/cof/powerpoint/application">
  <Version>2</Version>
  <Revision>2.4.2.67903</Revision>
</Application>
</file>

<file path=customXml/item2.xml><?xml version="1.0" encoding="utf-8"?>
<Application xmlns="http://www.sap.com/cof/ao/powerpoint/application">
  <com.sap.ip.bi.pioneer>
    <Version>4</Version>
    <AAO_Revision>2.4.2.67903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Props1.xml><?xml version="1.0" encoding="utf-8"?>
<ds:datastoreItem xmlns:ds="http://schemas.openxmlformats.org/officeDocument/2006/customXml" ds:itemID="{0DC356FA-08AB-4D4D-8AE4-E7B988852813}">
  <ds:schemaRefs>
    <ds:schemaRef ds:uri="http://www.sap.com/cof/powerpoint/application"/>
  </ds:schemaRefs>
</ds:datastoreItem>
</file>

<file path=customXml/itemProps2.xml><?xml version="1.0" encoding="utf-8"?>
<ds:datastoreItem xmlns:ds="http://schemas.openxmlformats.org/officeDocument/2006/customXml" ds:itemID="{21BB6D9B-C165-45EF-A375-82B35F19E6C6}">
  <ds:schemaRefs>
    <ds:schemaRef ds:uri="http://www.sap.com/cof/ao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cvs_SLM_interim_wde_190322a</Template>
  <TotalTime>52009</TotalTime>
  <Words>1516</Words>
  <Application>Microsoft Macintosh PowerPoint</Application>
  <PresentationFormat>Widescreen</PresentationFormat>
  <Paragraphs>606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.AppleSystemUIFont</vt:lpstr>
      <vt:lpstr>Arial</vt:lpstr>
      <vt:lpstr>Arial Regular</vt:lpstr>
      <vt:lpstr>Calibri</vt:lpstr>
      <vt:lpstr>Cambria</vt:lpstr>
      <vt:lpstr>CVS Wide</vt:lpstr>
      <vt:lpstr>CVS Health Corp CVS</vt:lpstr>
      <vt:lpstr>Investment Thesis</vt:lpstr>
      <vt:lpstr>Company Overview</vt:lpstr>
      <vt:lpstr>Business Segments</vt:lpstr>
      <vt:lpstr>Business Segment Growth</vt:lpstr>
      <vt:lpstr>Industry Analysis </vt:lpstr>
      <vt:lpstr>Net Income and Revenue</vt:lpstr>
      <vt:lpstr>Profitability Ratios</vt:lpstr>
      <vt:lpstr>Leverage and Financial Strength</vt:lpstr>
      <vt:lpstr>Valuation – Dividend Discount Model</vt:lpstr>
      <vt:lpstr>Valuation – Free Cash Flow Model</vt:lpstr>
      <vt:lpstr>Valuation – Free Cash Flow to Equity Model</vt:lpstr>
      <vt:lpstr>Comparable Company Analysis</vt:lpstr>
      <vt:lpstr>Investment Risk</vt:lpstr>
      <vt:lpstr>PowerPoint Presentation</vt:lpstr>
    </vt:vector>
  </TitlesOfParts>
  <Company>Aetna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Ruscoll, Jill</dc:creator>
  <cp:lastModifiedBy>Baertlein, Mary</cp:lastModifiedBy>
  <cp:revision>6</cp:revision>
  <cp:lastPrinted>2022-10-24T19:14:48Z</cp:lastPrinted>
  <dcterms:created xsi:type="dcterms:W3CDTF">2019-04-16T01:08:29Z</dcterms:created>
  <dcterms:modified xsi:type="dcterms:W3CDTF">2022-12-05T16:04:53Z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837230a-460a-4aec-98a3-ac101fb30b10_Application">
    <vt:lpwstr>Microsoft Azure Information Protection</vt:lpwstr>
  </property>
  <property fmtid="{D5CDD505-2E9C-101B-9397-08002B2CF9AE}" pid="3" name="MSIP_Label_7837230a-460a-4aec-98a3-ac101fb30b10_Enabled">
    <vt:lpwstr>True</vt:lpwstr>
  </property>
  <property fmtid="{D5CDD505-2E9C-101B-9397-08002B2CF9AE}" pid="4" name="MSIP_Label_7837230a-460a-4aec-98a3-ac101fb30b10_Extended_MSFT_Method">
    <vt:lpwstr>Manual</vt:lpwstr>
  </property>
  <property fmtid="{D5CDD505-2E9C-101B-9397-08002B2CF9AE}" pid="5" name="MSIP_Label_7837230a-460a-4aec-98a3-ac101fb30b10_Name">
    <vt:lpwstr>Public</vt:lpwstr>
  </property>
  <property fmtid="{D5CDD505-2E9C-101B-9397-08002B2CF9AE}" pid="6" name="MSIP_Label_7837230a-460a-4aec-98a3-ac101fb30b10_Owner">
    <vt:lpwstr>RuscollJ@AETNA.com</vt:lpwstr>
  </property>
  <property fmtid="{D5CDD505-2E9C-101B-9397-08002B2CF9AE}" pid="7" name="MSIP_Label_7837230a-460a-4aec-98a3-ac101fb30b10_SetDate">
    <vt:lpwstr>2019-05-09T13:44:38.5908827Z</vt:lpwstr>
  </property>
  <property fmtid="{D5CDD505-2E9C-101B-9397-08002B2CF9AE}" pid="8" name="MSIP_Label_7837230a-460a-4aec-98a3-ac101fb30b10_SiteId">
    <vt:lpwstr>fabb61b8-3afe-4e75-b934-a47f782b8cd7</vt:lpwstr>
  </property>
  <property fmtid="{D5CDD505-2E9C-101B-9397-08002B2CF9AE}" pid="9" name="NXPowerLiteLastOptimized">
    <vt:lpwstr>23278195</vt:lpwstr>
  </property>
  <property fmtid="{D5CDD505-2E9C-101B-9397-08002B2CF9AE}" pid="10" name="NXPowerLiteSettings">
    <vt:lpwstr>C980073804F000</vt:lpwstr>
  </property>
  <property fmtid="{D5CDD505-2E9C-101B-9397-08002B2CF9AE}" pid="11" name="NXPowerLiteVersion">
    <vt:lpwstr>D7.1.5</vt:lpwstr>
  </property>
  <property fmtid="{D5CDD505-2E9C-101B-9397-08002B2CF9AE}" pid="12" name="Sensitivity">
    <vt:lpwstr>Public</vt:lpwstr>
  </property>
</Properties>
</file>