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78" r:id="rId5"/>
    <p:sldId id="259" r:id="rId6"/>
    <p:sldId id="260" r:id="rId7"/>
    <p:sldId id="261" r:id="rId8"/>
    <p:sldId id="27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Lst>
  <p:sldSz cx="9144000" cy="5143500" type="screen16x9"/>
  <p:notesSz cx="6858000" cy="9144000"/>
  <p:embeddedFontLs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4878E7-2F26-3A47-939E-5E7A596FCFEE}" v="7" dt="2023-03-16T00:23:34.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45"/>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b666c99b1b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b666c99b1b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Net Income is sitting at 11.81B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b666c99b1b_0_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b666c99b1b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Current ROE is sitting at 27.92</a:t>
            </a:r>
            <a:endParaRPr dirty="0"/>
          </a:p>
          <a:p>
            <a:pPr marL="0" lvl="0" indent="0" algn="l" rtl="0">
              <a:spcBef>
                <a:spcPts val="0"/>
              </a:spcBef>
              <a:spcAft>
                <a:spcPts val="0"/>
              </a:spcAft>
              <a:buNone/>
            </a:pPr>
            <a:r>
              <a:rPr lang="en" dirty="0"/>
              <a:t>Operating Margins currently at 26.10</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0d7aead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f60d7aead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b666c99b1b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b666c99b1b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Current Total Debt to Equity Ratio is 0.18</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DPR is 3.12%</a:t>
            </a: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b666c99b1b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b666c99b1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b666c99b1b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b666c99b1b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b666c99b1b_0_4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b666c99b1b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b666c99b1b_0_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b666c99b1b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17.9</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b666c99b1b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b666c99b1b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5.64</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b666c99b1b_0_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b666c99b1b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b666c99b1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b666c99b1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b666c996d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b666c996d5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dirty="0">
                <a:solidFill>
                  <a:srgbClr val="737373"/>
                </a:solidFill>
                <a:latin typeface="Roboto"/>
                <a:ea typeface="Roboto"/>
                <a:cs typeface="Roboto"/>
                <a:sym typeface="Roboto"/>
              </a:rPr>
              <a:t>Cybersecurity Risk: Cisco is highly susceptible to cybersecurity risks such as data breaches, cyberattacks, and network vulnerabilities as a provider of networking and cybersecurity solutions. Significant security breaches could harm the company's reputation as well as its financial performance.</a:t>
            </a:r>
            <a:endParaRPr sz="800" dirty="0">
              <a:solidFill>
                <a:srgbClr val="737373"/>
              </a:solidFill>
              <a:latin typeface="Roboto"/>
              <a:ea typeface="Roboto"/>
              <a:cs typeface="Roboto"/>
              <a:sym typeface="Roboto"/>
            </a:endParaRPr>
          </a:p>
          <a:p>
            <a:pPr marL="0" lvl="0" indent="0" algn="l" rtl="0">
              <a:lnSpc>
                <a:spcPct val="115000"/>
              </a:lnSpc>
              <a:spcBef>
                <a:spcPts val="1200"/>
              </a:spcBef>
              <a:spcAft>
                <a:spcPts val="0"/>
              </a:spcAft>
              <a:buNone/>
            </a:pPr>
            <a:r>
              <a:rPr lang="en" sz="800" dirty="0">
                <a:solidFill>
                  <a:srgbClr val="737373"/>
                </a:solidFill>
                <a:latin typeface="Roboto"/>
                <a:ea typeface="Roboto"/>
                <a:cs typeface="Roboto"/>
                <a:sym typeface="Roboto"/>
              </a:rPr>
              <a:t>Competition: The networking industry is extremely competitive, with many established and emerging players. Cisco's market share, pricing power, and profitability may suffer as competition increases.</a:t>
            </a:r>
            <a:endParaRPr sz="800" dirty="0">
              <a:solidFill>
                <a:srgbClr val="737373"/>
              </a:solidFill>
              <a:latin typeface="Roboto"/>
              <a:ea typeface="Roboto"/>
              <a:cs typeface="Roboto"/>
              <a:sym typeface="Roboto"/>
            </a:endParaRPr>
          </a:p>
          <a:p>
            <a:pPr marL="0" lvl="0" indent="0" algn="l" rtl="0">
              <a:lnSpc>
                <a:spcPct val="115000"/>
              </a:lnSpc>
              <a:spcBef>
                <a:spcPts val="1200"/>
              </a:spcBef>
              <a:spcAft>
                <a:spcPts val="0"/>
              </a:spcAft>
              <a:buNone/>
            </a:pPr>
            <a:r>
              <a:rPr lang="en" sz="800" dirty="0">
                <a:solidFill>
                  <a:srgbClr val="737373"/>
                </a:solidFill>
                <a:latin typeface="Roboto"/>
                <a:ea typeface="Roboto"/>
                <a:cs typeface="Roboto"/>
                <a:sym typeface="Roboto"/>
              </a:rPr>
              <a:t>Dependence on technology spending: Cisco's revenue is heavily reliant on technology spending, particularly in the networking industry. Any reduction in technology spending could have a significant impact on the company's financial performance.</a:t>
            </a:r>
            <a:endParaRPr sz="800" dirty="0">
              <a:solidFill>
                <a:srgbClr val="737373"/>
              </a:solidFill>
              <a:latin typeface="Roboto"/>
              <a:ea typeface="Roboto"/>
              <a:cs typeface="Roboto"/>
              <a:sym typeface="Roboto"/>
            </a:endParaRPr>
          </a:p>
          <a:p>
            <a:pPr marL="0" lvl="0" indent="0" algn="l" rtl="0">
              <a:lnSpc>
                <a:spcPct val="115000"/>
              </a:lnSpc>
              <a:spcBef>
                <a:spcPts val="1200"/>
              </a:spcBef>
              <a:spcAft>
                <a:spcPts val="0"/>
              </a:spcAft>
              <a:buNone/>
            </a:pPr>
            <a:r>
              <a:rPr lang="en" sz="800" dirty="0">
                <a:solidFill>
                  <a:srgbClr val="737373"/>
                </a:solidFill>
                <a:latin typeface="Roboto"/>
                <a:ea typeface="Roboto"/>
                <a:cs typeface="Roboto"/>
                <a:sym typeface="Roboto"/>
              </a:rPr>
              <a:t>Exposure to global markets: Cisco operates in a number of countries, making it vulnerable to global economic, political, and regulatory risks. Foreign exchange rates, tariffs, and trade policies could all have an impact on the company's revenue and profitability.</a:t>
            </a:r>
            <a:endParaRPr sz="800" dirty="0">
              <a:solidFill>
                <a:srgbClr val="737373"/>
              </a:solidFill>
              <a:latin typeface="Roboto"/>
              <a:ea typeface="Roboto"/>
              <a:cs typeface="Roboto"/>
              <a:sym typeface="Roboto"/>
            </a:endParaRPr>
          </a:p>
          <a:p>
            <a:pPr marL="0" lvl="0" indent="0" algn="l" rtl="0">
              <a:lnSpc>
                <a:spcPct val="115000"/>
              </a:lnSpc>
              <a:spcBef>
                <a:spcPts val="1200"/>
              </a:spcBef>
              <a:spcAft>
                <a:spcPts val="0"/>
              </a:spcAft>
              <a:buNone/>
            </a:pPr>
            <a:endParaRPr sz="700" dirty="0">
              <a:solidFill>
                <a:srgbClr val="737373"/>
              </a:solidFill>
              <a:latin typeface="Roboto"/>
              <a:ea typeface="Roboto"/>
              <a:cs typeface="Roboto"/>
              <a:sym typeface="Roboto"/>
            </a:endParaRPr>
          </a:p>
          <a:p>
            <a:pPr marL="0" lvl="0" indent="0" algn="l" rtl="0">
              <a:lnSpc>
                <a:spcPct val="115000"/>
              </a:lnSpc>
              <a:spcBef>
                <a:spcPts val="1200"/>
              </a:spcBef>
              <a:spcAft>
                <a:spcPts val="0"/>
              </a:spcAft>
              <a:buNone/>
            </a:pPr>
            <a:endParaRPr sz="700" dirty="0">
              <a:solidFill>
                <a:srgbClr val="737373"/>
              </a:solidFill>
              <a:latin typeface="Roboto"/>
              <a:ea typeface="Roboto"/>
              <a:cs typeface="Roboto"/>
              <a:sym typeface="Roboto"/>
            </a:endParaRPr>
          </a:p>
          <a:p>
            <a:pPr marL="0" lvl="0" indent="0" algn="l" rtl="0">
              <a:lnSpc>
                <a:spcPct val="115000"/>
              </a:lnSpc>
              <a:spcBef>
                <a:spcPts val="1200"/>
              </a:spcBef>
              <a:spcAft>
                <a:spcPts val="1200"/>
              </a:spcAft>
              <a:buClr>
                <a:schemeClr val="dk1"/>
              </a:buClr>
              <a:buSzPts val="1100"/>
              <a:buFont typeface="Arial"/>
              <a:buNone/>
            </a:pPr>
            <a:endParaRPr sz="700" dirty="0">
              <a:solidFill>
                <a:srgbClr val="737373"/>
              </a:solidFill>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f60d7aead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f60d7aead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b666c996d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b666c996d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b666c996d5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b666c996d5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b666c99b1b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b666c99b1b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b666c99b1b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b666c99b1b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b666c99b1b_0_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b666c99b1b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666c99b1b_0_4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666c99b1b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b666c99b1b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b666c99b1b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2940025" y="2571750"/>
            <a:ext cx="5283300" cy="981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b="1"/>
              <a:t>Cisco Systems, Inc </a:t>
            </a:r>
            <a:endParaRPr b="1"/>
          </a:p>
        </p:txBody>
      </p:sp>
      <p:sp>
        <p:nvSpPr>
          <p:cNvPr id="68" name="Google Shape;68;p13"/>
          <p:cNvSpPr txBox="1">
            <a:spLocks noGrp="1"/>
          </p:cNvSpPr>
          <p:nvPr>
            <p:ph type="subTitle" idx="1"/>
          </p:nvPr>
        </p:nvSpPr>
        <p:spPr>
          <a:xfrm>
            <a:off x="5233225" y="3875175"/>
            <a:ext cx="2990100" cy="62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Armando Menendez Jr</a:t>
            </a:r>
            <a:endParaRPr sz="18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170028" y="209505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860"/>
              <a:t>Revenue by Segment and Geography </a:t>
            </a:r>
            <a:endParaRPr sz="2860"/>
          </a:p>
        </p:txBody>
      </p:sp>
      <p:pic>
        <p:nvPicPr>
          <p:cNvPr id="118" name="Google Shape;118;p20"/>
          <p:cNvPicPr preferRelativeResize="0"/>
          <p:nvPr/>
        </p:nvPicPr>
        <p:blipFill>
          <a:blip r:embed="rId3">
            <a:alphaModFix/>
          </a:blip>
          <a:stretch>
            <a:fillRect/>
          </a:stretch>
        </p:blipFill>
        <p:spPr>
          <a:xfrm>
            <a:off x="3294525" y="33613"/>
            <a:ext cx="5849476" cy="5076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ctrTitle"/>
          </p:nvPr>
        </p:nvSpPr>
        <p:spPr>
          <a:xfrm>
            <a:off x="2001600" y="1808200"/>
            <a:ext cx="5140800" cy="933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b="1"/>
              <a:t>Financial Analysis </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422" b="1"/>
              <a:t>Financial Analysis</a:t>
            </a:r>
            <a:endParaRPr sz="2644" b="1"/>
          </a:p>
        </p:txBody>
      </p:sp>
      <p:sp>
        <p:nvSpPr>
          <p:cNvPr id="129" name="Google Shape;129;p22"/>
          <p:cNvSpPr txBox="1">
            <a:spLocks noGrp="1"/>
          </p:cNvSpPr>
          <p:nvPr>
            <p:ph type="body" idx="4294967295"/>
          </p:nvPr>
        </p:nvSpPr>
        <p:spPr>
          <a:xfrm>
            <a:off x="1752375" y="1172800"/>
            <a:ext cx="1068600" cy="505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1695">
                <a:solidFill>
                  <a:srgbClr val="000000"/>
                </a:solidFill>
              </a:rPr>
              <a:t>Revenue</a:t>
            </a:r>
            <a:r>
              <a:rPr lang="en" sz="1695"/>
              <a:t> </a:t>
            </a:r>
            <a:endParaRPr sz="1695"/>
          </a:p>
        </p:txBody>
      </p:sp>
      <p:pic>
        <p:nvPicPr>
          <p:cNvPr id="130" name="Google Shape;130;p22"/>
          <p:cNvPicPr preferRelativeResize="0"/>
          <p:nvPr/>
        </p:nvPicPr>
        <p:blipFill>
          <a:blip r:embed="rId3">
            <a:alphaModFix/>
          </a:blip>
          <a:stretch>
            <a:fillRect/>
          </a:stretch>
        </p:blipFill>
        <p:spPr>
          <a:xfrm>
            <a:off x="110875" y="1678300"/>
            <a:ext cx="4351602" cy="2827300"/>
          </a:xfrm>
          <a:prstGeom prst="rect">
            <a:avLst/>
          </a:prstGeom>
          <a:noFill/>
          <a:ln>
            <a:noFill/>
          </a:ln>
        </p:spPr>
      </p:pic>
      <p:sp>
        <p:nvSpPr>
          <p:cNvPr id="131" name="Google Shape;131;p22"/>
          <p:cNvSpPr txBox="1">
            <a:spLocks noGrp="1"/>
          </p:cNvSpPr>
          <p:nvPr>
            <p:ph type="body" idx="4294967295"/>
          </p:nvPr>
        </p:nvSpPr>
        <p:spPr>
          <a:xfrm>
            <a:off x="6338503" y="1125675"/>
            <a:ext cx="1299300" cy="505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1695">
                <a:solidFill>
                  <a:srgbClr val="000000"/>
                </a:solidFill>
              </a:rPr>
              <a:t>Net Income</a:t>
            </a:r>
            <a:r>
              <a:rPr lang="en" sz="1695"/>
              <a:t> </a:t>
            </a:r>
            <a:endParaRPr sz="1695"/>
          </a:p>
        </p:txBody>
      </p:sp>
      <p:pic>
        <p:nvPicPr>
          <p:cNvPr id="132" name="Google Shape;132;p22"/>
          <p:cNvPicPr preferRelativeResize="0"/>
          <p:nvPr/>
        </p:nvPicPr>
        <p:blipFill>
          <a:blip r:embed="rId4">
            <a:alphaModFix/>
          </a:blip>
          <a:stretch>
            <a:fillRect/>
          </a:stretch>
        </p:blipFill>
        <p:spPr>
          <a:xfrm>
            <a:off x="4660875" y="1678300"/>
            <a:ext cx="4246801" cy="2827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226075" y="357800"/>
            <a:ext cx="32334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a:t>Profitability Ratios </a:t>
            </a:r>
            <a:endParaRPr sz="2600" b="1"/>
          </a:p>
        </p:txBody>
      </p:sp>
      <p:sp>
        <p:nvSpPr>
          <p:cNvPr id="138" name="Google Shape;138;p23"/>
          <p:cNvSpPr txBox="1"/>
          <p:nvPr/>
        </p:nvSpPr>
        <p:spPr>
          <a:xfrm>
            <a:off x="5919941" y="2914250"/>
            <a:ext cx="75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ROE</a:t>
            </a:r>
            <a:r>
              <a:rPr lang="en">
                <a:latin typeface="Roboto"/>
                <a:ea typeface="Roboto"/>
                <a:cs typeface="Roboto"/>
                <a:sym typeface="Roboto"/>
              </a:rPr>
              <a:t> </a:t>
            </a:r>
            <a:endParaRPr>
              <a:latin typeface="Roboto"/>
              <a:ea typeface="Roboto"/>
              <a:cs typeface="Roboto"/>
              <a:sym typeface="Roboto"/>
            </a:endParaRPr>
          </a:p>
        </p:txBody>
      </p:sp>
      <p:pic>
        <p:nvPicPr>
          <p:cNvPr id="139" name="Google Shape;139;p23"/>
          <p:cNvPicPr preferRelativeResize="0"/>
          <p:nvPr/>
        </p:nvPicPr>
        <p:blipFill rotWithShape="1">
          <a:blip r:embed="rId3">
            <a:alphaModFix/>
          </a:blip>
          <a:srcRect l="3567"/>
          <a:stretch/>
        </p:blipFill>
        <p:spPr>
          <a:xfrm>
            <a:off x="3459525" y="3314450"/>
            <a:ext cx="5392600" cy="1443850"/>
          </a:xfrm>
          <a:prstGeom prst="rect">
            <a:avLst/>
          </a:prstGeom>
          <a:noFill/>
          <a:ln>
            <a:noFill/>
          </a:ln>
        </p:spPr>
      </p:pic>
      <p:pic>
        <p:nvPicPr>
          <p:cNvPr id="140" name="Google Shape;140;p23"/>
          <p:cNvPicPr preferRelativeResize="0"/>
          <p:nvPr/>
        </p:nvPicPr>
        <p:blipFill rotWithShape="1">
          <a:blip r:embed="rId4">
            <a:alphaModFix/>
          </a:blip>
          <a:srcRect l="2524"/>
          <a:stretch/>
        </p:blipFill>
        <p:spPr>
          <a:xfrm>
            <a:off x="3459525" y="917275"/>
            <a:ext cx="5535751" cy="1374550"/>
          </a:xfrm>
          <a:prstGeom prst="rect">
            <a:avLst/>
          </a:prstGeom>
          <a:noFill/>
          <a:ln>
            <a:noFill/>
          </a:ln>
        </p:spPr>
      </p:pic>
      <p:sp>
        <p:nvSpPr>
          <p:cNvPr id="141" name="Google Shape;141;p23"/>
          <p:cNvSpPr txBox="1"/>
          <p:nvPr/>
        </p:nvSpPr>
        <p:spPr>
          <a:xfrm>
            <a:off x="5225372" y="439475"/>
            <a:ext cx="186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Operating Margins</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226075" y="690925"/>
            <a:ext cx="3126300" cy="620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a:t>Profitability Ratios </a:t>
            </a:r>
            <a:endParaRPr sz="2600" b="1"/>
          </a:p>
        </p:txBody>
      </p:sp>
      <p:pic>
        <p:nvPicPr>
          <p:cNvPr id="147" name="Google Shape;147;p24"/>
          <p:cNvPicPr preferRelativeResize="0"/>
          <p:nvPr/>
        </p:nvPicPr>
        <p:blipFill>
          <a:blip r:embed="rId3">
            <a:alphaModFix/>
          </a:blip>
          <a:stretch>
            <a:fillRect/>
          </a:stretch>
        </p:blipFill>
        <p:spPr>
          <a:xfrm>
            <a:off x="4383238" y="64000"/>
            <a:ext cx="4022325" cy="2422285"/>
          </a:xfrm>
          <a:prstGeom prst="rect">
            <a:avLst/>
          </a:prstGeom>
          <a:noFill/>
          <a:ln>
            <a:noFill/>
          </a:ln>
        </p:spPr>
      </p:pic>
      <p:pic>
        <p:nvPicPr>
          <p:cNvPr id="148" name="Google Shape;148;p24"/>
          <p:cNvPicPr preferRelativeResize="0"/>
          <p:nvPr/>
        </p:nvPicPr>
        <p:blipFill>
          <a:blip r:embed="rId4">
            <a:alphaModFix/>
          </a:blip>
          <a:stretch>
            <a:fillRect/>
          </a:stretch>
        </p:blipFill>
        <p:spPr>
          <a:xfrm>
            <a:off x="4449575" y="2761168"/>
            <a:ext cx="3955999" cy="23823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226075" y="357800"/>
            <a:ext cx="2956500" cy="95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444" b="1"/>
              <a:t>Leverage and Financial Strengths</a:t>
            </a:r>
            <a:endParaRPr sz="2444" b="1"/>
          </a:p>
        </p:txBody>
      </p:sp>
      <p:sp>
        <p:nvSpPr>
          <p:cNvPr id="154" name="Google Shape;154;p25"/>
          <p:cNvSpPr txBox="1"/>
          <p:nvPr/>
        </p:nvSpPr>
        <p:spPr>
          <a:xfrm>
            <a:off x="5024250" y="0"/>
            <a:ext cx="229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Total Debt to Equity Ratios </a:t>
            </a:r>
            <a:endParaRPr b="1">
              <a:latin typeface="Roboto"/>
              <a:ea typeface="Roboto"/>
              <a:cs typeface="Roboto"/>
              <a:sym typeface="Roboto"/>
            </a:endParaRPr>
          </a:p>
        </p:txBody>
      </p:sp>
      <p:pic>
        <p:nvPicPr>
          <p:cNvPr id="155" name="Google Shape;155;p25"/>
          <p:cNvPicPr preferRelativeResize="0"/>
          <p:nvPr/>
        </p:nvPicPr>
        <p:blipFill rotWithShape="1">
          <a:blip r:embed="rId3">
            <a:alphaModFix/>
          </a:blip>
          <a:srcRect l="3194"/>
          <a:stretch/>
        </p:blipFill>
        <p:spPr>
          <a:xfrm>
            <a:off x="3569400" y="313450"/>
            <a:ext cx="5459124" cy="1332275"/>
          </a:xfrm>
          <a:prstGeom prst="rect">
            <a:avLst/>
          </a:prstGeom>
          <a:noFill/>
          <a:ln>
            <a:noFill/>
          </a:ln>
        </p:spPr>
      </p:pic>
      <p:sp>
        <p:nvSpPr>
          <p:cNvPr id="156" name="Google Shape;156;p25"/>
          <p:cNvSpPr txBox="1"/>
          <p:nvPr/>
        </p:nvSpPr>
        <p:spPr>
          <a:xfrm>
            <a:off x="5406750" y="1926025"/>
            <a:ext cx="216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Dividend Payout Ratio</a:t>
            </a:r>
            <a:endParaRPr b="1">
              <a:latin typeface="Roboto"/>
              <a:ea typeface="Roboto"/>
              <a:cs typeface="Roboto"/>
              <a:sym typeface="Roboto"/>
            </a:endParaRPr>
          </a:p>
        </p:txBody>
      </p:sp>
      <p:pic>
        <p:nvPicPr>
          <p:cNvPr id="157" name="Google Shape;157;p25"/>
          <p:cNvPicPr preferRelativeResize="0"/>
          <p:nvPr/>
        </p:nvPicPr>
        <p:blipFill>
          <a:blip r:embed="rId4">
            <a:alphaModFix/>
          </a:blip>
          <a:stretch>
            <a:fillRect/>
          </a:stretch>
        </p:blipFill>
        <p:spPr>
          <a:xfrm>
            <a:off x="3677725" y="2326225"/>
            <a:ext cx="4985051" cy="2512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ctrTitle"/>
          </p:nvPr>
        </p:nvSpPr>
        <p:spPr>
          <a:xfrm>
            <a:off x="2971500" y="1638150"/>
            <a:ext cx="32010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t>Valuations</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100" dirty="0"/>
              <a:t>Comparable Company Analysis</a:t>
            </a:r>
            <a:r>
              <a:rPr lang="en" dirty="0"/>
              <a:t> </a:t>
            </a:r>
            <a:endParaRPr dirty="0"/>
          </a:p>
        </p:txBody>
      </p:sp>
      <p:pic>
        <p:nvPicPr>
          <p:cNvPr id="168" name="Google Shape;168;p27"/>
          <p:cNvPicPr preferRelativeResize="0"/>
          <p:nvPr/>
        </p:nvPicPr>
        <p:blipFill>
          <a:blip r:embed="rId3">
            <a:alphaModFix/>
          </a:blip>
          <a:stretch>
            <a:fillRect/>
          </a:stretch>
        </p:blipFill>
        <p:spPr>
          <a:xfrm>
            <a:off x="152400" y="1126175"/>
            <a:ext cx="8839200" cy="21650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000"/>
              <a:t>Dividend Discount Model</a:t>
            </a:r>
            <a:endParaRPr sz="2000"/>
          </a:p>
        </p:txBody>
      </p:sp>
      <p:sp>
        <p:nvSpPr>
          <p:cNvPr id="174" name="Google Shape;174;p28"/>
          <p:cNvSpPr txBox="1"/>
          <p:nvPr/>
        </p:nvSpPr>
        <p:spPr>
          <a:xfrm>
            <a:off x="2939688" y="652150"/>
            <a:ext cx="3264600" cy="400200"/>
          </a:xfrm>
          <a:prstGeom prst="rect">
            <a:avLst/>
          </a:prstGeom>
          <a:solidFill>
            <a:srgbClr val="6AA84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CASE 1:</a:t>
            </a:r>
            <a:endParaRPr b="1">
              <a:solidFill>
                <a:schemeClr val="lt1"/>
              </a:solidFill>
              <a:latin typeface="Roboto"/>
              <a:ea typeface="Roboto"/>
              <a:cs typeface="Roboto"/>
              <a:sym typeface="Roboto"/>
            </a:endParaRPr>
          </a:p>
        </p:txBody>
      </p:sp>
      <p:pic>
        <p:nvPicPr>
          <p:cNvPr id="175" name="Google Shape;175;p28"/>
          <p:cNvPicPr preferRelativeResize="0"/>
          <p:nvPr/>
        </p:nvPicPr>
        <p:blipFill>
          <a:blip r:embed="rId3">
            <a:alphaModFix/>
          </a:blip>
          <a:stretch>
            <a:fillRect/>
          </a:stretch>
        </p:blipFill>
        <p:spPr>
          <a:xfrm>
            <a:off x="2881775" y="1085450"/>
            <a:ext cx="3380425" cy="2041000"/>
          </a:xfrm>
          <a:prstGeom prst="rect">
            <a:avLst/>
          </a:prstGeom>
          <a:noFill/>
          <a:ln>
            <a:noFill/>
          </a:ln>
        </p:spPr>
      </p:pic>
      <p:pic>
        <p:nvPicPr>
          <p:cNvPr id="176" name="Google Shape;176;p28"/>
          <p:cNvPicPr preferRelativeResize="0"/>
          <p:nvPr/>
        </p:nvPicPr>
        <p:blipFill>
          <a:blip r:embed="rId4">
            <a:alphaModFix/>
          </a:blip>
          <a:stretch>
            <a:fillRect/>
          </a:stretch>
        </p:blipFill>
        <p:spPr>
          <a:xfrm>
            <a:off x="538248" y="3727073"/>
            <a:ext cx="7734953" cy="1416425"/>
          </a:xfrm>
          <a:prstGeom prst="rect">
            <a:avLst/>
          </a:prstGeom>
          <a:noFill/>
          <a:ln>
            <a:noFill/>
          </a:ln>
        </p:spPr>
      </p:pic>
      <p:sp>
        <p:nvSpPr>
          <p:cNvPr id="177" name="Google Shape;177;p28"/>
          <p:cNvSpPr txBox="1"/>
          <p:nvPr/>
        </p:nvSpPr>
        <p:spPr>
          <a:xfrm>
            <a:off x="1620600" y="3260675"/>
            <a:ext cx="5902800" cy="400200"/>
          </a:xfrm>
          <a:prstGeom prst="rect">
            <a:avLst/>
          </a:prstGeom>
          <a:solidFill>
            <a:srgbClr val="6AA84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RESULTS:</a:t>
            </a:r>
            <a:endParaRPr b="1">
              <a:solidFill>
                <a:schemeClr val="lt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2614650" y="0"/>
            <a:ext cx="39147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a:t>Free Cash Flow to Equity Model</a:t>
            </a:r>
            <a:endParaRPr sz="2700"/>
          </a:p>
        </p:txBody>
      </p:sp>
      <p:sp>
        <p:nvSpPr>
          <p:cNvPr id="183" name="Google Shape;183;p29"/>
          <p:cNvSpPr txBox="1"/>
          <p:nvPr/>
        </p:nvSpPr>
        <p:spPr>
          <a:xfrm>
            <a:off x="1620600" y="3070825"/>
            <a:ext cx="5902800" cy="400200"/>
          </a:xfrm>
          <a:prstGeom prst="rect">
            <a:avLst/>
          </a:prstGeom>
          <a:solidFill>
            <a:srgbClr val="A4C2F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RESULTS:</a:t>
            </a:r>
            <a:endParaRPr b="1">
              <a:solidFill>
                <a:schemeClr val="lt1"/>
              </a:solidFill>
              <a:latin typeface="Roboto"/>
              <a:ea typeface="Roboto"/>
              <a:cs typeface="Roboto"/>
              <a:sym typeface="Roboto"/>
            </a:endParaRPr>
          </a:p>
        </p:txBody>
      </p:sp>
      <p:sp>
        <p:nvSpPr>
          <p:cNvPr id="184" name="Google Shape;184;p29"/>
          <p:cNvSpPr txBox="1"/>
          <p:nvPr/>
        </p:nvSpPr>
        <p:spPr>
          <a:xfrm>
            <a:off x="2907450" y="759325"/>
            <a:ext cx="3264600" cy="400200"/>
          </a:xfrm>
          <a:prstGeom prst="rect">
            <a:avLst/>
          </a:prstGeom>
          <a:solidFill>
            <a:srgbClr val="A4C2F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CASE 1:</a:t>
            </a:r>
            <a:endParaRPr b="1">
              <a:solidFill>
                <a:schemeClr val="lt1"/>
              </a:solidFill>
              <a:latin typeface="Roboto"/>
              <a:ea typeface="Roboto"/>
              <a:cs typeface="Roboto"/>
              <a:sym typeface="Roboto"/>
            </a:endParaRPr>
          </a:p>
        </p:txBody>
      </p:sp>
      <p:pic>
        <p:nvPicPr>
          <p:cNvPr id="185" name="Google Shape;185;p29"/>
          <p:cNvPicPr preferRelativeResize="0"/>
          <p:nvPr/>
        </p:nvPicPr>
        <p:blipFill>
          <a:blip r:embed="rId3">
            <a:alphaModFix/>
          </a:blip>
          <a:stretch>
            <a:fillRect/>
          </a:stretch>
        </p:blipFill>
        <p:spPr>
          <a:xfrm>
            <a:off x="2907450" y="1159525"/>
            <a:ext cx="3264601" cy="1680600"/>
          </a:xfrm>
          <a:prstGeom prst="rect">
            <a:avLst/>
          </a:prstGeom>
          <a:noFill/>
          <a:ln>
            <a:noFill/>
          </a:ln>
        </p:spPr>
      </p:pic>
      <p:pic>
        <p:nvPicPr>
          <p:cNvPr id="186" name="Google Shape;186;p29"/>
          <p:cNvPicPr preferRelativeResize="0"/>
          <p:nvPr/>
        </p:nvPicPr>
        <p:blipFill>
          <a:blip r:embed="rId4">
            <a:alphaModFix/>
          </a:blip>
          <a:stretch>
            <a:fillRect/>
          </a:stretch>
        </p:blipFill>
        <p:spPr>
          <a:xfrm>
            <a:off x="715425" y="3471025"/>
            <a:ext cx="7648658" cy="1367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t>Table of Contents </a:t>
            </a:r>
            <a:endParaRPr b="1"/>
          </a:p>
        </p:txBody>
      </p:sp>
      <p:sp>
        <p:nvSpPr>
          <p:cNvPr id="74" name="Google Shape;74;p14"/>
          <p:cNvSpPr txBox="1">
            <a:spLocks noGrp="1"/>
          </p:cNvSpPr>
          <p:nvPr>
            <p:ph type="body" idx="1"/>
          </p:nvPr>
        </p:nvSpPr>
        <p:spPr>
          <a:xfrm>
            <a:off x="412775" y="1978200"/>
            <a:ext cx="8222100" cy="2710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dirty="0"/>
              <a:t>Investment Thesis</a:t>
            </a:r>
            <a:endParaRPr dirty="0"/>
          </a:p>
          <a:p>
            <a:pPr marL="0" indent="0">
              <a:spcBef>
                <a:spcPts val="1200"/>
              </a:spcBef>
              <a:buNone/>
            </a:pPr>
            <a:r>
              <a:rPr lang="en-US" dirty="0"/>
              <a:t>Industry Analysis</a:t>
            </a:r>
          </a:p>
          <a:p>
            <a:pPr marL="0" lvl="0" indent="0" algn="l" rtl="0">
              <a:spcBef>
                <a:spcPts val="1200"/>
              </a:spcBef>
              <a:spcAft>
                <a:spcPts val="0"/>
              </a:spcAft>
              <a:buNone/>
            </a:pPr>
            <a:r>
              <a:rPr lang="en" dirty="0"/>
              <a:t>Business Description </a:t>
            </a:r>
          </a:p>
          <a:p>
            <a:pPr marL="0" lvl="0" indent="0" algn="l" rtl="0">
              <a:spcBef>
                <a:spcPts val="1200"/>
              </a:spcBef>
              <a:spcAft>
                <a:spcPts val="0"/>
              </a:spcAft>
              <a:buNone/>
            </a:pPr>
            <a:r>
              <a:rPr lang="en-US" dirty="0"/>
              <a:t>Financial Analysis</a:t>
            </a:r>
            <a:endParaRPr dirty="0"/>
          </a:p>
          <a:p>
            <a:pPr marL="0" lvl="0" indent="0" algn="l" rtl="0">
              <a:spcBef>
                <a:spcPts val="1200"/>
              </a:spcBef>
              <a:spcAft>
                <a:spcPts val="0"/>
              </a:spcAft>
              <a:buNone/>
            </a:pPr>
            <a:r>
              <a:rPr lang="en" dirty="0"/>
              <a:t>Valuation</a:t>
            </a:r>
            <a:endParaRPr dirty="0"/>
          </a:p>
          <a:p>
            <a:pPr marL="0" lvl="0" indent="0" algn="l" rtl="0">
              <a:spcBef>
                <a:spcPts val="1200"/>
              </a:spcBef>
              <a:spcAft>
                <a:spcPts val="1200"/>
              </a:spcAft>
              <a:buNone/>
            </a:pPr>
            <a:r>
              <a:rPr lang="en" dirty="0"/>
              <a:t>Investment Risks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2786550" y="0"/>
            <a:ext cx="39975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Free Cash Flow to Equity Model</a:t>
            </a:r>
            <a:endParaRPr sz="2000"/>
          </a:p>
        </p:txBody>
      </p:sp>
      <p:sp>
        <p:nvSpPr>
          <p:cNvPr id="192" name="Google Shape;192;p30"/>
          <p:cNvSpPr txBox="1"/>
          <p:nvPr/>
        </p:nvSpPr>
        <p:spPr>
          <a:xfrm>
            <a:off x="2939688" y="648475"/>
            <a:ext cx="32646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CASE 2:</a:t>
            </a:r>
            <a:endParaRPr b="1">
              <a:solidFill>
                <a:schemeClr val="lt1"/>
              </a:solidFill>
              <a:latin typeface="Roboto"/>
              <a:ea typeface="Roboto"/>
              <a:cs typeface="Roboto"/>
              <a:sym typeface="Roboto"/>
            </a:endParaRPr>
          </a:p>
        </p:txBody>
      </p:sp>
      <p:sp>
        <p:nvSpPr>
          <p:cNvPr id="193" name="Google Shape;193;p30"/>
          <p:cNvSpPr txBox="1"/>
          <p:nvPr/>
        </p:nvSpPr>
        <p:spPr>
          <a:xfrm>
            <a:off x="1833900" y="2936350"/>
            <a:ext cx="59028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RESULTS:</a:t>
            </a:r>
            <a:endParaRPr b="1">
              <a:solidFill>
                <a:schemeClr val="lt1"/>
              </a:solidFill>
              <a:latin typeface="Roboto"/>
              <a:ea typeface="Roboto"/>
              <a:cs typeface="Roboto"/>
              <a:sym typeface="Roboto"/>
            </a:endParaRPr>
          </a:p>
        </p:txBody>
      </p:sp>
      <p:pic>
        <p:nvPicPr>
          <p:cNvPr id="194" name="Google Shape;194;p30"/>
          <p:cNvPicPr preferRelativeResize="0"/>
          <p:nvPr/>
        </p:nvPicPr>
        <p:blipFill>
          <a:blip r:embed="rId3">
            <a:alphaModFix/>
          </a:blip>
          <a:stretch>
            <a:fillRect/>
          </a:stretch>
        </p:blipFill>
        <p:spPr>
          <a:xfrm>
            <a:off x="2939750" y="1048675"/>
            <a:ext cx="3264600" cy="1662200"/>
          </a:xfrm>
          <a:prstGeom prst="rect">
            <a:avLst/>
          </a:prstGeom>
          <a:noFill/>
          <a:ln>
            <a:noFill/>
          </a:ln>
        </p:spPr>
      </p:pic>
      <p:pic>
        <p:nvPicPr>
          <p:cNvPr id="195" name="Google Shape;195;p30"/>
          <p:cNvPicPr preferRelativeResize="0"/>
          <p:nvPr/>
        </p:nvPicPr>
        <p:blipFill>
          <a:blip r:embed="rId4">
            <a:alphaModFix/>
          </a:blip>
          <a:stretch>
            <a:fillRect/>
          </a:stretch>
        </p:blipFill>
        <p:spPr>
          <a:xfrm>
            <a:off x="624725" y="3336550"/>
            <a:ext cx="7894635" cy="1502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t>Investment Risks</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2443025" y="944175"/>
            <a:ext cx="4100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380"/>
              <a:t>Investment Risks</a:t>
            </a:r>
            <a:endParaRPr sz="3380"/>
          </a:p>
          <a:p>
            <a:pPr marL="0" lvl="0" indent="0" algn="ctr" rtl="0">
              <a:spcBef>
                <a:spcPts val="0"/>
              </a:spcBef>
              <a:spcAft>
                <a:spcPts val="0"/>
              </a:spcAft>
              <a:buSzPts val="990"/>
              <a:buNone/>
            </a:pPr>
            <a:endParaRPr sz="3380"/>
          </a:p>
        </p:txBody>
      </p:sp>
      <p:sp>
        <p:nvSpPr>
          <p:cNvPr id="206" name="Google Shape;206;p32"/>
          <p:cNvSpPr txBox="1">
            <a:spLocks noGrp="1"/>
          </p:cNvSpPr>
          <p:nvPr>
            <p:ph type="body" idx="1"/>
          </p:nvPr>
        </p:nvSpPr>
        <p:spPr>
          <a:xfrm>
            <a:off x="354725" y="2049150"/>
            <a:ext cx="8276700" cy="19737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Char char="●"/>
            </a:pPr>
            <a:r>
              <a:rPr lang="en" sz="2300" dirty="0"/>
              <a:t>Cybersecurity Risk </a:t>
            </a:r>
            <a:endParaRPr sz="2300" dirty="0"/>
          </a:p>
          <a:p>
            <a:pPr marL="457200" lvl="0" indent="-374650" algn="l" rtl="0">
              <a:spcBef>
                <a:spcPts val="0"/>
              </a:spcBef>
              <a:spcAft>
                <a:spcPts val="0"/>
              </a:spcAft>
              <a:buSzPts val="2300"/>
              <a:buChar char="●"/>
            </a:pPr>
            <a:r>
              <a:rPr lang="en" sz="2300" dirty="0"/>
              <a:t>Dependence on technology spending </a:t>
            </a:r>
            <a:endParaRPr sz="2300" dirty="0"/>
          </a:p>
          <a:p>
            <a:pPr marL="457200" lvl="0" indent="-374650" algn="l" rtl="0">
              <a:spcBef>
                <a:spcPts val="0"/>
              </a:spcBef>
              <a:spcAft>
                <a:spcPts val="0"/>
              </a:spcAft>
              <a:buSzPts val="2300"/>
              <a:buChar char="●"/>
            </a:pPr>
            <a:r>
              <a:rPr lang="en" sz="2300" dirty="0"/>
              <a:t>Exposure to global markets </a:t>
            </a:r>
            <a:endParaRPr sz="2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2337300" y="1333500"/>
            <a:ext cx="4469400" cy="1972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2651850" y="924525"/>
            <a:ext cx="38403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b="1"/>
              <a:t>Investment Thesis </a:t>
            </a:r>
            <a:endParaRPr sz="3400" b="1"/>
          </a:p>
        </p:txBody>
      </p:sp>
      <p:sp>
        <p:nvSpPr>
          <p:cNvPr id="80" name="Google Shape;80;p15"/>
          <p:cNvSpPr txBox="1">
            <a:spLocks noGrp="1"/>
          </p:cNvSpPr>
          <p:nvPr>
            <p:ph type="body" idx="1"/>
          </p:nvPr>
        </p:nvSpPr>
        <p:spPr>
          <a:xfrm>
            <a:off x="249300" y="1692225"/>
            <a:ext cx="4228800" cy="3007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Purchase Cisco System Shares</a:t>
            </a:r>
            <a:endParaRPr dirty="0"/>
          </a:p>
          <a:p>
            <a:pPr marL="457200" lvl="0" indent="-342900" algn="l" rtl="0">
              <a:spcBef>
                <a:spcPts val="0"/>
              </a:spcBef>
              <a:spcAft>
                <a:spcPts val="0"/>
              </a:spcAft>
              <a:buSzPts val="1800"/>
              <a:buChar char="●"/>
            </a:pPr>
            <a:r>
              <a:rPr lang="en" dirty="0"/>
              <a:t>Target Price: $161.04</a:t>
            </a:r>
            <a:endParaRPr dirty="0"/>
          </a:p>
          <a:p>
            <a:pPr marL="457200" lvl="0" indent="-342900" algn="l" rtl="0">
              <a:spcBef>
                <a:spcPts val="0"/>
              </a:spcBef>
              <a:spcAft>
                <a:spcPts val="0"/>
              </a:spcAft>
              <a:buSzPts val="1800"/>
              <a:buChar char="●"/>
            </a:pPr>
            <a:r>
              <a:rPr lang="en" dirty="0"/>
              <a:t>Upside: &gt; % 334.03</a:t>
            </a:r>
            <a:endParaRPr dirty="0"/>
          </a:p>
          <a:p>
            <a:pPr marL="457200" lvl="0" indent="-342900" algn="l" rtl="0">
              <a:spcBef>
                <a:spcPts val="0"/>
              </a:spcBef>
              <a:spcAft>
                <a:spcPts val="0"/>
              </a:spcAft>
              <a:buSzPts val="1800"/>
              <a:buChar char="●"/>
            </a:pPr>
            <a:r>
              <a:rPr lang="en" dirty="0"/>
              <a:t>Key Drivers: </a:t>
            </a:r>
            <a:endParaRPr dirty="0"/>
          </a:p>
          <a:p>
            <a:pPr marL="914400" lvl="1" indent="-317500" algn="l" rtl="0">
              <a:spcBef>
                <a:spcPts val="0"/>
              </a:spcBef>
              <a:spcAft>
                <a:spcPts val="0"/>
              </a:spcAft>
              <a:buSzPts val="1400"/>
              <a:buChar char="○"/>
            </a:pPr>
            <a:r>
              <a:rPr lang="en" dirty="0"/>
              <a:t>Cisco acquiring </a:t>
            </a:r>
            <a:r>
              <a:rPr lang="en" dirty="0" err="1"/>
              <a:t>Valtix</a:t>
            </a:r>
            <a:endParaRPr dirty="0"/>
          </a:p>
          <a:p>
            <a:pPr marL="914400" lvl="1" indent="-317500" algn="l" rtl="0">
              <a:spcBef>
                <a:spcPts val="0"/>
              </a:spcBef>
              <a:spcAft>
                <a:spcPts val="0"/>
              </a:spcAft>
              <a:buSzPts val="1400"/>
              <a:buChar char="○"/>
            </a:pPr>
            <a:r>
              <a:rPr lang="en" dirty="0"/>
              <a:t>Partnership with Mercedes - Benz</a:t>
            </a:r>
            <a:endParaRPr dirty="0"/>
          </a:p>
          <a:p>
            <a:pPr marL="914400" lvl="1" indent="-317500" algn="l" rtl="0">
              <a:spcBef>
                <a:spcPts val="0"/>
              </a:spcBef>
              <a:spcAft>
                <a:spcPts val="0"/>
              </a:spcAft>
              <a:buSzPts val="1400"/>
              <a:buChar char="○"/>
            </a:pPr>
            <a:r>
              <a:rPr lang="en" dirty="0"/>
              <a:t>Silicon One </a:t>
            </a:r>
            <a:endParaRPr dirty="0"/>
          </a:p>
          <a:p>
            <a:pPr marL="1371600" lvl="2" indent="-317500" algn="l" rtl="0">
              <a:spcBef>
                <a:spcPts val="0"/>
              </a:spcBef>
              <a:spcAft>
                <a:spcPts val="0"/>
              </a:spcAft>
              <a:buSzPts val="1400"/>
              <a:buChar char="■"/>
            </a:pPr>
            <a:r>
              <a:rPr lang="en" dirty="0"/>
              <a:t>New product </a:t>
            </a:r>
            <a:endParaRPr dirty="0"/>
          </a:p>
          <a:p>
            <a:pPr marL="0" lvl="0" indent="0" algn="l" rtl="0">
              <a:spcBef>
                <a:spcPts val="1200"/>
              </a:spcBef>
              <a:spcAft>
                <a:spcPts val="0"/>
              </a:spcAft>
              <a:buNone/>
            </a:pPr>
            <a:r>
              <a:rPr lang="en" sz="1400" dirty="0"/>
              <a:t>	</a:t>
            </a:r>
            <a:endParaRPr dirty="0"/>
          </a:p>
          <a:p>
            <a:pPr marL="457200" lvl="0" indent="0" algn="l" rtl="0">
              <a:spcBef>
                <a:spcPts val="1200"/>
              </a:spcBef>
              <a:spcAft>
                <a:spcPts val="1200"/>
              </a:spcAft>
              <a:buNone/>
            </a:pPr>
            <a:endParaRPr dirty="0"/>
          </a:p>
        </p:txBody>
      </p:sp>
      <p:sp>
        <p:nvSpPr>
          <p:cNvPr id="81" name="Google Shape;81;p15"/>
          <p:cNvSpPr txBox="1"/>
          <p:nvPr/>
        </p:nvSpPr>
        <p:spPr>
          <a:xfrm>
            <a:off x="5361000" y="1842450"/>
            <a:ext cx="3326700" cy="19697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latin typeface="Roboto"/>
                <a:ea typeface="Roboto"/>
                <a:cs typeface="Roboto"/>
                <a:sym typeface="Roboto"/>
              </a:rPr>
              <a:t>Dividend Discount Model: </a:t>
            </a:r>
            <a:endParaRPr sz="1700" dirty="0">
              <a:latin typeface="Roboto"/>
              <a:ea typeface="Roboto"/>
              <a:cs typeface="Roboto"/>
              <a:sym typeface="Roboto"/>
            </a:endParaRPr>
          </a:p>
          <a:p>
            <a:pPr marL="0" lvl="0" indent="0" algn="l" rtl="0">
              <a:spcBef>
                <a:spcPts val="0"/>
              </a:spcBef>
              <a:spcAft>
                <a:spcPts val="0"/>
              </a:spcAft>
              <a:buNone/>
            </a:pPr>
            <a:r>
              <a:rPr lang="en" sz="1700" dirty="0">
                <a:latin typeface="Roboto"/>
                <a:ea typeface="Roboto"/>
                <a:cs typeface="Roboto"/>
                <a:sym typeface="Roboto"/>
              </a:rPr>
              <a:t>Case 1: 80% → $137.50</a:t>
            </a:r>
            <a:endParaRPr sz="1700" dirty="0">
              <a:latin typeface="Roboto"/>
              <a:ea typeface="Roboto"/>
              <a:cs typeface="Roboto"/>
              <a:sym typeface="Roboto"/>
            </a:endParaRPr>
          </a:p>
          <a:p>
            <a:pPr marL="0" lvl="0" indent="0" algn="l" rtl="0">
              <a:spcBef>
                <a:spcPts val="0"/>
              </a:spcBef>
              <a:spcAft>
                <a:spcPts val="0"/>
              </a:spcAft>
              <a:buNone/>
            </a:pPr>
            <a:endParaRPr sz="1700" dirty="0">
              <a:latin typeface="Roboto"/>
              <a:ea typeface="Roboto"/>
              <a:cs typeface="Roboto"/>
              <a:sym typeface="Roboto"/>
            </a:endParaRPr>
          </a:p>
          <a:p>
            <a:pPr marL="0" lvl="0" indent="0" algn="l" rtl="0">
              <a:spcBef>
                <a:spcPts val="0"/>
              </a:spcBef>
              <a:spcAft>
                <a:spcPts val="0"/>
              </a:spcAft>
              <a:buNone/>
            </a:pPr>
            <a:r>
              <a:rPr lang="en" sz="1700" dirty="0">
                <a:latin typeface="Roboto"/>
                <a:ea typeface="Roboto"/>
                <a:cs typeface="Roboto"/>
                <a:sym typeface="Roboto"/>
              </a:rPr>
              <a:t>Free cash Flow to Equity: </a:t>
            </a:r>
            <a:endParaRPr sz="1700" dirty="0">
              <a:latin typeface="Roboto"/>
              <a:ea typeface="Roboto"/>
              <a:cs typeface="Roboto"/>
              <a:sym typeface="Roboto"/>
            </a:endParaRPr>
          </a:p>
          <a:p>
            <a:pPr marL="0" lvl="0" indent="0" algn="l" rtl="0">
              <a:spcBef>
                <a:spcPts val="0"/>
              </a:spcBef>
              <a:spcAft>
                <a:spcPts val="0"/>
              </a:spcAft>
              <a:buNone/>
            </a:pPr>
            <a:r>
              <a:rPr lang="en" sz="1700" dirty="0">
                <a:latin typeface="Roboto"/>
                <a:ea typeface="Roboto"/>
                <a:cs typeface="Roboto"/>
                <a:sym typeface="Roboto"/>
              </a:rPr>
              <a:t>Case 1: 10%</a:t>
            </a:r>
          </a:p>
          <a:p>
            <a:pPr marL="0" lvl="0" indent="0" algn="l" rtl="0">
              <a:spcBef>
                <a:spcPts val="0"/>
              </a:spcBef>
              <a:spcAft>
                <a:spcPts val="0"/>
              </a:spcAft>
              <a:buNone/>
            </a:pPr>
            <a:r>
              <a:rPr lang="en" sz="1700" dirty="0">
                <a:latin typeface="Roboto"/>
                <a:ea typeface="Roboto"/>
                <a:cs typeface="Roboto"/>
                <a:sym typeface="Roboto"/>
              </a:rPr>
              <a:t>Case 2: 10%.                 </a:t>
            </a:r>
            <a:endParaRPr sz="1700"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cxnSp>
        <p:nvCxnSpPr>
          <p:cNvPr id="5" name="Straight Arrow Connector 4">
            <a:extLst>
              <a:ext uri="{FF2B5EF4-FFF2-40B4-BE49-F238E27FC236}">
                <a16:creationId xmlns:a16="http://schemas.microsoft.com/office/drawing/2014/main" id="{95AF7EDB-9C67-5D39-3B6F-82ED751596B0}"/>
              </a:ext>
            </a:extLst>
          </p:cNvPr>
          <p:cNvCxnSpPr/>
          <p:nvPr/>
        </p:nvCxnSpPr>
        <p:spPr>
          <a:xfrm>
            <a:off x="6681457" y="3096285"/>
            <a:ext cx="669957" cy="10864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7C165400-C762-A961-6CD7-2A9D0144C213}"/>
              </a:ext>
            </a:extLst>
          </p:cNvPr>
          <p:cNvCxnSpPr>
            <a:cxnSpLocks/>
          </p:cNvCxnSpPr>
          <p:nvPr/>
        </p:nvCxnSpPr>
        <p:spPr>
          <a:xfrm flipV="1">
            <a:off x="6681457" y="3204927"/>
            <a:ext cx="669957" cy="152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1881409-75C0-209A-FC6B-E65B21213F42}"/>
              </a:ext>
            </a:extLst>
          </p:cNvPr>
          <p:cNvSpPr txBox="1"/>
          <p:nvPr/>
        </p:nvSpPr>
        <p:spPr>
          <a:xfrm>
            <a:off x="7351414" y="3051038"/>
            <a:ext cx="1149791" cy="307777"/>
          </a:xfrm>
          <a:prstGeom prst="rect">
            <a:avLst/>
          </a:prstGeom>
          <a:noFill/>
        </p:spPr>
        <p:txBody>
          <a:bodyPr wrap="square" rtlCol="0">
            <a:spAutoFit/>
          </a:bodyPr>
          <a:lstStyle/>
          <a:p>
            <a:r>
              <a:rPr lang="en" sz="1400" dirty="0">
                <a:latin typeface="Roboto"/>
                <a:ea typeface="Roboto"/>
                <a:cs typeface="Roboto"/>
                <a:sym typeface="Roboto"/>
              </a:rPr>
              <a:t>$23.54</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6E8940-A380-73EB-E6AF-E5165063BE2B}"/>
              </a:ext>
            </a:extLst>
          </p:cNvPr>
          <p:cNvSpPr>
            <a:spLocks noGrp="1"/>
          </p:cNvSpPr>
          <p:nvPr>
            <p:ph type="title"/>
          </p:nvPr>
        </p:nvSpPr>
        <p:spPr/>
        <p:txBody>
          <a:bodyPr>
            <a:normAutofit/>
          </a:bodyPr>
          <a:lstStyle/>
          <a:p>
            <a:r>
              <a:rPr lang="en-US" sz="2000" dirty="0"/>
              <a:t>Growth Catalyst </a:t>
            </a:r>
          </a:p>
        </p:txBody>
      </p:sp>
      <p:sp>
        <p:nvSpPr>
          <p:cNvPr id="6" name="TextBox 5">
            <a:extLst>
              <a:ext uri="{FF2B5EF4-FFF2-40B4-BE49-F238E27FC236}">
                <a16:creationId xmlns:a16="http://schemas.microsoft.com/office/drawing/2014/main" id="{45935FF7-6C74-0471-F5C7-7D92D311A94C}"/>
              </a:ext>
            </a:extLst>
          </p:cNvPr>
          <p:cNvSpPr txBox="1"/>
          <p:nvPr/>
        </p:nvSpPr>
        <p:spPr>
          <a:xfrm>
            <a:off x="98250" y="722053"/>
            <a:ext cx="5441132" cy="4801314"/>
          </a:xfrm>
          <a:prstGeom prst="rect">
            <a:avLst/>
          </a:prstGeom>
          <a:noFill/>
        </p:spPr>
        <p:txBody>
          <a:bodyPr wrap="square" rtlCol="0">
            <a:spAutoFit/>
          </a:bodyPr>
          <a:lstStyle/>
          <a:p>
            <a:r>
              <a:rPr lang="en-US" sz="1300" b="1" dirty="0"/>
              <a:t>Acquisition of </a:t>
            </a:r>
            <a:r>
              <a:rPr lang="en-US" sz="1300" b="1" dirty="0" err="1"/>
              <a:t>Valtix</a:t>
            </a:r>
            <a:r>
              <a:rPr lang="en-US" sz="1300" b="1" dirty="0"/>
              <a:t> Inc.</a:t>
            </a:r>
          </a:p>
          <a:p>
            <a:pPr marL="285750" indent="-285750">
              <a:buFont typeface="Arial" panose="020B0604020202020204" pitchFamily="34" charset="0"/>
              <a:buChar char="•"/>
            </a:pPr>
            <a:r>
              <a:rPr lang="en-US" sz="1150" dirty="0" err="1"/>
              <a:t>Valtix</a:t>
            </a:r>
            <a:r>
              <a:rPr lang="en-US" sz="1150" dirty="0"/>
              <a:t> is a Multi – Cloud Network security company</a:t>
            </a:r>
          </a:p>
          <a:p>
            <a:pPr marL="285750" indent="-285750">
              <a:buFont typeface="Arial" panose="020B0604020202020204" pitchFamily="34" charset="0"/>
              <a:buChar char="•"/>
            </a:pPr>
            <a:r>
              <a:rPr lang="en-US" sz="1150" dirty="0"/>
              <a:t>The acquisition is to enhance Cisco’s their multi-cloud firewall by advancing its security features that could give Cisco a competitive advantage</a:t>
            </a:r>
          </a:p>
          <a:p>
            <a:pPr marL="285750" indent="-285750">
              <a:buFont typeface="Arial" panose="020B0604020202020204" pitchFamily="34" charset="0"/>
              <a:buChar char="•"/>
            </a:pPr>
            <a:endParaRPr lang="en-US" b="1" dirty="0"/>
          </a:p>
          <a:p>
            <a:r>
              <a:rPr lang="en-US" b="1" dirty="0"/>
              <a:t>Mercedes - Benz Partners with Cisco</a:t>
            </a:r>
          </a:p>
          <a:p>
            <a:pPr marL="285750" indent="-285750">
              <a:buFont typeface="Arial" panose="020B0604020202020204" pitchFamily="34" charset="0"/>
              <a:buChar char="•"/>
            </a:pPr>
            <a:r>
              <a:rPr lang="en-US" sz="1150" dirty="0"/>
              <a:t>Mercedes - Benz E Class vehicles will have Webex Meetings and Calling to allow for flexibility for hybrid workforce</a:t>
            </a:r>
          </a:p>
          <a:p>
            <a:pPr marL="285750" indent="-285750">
              <a:buFont typeface="Arial" panose="020B0604020202020204" pitchFamily="34" charset="0"/>
              <a:buChar char="•"/>
            </a:pPr>
            <a:r>
              <a:rPr lang="en-US" sz="1150" dirty="0"/>
              <a:t>This collaboration aims to make it easier for people to work comfortably, safely, and in their cars.</a:t>
            </a:r>
          </a:p>
          <a:p>
            <a:pPr marL="285750" indent="-285750">
              <a:buFont typeface="Arial" panose="020B0604020202020204" pitchFamily="34" charset="0"/>
              <a:buChar char="•"/>
            </a:pPr>
            <a:r>
              <a:rPr lang="en-US" sz="1150" dirty="0"/>
              <a:t>Allows Cisco to tap into the automotive industry</a:t>
            </a:r>
          </a:p>
          <a:p>
            <a:pPr marL="285750" indent="-285750">
              <a:buFont typeface="Arial" panose="020B0604020202020204" pitchFamily="34" charset="0"/>
              <a:buChar char="•"/>
            </a:pPr>
            <a:endParaRPr lang="en-US" sz="1100" dirty="0"/>
          </a:p>
          <a:p>
            <a:r>
              <a:rPr lang="en-US" b="1" dirty="0"/>
              <a:t>Silicone One</a:t>
            </a:r>
          </a:p>
          <a:p>
            <a:pPr marL="285750" indent="-285750">
              <a:buFont typeface="Arial" panose="020B0604020202020204" pitchFamily="34" charset="0"/>
              <a:buChar char="•"/>
            </a:pPr>
            <a:r>
              <a:rPr lang="en-US" sz="1150" dirty="0"/>
              <a:t>By obtaining a higher bandwidth, Cisco claims that its new network architecture can address problems</a:t>
            </a:r>
          </a:p>
          <a:p>
            <a:pPr marL="285750" indent="-285750">
              <a:buFont typeface="Arial" panose="020B0604020202020204" pitchFamily="34" charset="0"/>
              <a:buChar char="•"/>
            </a:pPr>
            <a:r>
              <a:rPr lang="en-US" sz="1150" dirty="0"/>
              <a:t>The Silicon One architecture is a unifying technology that provides service providers and web-scale providers with high-speed routing and web-scale switching</a:t>
            </a:r>
          </a:p>
          <a:p>
            <a:pPr marL="285750" indent="-285750">
              <a:buFont typeface="Arial" panose="020B0604020202020204" pitchFamily="34" charset="0"/>
              <a:buChar char="•"/>
            </a:pPr>
            <a:r>
              <a:rPr lang="en-US" sz="1150" dirty="0"/>
              <a:t>Also, it will enhance networking procedures for numerous computer behemoths who greatly rely on a reliable internet connection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r>
              <a:rPr lang="en-US" dirty="0"/>
              <a:t>   </a:t>
            </a:r>
          </a:p>
        </p:txBody>
      </p:sp>
    </p:spTree>
    <p:extLst>
      <p:ext uri="{BB962C8B-B14F-4D97-AF65-F5344CB8AC3E}">
        <p14:creationId xmlns:p14="http://schemas.microsoft.com/office/powerpoint/2010/main" val="319143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3400" b="1"/>
              <a:t>Company Overview</a:t>
            </a:r>
            <a:endParaRPr sz="3400" b="1"/>
          </a:p>
        </p:txBody>
      </p:sp>
      <p:sp>
        <p:nvSpPr>
          <p:cNvPr id="87" name="Google Shape;87;p16"/>
          <p:cNvSpPr txBox="1">
            <a:spLocks noGrp="1"/>
          </p:cNvSpPr>
          <p:nvPr>
            <p:ph type="body" idx="4294967295"/>
          </p:nvPr>
        </p:nvSpPr>
        <p:spPr>
          <a:xfrm>
            <a:off x="0" y="619050"/>
            <a:ext cx="2465400" cy="2926487"/>
          </a:xfrm>
          <a:prstGeom prst="rect">
            <a:avLst/>
          </a:prstGeom>
          <a:solidFill>
            <a:schemeClr val="accent2"/>
          </a:solidFill>
        </p:spPr>
        <p:txBody>
          <a:bodyPr spcFirstLastPara="1" wrap="square" lIns="91425" tIns="91425" rIns="89750" bIns="91425" anchor="t" anchorCtr="0">
            <a:normAutofit fontScale="32500" lnSpcReduction="20000"/>
          </a:bodyPr>
          <a:lstStyle/>
          <a:p>
            <a:pPr marL="0" lvl="0" indent="0" algn="ctr" rtl="0">
              <a:spcBef>
                <a:spcPts val="0"/>
              </a:spcBef>
              <a:spcAft>
                <a:spcPts val="0"/>
              </a:spcAft>
              <a:buNone/>
            </a:pPr>
            <a:r>
              <a:rPr lang="en" sz="2270" dirty="0">
                <a:solidFill>
                  <a:srgbClr val="000000"/>
                </a:solidFill>
              </a:rPr>
              <a:t>Key Financials</a:t>
            </a:r>
            <a:endParaRPr sz="2270" dirty="0">
              <a:solidFill>
                <a:srgbClr val="000000"/>
              </a:solidFill>
            </a:endParaRPr>
          </a:p>
          <a:p>
            <a:pPr marL="0" lvl="0" indent="0" algn="l" rtl="0">
              <a:spcBef>
                <a:spcPts val="1200"/>
              </a:spcBef>
              <a:spcAft>
                <a:spcPts val="0"/>
              </a:spcAft>
              <a:buNone/>
            </a:pPr>
            <a:r>
              <a:rPr lang="en" sz="2800" dirty="0">
                <a:solidFill>
                  <a:srgbClr val="000000"/>
                </a:solidFill>
              </a:rPr>
              <a:t>Share Price($) 		48.48</a:t>
            </a:r>
            <a:endParaRPr sz="2800" dirty="0">
              <a:solidFill>
                <a:srgbClr val="000000"/>
              </a:solidFill>
            </a:endParaRPr>
          </a:p>
          <a:p>
            <a:pPr marL="0" lvl="0" indent="0" algn="l" rtl="0">
              <a:spcBef>
                <a:spcPts val="1200"/>
              </a:spcBef>
              <a:spcAft>
                <a:spcPts val="0"/>
              </a:spcAft>
              <a:buNone/>
            </a:pPr>
            <a:r>
              <a:rPr lang="en" sz="2800" dirty="0">
                <a:solidFill>
                  <a:srgbClr val="000000"/>
                </a:solidFill>
              </a:rPr>
              <a:t>Market Cap (billions)  	203.04</a:t>
            </a:r>
            <a:endParaRPr sz="2800" dirty="0">
              <a:solidFill>
                <a:srgbClr val="000000"/>
              </a:solidFill>
            </a:endParaRPr>
          </a:p>
          <a:p>
            <a:pPr marL="0" lvl="0" indent="0" algn="l" rtl="0">
              <a:spcBef>
                <a:spcPts val="1200"/>
              </a:spcBef>
              <a:spcAft>
                <a:spcPts val="0"/>
              </a:spcAft>
              <a:buNone/>
            </a:pPr>
            <a:r>
              <a:rPr lang="en" sz="2800" dirty="0">
                <a:solidFill>
                  <a:srgbClr val="000000"/>
                </a:solidFill>
              </a:rPr>
              <a:t>Dividend Yield% 		3.17</a:t>
            </a:r>
            <a:endParaRPr sz="2800" dirty="0">
              <a:solidFill>
                <a:srgbClr val="000000"/>
              </a:solidFill>
            </a:endParaRPr>
          </a:p>
          <a:p>
            <a:pPr marL="0" lvl="0" indent="0" algn="l" rtl="0">
              <a:spcBef>
                <a:spcPts val="1200"/>
              </a:spcBef>
              <a:spcAft>
                <a:spcPts val="0"/>
              </a:spcAft>
              <a:buNone/>
            </a:pPr>
            <a:r>
              <a:rPr lang="en" sz="2800" dirty="0">
                <a:solidFill>
                  <a:srgbClr val="000000"/>
                </a:solidFill>
              </a:rPr>
              <a:t>Beta 		0.99</a:t>
            </a:r>
            <a:endParaRPr sz="2800" dirty="0">
              <a:solidFill>
                <a:srgbClr val="000000"/>
              </a:solidFill>
            </a:endParaRPr>
          </a:p>
          <a:p>
            <a:pPr marL="0" lvl="0" indent="0" algn="l" rtl="0">
              <a:spcBef>
                <a:spcPts val="1200"/>
              </a:spcBef>
              <a:spcAft>
                <a:spcPts val="0"/>
              </a:spcAft>
              <a:buNone/>
            </a:pPr>
            <a:r>
              <a:rPr lang="en" sz="2800" dirty="0">
                <a:solidFill>
                  <a:srgbClr val="000000"/>
                </a:solidFill>
              </a:rPr>
              <a:t>Debt/Equity		0.22</a:t>
            </a:r>
            <a:endParaRPr sz="2800" dirty="0">
              <a:solidFill>
                <a:srgbClr val="000000"/>
              </a:solidFill>
            </a:endParaRPr>
          </a:p>
          <a:p>
            <a:pPr marL="0" lvl="0" indent="0" algn="l" rtl="0">
              <a:spcBef>
                <a:spcPts val="1200"/>
              </a:spcBef>
              <a:spcAft>
                <a:spcPts val="0"/>
              </a:spcAft>
              <a:buNone/>
            </a:pPr>
            <a:r>
              <a:rPr lang="en" sz="2800" dirty="0">
                <a:solidFill>
                  <a:srgbClr val="000000"/>
                </a:solidFill>
              </a:rPr>
              <a:t>P/E (TTM)		18.03</a:t>
            </a:r>
            <a:endParaRPr sz="2800" dirty="0">
              <a:solidFill>
                <a:srgbClr val="000000"/>
              </a:solidFill>
            </a:endParaRPr>
          </a:p>
          <a:p>
            <a:pPr marL="0" lvl="0" indent="0" algn="l" rtl="0">
              <a:spcBef>
                <a:spcPts val="1200"/>
              </a:spcBef>
              <a:spcAft>
                <a:spcPts val="0"/>
              </a:spcAft>
              <a:buNone/>
            </a:pPr>
            <a:r>
              <a:rPr lang="en" sz="2800" dirty="0">
                <a:solidFill>
                  <a:srgbClr val="000000"/>
                </a:solidFill>
              </a:rPr>
              <a:t>ROE%		29.50</a:t>
            </a:r>
            <a:endParaRPr sz="2800" dirty="0">
              <a:solidFill>
                <a:srgbClr val="000000"/>
              </a:solidFill>
            </a:endParaRPr>
          </a:p>
          <a:p>
            <a:pPr marL="0" lvl="0" indent="0" algn="l" rtl="0">
              <a:spcBef>
                <a:spcPts val="1200"/>
              </a:spcBef>
              <a:spcAft>
                <a:spcPts val="1200"/>
              </a:spcAft>
              <a:buNone/>
            </a:pPr>
            <a:r>
              <a:rPr lang="en" sz="2800" dirty="0">
                <a:solidFill>
                  <a:srgbClr val="000000"/>
                </a:solidFill>
              </a:rPr>
              <a:t>Institutional Ownership %  	74.83</a:t>
            </a:r>
            <a:endParaRPr sz="2800" dirty="0">
              <a:solidFill>
                <a:srgbClr val="000000"/>
              </a:solidFill>
            </a:endParaRPr>
          </a:p>
        </p:txBody>
      </p:sp>
      <p:sp>
        <p:nvSpPr>
          <p:cNvPr id="88" name="Google Shape;88;p16"/>
          <p:cNvSpPr txBox="1"/>
          <p:nvPr/>
        </p:nvSpPr>
        <p:spPr>
          <a:xfrm>
            <a:off x="5311275" y="2571750"/>
            <a:ext cx="3159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Roboto"/>
                <a:ea typeface="Roboto"/>
                <a:cs typeface="Roboto"/>
                <a:sym typeface="Roboto"/>
              </a:rPr>
              <a:t>Stock Performance </a:t>
            </a:r>
            <a:endParaRPr sz="1900">
              <a:latin typeface="Roboto"/>
              <a:ea typeface="Roboto"/>
              <a:cs typeface="Roboto"/>
              <a:sym typeface="Roboto"/>
            </a:endParaRPr>
          </a:p>
        </p:txBody>
      </p:sp>
      <p:pic>
        <p:nvPicPr>
          <p:cNvPr id="89" name="Google Shape;89;p16"/>
          <p:cNvPicPr preferRelativeResize="0"/>
          <p:nvPr/>
        </p:nvPicPr>
        <p:blipFill>
          <a:blip r:embed="rId3">
            <a:alphaModFix/>
          </a:blip>
          <a:stretch>
            <a:fillRect/>
          </a:stretch>
        </p:blipFill>
        <p:spPr>
          <a:xfrm>
            <a:off x="3966875" y="2913525"/>
            <a:ext cx="4762899" cy="2104725"/>
          </a:xfrm>
          <a:prstGeom prst="rect">
            <a:avLst/>
          </a:prstGeom>
          <a:noFill/>
          <a:ln>
            <a:noFill/>
          </a:ln>
        </p:spPr>
      </p:pic>
      <p:sp>
        <p:nvSpPr>
          <p:cNvPr id="90" name="Google Shape;90;p16"/>
          <p:cNvSpPr txBox="1"/>
          <p:nvPr/>
        </p:nvSpPr>
        <p:spPr>
          <a:xfrm>
            <a:off x="4404150" y="952525"/>
            <a:ext cx="4235700" cy="1385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 sz="1600">
                <a:latin typeface="Roboto"/>
                <a:ea typeface="Roboto"/>
                <a:cs typeface="Roboto"/>
                <a:sym typeface="Roboto"/>
              </a:rPr>
              <a:t>Sector: Information Technology</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HQ: San Jose, CA</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Employees: 26,000</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Industry: Network Hardware &amp; Software</a:t>
            </a:r>
            <a:endParaRPr sz="1600">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pic>
        <p:nvPicPr>
          <p:cNvPr id="91" name="Google Shape;91;p16"/>
          <p:cNvPicPr preferRelativeResize="0"/>
          <p:nvPr/>
        </p:nvPicPr>
        <p:blipFill>
          <a:blip r:embed="rId4">
            <a:alphaModFix/>
          </a:blip>
          <a:stretch>
            <a:fillRect/>
          </a:stretch>
        </p:blipFill>
        <p:spPr>
          <a:xfrm>
            <a:off x="-9060" y="3545537"/>
            <a:ext cx="1156800" cy="1261499"/>
          </a:xfrm>
          <a:prstGeom prst="rect">
            <a:avLst/>
          </a:prstGeom>
          <a:noFill/>
          <a:ln>
            <a:noFill/>
          </a:ln>
        </p:spPr>
      </p:pic>
      <p:pic>
        <p:nvPicPr>
          <p:cNvPr id="92" name="Google Shape;92;p16"/>
          <p:cNvPicPr preferRelativeResize="0"/>
          <p:nvPr/>
        </p:nvPicPr>
        <p:blipFill>
          <a:blip r:embed="rId5">
            <a:alphaModFix/>
          </a:blip>
          <a:stretch>
            <a:fillRect/>
          </a:stretch>
        </p:blipFill>
        <p:spPr>
          <a:xfrm>
            <a:off x="1435300" y="3545537"/>
            <a:ext cx="986368" cy="1140998"/>
          </a:xfrm>
          <a:prstGeom prst="rect">
            <a:avLst/>
          </a:prstGeom>
          <a:noFill/>
          <a:ln>
            <a:noFill/>
          </a:ln>
        </p:spPr>
      </p:pic>
      <p:sp>
        <p:nvSpPr>
          <p:cNvPr id="93" name="Google Shape;93;p16"/>
          <p:cNvSpPr txBox="1"/>
          <p:nvPr/>
        </p:nvSpPr>
        <p:spPr>
          <a:xfrm>
            <a:off x="1435300" y="4706925"/>
            <a:ext cx="1156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Roboto"/>
                <a:ea typeface="Roboto"/>
                <a:cs typeface="Roboto"/>
                <a:sym typeface="Roboto"/>
              </a:rPr>
              <a:t>Maria Martinez </a:t>
            </a:r>
            <a:endParaRPr sz="1000">
              <a:latin typeface="Roboto"/>
              <a:ea typeface="Roboto"/>
              <a:cs typeface="Roboto"/>
              <a:sym typeface="Roboto"/>
            </a:endParaRPr>
          </a:p>
          <a:p>
            <a:pPr marL="0" lvl="0" indent="0" algn="l" rtl="0">
              <a:spcBef>
                <a:spcPts val="0"/>
              </a:spcBef>
              <a:spcAft>
                <a:spcPts val="0"/>
              </a:spcAft>
              <a:buNone/>
            </a:pPr>
            <a:r>
              <a:rPr lang="en" sz="1000">
                <a:latin typeface="Roboto"/>
                <a:ea typeface="Roboto"/>
                <a:cs typeface="Roboto"/>
                <a:sym typeface="Roboto"/>
              </a:rPr>
              <a:t>EVP &amp; COO</a:t>
            </a:r>
            <a:endParaRPr sz="1000">
              <a:latin typeface="Roboto"/>
              <a:ea typeface="Roboto"/>
              <a:cs typeface="Roboto"/>
              <a:sym typeface="Roboto"/>
            </a:endParaRPr>
          </a:p>
        </p:txBody>
      </p:sp>
      <p:sp>
        <p:nvSpPr>
          <p:cNvPr id="94" name="Google Shape;94;p16"/>
          <p:cNvSpPr txBox="1"/>
          <p:nvPr/>
        </p:nvSpPr>
        <p:spPr>
          <a:xfrm>
            <a:off x="0" y="4706925"/>
            <a:ext cx="1156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Roboto"/>
                <a:ea typeface="Roboto"/>
                <a:cs typeface="Roboto"/>
                <a:sym typeface="Roboto"/>
              </a:rPr>
              <a:t>Maria Martinez </a:t>
            </a:r>
            <a:endParaRPr sz="1000">
              <a:latin typeface="Roboto"/>
              <a:ea typeface="Roboto"/>
              <a:cs typeface="Roboto"/>
              <a:sym typeface="Roboto"/>
            </a:endParaRPr>
          </a:p>
          <a:p>
            <a:pPr marL="0" lvl="0" indent="0" algn="l" rtl="0">
              <a:spcBef>
                <a:spcPts val="0"/>
              </a:spcBef>
              <a:spcAft>
                <a:spcPts val="0"/>
              </a:spcAft>
              <a:buNone/>
            </a:pPr>
            <a:r>
              <a:rPr lang="en" sz="1000">
                <a:latin typeface="Roboto"/>
                <a:ea typeface="Roboto"/>
                <a:cs typeface="Roboto"/>
                <a:sym typeface="Roboto"/>
              </a:rPr>
              <a:t>Chairman &amp; CEO</a:t>
            </a:r>
            <a:endParaRPr sz="10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2389950" y="1284025"/>
            <a:ext cx="4364100" cy="1012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t>Industry Analysis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600" b="1"/>
              <a:t>Industry Analysis </a:t>
            </a:r>
            <a:endParaRPr sz="2600" b="1"/>
          </a:p>
        </p:txBody>
      </p:sp>
      <p:sp>
        <p:nvSpPr>
          <p:cNvPr id="105" name="Google Shape;105;p18"/>
          <p:cNvSpPr txBox="1"/>
          <p:nvPr/>
        </p:nvSpPr>
        <p:spPr>
          <a:xfrm>
            <a:off x="-36450" y="1179350"/>
            <a:ext cx="42048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The Global Information Technology Sector of $8852.41</a:t>
            </a:r>
            <a:endParaRPr b="1">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Has a 8.2% CAGR </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Expected to grow to $11995. 97 billion by 2027</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In 2022, it jumped to from $8179. 48 to  $8852.41 billion</a:t>
            </a:r>
            <a:endParaRPr>
              <a:latin typeface="Roboto"/>
              <a:ea typeface="Roboto"/>
              <a:cs typeface="Roboto"/>
              <a:sym typeface="Roboto"/>
            </a:endParaRPr>
          </a:p>
        </p:txBody>
      </p:sp>
      <p:sp>
        <p:nvSpPr>
          <p:cNvPr id="106" name="Google Shape;106;p18"/>
          <p:cNvSpPr txBox="1"/>
          <p:nvPr/>
        </p:nvSpPr>
        <p:spPr>
          <a:xfrm>
            <a:off x="98250" y="3104725"/>
            <a:ext cx="39354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Roboto"/>
                <a:ea typeface="Roboto"/>
                <a:cs typeface="Roboto"/>
                <a:sym typeface="Roboto"/>
              </a:rPr>
              <a:t>Asian-Pacific region was the largest region in the Information Systems (IT) market in 2022</a:t>
            </a:r>
            <a:endParaRPr sz="1300" b="1">
              <a:latin typeface="Roboto"/>
              <a:ea typeface="Roboto"/>
              <a:cs typeface="Roboto"/>
              <a:sym typeface="Roboto"/>
            </a:endParaRPr>
          </a:p>
          <a:p>
            <a:pPr marL="457200" lvl="0" indent="-311150" algn="l" rtl="0">
              <a:spcBef>
                <a:spcPts val="0"/>
              </a:spcBef>
              <a:spcAft>
                <a:spcPts val="0"/>
              </a:spcAft>
              <a:buSzPts val="1300"/>
              <a:buFont typeface="Roboto"/>
              <a:buChar char="●"/>
            </a:pPr>
            <a:r>
              <a:rPr lang="en" sz="1300">
                <a:latin typeface="Roboto"/>
                <a:ea typeface="Roboto"/>
                <a:cs typeface="Roboto"/>
                <a:sym typeface="Roboto"/>
              </a:rPr>
              <a:t>Capture as much of the market </a:t>
            </a:r>
            <a:endParaRPr sz="1300">
              <a:latin typeface="Roboto"/>
              <a:ea typeface="Roboto"/>
              <a:cs typeface="Roboto"/>
              <a:sym typeface="Roboto"/>
            </a:endParaRPr>
          </a:p>
          <a:p>
            <a:pPr marL="457200" lvl="0" indent="-311150" algn="l" rtl="0">
              <a:spcBef>
                <a:spcPts val="0"/>
              </a:spcBef>
              <a:spcAft>
                <a:spcPts val="0"/>
              </a:spcAft>
              <a:buSzPts val="1300"/>
              <a:buFont typeface="Roboto"/>
              <a:buChar char="●"/>
            </a:pPr>
            <a:r>
              <a:rPr lang="en" sz="1300">
                <a:latin typeface="Roboto"/>
                <a:ea typeface="Roboto"/>
                <a:cs typeface="Roboto"/>
                <a:sym typeface="Roboto"/>
              </a:rPr>
              <a:t>Increase tech and operations in Asian-Pacific region</a:t>
            </a:r>
            <a:endParaRPr sz="1300">
              <a:latin typeface="Roboto"/>
              <a:ea typeface="Roboto"/>
              <a:cs typeface="Roboto"/>
              <a:sym typeface="Roboto"/>
            </a:endParaRPr>
          </a:p>
        </p:txBody>
      </p:sp>
      <p:pic>
        <p:nvPicPr>
          <p:cNvPr id="107" name="Google Shape;107;p18"/>
          <p:cNvPicPr preferRelativeResize="0"/>
          <p:nvPr/>
        </p:nvPicPr>
        <p:blipFill>
          <a:blip r:embed="rId3">
            <a:alphaModFix/>
          </a:blip>
          <a:stretch>
            <a:fillRect/>
          </a:stretch>
        </p:blipFill>
        <p:spPr>
          <a:xfrm>
            <a:off x="3910375" y="1179350"/>
            <a:ext cx="5135375" cy="2432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CA35-D0F9-0671-9F77-EB585CF85C48}"/>
              </a:ext>
            </a:extLst>
          </p:cNvPr>
          <p:cNvSpPr>
            <a:spLocks noGrp="1"/>
          </p:cNvSpPr>
          <p:nvPr>
            <p:ph type="title"/>
          </p:nvPr>
        </p:nvSpPr>
        <p:spPr/>
        <p:txBody>
          <a:bodyPr/>
          <a:lstStyle/>
          <a:p>
            <a:r>
              <a:rPr lang="en-US" dirty="0"/>
              <a:t>Peer to Peer Comparison </a:t>
            </a:r>
          </a:p>
        </p:txBody>
      </p:sp>
      <p:pic>
        <p:nvPicPr>
          <p:cNvPr id="8" name="Picture 7" descr="Table&#10;&#10;Description automatically generated">
            <a:extLst>
              <a:ext uri="{FF2B5EF4-FFF2-40B4-BE49-F238E27FC236}">
                <a16:creationId xmlns:a16="http://schemas.microsoft.com/office/drawing/2014/main" id="{6062B04F-D17F-012E-87F3-459BC5C9076A}"/>
              </a:ext>
            </a:extLst>
          </p:cNvPr>
          <p:cNvPicPr>
            <a:picLocks noChangeAspect="1"/>
          </p:cNvPicPr>
          <p:nvPr/>
        </p:nvPicPr>
        <p:blipFill>
          <a:blip r:embed="rId2"/>
          <a:stretch>
            <a:fillRect/>
          </a:stretch>
        </p:blipFill>
        <p:spPr>
          <a:xfrm>
            <a:off x="1765300" y="1466787"/>
            <a:ext cx="5613400" cy="1358900"/>
          </a:xfrm>
          <a:prstGeom prst="rect">
            <a:avLst/>
          </a:prstGeom>
        </p:spPr>
      </p:pic>
    </p:spTree>
    <p:extLst>
      <p:ext uri="{BB962C8B-B14F-4D97-AF65-F5344CB8AC3E}">
        <p14:creationId xmlns:p14="http://schemas.microsoft.com/office/powerpoint/2010/main" val="193680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t>Business Description</a:t>
            </a:r>
            <a:endParaRPr b="1"/>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1487</TotalTime>
  <Words>664</Words>
  <Application>Microsoft Macintosh PowerPoint</Application>
  <PresentationFormat>On-screen Show (16:9)</PresentationFormat>
  <Paragraphs>116</Paragraphs>
  <Slides>23</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Roboto</vt:lpstr>
      <vt:lpstr>Arial</vt:lpstr>
      <vt:lpstr>Material</vt:lpstr>
      <vt:lpstr>Cisco Systems, Inc </vt:lpstr>
      <vt:lpstr>Table of Contents </vt:lpstr>
      <vt:lpstr>Investment Thesis </vt:lpstr>
      <vt:lpstr>Growth Catalyst </vt:lpstr>
      <vt:lpstr>Company Overview</vt:lpstr>
      <vt:lpstr>Industry Analysis </vt:lpstr>
      <vt:lpstr>Industry Analysis </vt:lpstr>
      <vt:lpstr>Peer to Peer Comparison </vt:lpstr>
      <vt:lpstr>Business Description</vt:lpstr>
      <vt:lpstr>Revenue by Segment and Geography </vt:lpstr>
      <vt:lpstr>Financial Analysis </vt:lpstr>
      <vt:lpstr>Financial Analysis</vt:lpstr>
      <vt:lpstr>Profitability Ratios </vt:lpstr>
      <vt:lpstr>Profitability Ratios </vt:lpstr>
      <vt:lpstr>Leverage and Financial Strengths</vt:lpstr>
      <vt:lpstr>Valuations</vt:lpstr>
      <vt:lpstr>Comparable Company Analysis </vt:lpstr>
      <vt:lpstr>Dividend Discount Model</vt:lpstr>
      <vt:lpstr>Free Cash Flow to Equity Model</vt:lpstr>
      <vt:lpstr>Free Cash Flow to Equity Model</vt:lpstr>
      <vt:lpstr>Investment Risks</vt:lpstr>
      <vt:lpstr>Investment Risks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Systems, Inc </dc:title>
  <cp:lastModifiedBy>Menendez Jr., Armando</cp:lastModifiedBy>
  <cp:revision>3</cp:revision>
  <dcterms:modified xsi:type="dcterms:W3CDTF">2023-03-16T16:33:10Z</dcterms:modified>
</cp:coreProperties>
</file>