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38F4D9-C1DA-42CF-BA66-4B7B6D00FD57}">
  <a:tblStyle styleId="{1538F4D9-C1DA-42CF-BA66-4B7B6D00FD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5C37A0F-C4FC-4272-8890-3AFCECC86FCE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237bcacf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237bcacf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2020 crash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237bcacf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237bcacf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5ae4ee44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5ae4ee44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2020 was a challenging year for the refining industry due to lower demand for fuel and falling profit margins.</a:t>
            </a:r>
            <a:r>
              <a:rPr lang="en"/>
              <a:t>Explain 2020 Dividend Payout Ratio % and why its fallen like more money in operating expense compared to last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</a:rPr>
              <a:t>Higher diluted EPS figures should obtain higher valuations from the market with investors more willing to pay a premium for each share of equity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Low Total Debt to Total Assets makes investors feel 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</a:rPr>
              <a:t>comfortable</a:t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237bcacf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237bcacf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237bcacf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1237bcacf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237bcacf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237bcacf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237bcacf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237bcacf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P/Sales good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P/FCF good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P/E good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P/CF good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Lower P/B is good higher might mean over valued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5ca0a59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f5ca0a59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237bcacf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237bcacf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237bcacf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237bcacf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5ca0a59e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f5ca0a59e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237bcacf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237bcacf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237bcacf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237bcacf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237bcacf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237bcacf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237bcacf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237bcacf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ca0a59e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f5ca0a59e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237bcacf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1237bcacf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237bcacf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1237bcacf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0" Type="http://schemas.openxmlformats.org/officeDocument/2006/relationships/image" Target="../media/image6.png"/><Relationship Id="rId9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11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1165709" y="0"/>
            <a:ext cx="68125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4641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Marathon Petroleum Corp. (MPC)</a:t>
            </a:r>
            <a:endParaRPr b="1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41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Claudio Sejdini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 Income</a:t>
            </a:r>
            <a:r>
              <a:rPr lang="en" sz="3200">
                <a:solidFill>
                  <a:schemeClr val="lt1"/>
                </a:solidFill>
              </a:rPr>
              <a:t>,</a:t>
            </a:r>
            <a:r>
              <a:rPr b="0"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Revenue, and Dividends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500" y="664950"/>
            <a:ext cx="3461974" cy="20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300" y="1648576"/>
            <a:ext cx="3736725" cy="22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500" y="2909289"/>
            <a:ext cx="3461976" cy="209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3154000" y="611400"/>
            <a:ext cx="193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*Values in millions*</a:t>
            </a:r>
            <a:endParaRPr b="1" sz="700"/>
          </a:p>
        </p:txBody>
      </p:sp>
      <p:sp>
        <p:nvSpPr>
          <p:cNvPr id="174" name="Google Shape;174;p22"/>
          <p:cNvSpPr txBox="1"/>
          <p:nvPr/>
        </p:nvSpPr>
        <p:spPr>
          <a:xfrm>
            <a:off x="7598100" y="1561125"/>
            <a:ext cx="1596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*Values in millions*</a:t>
            </a:r>
            <a:endParaRPr b="1"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Profitability Ratios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75" y="2859750"/>
            <a:ext cx="3539198" cy="21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175" y="648525"/>
            <a:ext cx="3529400" cy="21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175" y="2859756"/>
            <a:ext cx="3529400" cy="213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75" y="648525"/>
            <a:ext cx="3529400" cy="21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0" y="0"/>
            <a:ext cx="9089100" cy="5727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Leverage and Financial Strength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250" y="572681"/>
            <a:ext cx="3705924" cy="22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75" y="2858725"/>
            <a:ext cx="3705924" cy="22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75" y="562456"/>
            <a:ext cx="3705924" cy="223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2354" y="0"/>
            <a:ext cx="741696" cy="56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2250" y="2858725"/>
            <a:ext cx="3705924" cy="2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27650" y="2304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Valuations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738"/>
            <a:ext cx="9144000" cy="5142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Dividend Discount Model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06" name="Google Shape;206;p26"/>
          <p:cNvGraphicFramePr/>
          <p:nvPr/>
        </p:nvGraphicFramePr>
        <p:xfrm>
          <a:off x="175038" y="1680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578050"/>
                <a:gridCol w="918275"/>
              </a:tblGrid>
              <a:tr h="213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Stage Growth Model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1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15.29%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2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  <a:tr h="213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3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Path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Constant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Equity Capital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Dividends per share, LTM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graphicFrame>
        <p:nvGraphicFramePr>
          <p:cNvPr id="207" name="Google Shape;207;p26"/>
          <p:cNvGraphicFramePr/>
          <p:nvPr/>
        </p:nvGraphicFramePr>
        <p:xfrm>
          <a:off x="2964650" y="17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381525"/>
                <a:gridCol w="1430150"/>
                <a:gridCol w="601725"/>
                <a:gridCol w="601725"/>
                <a:gridCol w="601725"/>
                <a:gridCol w="601725"/>
                <a:gridCol w="601725"/>
                <a:gridCol w="601725"/>
                <a:gridCol w="601725"/>
              </a:tblGrid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 / terminal g  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$138.78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$153.94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$173.94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$201.59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$242.27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$308.07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$432.62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$122.29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$133.69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$148.23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$167.43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$193.97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$233.02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$296.18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$109.06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$117.87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$128.81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$142.77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$161.21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$186.68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$224.18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$98.23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$105.18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$113.63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$124.14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$137.54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$155.25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$179.71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$89.20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$94.78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$101.45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$109.57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$119.66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$132.54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$149.54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$81.56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$86.12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$91.48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$97.89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$105.69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$115.38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$127.75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$75.03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$78.79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$83.16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$88.31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$94.47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$101.97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$111.28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$144.20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13" y="1192450"/>
            <a:ext cx="28464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Case 1</a:t>
            </a:r>
            <a:endParaRPr b="1" sz="1290">
              <a:solidFill>
                <a:schemeClr val="lt1"/>
              </a:solidFill>
            </a:endParaRPr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3224100" y="1192450"/>
            <a:ext cx="59199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RESULTS</a:t>
            </a:r>
            <a:endParaRPr b="1" sz="1290">
              <a:solidFill>
                <a:schemeClr val="lt1"/>
              </a:solidFill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Free Cash Flow to Equity Model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3224100" y="2783550"/>
            <a:ext cx="59199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RESULTS</a:t>
            </a:r>
            <a:endParaRPr b="1" sz="1290">
              <a:solidFill>
                <a:schemeClr val="lt1"/>
              </a:solidFill>
            </a:endParaRPr>
          </a:p>
        </p:txBody>
      </p:sp>
      <p:graphicFrame>
        <p:nvGraphicFramePr>
          <p:cNvPr id="217" name="Google Shape;217;p27"/>
          <p:cNvGraphicFramePr/>
          <p:nvPr/>
        </p:nvGraphicFramePr>
        <p:xfrm>
          <a:off x="2846463" y="325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801525"/>
                <a:gridCol w="1326350"/>
                <a:gridCol w="557900"/>
                <a:gridCol w="557900"/>
                <a:gridCol w="557900"/>
                <a:gridCol w="557900"/>
                <a:gridCol w="557900"/>
                <a:gridCol w="557900"/>
                <a:gridCol w="557900"/>
              </a:tblGrid>
              <a:tr h="16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 / terminal g  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$208.79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$212.15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$215.85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$219.93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$224.47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$229.52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$235.20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$200.49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$203.44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$206.68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$210.23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$214.15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$218.50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$223.35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$192.87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$195.47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$198.30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$201.41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$204.81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$208.58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$212.75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$185.83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$188.13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$190.63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$193.35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$196.33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$199.60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$203.22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$179.32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$181.36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$183.57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$185.97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$188.58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$191.44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$194.59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$173.27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$175.09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$177.05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$179.17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$181.48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$183.99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$186.74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$167.65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$169.27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$171.01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$172.90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$174.93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$177.15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$179.56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6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$195.27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3224100" y="535200"/>
            <a:ext cx="59199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RESULTS</a:t>
            </a:r>
            <a:endParaRPr b="1" sz="1290">
              <a:solidFill>
                <a:schemeClr val="lt1"/>
              </a:solidFill>
            </a:endParaRPr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0" y="2783550"/>
            <a:ext cx="28464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Case 2</a:t>
            </a:r>
            <a:endParaRPr b="1" sz="1290">
              <a:solidFill>
                <a:schemeClr val="lt1"/>
              </a:solidFill>
            </a:endParaRPr>
          </a:p>
        </p:txBody>
      </p:sp>
      <p:sp>
        <p:nvSpPr>
          <p:cNvPr id="220" name="Google Shape;220;p27"/>
          <p:cNvSpPr txBox="1"/>
          <p:nvPr>
            <p:ph idx="1" type="body"/>
          </p:nvPr>
        </p:nvSpPr>
        <p:spPr>
          <a:xfrm>
            <a:off x="0" y="535200"/>
            <a:ext cx="2846400" cy="3264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b="1" lang="en" sz="1290">
                <a:solidFill>
                  <a:schemeClr val="lt1"/>
                </a:solidFill>
              </a:rPr>
              <a:t>Case 1</a:t>
            </a:r>
            <a:endParaRPr b="1" sz="1290">
              <a:solidFill>
                <a:schemeClr val="lt1"/>
              </a:solidFill>
            </a:endParaRPr>
          </a:p>
        </p:txBody>
      </p:sp>
      <p:graphicFrame>
        <p:nvGraphicFramePr>
          <p:cNvPr id="221" name="Google Shape;221;p27"/>
          <p:cNvGraphicFramePr/>
          <p:nvPr/>
        </p:nvGraphicFramePr>
        <p:xfrm>
          <a:off x="-25" y="310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693650"/>
                <a:gridCol w="985550"/>
              </a:tblGrid>
              <a:tr h="166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Three Stage Growth Model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1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2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3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Path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Equity Capital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42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Cash Flow to Equity, LTM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$14,127.18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graphicFrame>
        <p:nvGraphicFramePr>
          <p:cNvPr id="222" name="Google Shape;222;p27"/>
          <p:cNvGraphicFramePr/>
          <p:nvPr/>
        </p:nvGraphicFramePr>
        <p:xfrm>
          <a:off x="0" y="443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693650"/>
                <a:gridCol w="985525"/>
              </a:tblGrid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new debt ($ 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$1,161.00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 on debt ($ 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$1,195.00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Shares Outstanding (millions)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Corporate tax rate (%)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21.94%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graphicFrame>
        <p:nvGraphicFramePr>
          <p:cNvPr id="223" name="Google Shape;223;p27"/>
          <p:cNvGraphicFramePr/>
          <p:nvPr/>
        </p:nvGraphicFramePr>
        <p:xfrm>
          <a:off x="0" y="2192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693650"/>
                <a:gridCol w="985525"/>
              </a:tblGrid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new debt ($ 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$1,161.00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 on debt ($ 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$1,195.00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Shares Outstanding (millions)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3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Corporate tax rate (%)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21.94%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graphicFrame>
        <p:nvGraphicFramePr>
          <p:cNvPr id="224" name="Google Shape;224;p27"/>
          <p:cNvGraphicFramePr/>
          <p:nvPr/>
        </p:nvGraphicFramePr>
        <p:xfrm>
          <a:off x="137150" y="86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578050"/>
                <a:gridCol w="918250"/>
              </a:tblGrid>
              <a:tr h="167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Three Stage Growth Model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1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-8.00%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2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Stage 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Stage 3 Growth Rate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.00%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Path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Linear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of Equity Capital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2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Cash Flow to Equity, LTM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$14,127.18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6" name="Google Shape;226;p27"/>
          <p:cNvGraphicFramePr/>
          <p:nvPr/>
        </p:nvGraphicFramePr>
        <p:xfrm>
          <a:off x="2682100" y="98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1060875"/>
                <a:gridCol w="1302250"/>
                <a:gridCol w="547775"/>
                <a:gridCol w="547775"/>
                <a:gridCol w="547775"/>
                <a:gridCol w="547775"/>
                <a:gridCol w="547775"/>
                <a:gridCol w="547775"/>
                <a:gridCol w="54777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 / terminal g  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3.50%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$251.07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$257.23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$264.15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$271.97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$280.90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$291.17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$303.12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$238.81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$244.11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$250.02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$256.66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$264.17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$272.74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$282.60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$227.75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$232.34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$237.42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$243.10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$249.47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$256.68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$264.91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$217.72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$221.71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$226.11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$230.99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$236.44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$242.56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$249.48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$208.57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$212.06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$215.89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$220.11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$224.80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$230.04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$235.91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12.12%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$200.20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$203.26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$206.61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$210.29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$214.35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$218.85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$223.88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12.62%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$192.51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$195.21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$198.14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$201.36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$204.89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$208.79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$213.12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13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$234.78</a:t>
                      </a:r>
                      <a:endParaRPr b="1"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0" marL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Comparable Company Analysis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>
            <p:ph idx="1" type="body"/>
          </p:nvPr>
        </p:nvSpPr>
        <p:spPr>
          <a:xfrm>
            <a:off x="311700" y="4280650"/>
            <a:ext cx="3845700" cy="2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Bold: Not included in mean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233" name="Google Shape;233;p28"/>
          <p:cNvGraphicFramePr/>
          <p:nvPr/>
        </p:nvGraphicFramePr>
        <p:xfrm>
          <a:off x="76750" y="585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{05C37A0F-C4FC-4272-8890-3AFCECC86FCE}</a:tableStyleId>
              </a:tblPr>
              <a:tblGrid>
                <a:gridCol w="3484175"/>
                <a:gridCol w="1171350"/>
                <a:gridCol w="888850"/>
                <a:gridCol w="1241075"/>
                <a:gridCol w="1102875"/>
                <a:gridCol w="1178925"/>
              </a:tblGrid>
              <a:tr h="521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Name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P/Sales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P/FCF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P/E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P/CF Per Share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P/B per share</a:t>
                      </a:r>
                      <a:endParaRPr b="1"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Marathon Petroleum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3.64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4.45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3.45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2.07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Valero Energy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Phillips 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PBF Energy Inc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1.98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Chevron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10.71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8.92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Exxon Mobil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10.31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Hess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3.68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44.29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20.52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10.78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87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Marathon Oil Corp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2.02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9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b"/>
                </a:tc>
              </a:tr>
              <a:tr h="508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Mean</a:t>
                      </a:r>
                      <a:endParaRPr/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0.604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6.278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</a:tbl>
          </a:graphicData>
        </a:graphic>
      </p:graphicFrame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0"/>
            <a:ext cx="9144000" cy="5142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0" name="Google Shape;240;p29"/>
          <p:cNvSpPr txBox="1"/>
          <p:nvPr/>
        </p:nvSpPr>
        <p:spPr>
          <a:xfrm>
            <a:off x="2879400" y="2287050"/>
            <a:ext cx="3385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</a:rPr>
              <a:t>Investment Risks</a:t>
            </a:r>
            <a:endParaRPr b="1" sz="2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Investment Risks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326500" y="834825"/>
            <a:ext cx="37212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Key Risks Include: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Volatile Refining Margins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Significant Debt Obligations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Legal and Regulatory Risks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Recession and Inflation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Speedway Sale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Investment Thesis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600" y="5062"/>
            <a:ext cx="692400" cy="5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4989575" y="1163000"/>
            <a:ext cx="326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C40D0"/>
                </a:solidFill>
              </a:rPr>
              <a:t>Key Drivers</a:t>
            </a:r>
            <a:endParaRPr b="1" sz="2000">
              <a:solidFill>
                <a:srgbClr val="2C40D0"/>
              </a:solidFill>
            </a:endParaRPr>
          </a:p>
        </p:txBody>
      </p:sp>
      <p:cxnSp>
        <p:nvCxnSpPr>
          <p:cNvPr id="255" name="Google Shape;255;p31"/>
          <p:cNvCxnSpPr/>
          <p:nvPr/>
        </p:nvCxnSpPr>
        <p:spPr>
          <a:xfrm flipH="1">
            <a:off x="5121525" y="1780450"/>
            <a:ext cx="571500" cy="85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31"/>
          <p:cNvCxnSpPr/>
          <p:nvPr/>
        </p:nvCxnSpPr>
        <p:spPr>
          <a:xfrm>
            <a:off x="6627200" y="1769450"/>
            <a:ext cx="11100" cy="8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31"/>
          <p:cNvCxnSpPr/>
          <p:nvPr/>
        </p:nvCxnSpPr>
        <p:spPr>
          <a:xfrm>
            <a:off x="7440500" y="1703500"/>
            <a:ext cx="846300" cy="9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p31"/>
          <p:cNvSpPr txBox="1"/>
          <p:nvPr/>
        </p:nvSpPr>
        <p:spPr>
          <a:xfrm>
            <a:off x="4352200" y="2824525"/>
            <a:ext cx="114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Consistent 10-year growth of Dividends.</a:t>
            </a:r>
            <a:endParaRPr b="1"/>
          </a:p>
        </p:txBody>
      </p:sp>
      <p:sp>
        <p:nvSpPr>
          <p:cNvPr id="259" name="Google Shape;259;p31"/>
          <p:cNvSpPr txBox="1"/>
          <p:nvPr/>
        </p:nvSpPr>
        <p:spPr>
          <a:xfrm>
            <a:off x="5956775" y="2892450"/>
            <a:ext cx="132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Profitability Ratios and Revenue have grown significantly in last 2 years.</a:t>
            </a:r>
            <a:endParaRPr b="1"/>
          </a:p>
        </p:txBody>
      </p:sp>
      <p:sp>
        <p:nvSpPr>
          <p:cNvPr id="260" name="Google Shape;260;p31"/>
          <p:cNvSpPr txBox="1"/>
          <p:nvPr/>
        </p:nvSpPr>
        <p:spPr>
          <a:xfrm>
            <a:off x="7748250" y="2757450"/>
            <a:ext cx="1275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Biggest Market Share in a industry with High Barriers of entry.</a:t>
            </a:r>
            <a:endParaRPr b="1"/>
          </a:p>
        </p:txBody>
      </p:sp>
      <p:sp>
        <p:nvSpPr>
          <p:cNvPr id="261" name="Google Shape;261;p31"/>
          <p:cNvSpPr txBox="1"/>
          <p:nvPr/>
        </p:nvSpPr>
        <p:spPr>
          <a:xfrm>
            <a:off x="549525" y="2097850"/>
            <a:ext cx="2461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Dividend Discount Model: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1:</a:t>
            </a: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39C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549525" y="3397675"/>
            <a:ext cx="2730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Cash Flow to Equity: 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Case 1:</a:t>
            </a: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2: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3" name="Google Shape;263;p31"/>
          <p:cNvCxnSpPr/>
          <p:nvPr/>
        </p:nvCxnSpPr>
        <p:spPr>
          <a:xfrm flipH="1">
            <a:off x="2319025" y="4438800"/>
            <a:ext cx="692400" cy="2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64" name="Google Shape;264;p31"/>
          <p:cNvCxnSpPr/>
          <p:nvPr/>
        </p:nvCxnSpPr>
        <p:spPr>
          <a:xfrm rot="10800000">
            <a:off x="2363125" y="4306800"/>
            <a:ext cx="648300" cy="1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65" name="Google Shape;265;p31"/>
          <p:cNvCxnSpPr/>
          <p:nvPr/>
        </p:nvCxnSpPr>
        <p:spPr>
          <a:xfrm>
            <a:off x="2351950" y="3087000"/>
            <a:ext cx="6045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31"/>
          <p:cNvSpPr txBox="1"/>
          <p:nvPr/>
        </p:nvSpPr>
        <p:spPr>
          <a:xfrm>
            <a:off x="3011325" y="2892450"/>
            <a:ext cx="8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$72.10</a:t>
            </a:r>
            <a:endParaRPr b="1"/>
          </a:p>
        </p:txBody>
      </p:sp>
      <p:sp>
        <p:nvSpPr>
          <p:cNvPr id="267" name="Google Shape;267;p31"/>
          <p:cNvSpPr txBox="1"/>
          <p:nvPr/>
        </p:nvSpPr>
        <p:spPr>
          <a:xfrm>
            <a:off x="3011325" y="4224975"/>
            <a:ext cx="8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$107.52</a:t>
            </a:r>
            <a:endParaRPr b="1"/>
          </a:p>
        </p:txBody>
      </p:sp>
      <p:sp>
        <p:nvSpPr>
          <p:cNvPr id="268" name="Google Shape;268;p31"/>
          <p:cNvSpPr txBox="1"/>
          <p:nvPr/>
        </p:nvSpPr>
        <p:spPr>
          <a:xfrm>
            <a:off x="603000" y="6704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Current Price: </a:t>
            </a:r>
            <a:r>
              <a:rPr b="1" lang="en" sz="2000">
                <a:solidFill>
                  <a:schemeClr val="dk1"/>
                </a:solidFill>
              </a:rPr>
              <a:t>$126.5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901650" y="146751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•</a:t>
            </a:r>
            <a:r>
              <a:rPr b="1" lang="en" sz="2000">
                <a:solidFill>
                  <a:srgbClr val="0000FF"/>
                </a:solidFill>
              </a:rPr>
              <a:t>Upside:</a:t>
            </a:r>
            <a:r>
              <a:rPr b="1" lang="en" sz="2000">
                <a:solidFill>
                  <a:srgbClr val="C39C78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~ 42%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603000" y="10702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Target Price: </a:t>
            </a:r>
            <a:r>
              <a:rPr b="1" lang="en" sz="2000">
                <a:solidFill>
                  <a:schemeClr val="dk1"/>
                </a:solidFill>
              </a:rPr>
              <a:t>$179.62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738"/>
            <a:ext cx="9144000" cy="5142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2" name="Google Shape;62;p14"/>
          <p:cNvSpPr txBox="1"/>
          <p:nvPr/>
        </p:nvSpPr>
        <p:spPr>
          <a:xfrm>
            <a:off x="3022350" y="2287050"/>
            <a:ext cx="3099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C40D0"/>
                </a:solidFill>
              </a:rPr>
              <a:t>Investment Thesis</a:t>
            </a:r>
            <a:endParaRPr b="1" sz="2500">
              <a:solidFill>
                <a:srgbClr val="2C40D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Investment Thesis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549525" y="2097850"/>
            <a:ext cx="2461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Dividend Discount Model: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1:</a:t>
            </a: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39C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49525" y="3397675"/>
            <a:ext cx="2730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Cash Flow to Equity: 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Case 1:</a:t>
            </a: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C40D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2: 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 flipH="1">
            <a:off x="2319025" y="4438800"/>
            <a:ext cx="692400" cy="24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1" name="Google Shape;71;p15"/>
          <p:cNvCxnSpPr/>
          <p:nvPr/>
        </p:nvCxnSpPr>
        <p:spPr>
          <a:xfrm rot="10800000">
            <a:off x="2363125" y="4306800"/>
            <a:ext cx="648300" cy="1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2" name="Google Shape;72;p15"/>
          <p:cNvCxnSpPr/>
          <p:nvPr/>
        </p:nvCxnSpPr>
        <p:spPr>
          <a:xfrm>
            <a:off x="2351950" y="3087000"/>
            <a:ext cx="6045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5"/>
          <p:cNvSpPr txBox="1"/>
          <p:nvPr/>
        </p:nvSpPr>
        <p:spPr>
          <a:xfrm>
            <a:off x="3011325" y="2892450"/>
            <a:ext cx="8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$72.10</a:t>
            </a:r>
            <a:endParaRPr b="1"/>
          </a:p>
        </p:txBody>
      </p:sp>
      <p:sp>
        <p:nvSpPr>
          <p:cNvPr id="74" name="Google Shape;74;p15"/>
          <p:cNvSpPr txBox="1"/>
          <p:nvPr/>
        </p:nvSpPr>
        <p:spPr>
          <a:xfrm>
            <a:off x="3011325" y="4224975"/>
            <a:ext cx="8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$107.52</a:t>
            </a:r>
            <a:endParaRPr b="1"/>
          </a:p>
        </p:txBody>
      </p:sp>
      <p:sp>
        <p:nvSpPr>
          <p:cNvPr id="75" name="Google Shape;75;p15"/>
          <p:cNvSpPr txBox="1"/>
          <p:nvPr/>
        </p:nvSpPr>
        <p:spPr>
          <a:xfrm>
            <a:off x="603000" y="6704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Current Price: </a:t>
            </a:r>
            <a:r>
              <a:rPr b="1" lang="en" sz="2000">
                <a:solidFill>
                  <a:schemeClr val="dk1"/>
                </a:solidFill>
              </a:rPr>
              <a:t>$126.5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01650" y="146751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•</a:t>
            </a:r>
            <a:r>
              <a:rPr b="1" lang="en" sz="2000">
                <a:solidFill>
                  <a:srgbClr val="0000FF"/>
                </a:solidFill>
              </a:rPr>
              <a:t>Upside:</a:t>
            </a:r>
            <a:r>
              <a:rPr b="1" lang="en" sz="2000">
                <a:solidFill>
                  <a:srgbClr val="C39C78"/>
                </a:solidFill>
              </a:rPr>
              <a:t> </a:t>
            </a:r>
            <a:r>
              <a:rPr b="1" lang="en" sz="2000">
                <a:solidFill>
                  <a:schemeClr val="dk1"/>
                </a:solidFill>
              </a:rPr>
              <a:t>~ 42%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03000" y="10702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Target Price</a:t>
            </a:r>
            <a:r>
              <a:rPr b="1" lang="en" sz="2000">
                <a:solidFill>
                  <a:srgbClr val="0000FF"/>
                </a:solidFill>
              </a:rPr>
              <a:t>: </a:t>
            </a:r>
            <a:r>
              <a:rPr b="1" lang="en" sz="2000">
                <a:solidFill>
                  <a:schemeClr val="dk1"/>
                </a:solidFill>
              </a:rPr>
              <a:t>$179.62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650" y="0"/>
            <a:ext cx="692400" cy="5250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989575" y="1163000"/>
            <a:ext cx="3264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C40D0"/>
                </a:solidFill>
              </a:rPr>
              <a:t>Key Drivers</a:t>
            </a:r>
            <a:endParaRPr b="1" sz="2000">
              <a:solidFill>
                <a:srgbClr val="2C40D0"/>
              </a:solidFill>
            </a:endParaRPr>
          </a:p>
        </p:txBody>
      </p:sp>
      <p:cxnSp>
        <p:nvCxnSpPr>
          <p:cNvPr id="80" name="Google Shape;80;p15"/>
          <p:cNvCxnSpPr/>
          <p:nvPr/>
        </p:nvCxnSpPr>
        <p:spPr>
          <a:xfrm flipH="1">
            <a:off x="5121525" y="1780450"/>
            <a:ext cx="571500" cy="85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5"/>
          <p:cNvCxnSpPr/>
          <p:nvPr/>
        </p:nvCxnSpPr>
        <p:spPr>
          <a:xfrm>
            <a:off x="6616175" y="1764100"/>
            <a:ext cx="11100" cy="89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" name="Google Shape;82;p15"/>
          <p:cNvCxnSpPr/>
          <p:nvPr/>
        </p:nvCxnSpPr>
        <p:spPr>
          <a:xfrm>
            <a:off x="7440500" y="1703500"/>
            <a:ext cx="846300" cy="9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" name="Google Shape;83;p15"/>
          <p:cNvSpPr txBox="1"/>
          <p:nvPr/>
        </p:nvSpPr>
        <p:spPr>
          <a:xfrm>
            <a:off x="4352200" y="2824525"/>
            <a:ext cx="114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Consistent</a:t>
            </a:r>
            <a:r>
              <a:rPr b="1" lang="en"/>
              <a:t> 10-year growth of Dividends.</a:t>
            </a:r>
            <a:endParaRPr b="1"/>
          </a:p>
        </p:txBody>
      </p:sp>
      <p:sp>
        <p:nvSpPr>
          <p:cNvPr id="84" name="Google Shape;84;p15"/>
          <p:cNvSpPr txBox="1"/>
          <p:nvPr/>
        </p:nvSpPr>
        <p:spPr>
          <a:xfrm>
            <a:off x="5956775" y="2892450"/>
            <a:ext cx="1329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Profitability</a:t>
            </a:r>
            <a:r>
              <a:rPr b="1" lang="en"/>
              <a:t> Ratios and Revenue have grown significantly in last 2 years.</a:t>
            </a:r>
            <a:endParaRPr b="1"/>
          </a:p>
        </p:txBody>
      </p:sp>
      <p:sp>
        <p:nvSpPr>
          <p:cNvPr id="85" name="Google Shape;85;p15"/>
          <p:cNvSpPr txBox="1"/>
          <p:nvPr/>
        </p:nvSpPr>
        <p:spPr>
          <a:xfrm>
            <a:off x="7748250" y="2757450"/>
            <a:ext cx="1275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Biggest Market Share in a industry with High Barriers of entry.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-2725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Company Overview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2751726" y="3848475"/>
            <a:ext cx="1364700" cy="2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17,700 Employees</a:t>
            </a:r>
            <a:endParaRPr sz="1025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24" y="3347200"/>
            <a:ext cx="869400" cy="110006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-76375" y="4513200"/>
            <a:ext cx="15000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1022">
                <a:solidFill>
                  <a:srgbClr val="000000"/>
                </a:solidFill>
              </a:rPr>
              <a:t>Michael J. Hennigan</a:t>
            </a:r>
            <a:endParaRPr b="1" sz="1022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rPr lang="en" sz="1022">
                <a:solidFill>
                  <a:srgbClr val="000000"/>
                </a:solidFill>
              </a:rPr>
              <a:t>President and CEO</a:t>
            </a:r>
            <a:endParaRPr sz="1022">
              <a:solidFill>
                <a:srgbClr val="000000"/>
              </a:solidFill>
            </a:endParaRPr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1227300" y="4513200"/>
            <a:ext cx="16767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712"/>
              <a:buNone/>
            </a:pPr>
            <a:r>
              <a:rPr b="1" lang="en" sz="1031">
                <a:solidFill>
                  <a:srgbClr val="000000"/>
                </a:solidFill>
              </a:rPr>
              <a:t>John P. Surma</a:t>
            </a:r>
            <a:endParaRPr b="1" sz="1031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buSzPts val="712"/>
              <a:buNone/>
            </a:pPr>
            <a:r>
              <a:rPr lang="en" sz="1031">
                <a:solidFill>
                  <a:srgbClr val="000000"/>
                </a:solidFill>
              </a:rPr>
              <a:t>Non-Executive Chairman</a:t>
            </a:r>
            <a:endParaRPr sz="1031">
              <a:solidFill>
                <a:srgbClr val="000000"/>
              </a:solidFill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5827888" y="522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{1538F4D9-C1DA-42CF-BA66-4B7B6D00FD57}</a:tableStyleId>
              </a:tblPr>
              <a:tblGrid>
                <a:gridCol w="1499375"/>
                <a:gridCol w="1499375"/>
              </a:tblGrid>
              <a:tr h="337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</a:rPr>
                        <a:t>Key Metrics</a:t>
                      </a:r>
                      <a:endParaRPr b="1"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 hMerge="1"/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52 Week Range</a:t>
                      </a:r>
                      <a:endParaRPr b="1" sz="900"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$73.18 - $136.46</a:t>
                      </a:r>
                      <a:endParaRPr b="1"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Market Cap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55.658B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Revenue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179.952B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Debt/Equity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76.1%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P/E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4.45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3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P/B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2.07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EPS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27.98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Dividend </a:t>
                      </a:r>
                      <a:r>
                        <a:rPr b="1" lang="en" sz="900"/>
                        <a:t>Yield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2.39%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3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Return on Equity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46.54%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Profit Margin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13.1%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34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Beta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32A31"/>
                          </a:solidFill>
                        </a:rPr>
                        <a:t>1.60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45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Institutional Ownership</a:t>
                      </a:r>
                      <a:endParaRPr b="1"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2B2B2B"/>
                          </a:solidFill>
                        </a:rPr>
                        <a:t>81.06%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7181" y="3271006"/>
            <a:ext cx="658024" cy="6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22600"/>
            <a:ext cx="5581599" cy="2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5238" y="3268825"/>
            <a:ext cx="658025" cy="6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116350" y="3848475"/>
            <a:ext cx="1280400" cy="2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HQ: Findlay, Ohio</a:t>
            </a:r>
            <a:endParaRPr sz="1025"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150875" y="4681800"/>
            <a:ext cx="1280400" cy="2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Sector: Energy</a:t>
            </a:r>
            <a:endParaRPr sz="1025"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2792175" y="4681800"/>
            <a:ext cx="1641000" cy="2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Industry: Oil &amp; Gas Refinery and </a:t>
            </a: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</a:rPr>
              <a:t>M</a:t>
            </a:r>
            <a:r>
              <a:rPr lang="en" sz="1025">
                <a:solidFill>
                  <a:srgbClr val="333333"/>
                </a:solidFill>
                <a:highlight>
                  <a:srgbClr val="FCFCFC"/>
                </a:highlight>
                <a:latin typeface="Arial"/>
                <a:ea typeface="Arial"/>
                <a:cs typeface="Arial"/>
                <a:sym typeface="Arial"/>
              </a:rPr>
              <a:t>arketing</a:t>
            </a:r>
            <a:endParaRPr sz="1025"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7">
            <a:alphaModFix/>
          </a:blip>
          <a:srcRect b="17353" l="28146" r="28445" t="18254"/>
          <a:stretch/>
        </p:blipFill>
        <p:spPr>
          <a:xfrm>
            <a:off x="3241375" y="4153275"/>
            <a:ext cx="419850" cy="53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8">
            <a:alphaModFix/>
          </a:blip>
          <a:srcRect b="14216" l="12827" r="14370" t="8854"/>
          <a:stretch/>
        </p:blipFill>
        <p:spPr>
          <a:xfrm>
            <a:off x="4337075" y="4153275"/>
            <a:ext cx="574375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38289" y="0"/>
            <a:ext cx="705762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8450" y="3347200"/>
            <a:ext cx="838603" cy="11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Business Description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-31525" y="535200"/>
            <a:ext cx="4251600" cy="309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b="1" lang="en" sz="1555">
                <a:solidFill>
                  <a:schemeClr val="dk1"/>
                </a:solidFill>
              </a:rPr>
              <a:t>Business Operations</a:t>
            </a:r>
            <a:endParaRPr b="1" sz="1555">
              <a:solidFill>
                <a:schemeClr val="dk1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220075" y="535200"/>
            <a:ext cx="4923900" cy="309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b="1" lang="en" sz="1555">
                <a:solidFill>
                  <a:schemeClr val="dk1"/>
                </a:solidFill>
              </a:rPr>
              <a:t>Revenue</a:t>
            </a:r>
            <a:endParaRPr b="1" sz="1555">
              <a:solidFill>
                <a:schemeClr val="dk1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9070" l="0" r="0" t="8692"/>
          <a:stretch/>
        </p:blipFill>
        <p:spPr>
          <a:xfrm>
            <a:off x="251250" y="845112"/>
            <a:ext cx="1662800" cy="14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54742" l="35180" r="35753" t="0"/>
          <a:stretch/>
        </p:blipFill>
        <p:spPr>
          <a:xfrm>
            <a:off x="0" y="2928300"/>
            <a:ext cx="1769450" cy="12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8288" y="0"/>
            <a:ext cx="705762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122550"/>
            <a:ext cx="2605768" cy="110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250" y="4047400"/>
            <a:ext cx="2361277" cy="107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1994" y="2122550"/>
            <a:ext cx="2269609" cy="1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802325" y="727125"/>
            <a:ext cx="322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Refining &amp; Marketing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Marathon has 6150 Gas Station Locations. Arco has 1300.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13 refineries which produce 2.9 million barrels per calendar day.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operations (products).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1917925" y="3257925"/>
            <a:ext cx="277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Midstream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transport, store, distribute and market crude oil and refined products.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4967825" y="3476425"/>
            <a:ext cx="367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2A31"/>
                </a:solidFill>
              </a:rPr>
              <a:t>$</a:t>
            </a:r>
            <a:r>
              <a:rPr lang="en">
                <a:solidFill>
                  <a:srgbClr val="232A31"/>
                </a:solidFill>
              </a:rPr>
              <a:t>177.453 Billion in Revenue Breakdown:</a:t>
            </a:r>
            <a:endParaRPr>
              <a:solidFill>
                <a:srgbClr val="232A3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A31"/>
              </a:buClr>
              <a:buSzPts val="1400"/>
              <a:buChar char="-"/>
            </a:pPr>
            <a:r>
              <a:rPr lang="en">
                <a:solidFill>
                  <a:srgbClr val="232A31"/>
                </a:solidFill>
              </a:rPr>
              <a:t>$172.087 Billion revenue in Refining &amp; Marketing.</a:t>
            </a:r>
            <a:endParaRPr>
              <a:solidFill>
                <a:srgbClr val="232A3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A31"/>
              </a:buClr>
              <a:buSzPts val="1400"/>
              <a:buChar char="-"/>
            </a:pPr>
            <a:r>
              <a:rPr lang="en">
                <a:solidFill>
                  <a:srgbClr val="232A31"/>
                </a:solidFill>
              </a:rPr>
              <a:t>$5.366 Billion revenue in Midstream.</a:t>
            </a:r>
            <a:endParaRPr>
              <a:solidFill>
                <a:srgbClr val="232A3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A31"/>
              </a:buClr>
              <a:buSzPts val="1400"/>
              <a:buChar char="-"/>
            </a:pPr>
            <a:r>
              <a:rPr lang="en">
                <a:solidFill>
                  <a:srgbClr val="232A31"/>
                </a:solidFill>
              </a:rPr>
              <a:t>$2.499 Billion revenue in other income.</a:t>
            </a:r>
            <a:endParaRPr>
              <a:solidFill>
                <a:srgbClr val="232A31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96725" y="976560"/>
            <a:ext cx="3795299" cy="2281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9450" y="2304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C40D0"/>
                </a:solidFill>
              </a:rPr>
              <a:t>Industry Analysis</a:t>
            </a:r>
            <a:endParaRPr b="1">
              <a:solidFill>
                <a:srgbClr val="2C40D0"/>
              </a:solidFill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738"/>
            <a:ext cx="9144000" cy="5142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157750" y="676938"/>
            <a:ext cx="2835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2022 The Oil &amp; Gas industry witnessed: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Profitability Surged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Demand Tumbled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Margins Diverged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306875" y="3637650"/>
            <a:ext cx="28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Industry Analysis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35700" y="2955088"/>
            <a:ext cx="2835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2023 The Oil &amp; Gas industry is expected to have: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Certified natural gas and lower-carbon LNG to increase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Weakening demand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Recession worries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1.6 mbpd increase in global refining capacity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477" y="2571743"/>
            <a:ext cx="5972946" cy="21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57750" y="1940700"/>
            <a:ext cx="279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O&amp;G M&amp;A was off to a strong start in early 2022.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In the first nine months of 2022, O&amp;G M&amp;A fell by about 27% year over year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8288" y="0"/>
            <a:ext cx="705762" cy="5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3142475" y="676950"/>
            <a:ext cx="53925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O&amp;G executives view refinery modification for low-emission fuels, such as renewable diesel and hydrogen, as crucial to maintaining growth over the next few years.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However, switching to renewable fuels could be challenging.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0" y="0"/>
            <a:ext cx="9144000" cy="535200"/>
          </a:xfrm>
          <a:prstGeom prst="rect">
            <a:avLst/>
          </a:prstGeom>
          <a:solidFill>
            <a:srgbClr val="0000FF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Industry Analysis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-2220925" y="3586775"/>
            <a:ext cx="32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9144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1400"/>
              <a:buChar char="-"/>
            </a:pPr>
            <a:r>
              <a:t/>
            </a:r>
            <a:endParaRPr>
              <a:solidFill>
                <a:srgbClr val="111111"/>
              </a:solidFill>
              <a:highlight>
                <a:srgbClr val="FFFFFF"/>
              </a:highlight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025" y="-5"/>
            <a:ext cx="658024" cy="49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361450" y="1288450"/>
            <a:ext cx="213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 Of New entrants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Low</a:t>
            </a:r>
            <a:endParaRPr b="1"/>
          </a:p>
        </p:txBody>
      </p:sp>
      <p:sp>
        <p:nvSpPr>
          <p:cNvPr id="149" name="Google Shape;149;p20"/>
          <p:cNvSpPr txBox="1"/>
          <p:nvPr/>
        </p:nvSpPr>
        <p:spPr>
          <a:xfrm>
            <a:off x="-82500" y="2414150"/>
            <a:ext cx="28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Bargaining Power of Suppliers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Low</a:t>
            </a:r>
            <a:endParaRPr b="1"/>
          </a:p>
        </p:txBody>
      </p:sp>
      <p:sp>
        <p:nvSpPr>
          <p:cNvPr id="150" name="Google Shape;150;p20"/>
          <p:cNvSpPr txBox="1"/>
          <p:nvPr/>
        </p:nvSpPr>
        <p:spPr>
          <a:xfrm>
            <a:off x="6226500" y="24141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Bargaining Power of Buyers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Low</a:t>
            </a:r>
            <a:endParaRPr b="1"/>
          </a:p>
        </p:txBody>
      </p:sp>
      <p:sp>
        <p:nvSpPr>
          <p:cNvPr id="151" name="Google Shape;151;p20"/>
          <p:cNvSpPr txBox="1"/>
          <p:nvPr/>
        </p:nvSpPr>
        <p:spPr>
          <a:xfrm>
            <a:off x="2927500" y="24141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Rivalry Among Existing Firms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High</a:t>
            </a:r>
            <a:endParaRPr b="1"/>
          </a:p>
        </p:txBody>
      </p:sp>
      <p:sp>
        <p:nvSpPr>
          <p:cNvPr id="152" name="Google Shape;152;p20"/>
          <p:cNvSpPr txBox="1"/>
          <p:nvPr/>
        </p:nvSpPr>
        <p:spPr>
          <a:xfrm>
            <a:off x="2601700" y="3681875"/>
            <a:ext cx="365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Threat of Substitute Products or Services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Moderate to High</a:t>
            </a:r>
            <a:endParaRPr b="1"/>
          </a:p>
        </p:txBody>
      </p:sp>
      <p:sp>
        <p:nvSpPr>
          <p:cNvPr id="153" name="Google Shape;153;p20"/>
          <p:cNvSpPr/>
          <p:nvPr/>
        </p:nvSpPr>
        <p:spPr>
          <a:xfrm>
            <a:off x="5832925" y="2496550"/>
            <a:ext cx="592500" cy="348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949AB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5400000">
            <a:off x="4131250" y="2026300"/>
            <a:ext cx="592500" cy="348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949AB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10800000">
            <a:off x="2599200" y="2496550"/>
            <a:ext cx="592500" cy="348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949AB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rot="5400000">
            <a:off x="4131250" y="3152000"/>
            <a:ext cx="592500" cy="3480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949AB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0" y="535200"/>
            <a:ext cx="914400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Porter's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b="1" lang="en">
                <a:solidFill>
                  <a:srgbClr val="0000FF"/>
                </a:solidFill>
              </a:rPr>
              <a:t>Five Forces </a:t>
            </a:r>
            <a:r>
              <a:rPr b="1" lang="en">
                <a:solidFill>
                  <a:srgbClr val="0000FF"/>
                </a:solidFill>
              </a:rPr>
              <a:t>Analysis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844850" y="2198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Financial Analysis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738"/>
            <a:ext cx="9144000" cy="51420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