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4"/>
  </p:sldMasterIdLst>
  <p:sldIdLst>
    <p:sldId id="259" r:id="rId5"/>
    <p:sldId id="266" r:id="rId6"/>
    <p:sldId id="270" r:id="rId7"/>
    <p:sldId id="272" r:id="rId8"/>
    <p:sldId id="273" r:id="rId9"/>
    <p:sldId id="274" r:id="rId10"/>
    <p:sldId id="275" r:id="rId11"/>
    <p:sldId id="276" r:id="rId12"/>
    <p:sldId id="260" r:id="rId13"/>
    <p:sldId id="262" r:id="rId14"/>
    <p:sldId id="277" r:id="rId15"/>
    <p:sldId id="278" r:id="rId16"/>
    <p:sldId id="292" r:id="rId17"/>
    <p:sldId id="293" r:id="rId18"/>
    <p:sldId id="302" r:id="rId19"/>
    <p:sldId id="298" r:id="rId20"/>
    <p:sldId id="297" r:id="rId21"/>
    <p:sldId id="271" r:id="rId22"/>
    <p:sldId id="305" r:id="rId23"/>
    <p:sldId id="308" r:id="rId24"/>
    <p:sldId id="306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3" d="100"/>
          <a:sy n="53" d="100"/>
        </p:scale>
        <p:origin x="330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243700488837026"/>
          <c:y val="0.75092214794295475"/>
          <c:w val="0.58366223745385115"/>
          <c:h val="0.24907785205704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Net Income in Millions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Sheet1!$A$2:$A$10</c:f>
              <c:numCache>
                <c:formatCode>General</c:formatCod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2439</c:v>
                </c:pt>
                <c:pt idx="1">
                  <c:v>2968</c:v>
                </c:pt>
                <c:pt idx="2">
                  <c:v>3442</c:v>
                </c:pt>
                <c:pt idx="3">
                  <c:v>3175</c:v>
                </c:pt>
                <c:pt idx="4">
                  <c:v>616</c:v>
                </c:pt>
                <c:pt idx="5">
                  <c:v>886</c:v>
                </c:pt>
                <c:pt idx="6">
                  <c:v>2489</c:v>
                </c:pt>
                <c:pt idx="7">
                  <c:v>-5040</c:v>
                </c:pt>
                <c:pt idx="8">
                  <c:v>2038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FE-47C2-836C-9A068C936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2260448"/>
        <c:axId val="652262208"/>
      </c:lineChart>
      <c:catAx>
        <c:axId val="65226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262208"/>
        <c:crosses val="autoZero"/>
        <c:auto val="1"/>
        <c:lblAlgn val="ctr"/>
        <c:lblOffset val="100"/>
        <c:noMultiLvlLbl val="0"/>
      </c:catAx>
      <c:valAx>
        <c:axId val="65226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2604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 (Billions)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US Pharma</c:v>
                </c:pt>
                <c:pt idx="1">
                  <c:v>PTS</c:v>
                </c:pt>
                <c:pt idx="2">
                  <c:v>MSS</c:v>
                </c:pt>
                <c:pt idx="3">
                  <c:v>International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212.1</c:v>
                </c:pt>
                <c:pt idx="1">
                  <c:v>3.9</c:v>
                </c:pt>
                <c:pt idx="2">
                  <c:v>11.6</c:v>
                </c:pt>
                <c:pt idx="3">
                  <c:v>36.299999999999997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B2-4CCE-85F9-87D194D05F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D2-430E-AE36-A7BF2331F1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217888"/>
        <c:axId val="726218240"/>
      </c:barChart>
      <c:catAx>
        <c:axId val="72621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218240"/>
        <c:crosses val="autoZero"/>
        <c:auto val="1"/>
        <c:lblAlgn val="ctr"/>
        <c:lblOffset val="100"/>
        <c:noMultiLvlLbl val="0"/>
      </c:catAx>
      <c:valAx>
        <c:axId val="726218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6217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 (Bil)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McKesson</c:v>
                </c:pt>
                <c:pt idx="1">
                  <c:v>AmeriSource</c:v>
                </c:pt>
                <c:pt idx="2">
                  <c:v>Cardinal Health</c:v>
                </c:pt>
                <c:pt idx="3">
                  <c:v>Centene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268</c:v>
                </c:pt>
                <c:pt idx="1">
                  <c:v>238</c:v>
                </c:pt>
                <c:pt idx="2">
                  <c:v>181</c:v>
                </c:pt>
                <c:pt idx="3">
                  <c:v>144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AD-4E43-9B61-00599D96B4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99979648"/>
        <c:axId val="499981056"/>
      </c:barChart>
      <c:catAx>
        <c:axId val="4999796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Company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981056"/>
        <c:crosses val="autoZero"/>
        <c:auto val="1"/>
        <c:lblAlgn val="ctr"/>
        <c:lblOffset val="100"/>
        <c:noMultiLvlLbl val="0"/>
      </c:catAx>
      <c:valAx>
        <c:axId val="49998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Revenue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979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ROE</a:t>
            </a:r>
            <a:r>
              <a:rPr lang="en-US" baseline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(%)</a:t>
            </a:r>
            <a:endParaRPr lang="en-US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Sheet1!$A$2:$A$13</c:f>
              <c:numCache>
                <c:formatCode>General</c:formatCode>
                <c:ptCount val="12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18.170000000000002</c:v>
                </c:pt>
                <c:pt idx="1">
                  <c:v>21.8</c:v>
                </c:pt>
                <c:pt idx="2">
                  <c:v>15.11</c:v>
                </c:pt>
                <c:pt idx="3">
                  <c:v>16.82</c:v>
                </c:pt>
                <c:pt idx="4">
                  <c:v>22.48</c:v>
                </c:pt>
                <c:pt idx="5">
                  <c:v>21.27</c:v>
                </c:pt>
                <c:pt idx="6">
                  <c:v>41.64</c:v>
                </c:pt>
                <c:pt idx="7">
                  <c:v>-3.78</c:v>
                </c:pt>
                <c:pt idx="8">
                  <c:v>-12.4</c:v>
                </c:pt>
                <c:pt idx="9">
                  <c:v>-16.399999999999999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5A-487F-AB7D-502167DB7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5434056"/>
        <c:axId val="285433352"/>
      </c:barChart>
      <c:catAx>
        <c:axId val="285434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33352"/>
        <c:crosses val="autoZero"/>
        <c:auto val="1"/>
        <c:lblAlgn val="ctr"/>
        <c:lblOffset val="100"/>
        <c:noMultiLvlLbl val="0"/>
      </c:catAx>
      <c:valAx>
        <c:axId val="285433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340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b="0" dirty="0"/>
              <a:t>Margin</a:t>
            </a:r>
            <a:r>
              <a:rPr lang="en-US" b="0" baseline="0" dirty="0"/>
              <a:t> %</a:t>
            </a:r>
            <a:endParaRPr lang="en-US" b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237081692913384E-2"/>
          <c:y val="1.7015623953271164E-2"/>
          <c:w val="0.92276291830708657"/>
          <c:h val="0.8066878809862277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1.03</c:v>
                </c:pt>
                <c:pt idx="1">
                  <c:v>1.0900000000000001</c:v>
                </c:pt>
                <c:pt idx="2">
                  <c:v>1.3</c:v>
                </c:pt>
                <c:pt idx="3">
                  <c:v>0.88</c:v>
                </c:pt>
                <c:pt idx="4">
                  <c:v>1</c:v>
                </c:pt>
                <c:pt idx="5">
                  <c:v>1.04</c:v>
                </c:pt>
                <c:pt idx="6">
                  <c:v>0.97</c:v>
                </c:pt>
                <c:pt idx="7">
                  <c:v>2.34</c:v>
                </c:pt>
                <c:pt idx="8">
                  <c:v>-0.15</c:v>
                </c:pt>
                <c:pt idx="9">
                  <c:v>-0.41</c:v>
                </c:pt>
                <c:pt idx="10">
                  <c:v>-1.76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9A-418C-BD22-EE35A32B8A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5434408"/>
        <c:axId val="285438632"/>
      </c:lineChart>
      <c:catAx>
        <c:axId val="285434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38632"/>
        <c:crosses val="autoZero"/>
        <c:auto val="1"/>
        <c:lblAlgn val="ctr"/>
        <c:lblOffset val="100"/>
        <c:noMultiLvlLbl val="0"/>
      </c:catAx>
      <c:valAx>
        <c:axId val="285438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54344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Div/Share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0.8</c:v>
                </c:pt>
                <c:pt idx="1">
                  <c:v>0.8</c:v>
                </c:pt>
                <c:pt idx="2">
                  <c:v>0.88</c:v>
                </c:pt>
                <c:pt idx="3">
                  <c:v>0.96</c:v>
                </c:pt>
                <c:pt idx="4">
                  <c:v>1.04</c:v>
                </c:pt>
                <c:pt idx="5">
                  <c:v>1.1599999999999999</c:v>
                </c:pt>
                <c:pt idx="6">
                  <c:v>1.24</c:v>
                </c:pt>
                <c:pt idx="7">
                  <c:v>1.46</c:v>
                </c:pt>
                <c:pt idx="8">
                  <c:v>1.6</c:v>
                </c:pt>
                <c:pt idx="9">
                  <c:v>1.66</c:v>
                </c:pt>
                <c:pt idx="10">
                  <c:v>1.78</c:v>
                </c:pt>
                <c:pt idx="11">
                  <c:v>2.02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2B0-425F-955B-3EAFF3CAA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2287200"/>
        <c:axId val="652290368"/>
      </c:lineChart>
      <c:catAx>
        <c:axId val="65228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290368"/>
        <c:crosses val="autoZero"/>
        <c:auto val="1"/>
        <c:lblAlgn val="ctr"/>
        <c:lblOffset val="100"/>
        <c:noMultiLvlLbl val="0"/>
      </c:catAx>
      <c:valAx>
        <c:axId val="65229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287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Payout %</a:t>
            </a:r>
          </a:p>
        </c:rich>
      </c:tx>
      <c:layout>
        <c:manualLayout>
          <c:xMode val="edge"/>
          <c:yMode val="edge"/>
          <c:x val="0.41636546692888338"/>
          <c:y val="1.6303982228402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8.8000000000000007</c:v>
                </c:pt>
                <c:pt idx="1">
                  <c:v>9</c:v>
                </c:pt>
                <c:pt idx="2">
                  <c:v>9.1</c:v>
                </c:pt>
                <c:pt idx="3">
                  <c:v>8.9</c:v>
                </c:pt>
                <c:pt idx="4">
                  <c:v>8.8000000000000007</c:v>
                </c:pt>
                <c:pt idx="5">
                  <c:v>9.1</c:v>
                </c:pt>
                <c:pt idx="6">
                  <c:v>9.5</c:v>
                </c:pt>
                <c:pt idx="7">
                  <c:v>9.9</c:v>
                </c:pt>
                <c:pt idx="8">
                  <c:v>9.4</c:v>
                </c:pt>
                <c:pt idx="9">
                  <c:v>9.1</c:v>
                </c:pt>
                <c:pt idx="10">
                  <c:v>8.8000000000000007</c:v>
                </c:pt>
                <c:pt idx="11">
                  <c:v>9.1999999999999993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1B-43DB-9E80-722858710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0039488"/>
        <c:axId val="500035616"/>
      </c:lineChart>
      <c:catAx>
        <c:axId val="50003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035616"/>
        <c:crosses val="autoZero"/>
        <c:auto val="1"/>
        <c:lblAlgn val="ctr"/>
        <c:lblOffset val="100"/>
        <c:noMultiLvlLbl val="0"/>
      </c:catAx>
      <c:valAx>
        <c:axId val="50003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03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FCF in Millions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1950</c:v>
                </c:pt>
                <c:pt idx="1">
                  <c:v>2552</c:v>
                </c:pt>
                <c:pt idx="2">
                  <c:v>2083</c:v>
                </c:pt>
                <c:pt idx="3">
                  <c:v>2717</c:v>
                </c:pt>
                <c:pt idx="4">
                  <c:v>2567</c:v>
                </c:pt>
                <c:pt idx="5">
                  <c:v>2995</c:v>
                </c:pt>
                <c:pt idx="6">
                  <c:v>4182</c:v>
                </c:pt>
                <c:pt idx="7">
                  <c:v>3765</c:v>
                </c:pt>
                <c:pt idx="8">
                  <c:v>3479</c:v>
                </c:pt>
                <c:pt idx="9">
                  <c:v>3868</c:v>
                </c:pt>
                <c:pt idx="10">
                  <c:v>3901</c:v>
                </c:pt>
                <c:pt idx="11">
                  <c:v>3889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2B-4301-B1C8-35DE640EF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0002528"/>
        <c:axId val="500002880"/>
      </c:lineChart>
      <c:catAx>
        <c:axId val="50000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002880"/>
        <c:crosses val="autoZero"/>
        <c:auto val="1"/>
        <c:lblAlgn val="ctr"/>
        <c:lblOffset val="100"/>
        <c:noMultiLvlLbl val="0"/>
      </c:catAx>
      <c:valAx>
        <c:axId val="500002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00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49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1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54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7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74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3/15/2023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9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4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91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4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8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31" r:id="rId8"/>
    <p:sldLayoutId id="2147483732" r:id="rId9"/>
    <p:sldLayoutId id="2147483733" r:id="rId10"/>
    <p:sldLayoutId id="2147483741" r:id="rId11"/>
    <p:sldLayoutId id="2147483743" r:id="rId1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4.glb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rketwatch.com/" TargetMode="External"/><Relationship Id="rId2" Type="http://schemas.openxmlformats.org/officeDocument/2006/relationships/hyperlink" Target="https://www.macrotrends.net/stocks/charts/MCK/mckesson/price-fc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nbc.com/" TargetMode="External"/><Relationship Id="rId5" Type="http://schemas.openxmlformats.org/officeDocument/2006/relationships/hyperlink" Target="https://www.refinitiv.com/" TargetMode="External"/><Relationship Id="rId4" Type="http://schemas.openxmlformats.org/officeDocument/2006/relationships/hyperlink" Target="https://investor.mckesson.com/financials/annual-reports/default.aspx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7.png"/><Relationship Id="rId4" Type="http://schemas.microsoft.com/office/2017/06/relationships/model3d" Target="../media/model3d2.glb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10.png"/><Relationship Id="rId4" Type="http://schemas.microsoft.com/office/2017/06/relationships/model3d" Target="../media/model3d4.glb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9.svg"/><Relationship Id="rId2" Type="http://schemas.microsoft.com/office/2017/06/relationships/model3d" Target="../media/model3d3.glb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svg"/><Relationship Id="rId4" Type="http://schemas.microsoft.com/office/2017/06/relationships/model3d" Target="../media/model3d4.glb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image" Target="../media/image19.sv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C8D34-C4FD-65CC-C11F-8BBFCD058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Medical Background, Medical Powerpoint Templates Free Download -  SlideBackground">
            <a:extLst>
              <a:ext uri="{FF2B5EF4-FFF2-40B4-BE49-F238E27FC236}">
                <a16:creationId xmlns:a16="http://schemas.microsoft.com/office/drawing/2014/main" id="{A95A8024-3A90-D5A8-138B-200EF149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76413F-DEDE-B21A-F27B-3CACDC61A72E}"/>
              </a:ext>
            </a:extLst>
          </p:cNvPr>
          <p:cNvSpPr txBox="1"/>
          <p:nvPr/>
        </p:nvSpPr>
        <p:spPr>
          <a:xfrm>
            <a:off x="-1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3408514" y="4598027"/>
                </a:moveTo>
                <a:lnTo>
                  <a:pt x="3417113" y="4598027"/>
                </a:lnTo>
                <a:lnTo>
                  <a:pt x="3417113" y="4604826"/>
                </a:lnTo>
                <a:cubicBezTo>
                  <a:pt x="3417113" y="4617759"/>
                  <a:pt x="3413514" y="4627958"/>
                  <a:pt x="3406314" y="4635424"/>
                </a:cubicBezTo>
                <a:cubicBezTo>
                  <a:pt x="3399115" y="4642890"/>
                  <a:pt x="3388649" y="4646624"/>
                  <a:pt x="3374917" y="4646624"/>
                </a:cubicBezTo>
                <a:cubicBezTo>
                  <a:pt x="3371717" y="4646624"/>
                  <a:pt x="3368317" y="4646290"/>
                  <a:pt x="3364717" y="4645624"/>
                </a:cubicBezTo>
                <a:cubicBezTo>
                  <a:pt x="3361117" y="4644957"/>
                  <a:pt x="3357951" y="4643790"/>
                  <a:pt x="3355218" y="4642124"/>
                </a:cubicBezTo>
                <a:cubicBezTo>
                  <a:pt x="3352485" y="4640457"/>
                  <a:pt x="3350251" y="4638291"/>
                  <a:pt x="3348518" y="4635624"/>
                </a:cubicBezTo>
                <a:cubicBezTo>
                  <a:pt x="3346785" y="4632958"/>
                  <a:pt x="3345918" y="4629691"/>
                  <a:pt x="3345918" y="4625825"/>
                </a:cubicBezTo>
                <a:cubicBezTo>
                  <a:pt x="3345918" y="4619825"/>
                  <a:pt x="3347818" y="4614959"/>
                  <a:pt x="3351618" y="4611226"/>
                </a:cubicBezTo>
                <a:cubicBezTo>
                  <a:pt x="3355418" y="4607493"/>
                  <a:pt x="3360251" y="4604693"/>
                  <a:pt x="3366117" y="4602826"/>
                </a:cubicBezTo>
                <a:cubicBezTo>
                  <a:pt x="3371983" y="4600960"/>
                  <a:pt x="3378683" y="4599693"/>
                  <a:pt x="3386216" y="4599027"/>
                </a:cubicBezTo>
                <a:cubicBezTo>
                  <a:pt x="3393749" y="4598360"/>
                  <a:pt x="3401182" y="4598027"/>
                  <a:pt x="3408514" y="4598027"/>
                </a:cubicBezTo>
                <a:close/>
                <a:moveTo>
                  <a:pt x="2323190" y="4532031"/>
                </a:moveTo>
                <a:cubicBezTo>
                  <a:pt x="2331189" y="4532031"/>
                  <a:pt x="2338190" y="4533531"/>
                  <a:pt x="2344189" y="4536530"/>
                </a:cubicBezTo>
                <a:cubicBezTo>
                  <a:pt x="2350189" y="4539530"/>
                  <a:pt x="2355221" y="4543430"/>
                  <a:pt x="2359288" y="4548230"/>
                </a:cubicBezTo>
                <a:cubicBezTo>
                  <a:pt x="2363355" y="4553029"/>
                  <a:pt x="2366488" y="4558562"/>
                  <a:pt x="2368688" y="4564829"/>
                </a:cubicBezTo>
                <a:cubicBezTo>
                  <a:pt x="2370887" y="4571095"/>
                  <a:pt x="2371987" y="4577494"/>
                  <a:pt x="2371987" y="4584027"/>
                </a:cubicBezTo>
                <a:cubicBezTo>
                  <a:pt x="2371987" y="4590560"/>
                  <a:pt x="2370954" y="4596960"/>
                  <a:pt x="2368887" y="4603226"/>
                </a:cubicBezTo>
                <a:cubicBezTo>
                  <a:pt x="2366821" y="4609492"/>
                  <a:pt x="2363754" y="4615159"/>
                  <a:pt x="2359688" y="4620225"/>
                </a:cubicBezTo>
                <a:cubicBezTo>
                  <a:pt x="2355621" y="4625291"/>
                  <a:pt x="2350589" y="4629325"/>
                  <a:pt x="2344589" y="4632324"/>
                </a:cubicBezTo>
                <a:cubicBezTo>
                  <a:pt x="2338589" y="4635324"/>
                  <a:pt x="2331590" y="4636824"/>
                  <a:pt x="2323590" y="4636824"/>
                </a:cubicBezTo>
                <a:cubicBezTo>
                  <a:pt x="2315724" y="4636824"/>
                  <a:pt x="2308791" y="4635324"/>
                  <a:pt x="2302792" y="4632324"/>
                </a:cubicBezTo>
                <a:cubicBezTo>
                  <a:pt x="2296792" y="4629325"/>
                  <a:pt x="2291726" y="4625291"/>
                  <a:pt x="2287592" y="4620225"/>
                </a:cubicBezTo>
                <a:cubicBezTo>
                  <a:pt x="2283459" y="4615159"/>
                  <a:pt x="2280393" y="4609492"/>
                  <a:pt x="2278393" y="4603226"/>
                </a:cubicBezTo>
                <a:cubicBezTo>
                  <a:pt x="2276393" y="4596960"/>
                  <a:pt x="2275393" y="4590560"/>
                  <a:pt x="2275393" y="4584027"/>
                </a:cubicBezTo>
                <a:cubicBezTo>
                  <a:pt x="2275393" y="4577494"/>
                  <a:pt x="2276393" y="4571095"/>
                  <a:pt x="2278393" y="4564829"/>
                </a:cubicBezTo>
                <a:cubicBezTo>
                  <a:pt x="2280393" y="4558562"/>
                  <a:pt x="2283392" y="4553029"/>
                  <a:pt x="2287392" y="4548230"/>
                </a:cubicBezTo>
                <a:cubicBezTo>
                  <a:pt x="2291392" y="4543430"/>
                  <a:pt x="2296392" y="4539530"/>
                  <a:pt x="2302392" y="4536530"/>
                </a:cubicBezTo>
                <a:cubicBezTo>
                  <a:pt x="2308391" y="4533531"/>
                  <a:pt x="2315324" y="4532031"/>
                  <a:pt x="2323190" y="4532031"/>
                </a:cubicBezTo>
                <a:close/>
                <a:moveTo>
                  <a:pt x="3523321" y="4482834"/>
                </a:moveTo>
                <a:lnTo>
                  <a:pt x="3523321" y="4609026"/>
                </a:lnTo>
                <a:cubicBezTo>
                  <a:pt x="3523321" y="4619425"/>
                  <a:pt x="3524621" y="4629591"/>
                  <a:pt x="3527221" y="4639524"/>
                </a:cubicBezTo>
                <a:cubicBezTo>
                  <a:pt x="3529821" y="4649457"/>
                  <a:pt x="3534054" y="4658323"/>
                  <a:pt x="3539920" y="4666122"/>
                </a:cubicBezTo>
                <a:cubicBezTo>
                  <a:pt x="3545787" y="4673922"/>
                  <a:pt x="3553419" y="4680288"/>
                  <a:pt x="3562819" y="4685221"/>
                </a:cubicBezTo>
                <a:cubicBezTo>
                  <a:pt x="3572218" y="4690154"/>
                  <a:pt x="3583785" y="4692621"/>
                  <a:pt x="3597517" y="4692621"/>
                </a:cubicBezTo>
                <a:cubicBezTo>
                  <a:pt x="3604583" y="4692621"/>
                  <a:pt x="3611316" y="4691654"/>
                  <a:pt x="3617716" y="4689721"/>
                </a:cubicBezTo>
                <a:cubicBezTo>
                  <a:pt x="3624115" y="4687788"/>
                  <a:pt x="3629981" y="4685321"/>
                  <a:pt x="3635315" y="4682321"/>
                </a:cubicBezTo>
                <a:cubicBezTo>
                  <a:pt x="3640648" y="4679322"/>
                  <a:pt x="3645281" y="4675788"/>
                  <a:pt x="3649214" y="4671722"/>
                </a:cubicBezTo>
                <a:cubicBezTo>
                  <a:pt x="3653147" y="4667656"/>
                  <a:pt x="3656380" y="4663289"/>
                  <a:pt x="3658913" y="4658623"/>
                </a:cubicBezTo>
                <a:lnTo>
                  <a:pt x="3659713" y="4658623"/>
                </a:lnTo>
                <a:lnTo>
                  <a:pt x="3659713" y="4686821"/>
                </a:lnTo>
                <a:lnTo>
                  <a:pt x="3724309" y="4686821"/>
                </a:lnTo>
                <a:lnTo>
                  <a:pt x="3724309" y="4482834"/>
                </a:lnTo>
                <a:lnTo>
                  <a:pt x="3657313" y="4482834"/>
                </a:lnTo>
                <a:lnTo>
                  <a:pt x="3657313" y="4593027"/>
                </a:lnTo>
                <a:cubicBezTo>
                  <a:pt x="3657313" y="4604759"/>
                  <a:pt x="3654213" y="4614992"/>
                  <a:pt x="3648014" y="4623725"/>
                </a:cubicBezTo>
                <a:cubicBezTo>
                  <a:pt x="3641814" y="4632458"/>
                  <a:pt x="3632848" y="4636824"/>
                  <a:pt x="3621116" y="4636824"/>
                </a:cubicBezTo>
                <a:cubicBezTo>
                  <a:pt x="3614849" y="4636824"/>
                  <a:pt x="3609816" y="4635658"/>
                  <a:pt x="3606017" y="4633324"/>
                </a:cubicBezTo>
                <a:cubicBezTo>
                  <a:pt x="3602217" y="4630991"/>
                  <a:pt x="3599150" y="4627791"/>
                  <a:pt x="3596817" y="4623725"/>
                </a:cubicBezTo>
                <a:cubicBezTo>
                  <a:pt x="3594483" y="4619659"/>
                  <a:pt x="3592917" y="4615026"/>
                  <a:pt x="3592118" y="4609826"/>
                </a:cubicBezTo>
                <a:cubicBezTo>
                  <a:pt x="3591317" y="4604626"/>
                  <a:pt x="3590917" y="4599160"/>
                  <a:pt x="3590917" y="4593427"/>
                </a:cubicBezTo>
                <a:lnTo>
                  <a:pt x="3590917" y="4482834"/>
                </a:lnTo>
                <a:close/>
                <a:moveTo>
                  <a:pt x="2698623" y="4482834"/>
                </a:moveTo>
                <a:lnTo>
                  <a:pt x="2783818" y="4683621"/>
                </a:lnTo>
                <a:lnTo>
                  <a:pt x="2777219" y="4700420"/>
                </a:lnTo>
                <a:cubicBezTo>
                  <a:pt x="2774019" y="4709086"/>
                  <a:pt x="2770086" y="4715819"/>
                  <a:pt x="2765419" y="4720619"/>
                </a:cubicBezTo>
                <a:cubicBezTo>
                  <a:pt x="2760752" y="4725419"/>
                  <a:pt x="2753220" y="4727819"/>
                  <a:pt x="2742821" y="4727819"/>
                </a:cubicBezTo>
                <a:cubicBezTo>
                  <a:pt x="2739621" y="4727819"/>
                  <a:pt x="2736021" y="4727485"/>
                  <a:pt x="2732021" y="4726819"/>
                </a:cubicBezTo>
                <a:cubicBezTo>
                  <a:pt x="2728021" y="4726152"/>
                  <a:pt x="2724422" y="4725219"/>
                  <a:pt x="2721222" y="4724019"/>
                </a:cubicBezTo>
                <a:lnTo>
                  <a:pt x="2713822" y="4780615"/>
                </a:lnTo>
                <a:cubicBezTo>
                  <a:pt x="2718755" y="4781949"/>
                  <a:pt x="2724555" y="4783049"/>
                  <a:pt x="2731221" y="4783915"/>
                </a:cubicBezTo>
                <a:cubicBezTo>
                  <a:pt x="2737888" y="4784782"/>
                  <a:pt x="2744353" y="4785215"/>
                  <a:pt x="2750620" y="4785215"/>
                </a:cubicBezTo>
                <a:cubicBezTo>
                  <a:pt x="2763419" y="4785215"/>
                  <a:pt x="2774552" y="4783682"/>
                  <a:pt x="2784018" y="4780615"/>
                </a:cubicBezTo>
                <a:cubicBezTo>
                  <a:pt x="2793484" y="4777549"/>
                  <a:pt x="2801684" y="4773082"/>
                  <a:pt x="2808617" y="4767216"/>
                </a:cubicBezTo>
                <a:cubicBezTo>
                  <a:pt x="2815550" y="4761350"/>
                  <a:pt x="2821549" y="4754250"/>
                  <a:pt x="2826616" y="4745918"/>
                </a:cubicBezTo>
                <a:cubicBezTo>
                  <a:pt x="2831682" y="4737585"/>
                  <a:pt x="2836282" y="4728152"/>
                  <a:pt x="2840414" y="4717619"/>
                </a:cubicBezTo>
                <a:lnTo>
                  <a:pt x="2931609" y="4482834"/>
                </a:lnTo>
                <a:lnTo>
                  <a:pt x="2860414" y="4482834"/>
                </a:lnTo>
                <a:lnTo>
                  <a:pt x="2819815" y="4613826"/>
                </a:lnTo>
                <a:lnTo>
                  <a:pt x="2818616" y="4613826"/>
                </a:lnTo>
                <a:lnTo>
                  <a:pt x="2773219" y="4482834"/>
                </a:lnTo>
                <a:close/>
                <a:moveTo>
                  <a:pt x="2604564" y="4477034"/>
                </a:moveTo>
                <a:cubicBezTo>
                  <a:pt x="2597498" y="4477034"/>
                  <a:pt x="2590798" y="4478001"/>
                  <a:pt x="2584465" y="4479934"/>
                </a:cubicBezTo>
                <a:cubicBezTo>
                  <a:pt x="2578132" y="4481867"/>
                  <a:pt x="2572333" y="4484334"/>
                  <a:pt x="2567066" y="4487333"/>
                </a:cubicBezTo>
                <a:cubicBezTo>
                  <a:pt x="2561800" y="4490333"/>
                  <a:pt x="2557167" y="4493966"/>
                  <a:pt x="2553167" y="4498233"/>
                </a:cubicBezTo>
                <a:cubicBezTo>
                  <a:pt x="2549167" y="4502499"/>
                  <a:pt x="2545967" y="4506765"/>
                  <a:pt x="2543568" y="4511032"/>
                </a:cubicBezTo>
                <a:lnTo>
                  <a:pt x="2542768" y="4511032"/>
                </a:lnTo>
                <a:lnTo>
                  <a:pt x="2542768" y="4482834"/>
                </a:lnTo>
                <a:lnTo>
                  <a:pt x="2477572" y="4482834"/>
                </a:lnTo>
                <a:lnTo>
                  <a:pt x="2477572" y="4686821"/>
                </a:lnTo>
                <a:lnTo>
                  <a:pt x="2545168" y="4686821"/>
                </a:lnTo>
                <a:lnTo>
                  <a:pt x="2545168" y="4576228"/>
                </a:lnTo>
                <a:cubicBezTo>
                  <a:pt x="2545168" y="4570495"/>
                  <a:pt x="2545934" y="4564962"/>
                  <a:pt x="2547467" y="4559629"/>
                </a:cubicBezTo>
                <a:cubicBezTo>
                  <a:pt x="2549001" y="4554296"/>
                  <a:pt x="2551267" y="4549596"/>
                  <a:pt x="2554267" y="4545530"/>
                </a:cubicBezTo>
                <a:cubicBezTo>
                  <a:pt x="2557267" y="4541463"/>
                  <a:pt x="2561000" y="4538264"/>
                  <a:pt x="2565466" y="4535930"/>
                </a:cubicBezTo>
                <a:cubicBezTo>
                  <a:pt x="2569932" y="4533597"/>
                  <a:pt x="2575165" y="4532431"/>
                  <a:pt x="2581165" y="4532431"/>
                </a:cubicBezTo>
                <a:cubicBezTo>
                  <a:pt x="2587165" y="4532431"/>
                  <a:pt x="2592165" y="4533597"/>
                  <a:pt x="2596164" y="4535930"/>
                </a:cubicBezTo>
                <a:cubicBezTo>
                  <a:pt x="2600164" y="4538264"/>
                  <a:pt x="2603231" y="4541397"/>
                  <a:pt x="2605364" y="4545330"/>
                </a:cubicBezTo>
                <a:cubicBezTo>
                  <a:pt x="2607497" y="4549263"/>
                  <a:pt x="2609064" y="4553829"/>
                  <a:pt x="2610064" y="4559029"/>
                </a:cubicBezTo>
                <a:cubicBezTo>
                  <a:pt x="2611063" y="4564229"/>
                  <a:pt x="2611564" y="4569695"/>
                  <a:pt x="2611564" y="4575428"/>
                </a:cubicBezTo>
                <a:lnTo>
                  <a:pt x="2611564" y="4686821"/>
                </a:lnTo>
                <a:lnTo>
                  <a:pt x="2679159" y="4686821"/>
                </a:lnTo>
                <a:lnTo>
                  <a:pt x="2679159" y="4560629"/>
                </a:lnTo>
                <a:cubicBezTo>
                  <a:pt x="2679159" y="4550496"/>
                  <a:pt x="2677860" y="4540397"/>
                  <a:pt x="2675259" y="4530331"/>
                </a:cubicBezTo>
                <a:cubicBezTo>
                  <a:pt x="2672660" y="4520265"/>
                  <a:pt x="2668427" y="4511332"/>
                  <a:pt x="2662560" y="4503532"/>
                </a:cubicBezTo>
                <a:cubicBezTo>
                  <a:pt x="2656694" y="4495733"/>
                  <a:pt x="2648961" y="4489367"/>
                  <a:pt x="2639361" y="4484434"/>
                </a:cubicBezTo>
                <a:cubicBezTo>
                  <a:pt x="2629762" y="4479501"/>
                  <a:pt x="2618163" y="4477034"/>
                  <a:pt x="2604564" y="4477034"/>
                </a:cubicBezTo>
                <a:close/>
                <a:moveTo>
                  <a:pt x="1690163" y="4477034"/>
                </a:moveTo>
                <a:cubicBezTo>
                  <a:pt x="1683097" y="4477034"/>
                  <a:pt x="1676398" y="4478001"/>
                  <a:pt x="1670065" y="4479934"/>
                </a:cubicBezTo>
                <a:cubicBezTo>
                  <a:pt x="1663732" y="4481867"/>
                  <a:pt x="1657932" y="4484334"/>
                  <a:pt x="1652666" y="4487333"/>
                </a:cubicBezTo>
                <a:cubicBezTo>
                  <a:pt x="1647400" y="4490333"/>
                  <a:pt x="1642766" y="4493966"/>
                  <a:pt x="1638766" y="4498233"/>
                </a:cubicBezTo>
                <a:cubicBezTo>
                  <a:pt x="1634767" y="4502499"/>
                  <a:pt x="1631567" y="4506765"/>
                  <a:pt x="1629167" y="4511032"/>
                </a:cubicBezTo>
                <a:lnTo>
                  <a:pt x="1628367" y="4511032"/>
                </a:lnTo>
                <a:lnTo>
                  <a:pt x="1628367" y="4482834"/>
                </a:lnTo>
                <a:lnTo>
                  <a:pt x="1563172" y="4482834"/>
                </a:lnTo>
                <a:lnTo>
                  <a:pt x="1563172" y="4686821"/>
                </a:lnTo>
                <a:lnTo>
                  <a:pt x="1630767" y="4686821"/>
                </a:lnTo>
                <a:lnTo>
                  <a:pt x="1630767" y="4576228"/>
                </a:lnTo>
                <a:cubicBezTo>
                  <a:pt x="1630767" y="4570495"/>
                  <a:pt x="1631534" y="4564962"/>
                  <a:pt x="1633067" y="4559629"/>
                </a:cubicBezTo>
                <a:cubicBezTo>
                  <a:pt x="1634600" y="4554296"/>
                  <a:pt x="1636867" y="4549596"/>
                  <a:pt x="1639867" y="4545530"/>
                </a:cubicBezTo>
                <a:cubicBezTo>
                  <a:pt x="1642866" y="4541463"/>
                  <a:pt x="1646599" y="4538264"/>
                  <a:pt x="1651066" y="4535930"/>
                </a:cubicBezTo>
                <a:cubicBezTo>
                  <a:pt x="1655532" y="4533597"/>
                  <a:pt x="1660765" y="4532431"/>
                  <a:pt x="1666765" y="4532431"/>
                </a:cubicBezTo>
                <a:cubicBezTo>
                  <a:pt x="1672765" y="4532431"/>
                  <a:pt x="1677764" y="4533597"/>
                  <a:pt x="1681764" y="4535930"/>
                </a:cubicBezTo>
                <a:cubicBezTo>
                  <a:pt x="1685764" y="4538264"/>
                  <a:pt x="1688830" y="4541397"/>
                  <a:pt x="1690964" y="4545330"/>
                </a:cubicBezTo>
                <a:cubicBezTo>
                  <a:pt x="1693097" y="4549263"/>
                  <a:pt x="1694663" y="4553829"/>
                  <a:pt x="1695663" y="4559029"/>
                </a:cubicBezTo>
                <a:cubicBezTo>
                  <a:pt x="1696663" y="4564229"/>
                  <a:pt x="1697163" y="4569695"/>
                  <a:pt x="1697163" y="4575428"/>
                </a:cubicBezTo>
                <a:lnTo>
                  <a:pt x="1697163" y="4686821"/>
                </a:lnTo>
                <a:lnTo>
                  <a:pt x="1764759" y="4686821"/>
                </a:lnTo>
                <a:lnTo>
                  <a:pt x="1764759" y="4560629"/>
                </a:lnTo>
                <a:cubicBezTo>
                  <a:pt x="1764759" y="4550496"/>
                  <a:pt x="1763459" y="4540397"/>
                  <a:pt x="1760859" y="4530331"/>
                </a:cubicBezTo>
                <a:cubicBezTo>
                  <a:pt x="1758259" y="4520265"/>
                  <a:pt x="1754026" y="4511332"/>
                  <a:pt x="1748160" y="4503532"/>
                </a:cubicBezTo>
                <a:cubicBezTo>
                  <a:pt x="1742294" y="4495733"/>
                  <a:pt x="1734561" y="4489367"/>
                  <a:pt x="1724961" y="4484434"/>
                </a:cubicBezTo>
                <a:cubicBezTo>
                  <a:pt x="1715362" y="4479501"/>
                  <a:pt x="1703763" y="4477034"/>
                  <a:pt x="1690163" y="4477034"/>
                </a:cubicBezTo>
                <a:close/>
                <a:moveTo>
                  <a:pt x="3384716" y="4476234"/>
                </a:moveTo>
                <a:cubicBezTo>
                  <a:pt x="3368050" y="4476234"/>
                  <a:pt x="3351751" y="4479101"/>
                  <a:pt x="3335818" y="4484834"/>
                </a:cubicBezTo>
                <a:cubicBezTo>
                  <a:pt x="3319886" y="4490566"/>
                  <a:pt x="3305921" y="4499166"/>
                  <a:pt x="3293922" y="4510632"/>
                </a:cubicBezTo>
                <a:lnTo>
                  <a:pt x="3327919" y="4547230"/>
                </a:lnTo>
                <a:cubicBezTo>
                  <a:pt x="3334186" y="4541497"/>
                  <a:pt x="3341752" y="4536564"/>
                  <a:pt x="3350618" y="4532431"/>
                </a:cubicBezTo>
                <a:cubicBezTo>
                  <a:pt x="3359484" y="4528297"/>
                  <a:pt x="3368717" y="4526231"/>
                  <a:pt x="3378317" y="4526231"/>
                </a:cubicBezTo>
                <a:cubicBezTo>
                  <a:pt x="3388582" y="4526231"/>
                  <a:pt x="3397282" y="4528631"/>
                  <a:pt x="3404415" y="4533431"/>
                </a:cubicBezTo>
                <a:cubicBezTo>
                  <a:pt x="3411548" y="4538230"/>
                  <a:pt x="3415114" y="4545696"/>
                  <a:pt x="3415114" y="4555829"/>
                </a:cubicBezTo>
                <a:lnTo>
                  <a:pt x="3415114" y="4559029"/>
                </a:lnTo>
                <a:cubicBezTo>
                  <a:pt x="3400315" y="4559029"/>
                  <a:pt x="3385149" y="4559862"/>
                  <a:pt x="3369617" y="4561529"/>
                </a:cubicBezTo>
                <a:cubicBezTo>
                  <a:pt x="3354085" y="4563195"/>
                  <a:pt x="3339952" y="4566462"/>
                  <a:pt x="3327220" y="4571328"/>
                </a:cubicBezTo>
                <a:cubicBezTo>
                  <a:pt x="3314487" y="4576195"/>
                  <a:pt x="3304121" y="4583128"/>
                  <a:pt x="3296122" y="4592127"/>
                </a:cubicBezTo>
                <a:cubicBezTo>
                  <a:pt x="3288122" y="4601126"/>
                  <a:pt x="3284122" y="4613026"/>
                  <a:pt x="3284122" y="4627825"/>
                </a:cubicBezTo>
                <a:cubicBezTo>
                  <a:pt x="3284122" y="4639824"/>
                  <a:pt x="3286422" y="4649923"/>
                  <a:pt x="3291022" y="4658123"/>
                </a:cubicBezTo>
                <a:cubicBezTo>
                  <a:pt x="3295621" y="4666322"/>
                  <a:pt x="3301555" y="4672889"/>
                  <a:pt x="3308821" y="4677822"/>
                </a:cubicBezTo>
                <a:cubicBezTo>
                  <a:pt x="3316087" y="4682755"/>
                  <a:pt x="3324086" y="4686321"/>
                  <a:pt x="3332819" y="4688521"/>
                </a:cubicBezTo>
                <a:cubicBezTo>
                  <a:pt x="3341552" y="4690721"/>
                  <a:pt x="3349984" y="4691821"/>
                  <a:pt x="3358118" y="4691821"/>
                </a:cubicBezTo>
                <a:cubicBezTo>
                  <a:pt x="3370383" y="4691821"/>
                  <a:pt x="3381783" y="4689488"/>
                  <a:pt x="3392316" y="4684821"/>
                </a:cubicBezTo>
                <a:cubicBezTo>
                  <a:pt x="3402848" y="4680155"/>
                  <a:pt x="3410715" y="4673555"/>
                  <a:pt x="3415914" y="4665022"/>
                </a:cubicBezTo>
                <a:lnTo>
                  <a:pt x="3417113" y="4665022"/>
                </a:lnTo>
                <a:lnTo>
                  <a:pt x="3417113" y="4686821"/>
                </a:lnTo>
                <a:lnTo>
                  <a:pt x="3478510" y="4686821"/>
                </a:lnTo>
                <a:lnTo>
                  <a:pt x="3478510" y="4584027"/>
                </a:lnTo>
                <a:cubicBezTo>
                  <a:pt x="3478510" y="4565495"/>
                  <a:pt x="3476810" y="4549463"/>
                  <a:pt x="3473410" y="4535930"/>
                </a:cubicBezTo>
                <a:cubicBezTo>
                  <a:pt x="3470011" y="4522398"/>
                  <a:pt x="3464644" y="4511199"/>
                  <a:pt x="3457312" y="4502332"/>
                </a:cubicBezTo>
                <a:cubicBezTo>
                  <a:pt x="3449979" y="4493466"/>
                  <a:pt x="3440346" y="4486900"/>
                  <a:pt x="3428413" y="4482634"/>
                </a:cubicBezTo>
                <a:cubicBezTo>
                  <a:pt x="3416481" y="4478367"/>
                  <a:pt x="3401915" y="4476234"/>
                  <a:pt x="3384716" y="4476234"/>
                </a:cubicBezTo>
                <a:close/>
                <a:moveTo>
                  <a:pt x="2323190" y="4476234"/>
                </a:moveTo>
                <a:cubicBezTo>
                  <a:pt x="2307858" y="4476234"/>
                  <a:pt x="2293326" y="4478701"/>
                  <a:pt x="2279593" y="4483634"/>
                </a:cubicBezTo>
                <a:cubicBezTo>
                  <a:pt x="2265860" y="4488567"/>
                  <a:pt x="2253861" y="4495666"/>
                  <a:pt x="2243595" y="4504932"/>
                </a:cubicBezTo>
                <a:cubicBezTo>
                  <a:pt x="2233329" y="4514198"/>
                  <a:pt x="2225196" y="4525531"/>
                  <a:pt x="2219197" y="4538930"/>
                </a:cubicBezTo>
                <a:cubicBezTo>
                  <a:pt x="2213197" y="4552329"/>
                  <a:pt x="2210197" y="4567362"/>
                  <a:pt x="2210197" y="4584027"/>
                </a:cubicBezTo>
                <a:cubicBezTo>
                  <a:pt x="2210197" y="4600693"/>
                  <a:pt x="2213197" y="4615792"/>
                  <a:pt x="2219197" y="4629325"/>
                </a:cubicBezTo>
                <a:cubicBezTo>
                  <a:pt x="2225196" y="4642857"/>
                  <a:pt x="2233329" y="4654323"/>
                  <a:pt x="2243595" y="4663723"/>
                </a:cubicBezTo>
                <a:cubicBezTo>
                  <a:pt x="2253861" y="4673122"/>
                  <a:pt x="2265860" y="4680422"/>
                  <a:pt x="2279593" y="4685621"/>
                </a:cubicBezTo>
                <a:cubicBezTo>
                  <a:pt x="2293326" y="4690821"/>
                  <a:pt x="2307858" y="4693421"/>
                  <a:pt x="2323190" y="4693421"/>
                </a:cubicBezTo>
                <a:cubicBezTo>
                  <a:pt x="2338789" y="4693421"/>
                  <a:pt x="2353421" y="4690821"/>
                  <a:pt x="2367087" y="4685621"/>
                </a:cubicBezTo>
                <a:cubicBezTo>
                  <a:pt x="2380753" y="4680422"/>
                  <a:pt x="2392753" y="4673122"/>
                  <a:pt x="2403086" y="4663723"/>
                </a:cubicBezTo>
                <a:cubicBezTo>
                  <a:pt x="2413418" y="4654323"/>
                  <a:pt x="2421584" y="4642857"/>
                  <a:pt x="2427584" y="4629325"/>
                </a:cubicBezTo>
                <a:cubicBezTo>
                  <a:pt x="2433584" y="4615792"/>
                  <a:pt x="2436584" y="4600693"/>
                  <a:pt x="2436584" y="4584027"/>
                </a:cubicBezTo>
                <a:cubicBezTo>
                  <a:pt x="2436584" y="4567362"/>
                  <a:pt x="2433584" y="4552329"/>
                  <a:pt x="2427584" y="4538930"/>
                </a:cubicBezTo>
                <a:cubicBezTo>
                  <a:pt x="2421584" y="4525531"/>
                  <a:pt x="2413418" y="4514198"/>
                  <a:pt x="2403086" y="4504932"/>
                </a:cubicBezTo>
                <a:cubicBezTo>
                  <a:pt x="2392753" y="4495666"/>
                  <a:pt x="2380753" y="4488567"/>
                  <a:pt x="2367087" y="4483634"/>
                </a:cubicBezTo>
                <a:cubicBezTo>
                  <a:pt x="2353421" y="4478701"/>
                  <a:pt x="2338789" y="4476234"/>
                  <a:pt x="2323190" y="4476234"/>
                </a:cubicBezTo>
                <a:close/>
                <a:moveTo>
                  <a:pt x="1390289" y="4474234"/>
                </a:moveTo>
                <a:lnTo>
                  <a:pt x="1426487" y="4573828"/>
                </a:lnTo>
                <a:lnTo>
                  <a:pt x="1353491" y="4573828"/>
                </a:lnTo>
                <a:close/>
                <a:moveTo>
                  <a:pt x="3122867" y="4453435"/>
                </a:moveTo>
                <a:lnTo>
                  <a:pt x="3153465" y="4453435"/>
                </a:lnTo>
                <a:cubicBezTo>
                  <a:pt x="3159731" y="4453435"/>
                  <a:pt x="3165798" y="4453835"/>
                  <a:pt x="3171664" y="4454635"/>
                </a:cubicBezTo>
                <a:cubicBezTo>
                  <a:pt x="3177530" y="4455435"/>
                  <a:pt x="3182796" y="4457069"/>
                  <a:pt x="3187463" y="4459535"/>
                </a:cubicBezTo>
                <a:cubicBezTo>
                  <a:pt x="3192129" y="4462002"/>
                  <a:pt x="3195829" y="4465401"/>
                  <a:pt x="3198563" y="4469734"/>
                </a:cubicBezTo>
                <a:cubicBezTo>
                  <a:pt x="3201296" y="4474067"/>
                  <a:pt x="3202662" y="4479701"/>
                  <a:pt x="3202662" y="4486633"/>
                </a:cubicBezTo>
                <a:cubicBezTo>
                  <a:pt x="3202662" y="4493433"/>
                  <a:pt x="3201296" y="4499066"/>
                  <a:pt x="3198563" y="4503532"/>
                </a:cubicBezTo>
                <a:cubicBezTo>
                  <a:pt x="3195829" y="4507999"/>
                  <a:pt x="3192063" y="4511598"/>
                  <a:pt x="3187263" y="4514332"/>
                </a:cubicBezTo>
                <a:cubicBezTo>
                  <a:pt x="3182463" y="4517065"/>
                  <a:pt x="3177063" y="4518998"/>
                  <a:pt x="3171064" y="4520131"/>
                </a:cubicBezTo>
                <a:cubicBezTo>
                  <a:pt x="3165065" y="4521265"/>
                  <a:pt x="3158798" y="4521831"/>
                  <a:pt x="3152265" y="4521831"/>
                </a:cubicBezTo>
                <a:lnTo>
                  <a:pt x="3122867" y="4521831"/>
                </a:lnTo>
                <a:close/>
                <a:moveTo>
                  <a:pt x="1817821" y="4429237"/>
                </a:moveTo>
                <a:lnTo>
                  <a:pt x="1817821" y="4482834"/>
                </a:lnTo>
                <a:lnTo>
                  <a:pt x="1785423" y="4482834"/>
                </a:lnTo>
                <a:lnTo>
                  <a:pt x="1785423" y="4533231"/>
                </a:lnTo>
                <a:lnTo>
                  <a:pt x="1818221" y="4533231"/>
                </a:lnTo>
                <a:lnTo>
                  <a:pt x="1818221" y="4619225"/>
                </a:lnTo>
                <a:cubicBezTo>
                  <a:pt x="1818221" y="4630158"/>
                  <a:pt x="1819454" y="4640057"/>
                  <a:pt x="1821920" y="4648923"/>
                </a:cubicBezTo>
                <a:cubicBezTo>
                  <a:pt x="1824387" y="4657789"/>
                  <a:pt x="1828420" y="4665422"/>
                  <a:pt x="1834020" y="4671822"/>
                </a:cubicBezTo>
                <a:cubicBezTo>
                  <a:pt x="1839619" y="4678222"/>
                  <a:pt x="1847052" y="4683155"/>
                  <a:pt x="1856319" y="4686621"/>
                </a:cubicBezTo>
                <a:cubicBezTo>
                  <a:pt x="1865584" y="4690088"/>
                  <a:pt x="1877017" y="4691821"/>
                  <a:pt x="1890616" y="4691821"/>
                </a:cubicBezTo>
                <a:cubicBezTo>
                  <a:pt x="1897816" y="4691821"/>
                  <a:pt x="1904949" y="4691187"/>
                  <a:pt x="1912015" y="4689921"/>
                </a:cubicBezTo>
                <a:cubicBezTo>
                  <a:pt x="1919081" y="4688654"/>
                  <a:pt x="1924947" y="4687221"/>
                  <a:pt x="1929614" y="4685621"/>
                </a:cubicBezTo>
                <a:lnTo>
                  <a:pt x="1928814" y="4636424"/>
                </a:lnTo>
                <a:cubicBezTo>
                  <a:pt x="1926281" y="4637491"/>
                  <a:pt x="1923181" y="4638291"/>
                  <a:pt x="1919514" y="4638824"/>
                </a:cubicBezTo>
                <a:cubicBezTo>
                  <a:pt x="1915848" y="4639357"/>
                  <a:pt x="1912415" y="4639624"/>
                  <a:pt x="1909215" y="4639624"/>
                </a:cubicBezTo>
                <a:cubicBezTo>
                  <a:pt x="1899616" y="4639624"/>
                  <a:pt x="1892983" y="4637257"/>
                  <a:pt x="1889317" y="4632524"/>
                </a:cubicBezTo>
                <a:cubicBezTo>
                  <a:pt x="1885650" y="4627791"/>
                  <a:pt x="1883817" y="4620625"/>
                  <a:pt x="1883817" y="4611026"/>
                </a:cubicBezTo>
                <a:lnTo>
                  <a:pt x="1883817" y="4533231"/>
                </a:lnTo>
                <a:lnTo>
                  <a:pt x="1931614" y="4533231"/>
                </a:lnTo>
                <a:lnTo>
                  <a:pt x="1931614" y="4482834"/>
                </a:lnTo>
                <a:lnTo>
                  <a:pt x="1883817" y="4482834"/>
                </a:lnTo>
                <a:lnTo>
                  <a:pt x="1883817" y="4429237"/>
                </a:lnTo>
                <a:close/>
                <a:moveTo>
                  <a:pt x="4881670" y="4396839"/>
                </a:moveTo>
                <a:lnTo>
                  <a:pt x="4881670" y="4686821"/>
                </a:lnTo>
                <a:lnTo>
                  <a:pt x="4950466" y="4686821"/>
                </a:lnTo>
                <a:lnTo>
                  <a:pt x="4950466" y="4553229"/>
                </a:lnTo>
                <a:lnTo>
                  <a:pt x="4951266" y="4553229"/>
                </a:lnTo>
                <a:lnTo>
                  <a:pt x="5058860" y="4686821"/>
                </a:lnTo>
                <a:lnTo>
                  <a:pt x="5150254" y="4686821"/>
                </a:lnTo>
                <a:lnTo>
                  <a:pt x="5017862" y="4530431"/>
                </a:lnTo>
                <a:lnTo>
                  <a:pt x="5142854" y="4396839"/>
                </a:lnTo>
                <a:lnTo>
                  <a:pt x="5055260" y="4396839"/>
                </a:lnTo>
                <a:lnTo>
                  <a:pt x="4951666" y="4514832"/>
                </a:lnTo>
                <a:lnTo>
                  <a:pt x="4950466" y="4514832"/>
                </a:lnTo>
                <a:lnTo>
                  <a:pt x="4950466" y="4396839"/>
                </a:lnTo>
                <a:close/>
                <a:moveTo>
                  <a:pt x="4205395" y="4396839"/>
                </a:moveTo>
                <a:lnTo>
                  <a:pt x="4205395" y="4686821"/>
                </a:lnTo>
                <a:lnTo>
                  <a:pt x="4271191" y="4686821"/>
                </a:lnTo>
                <a:lnTo>
                  <a:pt x="4269591" y="4481634"/>
                </a:lnTo>
                <a:lnTo>
                  <a:pt x="4270791" y="4481634"/>
                </a:lnTo>
                <a:lnTo>
                  <a:pt x="4344187" y="4686821"/>
                </a:lnTo>
                <a:lnTo>
                  <a:pt x="4393385" y="4686821"/>
                </a:lnTo>
                <a:lnTo>
                  <a:pt x="4468579" y="4481634"/>
                </a:lnTo>
                <a:lnTo>
                  <a:pt x="4469979" y="4481634"/>
                </a:lnTo>
                <a:lnTo>
                  <a:pt x="4468179" y="4686821"/>
                </a:lnTo>
                <a:lnTo>
                  <a:pt x="4536575" y="4686821"/>
                </a:lnTo>
                <a:lnTo>
                  <a:pt x="4536575" y="4396839"/>
                </a:lnTo>
                <a:lnTo>
                  <a:pt x="4435381" y="4396839"/>
                </a:lnTo>
                <a:lnTo>
                  <a:pt x="4372385" y="4582828"/>
                </a:lnTo>
                <a:lnTo>
                  <a:pt x="4370785" y="4582828"/>
                </a:lnTo>
                <a:lnTo>
                  <a:pt x="4304789" y="4396839"/>
                </a:lnTo>
                <a:close/>
                <a:moveTo>
                  <a:pt x="4004445" y="4396839"/>
                </a:moveTo>
                <a:lnTo>
                  <a:pt x="4004445" y="4686821"/>
                </a:lnTo>
                <a:lnTo>
                  <a:pt x="4033843" y="4686821"/>
                </a:lnTo>
                <a:lnTo>
                  <a:pt x="4033843" y="4396839"/>
                </a:lnTo>
                <a:close/>
                <a:moveTo>
                  <a:pt x="3052871" y="4396839"/>
                </a:moveTo>
                <a:lnTo>
                  <a:pt x="3052871" y="4686821"/>
                </a:lnTo>
                <a:lnTo>
                  <a:pt x="3122867" y="4686821"/>
                </a:lnTo>
                <a:lnTo>
                  <a:pt x="3122867" y="4577428"/>
                </a:lnTo>
                <a:lnTo>
                  <a:pt x="3157665" y="4577428"/>
                </a:lnTo>
                <a:cubicBezTo>
                  <a:pt x="3172597" y="4577428"/>
                  <a:pt x="3187029" y="4575795"/>
                  <a:pt x="3200962" y="4572528"/>
                </a:cubicBezTo>
                <a:cubicBezTo>
                  <a:pt x="3214894" y="4569262"/>
                  <a:pt x="3227194" y="4564095"/>
                  <a:pt x="3237860" y="4557029"/>
                </a:cubicBezTo>
                <a:cubicBezTo>
                  <a:pt x="3248526" y="4549963"/>
                  <a:pt x="3256992" y="4540597"/>
                  <a:pt x="3263259" y="4528931"/>
                </a:cubicBezTo>
                <a:cubicBezTo>
                  <a:pt x="3269525" y="4517265"/>
                  <a:pt x="3272658" y="4502966"/>
                  <a:pt x="3272658" y="4486033"/>
                </a:cubicBezTo>
                <a:cubicBezTo>
                  <a:pt x="3272658" y="4469501"/>
                  <a:pt x="3269724" y="4455569"/>
                  <a:pt x="3263858" y="4444236"/>
                </a:cubicBezTo>
                <a:cubicBezTo>
                  <a:pt x="3257992" y="4432903"/>
                  <a:pt x="3249959" y="4423737"/>
                  <a:pt x="3239759" y="4416738"/>
                </a:cubicBezTo>
                <a:cubicBezTo>
                  <a:pt x="3229561" y="4409738"/>
                  <a:pt x="3217561" y="4404672"/>
                  <a:pt x="3203762" y="4401539"/>
                </a:cubicBezTo>
                <a:cubicBezTo>
                  <a:pt x="3189963" y="4398406"/>
                  <a:pt x="3175130" y="4396839"/>
                  <a:pt x="3159265" y="4396839"/>
                </a:cubicBezTo>
                <a:close/>
                <a:moveTo>
                  <a:pt x="1357691" y="4396839"/>
                </a:moveTo>
                <a:lnTo>
                  <a:pt x="1235898" y="4686821"/>
                </a:lnTo>
                <a:lnTo>
                  <a:pt x="1312093" y="4686821"/>
                </a:lnTo>
                <a:lnTo>
                  <a:pt x="1333492" y="4629825"/>
                </a:lnTo>
                <a:lnTo>
                  <a:pt x="1445685" y="4629825"/>
                </a:lnTo>
                <a:lnTo>
                  <a:pt x="1468284" y="4686821"/>
                </a:lnTo>
                <a:lnTo>
                  <a:pt x="1546079" y="4686821"/>
                </a:lnTo>
                <a:lnTo>
                  <a:pt x="1425686" y="4396839"/>
                </a:lnTo>
                <a:close/>
                <a:moveTo>
                  <a:pt x="4739512" y="4389039"/>
                </a:moveTo>
                <a:cubicBezTo>
                  <a:pt x="4717380" y="4389039"/>
                  <a:pt x="4696782" y="4392606"/>
                  <a:pt x="4677715" y="4399739"/>
                </a:cubicBezTo>
                <a:cubicBezTo>
                  <a:pt x="4658650" y="4406872"/>
                  <a:pt x="4642018" y="4417038"/>
                  <a:pt x="4627818" y="4430237"/>
                </a:cubicBezTo>
                <a:cubicBezTo>
                  <a:pt x="4613619" y="4443436"/>
                  <a:pt x="4602487" y="4459468"/>
                  <a:pt x="4594420" y="4478334"/>
                </a:cubicBezTo>
                <a:cubicBezTo>
                  <a:pt x="4586354" y="4497199"/>
                  <a:pt x="4582321" y="4518232"/>
                  <a:pt x="4582321" y="4541430"/>
                </a:cubicBezTo>
                <a:cubicBezTo>
                  <a:pt x="4582321" y="4564095"/>
                  <a:pt x="4586288" y="4584861"/>
                  <a:pt x="4594220" y="4603726"/>
                </a:cubicBezTo>
                <a:cubicBezTo>
                  <a:pt x="4602153" y="4622592"/>
                  <a:pt x="4613086" y="4638757"/>
                  <a:pt x="4627019" y="4652223"/>
                </a:cubicBezTo>
                <a:cubicBezTo>
                  <a:pt x="4640951" y="4665689"/>
                  <a:pt x="4657383" y="4676122"/>
                  <a:pt x="4676315" y="4683521"/>
                </a:cubicBezTo>
                <a:cubicBezTo>
                  <a:pt x="4695248" y="4690921"/>
                  <a:pt x="4715914" y="4694621"/>
                  <a:pt x="4738312" y="4694621"/>
                </a:cubicBezTo>
                <a:cubicBezTo>
                  <a:pt x="4762977" y="4694621"/>
                  <a:pt x="4784709" y="4690321"/>
                  <a:pt x="4803508" y="4681721"/>
                </a:cubicBezTo>
                <a:cubicBezTo>
                  <a:pt x="4822307" y="4673122"/>
                  <a:pt x="4838106" y="4661423"/>
                  <a:pt x="4850905" y="4646624"/>
                </a:cubicBezTo>
                <a:lnTo>
                  <a:pt x="4802309" y="4600826"/>
                </a:lnTo>
                <a:cubicBezTo>
                  <a:pt x="4796042" y="4609492"/>
                  <a:pt x="4787709" y="4616559"/>
                  <a:pt x="4777309" y="4622025"/>
                </a:cubicBezTo>
                <a:cubicBezTo>
                  <a:pt x="4766910" y="4627491"/>
                  <a:pt x="4754711" y="4630225"/>
                  <a:pt x="4740712" y="4630225"/>
                </a:cubicBezTo>
                <a:cubicBezTo>
                  <a:pt x="4728712" y="4630225"/>
                  <a:pt x="4717679" y="4628058"/>
                  <a:pt x="4707614" y="4623725"/>
                </a:cubicBezTo>
                <a:cubicBezTo>
                  <a:pt x="4697548" y="4619392"/>
                  <a:pt x="4688881" y="4613326"/>
                  <a:pt x="4681615" y="4605526"/>
                </a:cubicBezTo>
                <a:cubicBezTo>
                  <a:pt x="4674349" y="4597727"/>
                  <a:pt x="4668682" y="4588361"/>
                  <a:pt x="4664617" y="4577428"/>
                </a:cubicBezTo>
                <a:cubicBezTo>
                  <a:pt x="4660550" y="4566495"/>
                  <a:pt x="4658517" y="4554496"/>
                  <a:pt x="4658517" y="4541430"/>
                </a:cubicBezTo>
                <a:cubicBezTo>
                  <a:pt x="4658517" y="4528631"/>
                  <a:pt x="4660550" y="4516832"/>
                  <a:pt x="4664617" y="4506032"/>
                </a:cubicBezTo>
                <a:cubicBezTo>
                  <a:pt x="4668682" y="4495233"/>
                  <a:pt x="4674416" y="4485867"/>
                  <a:pt x="4681815" y="4477934"/>
                </a:cubicBezTo>
                <a:cubicBezTo>
                  <a:pt x="4689215" y="4470001"/>
                  <a:pt x="4698014" y="4463802"/>
                  <a:pt x="4708213" y="4459335"/>
                </a:cubicBezTo>
                <a:cubicBezTo>
                  <a:pt x="4718413" y="4454869"/>
                  <a:pt x="4729712" y="4452636"/>
                  <a:pt x="4742111" y="4452636"/>
                </a:cubicBezTo>
                <a:cubicBezTo>
                  <a:pt x="4753311" y="4452636"/>
                  <a:pt x="4764210" y="4454802"/>
                  <a:pt x="4774809" y="4459135"/>
                </a:cubicBezTo>
                <a:cubicBezTo>
                  <a:pt x="4785409" y="4463468"/>
                  <a:pt x="4794042" y="4470168"/>
                  <a:pt x="4800708" y="4479234"/>
                </a:cubicBezTo>
                <a:lnTo>
                  <a:pt x="4848105" y="4431637"/>
                </a:lnTo>
                <a:cubicBezTo>
                  <a:pt x="4835839" y="4417771"/>
                  <a:pt x="4819807" y="4407205"/>
                  <a:pt x="4800008" y="4399939"/>
                </a:cubicBezTo>
                <a:cubicBezTo>
                  <a:pt x="4780209" y="4392672"/>
                  <a:pt x="4760044" y="4389039"/>
                  <a:pt x="4739512" y="4389039"/>
                </a:cubicBezTo>
                <a:close/>
                <a:moveTo>
                  <a:pt x="3773771" y="4377240"/>
                </a:moveTo>
                <a:lnTo>
                  <a:pt x="3773771" y="4686821"/>
                </a:lnTo>
                <a:lnTo>
                  <a:pt x="3841767" y="4686821"/>
                </a:lnTo>
                <a:lnTo>
                  <a:pt x="3841767" y="4377240"/>
                </a:lnTo>
                <a:close/>
                <a:moveTo>
                  <a:pt x="1964021" y="4377240"/>
                </a:moveTo>
                <a:lnTo>
                  <a:pt x="1964021" y="4686821"/>
                </a:lnTo>
                <a:lnTo>
                  <a:pt x="2031217" y="4686821"/>
                </a:lnTo>
                <a:lnTo>
                  <a:pt x="2031217" y="4576628"/>
                </a:lnTo>
                <a:cubicBezTo>
                  <a:pt x="2031217" y="4564362"/>
                  <a:pt x="2034350" y="4554063"/>
                  <a:pt x="2040616" y="4545730"/>
                </a:cubicBezTo>
                <a:cubicBezTo>
                  <a:pt x="2046883" y="4537397"/>
                  <a:pt x="2055882" y="4533231"/>
                  <a:pt x="2067615" y="4533231"/>
                </a:cubicBezTo>
                <a:cubicBezTo>
                  <a:pt x="2073614" y="4533231"/>
                  <a:pt x="2078547" y="4534397"/>
                  <a:pt x="2082414" y="4536730"/>
                </a:cubicBezTo>
                <a:cubicBezTo>
                  <a:pt x="2086280" y="4539064"/>
                  <a:pt x="2089380" y="4542197"/>
                  <a:pt x="2091713" y="4546130"/>
                </a:cubicBezTo>
                <a:cubicBezTo>
                  <a:pt x="2094046" y="4550063"/>
                  <a:pt x="2095613" y="4554629"/>
                  <a:pt x="2096413" y="4559829"/>
                </a:cubicBezTo>
                <a:cubicBezTo>
                  <a:pt x="2097213" y="4565029"/>
                  <a:pt x="2097614" y="4570495"/>
                  <a:pt x="2097614" y="4576228"/>
                </a:cubicBezTo>
                <a:lnTo>
                  <a:pt x="2097614" y="4686821"/>
                </a:lnTo>
                <a:lnTo>
                  <a:pt x="2165209" y="4686821"/>
                </a:lnTo>
                <a:lnTo>
                  <a:pt x="2165209" y="4560629"/>
                </a:lnTo>
                <a:cubicBezTo>
                  <a:pt x="2165209" y="4550496"/>
                  <a:pt x="2163909" y="4540397"/>
                  <a:pt x="2161310" y="4530331"/>
                </a:cubicBezTo>
                <a:cubicBezTo>
                  <a:pt x="2158710" y="4520265"/>
                  <a:pt x="2154477" y="4511332"/>
                  <a:pt x="2148610" y="4503532"/>
                </a:cubicBezTo>
                <a:cubicBezTo>
                  <a:pt x="2142744" y="4495733"/>
                  <a:pt x="2135077" y="4489367"/>
                  <a:pt x="2125611" y="4484434"/>
                </a:cubicBezTo>
                <a:cubicBezTo>
                  <a:pt x="2116145" y="4479501"/>
                  <a:pt x="2104479" y="4477034"/>
                  <a:pt x="2090614" y="4477034"/>
                </a:cubicBezTo>
                <a:cubicBezTo>
                  <a:pt x="2076481" y="4477034"/>
                  <a:pt x="2064348" y="4480267"/>
                  <a:pt x="2054216" y="4486733"/>
                </a:cubicBezTo>
                <a:cubicBezTo>
                  <a:pt x="2044083" y="4493200"/>
                  <a:pt x="2036683" y="4500499"/>
                  <a:pt x="2032017" y="4508632"/>
                </a:cubicBezTo>
                <a:lnTo>
                  <a:pt x="2031217" y="4508632"/>
                </a:lnTo>
                <a:lnTo>
                  <a:pt x="2031217" y="4377240"/>
                </a:lnTo>
                <a:close/>
                <a:moveTo>
                  <a:pt x="7053719" y="3383580"/>
                </a:moveTo>
                <a:cubicBezTo>
                  <a:pt x="7082182" y="3383580"/>
                  <a:pt x="7107088" y="3388917"/>
                  <a:pt x="7128435" y="3399590"/>
                </a:cubicBezTo>
                <a:cubicBezTo>
                  <a:pt x="7149783" y="3410264"/>
                  <a:pt x="7167691" y="3424140"/>
                  <a:pt x="7182160" y="3441218"/>
                </a:cubicBezTo>
                <a:cubicBezTo>
                  <a:pt x="7196629" y="3458296"/>
                  <a:pt x="7207777" y="3477983"/>
                  <a:pt x="7215604" y="3500280"/>
                </a:cubicBezTo>
                <a:cubicBezTo>
                  <a:pt x="7223432" y="3522576"/>
                  <a:pt x="7227346" y="3545347"/>
                  <a:pt x="7227346" y="3568592"/>
                </a:cubicBezTo>
                <a:cubicBezTo>
                  <a:pt x="7227346" y="3591837"/>
                  <a:pt x="7223669" y="3614608"/>
                  <a:pt x="7216316" y="3636904"/>
                </a:cubicBezTo>
                <a:cubicBezTo>
                  <a:pt x="7208963" y="3659200"/>
                  <a:pt x="7198051" y="3679362"/>
                  <a:pt x="7183583" y="3697389"/>
                </a:cubicBezTo>
                <a:cubicBezTo>
                  <a:pt x="7169114" y="3715415"/>
                  <a:pt x="7151206" y="3729766"/>
                  <a:pt x="7129859" y="3740439"/>
                </a:cubicBezTo>
                <a:cubicBezTo>
                  <a:pt x="7108511" y="3751113"/>
                  <a:pt x="7083606" y="3756450"/>
                  <a:pt x="7055142" y="3756450"/>
                </a:cubicBezTo>
                <a:cubicBezTo>
                  <a:pt x="7027153" y="3756450"/>
                  <a:pt x="7002485" y="3751113"/>
                  <a:pt x="6981137" y="3740439"/>
                </a:cubicBezTo>
                <a:cubicBezTo>
                  <a:pt x="6959790" y="3729766"/>
                  <a:pt x="6941763" y="3715415"/>
                  <a:pt x="6927057" y="3697389"/>
                </a:cubicBezTo>
                <a:cubicBezTo>
                  <a:pt x="6912351" y="3679362"/>
                  <a:pt x="6901440" y="3659200"/>
                  <a:pt x="6894324" y="3636904"/>
                </a:cubicBezTo>
                <a:cubicBezTo>
                  <a:pt x="6887208" y="3614608"/>
                  <a:pt x="6883650" y="3591837"/>
                  <a:pt x="6883650" y="3568592"/>
                </a:cubicBezTo>
                <a:cubicBezTo>
                  <a:pt x="6883650" y="3545347"/>
                  <a:pt x="6887208" y="3522576"/>
                  <a:pt x="6894324" y="3500280"/>
                </a:cubicBezTo>
                <a:cubicBezTo>
                  <a:pt x="6901440" y="3477983"/>
                  <a:pt x="6912114" y="3458296"/>
                  <a:pt x="6926345" y="3441218"/>
                </a:cubicBezTo>
                <a:cubicBezTo>
                  <a:pt x="6940577" y="3424140"/>
                  <a:pt x="6958367" y="3410264"/>
                  <a:pt x="6979714" y="3399590"/>
                </a:cubicBezTo>
                <a:cubicBezTo>
                  <a:pt x="7001062" y="3388917"/>
                  <a:pt x="7025730" y="3383580"/>
                  <a:pt x="7053719" y="3383580"/>
                </a:cubicBezTo>
                <a:close/>
                <a:moveTo>
                  <a:pt x="4806806" y="3350135"/>
                </a:moveTo>
                <a:cubicBezTo>
                  <a:pt x="4854244" y="3350135"/>
                  <a:pt x="4889943" y="3363655"/>
                  <a:pt x="4913899" y="3390696"/>
                </a:cubicBezTo>
                <a:cubicBezTo>
                  <a:pt x="4937856" y="3417736"/>
                  <a:pt x="4949834" y="3450232"/>
                  <a:pt x="4949834" y="3488183"/>
                </a:cubicBezTo>
                <a:lnTo>
                  <a:pt x="4641718" y="3488183"/>
                </a:lnTo>
                <a:cubicBezTo>
                  <a:pt x="4642666" y="3469682"/>
                  <a:pt x="4647529" y="3452011"/>
                  <a:pt x="4656305" y="3435170"/>
                </a:cubicBezTo>
                <a:cubicBezTo>
                  <a:pt x="4665081" y="3418329"/>
                  <a:pt x="4676823" y="3403504"/>
                  <a:pt x="4691528" y="3390696"/>
                </a:cubicBezTo>
                <a:cubicBezTo>
                  <a:pt x="4706236" y="3377887"/>
                  <a:pt x="4723313" y="3367925"/>
                  <a:pt x="4742763" y="3360809"/>
                </a:cubicBezTo>
                <a:cubicBezTo>
                  <a:pt x="4762212" y="3353693"/>
                  <a:pt x="4783560" y="3350135"/>
                  <a:pt x="4806806" y="3350135"/>
                </a:cubicBezTo>
                <a:close/>
                <a:moveTo>
                  <a:pt x="9816345" y="3187894"/>
                </a:moveTo>
                <a:cubicBezTo>
                  <a:pt x="9791203" y="3187894"/>
                  <a:pt x="9767365" y="3191333"/>
                  <a:pt x="9744831" y="3198212"/>
                </a:cubicBezTo>
                <a:cubicBezTo>
                  <a:pt x="9722298" y="3205091"/>
                  <a:pt x="9701662" y="3213867"/>
                  <a:pt x="9682923" y="3224541"/>
                </a:cubicBezTo>
                <a:cubicBezTo>
                  <a:pt x="9664185" y="3235214"/>
                  <a:pt x="9647700" y="3248142"/>
                  <a:pt x="9633468" y="3263322"/>
                </a:cubicBezTo>
                <a:cubicBezTo>
                  <a:pt x="9619237" y="3278502"/>
                  <a:pt x="9607851" y="3293683"/>
                  <a:pt x="9599312" y="3308863"/>
                </a:cubicBezTo>
                <a:lnTo>
                  <a:pt x="9596466" y="3308863"/>
                </a:lnTo>
                <a:lnTo>
                  <a:pt x="9596466" y="3208530"/>
                </a:lnTo>
                <a:lnTo>
                  <a:pt x="9364490" y="3208530"/>
                </a:lnTo>
                <a:lnTo>
                  <a:pt x="9364490" y="3934346"/>
                </a:lnTo>
                <a:lnTo>
                  <a:pt x="9605005" y="3934346"/>
                </a:lnTo>
                <a:lnTo>
                  <a:pt x="9605005" y="3540840"/>
                </a:lnTo>
                <a:cubicBezTo>
                  <a:pt x="9605005" y="3520441"/>
                  <a:pt x="9607733" y="3500754"/>
                  <a:pt x="9613188" y="3481778"/>
                </a:cubicBezTo>
                <a:cubicBezTo>
                  <a:pt x="9618644" y="3462803"/>
                  <a:pt x="9626708" y="3446081"/>
                  <a:pt x="9637382" y="3431612"/>
                </a:cubicBezTo>
                <a:cubicBezTo>
                  <a:pt x="9648056" y="3417143"/>
                  <a:pt x="9661339" y="3405758"/>
                  <a:pt x="9677231" y="3397456"/>
                </a:cubicBezTo>
                <a:cubicBezTo>
                  <a:pt x="9693123" y="3389154"/>
                  <a:pt x="9711743" y="3385003"/>
                  <a:pt x="9733090" y="3385003"/>
                </a:cubicBezTo>
                <a:cubicBezTo>
                  <a:pt x="9754438" y="3385003"/>
                  <a:pt x="9772227" y="3389154"/>
                  <a:pt x="9786459" y="3397456"/>
                </a:cubicBezTo>
                <a:cubicBezTo>
                  <a:pt x="9800691" y="3405758"/>
                  <a:pt x="9811602" y="3416906"/>
                  <a:pt x="9819192" y="3430900"/>
                </a:cubicBezTo>
                <a:cubicBezTo>
                  <a:pt x="9826782" y="3444895"/>
                  <a:pt x="9832356" y="3461143"/>
                  <a:pt x="9835914" y="3479644"/>
                </a:cubicBezTo>
                <a:cubicBezTo>
                  <a:pt x="9839472" y="3498145"/>
                  <a:pt x="9841251" y="3517595"/>
                  <a:pt x="9841251" y="3537994"/>
                </a:cubicBezTo>
                <a:lnTo>
                  <a:pt x="9841251" y="3934346"/>
                </a:lnTo>
                <a:lnTo>
                  <a:pt x="10081766" y="3934346"/>
                </a:lnTo>
                <a:lnTo>
                  <a:pt x="10081766" y="3485336"/>
                </a:lnTo>
                <a:cubicBezTo>
                  <a:pt x="10081766" y="3449283"/>
                  <a:pt x="10077141" y="3413348"/>
                  <a:pt x="10067891" y="3377531"/>
                </a:cubicBezTo>
                <a:cubicBezTo>
                  <a:pt x="10058640" y="3341715"/>
                  <a:pt x="10043578" y="3309931"/>
                  <a:pt x="10022705" y="3282179"/>
                </a:cubicBezTo>
                <a:cubicBezTo>
                  <a:pt x="10001832" y="3254427"/>
                  <a:pt x="9974317" y="3231775"/>
                  <a:pt x="9940161" y="3214223"/>
                </a:cubicBezTo>
                <a:cubicBezTo>
                  <a:pt x="9906005" y="3196670"/>
                  <a:pt x="9864733" y="3187894"/>
                  <a:pt x="9816345" y="3187894"/>
                </a:cubicBezTo>
                <a:close/>
                <a:moveTo>
                  <a:pt x="8063746" y="3187894"/>
                </a:moveTo>
                <a:cubicBezTo>
                  <a:pt x="8038603" y="3187894"/>
                  <a:pt x="8014765" y="3191333"/>
                  <a:pt x="7992231" y="3198212"/>
                </a:cubicBezTo>
                <a:cubicBezTo>
                  <a:pt x="7969697" y="3205091"/>
                  <a:pt x="7949061" y="3213867"/>
                  <a:pt x="7930324" y="3224541"/>
                </a:cubicBezTo>
                <a:cubicBezTo>
                  <a:pt x="7911585" y="3235214"/>
                  <a:pt x="7895100" y="3248142"/>
                  <a:pt x="7880869" y="3263322"/>
                </a:cubicBezTo>
                <a:cubicBezTo>
                  <a:pt x="7866637" y="3278502"/>
                  <a:pt x="7855251" y="3293683"/>
                  <a:pt x="7846712" y="3308863"/>
                </a:cubicBezTo>
                <a:lnTo>
                  <a:pt x="7843866" y="3308863"/>
                </a:lnTo>
                <a:lnTo>
                  <a:pt x="7843866" y="3208530"/>
                </a:lnTo>
                <a:lnTo>
                  <a:pt x="7611890" y="3208530"/>
                </a:lnTo>
                <a:lnTo>
                  <a:pt x="7611890" y="3934346"/>
                </a:lnTo>
                <a:lnTo>
                  <a:pt x="7852405" y="3934346"/>
                </a:lnTo>
                <a:lnTo>
                  <a:pt x="7852405" y="3540840"/>
                </a:lnTo>
                <a:cubicBezTo>
                  <a:pt x="7852405" y="3520441"/>
                  <a:pt x="7855132" y="3500754"/>
                  <a:pt x="7860588" y="3481778"/>
                </a:cubicBezTo>
                <a:cubicBezTo>
                  <a:pt x="7866044" y="3462803"/>
                  <a:pt x="7874108" y="3446081"/>
                  <a:pt x="7884782" y="3431612"/>
                </a:cubicBezTo>
                <a:cubicBezTo>
                  <a:pt x="7895456" y="3417143"/>
                  <a:pt x="7908739" y="3405758"/>
                  <a:pt x="7924631" y="3397456"/>
                </a:cubicBezTo>
                <a:cubicBezTo>
                  <a:pt x="7940522" y="3389154"/>
                  <a:pt x="7959143" y="3385003"/>
                  <a:pt x="7980490" y="3385003"/>
                </a:cubicBezTo>
                <a:cubicBezTo>
                  <a:pt x="8001838" y="3385003"/>
                  <a:pt x="8019627" y="3389154"/>
                  <a:pt x="8033859" y="3397456"/>
                </a:cubicBezTo>
                <a:cubicBezTo>
                  <a:pt x="8048091" y="3405758"/>
                  <a:pt x="8059001" y="3416906"/>
                  <a:pt x="8066592" y="3430900"/>
                </a:cubicBezTo>
                <a:cubicBezTo>
                  <a:pt x="8074182" y="3444895"/>
                  <a:pt x="8079756" y="3461143"/>
                  <a:pt x="8083314" y="3479644"/>
                </a:cubicBezTo>
                <a:cubicBezTo>
                  <a:pt x="8086872" y="3498145"/>
                  <a:pt x="8088651" y="3517595"/>
                  <a:pt x="8088651" y="3537994"/>
                </a:cubicBezTo>
                <a:lnTo>
                  <a:pt x="8088651" y="3934346"/>
                </a:lnTo>
                <a:lnTo>
                  <a:pt x="8329167" y="3934346"/>
                </a:lnTo>
                <a:lnTo>
                  <a:pt x="8329167" y="3485336"/>
                </a:lnTo>
                <a:cubicBezTo>
                  <a:pt x="8329167" y="3449283"/>
                  <a:pt x="8324541" y="3413348"/>
                  <a:pt x="8315291" y="3377531"/>
                </a:cubicBezTo>
                <a:cubicBezTo>
                  <a:pt x="8306040" y="3341715"/>
                  <a:pt x="8290978" y="3309931"/>
                  <a:pt x="8270105" y="3282179"/>
                </a:cubicBezTo>
                <a:cubicBezTo>
                  <a:pt x="8249232" y="3254427"/>
                  <a:pt x="8221717" y="3231775"/>
                  <a:pt x="8187561" y="3214223"/>
                </a:cubicBezTo>
                <a:cubicBezTo>
                  <a:pt x="8153405" y="3196670"/>
                  <a:pt x="8112133" y="3187894"/>
                  <a:pt x="8063746" y="3187894"/>
                </a:cubicBezTo>
                <a:close/>
                <a:moveTo>
                  <a:pt x="10628440" y="3185048"/>
                </a:moveTo>
                <a:cubicBezTo>
                  <a:pt x="10571988" y="3185048"/>
                  <a:pt x="10519093" y="3194061"/>
                  <a:pt x="10469757" y="3212088"/>
                </a:cubicBezTo>
                <a:cubicBezTo>
                  <a:pt x="10420420" y="3230115"/>
                  <a:pt x="10377488" y="3255851"/>
                  <a:pt x="10340960" y="3289295"/>
                </a:cubicBezTo>
                <a:cubicBezTo>
                  <a:pt x="10304432" y="3322739"/>
                  <a:pt x="10275731" y="3363300"/>
                  <a:pt x="10254858" y="3410976"/>
                </a:cubicBezTo>
                <a:cubicBezTo>
                  <a:pt x="10233985" y="3458652"/>
                  <a:pt x="10223549" y="3512139"/>
                  <a:pt x="10223549" y="3571438"/>
                </a:cubicBezTo>
                <a:cubicBezTo>
                  <a:pt x="10223549" y="3631686"/>
                  <a:pt x="10233985" y="3685647"/>
                  <a:pt x="10254858" y="3733324"/>
                </a:cubicBezTo>
                <a:cubicBezTo>
                  <a:pt x="10275731" y="3781000"/>
                  <a:pt x="10304432" y="3821560"/>
                  <a:pt x="10340960" y="3855005"/>
                </a:cubicBezTo>
                <a:cubicBezTo>
                  <a:pt x="10377488" y="3888449"/>
                  <a:pt x="10420420" y="3913947"/>
                  <a:pt x="10469757" y="3931500"/>
                </a:cubicBezTo>
                <a:cubicBezTo>
                  <a:pt x="10519093" y="3949052"/>
                  <a:pt x="10572462" y="3957829"/>
                  <a:pt x="10629863" y="3957829"/>
                </a:cubicBezTo>
                <a:cubicBezTo>
                  <a:pt x="10683469" y="3957829"/>
                  <a:pt x="10734110" y="3949527"/>
                  <a:pt x="10781787" y="3932923"/>
                </a:cubicBezTo>
                <a:cubicBezTo>
                  <a:pt x="10829463" y="3916319"/>
                  <a:pt x="10868244" y="3893549"/>
                  <a:pt x="10898131" y="3864611"/>
                </a:cubicBezTo>
                <a:lnTo>
                  <a:pt x="10765776" y="3702370"/>
                </a:lnTo>
                <a:cubicBezTo>
                  <a:pt x="10751070" y="3719922"/>
                  <a:pt x="10731857" y="3733324"/>
                  <a:pt x="10708138" y="3742574"/>
                </a:cubicBezTo>
                <a:cubicBezTo>
                  <a:pt x="10684418" y="3751825"/>
                  <a:pt x="10660224" y="3756450"/>
                  <a:pt x="10635556" y="3756450"/>
                </a:cubicBezTo>
                <a:cubicBezTo>
                  <a:pt x="10609465" y="3756450"/>
                  <a:pt x="10585982" y="3751588"/>
                  <a:pt x="10565109" y="3741863"/>
                </a:cubicBezTo>
                <a:cubicBezTo>
                  <a:pt x="10544236" y="3732138"/>
                  <a:pt x="10526328" y="3718855"/>
                  <a:pt x="10511384" y="3702014"/>
                </a:cubicBezTo>
                <a:cubicBezTo>
                  <a:pt x="10496441" y="3685173"/>
                  <a:pt x="10485056" y="3665486"/>
                  <a:pt x="10477228" y="3642952"/>
                </a:cubicBezTo>
                <a:cubicBezTo>
                  <a:pt x="10469401" y="3620419"/>
                  <a:pt x="10465487" y="3596581"/>
                  <a:pt x="10465487" y="3571438"/>
                </a:cubicBezTo>
                <a:cubicBezTo>
                  <a:pt x="10465487" y="3546295"/>
                  <a:pt x="10469638" y="3522576"/>
                  <a:pt x="10477940" y="3500280"/>
                </a:cubicBezTo>
                <a:cubicBezTo>
                  <a:pt x="10486242" y="3477983"/>
                  <a:pt x="10497627" y="3458296"/>
                  <a:pt x="10512096" y="3441218"/>
                </a:cubicBezTo>
                <a:cubicBezTo>
                  <a:pt x="10526565" y="3424140"/>
                  <a:pt x="10543999" y="3410502"/>
                  <a:pt x="10564397" y="3400302"/>
                </a:cubicBezTo>
                <a:cubicBezTo>
                  <a:pt x="10584796" y="3390103"/>
                  <a:pt x="10607567" y="3385003"/>
                  <a:pt x="10632710" y="3385003"/>
                </a:cubicBezTo>
                <a:cubicBezTo>
                  <a:pt x="10657378" y="3385003"/>
                  <a:pt x="10681335" y="3390340"/>
                  <a:pt x="10704580" y="3401014"/>
                </a:cubicBezTo>
                <a:cubicBezTo>
                  <a:pt x="10727825" y="3411687"/>
                  <a:pt x="10746326" y="3425800"/>
                  <a:pt x="10760083" y="3443353"/>
                </a:cubicBezTo>
                <a:lnTo>
                  <a:pt x="10898131" y="3283247"/>
                </a:lnTo>
                <a:cubicBezTo>
                  <a:pt x="10883425" y="3268540"/>
                  <a:pt x="10866109" y="3255139"/>
                  <a:pt x="10846185" y="3243042"/>
                </a:cubicBezTo>
                <a:cubicBezTo>
                  <a:pt x="10826261" y="3230945"/>
                  <a:pt x="10804439" y="3220746"/>
                  <a:pt x="10780719" y="3212444"/>
                </a:cubicBezTo>
                <a:cubicBezTo>
                  <a:pt x="10757000" y="3204142"/>
                  <a:pt x="10732331" y="3197500"/>
                  <a:pt x="10706714" y="3192519"/>
                </a:cubicBezTo>
                <a:cubicBezTo>
                  <a:pt x="10681097" y="3187538"/>
                  <a:pt x="10655006" y="3185048"/>
                  <a:pt x="10628440" y="3185048"/>
                </a:cubicBezTo>
                <a:close/>
                <a:moveTo>
                  <a:pt x="7053719" y="3185048"/>
                </a:moveTo>
                <a:cubicBezTo>
                  <a:pt x="6999164" y="3185048"/>
                  <a:pt x="6947456" y="3193824"/>
                  <a:pt x="6898594" y="3211376"/>
                </a:cubicBezTo>
                <a:cubicBezTo>
                  <a:pt x="6849731" y="3228929"/>
                  <a:pt x="6807036" y="3254190"/>
                  <a:pt x="6770508" y="3287160"/>
                </a:cubicBezTo>
                <a:cubicBezTo>
                  <a:pt x="6733980" y="3320130"/>
                  <a:pt x="6705043" y="3360453"/>
                  <a:pt x="6683695" y="3408130"/>
                </a:cubicBezTo>
                <a:cubicBezTo>
                  <a:pt x="6662348" y="3455806"/>
                  <a:pt x="6651674" y="3509293"/>
                  <a:pt x="6651674" y="3568592"/>
                </a:cubicBezTo>
                <a:cubicBezTo>
                  <a:pt x="6651674" y="3627891"/>
                  <a:pt x="6662348" y="3681615"/>
                  <a:pt x="6683695" y="3729766"/>
                </a:cubicBezTo>
                <a:cubicBezTo>
                  <a:pt x="6705043" y="3777916"/>
                  <a:pt x="6733980" y="3818714"/>
                  <a:pt x="6770508" y="3852158"/>
                </a:cubicBezTo>
                <a:cubicBezTo>
                  <a:pt x="6807036" y="3885603"/>
                  <a:pt x="6849731" y="3911576"/>
                  <a:pt x="6898594" y="3930077"/>
                </a:cubicBezTo>
                <a:cubicBezTo>
                  <a:pt x="6947456" y="3948578"/>
                  <a:pt x="6999164" y="3957829"/>
                  <a:pt x="7053719" y="3957829"/>
                </a:cubicBezTo>
                <a:cubicBezTo>
                  <a:pt x="7109223" y="3957829"/>
                  <a:pt x="7161287" y="3948578"/>
                  <a:pt x="7209912" y="3930077"/>
                </a:cubicBezTo>
                <a:cubicBezTo>
                  <a:pt x="7258537" y="3911576"/>
                  <a:pt x="7301231" y="3885603"/>
                  <a:pt x="7337997" y="3852158"/>
                </a:cubicBezTo>
                <a:cubicBezTo>
                  <a:pt x="7374762" y="3818714"/>
                  <a:pt x="7403819" y="3777916"/>
                  <a:pt x="7425166" y="3729766"/>
                </a:cubicBezTo>
                <a:cubicBezTo>
                  <a:pt x="7446514" y="3681615"/>
                  <a:pt x="7457187" y="3627891"/>
                  <a:pt x="7457187" y="3568592"/>
                </a:cubicBezTo>
                <a:cubicBezTo>
                  <a:pt x="7457187" y="3509293"/>
                  <a:pt x="7446514" y="3455806"/>
                  <a:pt x="7425166" y="3408130"/>
                </a:cubicBezTo>
                <a:cubicBezTo>
                  <a:pt x="7403819" y="3360453"/>
                  <a:pt x="7374762" y="3320130"/>
                  <a:pt x="7337997" y="3287160"/>
                </a:cubicBezTo>
                <a:cubicBezTo>
                  <a:pt x="7301232" y="3254190"/>
                  <a:pt x="7258536" y="3228929"/>
                  <a:pt x="7209912" y="3211376"/>
                </a:cubicBezTo>
                <a:cubicBezTo>
                  <a:pt x="7161287" y="3193824"/>
                  <a:pt x="7109223" y="3185048"/>
                  <a:pt x="7053719" y="3185048"/>
                </a:cubicBezTo>
                <a:close/>
                <a:moveTo>
                  <a:pt x="6269009" y="3185048"/>
                </a:moveTo>
                <a:cubicBezTo>
                  <a:pt x="6233904" y="3185048"/>
                  <a:pt x="6198680" y="3189673"/>
                  <a:pt x="6163338" y="3198924"/>
                </a:cubicBezTo>
                <a:cubicBezTo>
                  <a:pt x="6127996" y="3208174"/>
                  <a:pt x="6095738" y="3222525"/>
                  <a:pt x="6066563" y="3241974"/>
                </a:cubicBezTo>
                <a:cubicBezTo>
                  <a:pt x="6037388" y="3261424"/>
                  <a:pt x="6013551" y="3286449"/>
                  <a:pt x="5995049" y="3317047"/>
                </a:cubicBezTo>
                <a:cubicBezTo>
                  <a:pt x="5976548" y="3347645"/>
                  <a:pt x="5967298" y="3384766"/>
                  <a:pt x="5967298" y="3428410"/>
                </a:cubicBezTo>
                <a:cubicBezTo>
                  <a:pt x="5967298" y="3462566"/>
                  <a:pt x="5973583" y="3491741"/>
                  <a:pt x="5986154" y="3515935"/>
                </a:cubicBezTo>
                <a:cubicBezTo>
                  <a:pt x="5998726" y="3540128"/>
                  <a:pt x="6014973" y="3560527"/>
                  <a:pt x="6034898" y="3577131"/>
                </a:cubicBezTo>
                <a:cubicBezTo>
                  <a:pt x="6054822" y="3593734"/>
                  <a:pt x="6077474" y="3606899"/>
                  <a:pt x="6102854" y="3616624"/>
                </a:cubicBezTo>
                <a:cubicBezTo>
                  <a:pt x="6128234" y="3626349"/>
                  <a:pt x="6153495" y="3634058"/>
                  <a:pt x="6178638" y="3639750"/>
                </a:cubicBezTo>
                <a:cubicBezTo>
                  <a:pt x="6227974" y="3651610"/>
                  <a:pt x="6264383" y="3662877"/>
                  <a:pt x="6287866" y="3673551"/>
                </a:cubicBezTo>
                <a:cubicBezTo>
                  <a:pt x="6311348" y="3684224"/>
                  <a:pt x="6323089" y="3700709"/>
                  <a:pt x="6323089" y="3723006"/>
                </a:cubicBezTo>
                <a:cubicBezTo>
                  <a:pt x="6323089" y="3746251"/>
                  <a:pt x="6313601" y="3762499"/>
                  <a:pt x="6294626" y="3771749"/>
                </a:cubicBezTo>
                <a:cubicBezTo>
                  <a:pt x="6275650" y="3781000"/>
                  <a:pt x="6256437" y="3785625"/>
                  <a:pt x="6236987" y="3785625"/>
                </a:cubicBezTo>
                <a:cubicBezTo>
                  <a:pt x="6201883" y="3785625"/>
                  <a:pt x="6168794" y="3777916"/>
                  <a:pt x="6137721" y="3762499"/>
                </a:cubicBezTo>
                <a:cubicBezTo>
                  <a:pt x="6106649" y="3747081"/>
                  <a:pt x="6080439" y="3727512"/>
                  <a:pt x="6059091" y="3703793"/>
                </a:cubicBezTo>
                <a:lnTo>
                  <a:pt x="5925314" y="3845398"/>
                </a:lnTo>
                <a:cubicBezTo>
                  <a:pt x="5962791" y="3882401"/>
                  <a:pt x="6009992" y="3910390"/>
                  <a:pt x="6066919" y="3929365"/>
                </a:cubicBezTo>
                <a:cubicBezTo>
                  <a:pt x="6123846" y="3948341"/>
                  <a:pt x="6181958" y="3957829"/>
                  <a:pt x="6241257" y="3957829"/>
                </a:cubicBezTo>
                <a:cubicBezTo>
                  <a:pt x="6278259" y="3957829"/>
                  <a:pt x="6315143" y="3953440"/>
                  <a:pt x="6351908" y="3944664"/>
                </a:cubicBezTo>
                <a:cubicBezTo>
                  <a:pt x="6388674" y="3935888"/>
                  <a:pt x="6421881" y="3921775"/>
                  <a:pt x="6451530" y="3902325"/>
                </a:cubicBezTo>
                <a:cubicBezTo>
                  <a:pt x="6481180" y="3882875"/>
                  <a:pt x="6505255" y="3857376"/>
                  <a:pt x="6523756" y="3825830"/>
                </a:cubicBezTo>
                <a:cubicBezTo>
                  <a:pt x="6542257" y="3794283"/>
                  <a:pt x="6551508" y="3755739"/>
                  <a:pt x="6551508" y="3710197"/>
                </a:cubicBezTo>
                <a:cubicBezTo>
                  <a:pt x="6551508" y="3675092"/>
                  <a:pt x="6544748" y="3644850"/>
                  <a:pt x="6531228" y="3619470"/>
                </a:cubicBezTo>
                <a:cubicBezTo>
                  <a:pt x="6517708" y="3594090"/>
                  <a:pt x="6499799" y="3572743"/>
                  <a:pt x="6477503" y="3555427"/>
                </a:cubicBezTo>
                <a:cubicBezTo>
                  <a:pt x="6455207" y="3538112"/>
                  <a:pt x="6430183" y="3524118"/>
                  <a:pt x="6402431" y="3513444"/>
                </a:cubicBezTo>
                <a:cubicBezTo>
                  <a:pt x="6374679" y="3502770"/>
                  <a:pt x="6347283" y="3494350"/>
                  <a:pt x="6320243" y="3488183"/>
                </a:cubicBezTo>
                <a:cubicBezTo>
                  <a:pt x="6273278" y="3477746"/>
                  <a:pt x="6239359" y="3468140"/>
                  <a:pt x="6218486" y="3459364"/>
                </a:cubicBezTo>
                <a:cubicBezTo>
                  <a:pt x="6197613" y="3450587"/>
                  <a:pt x="6187177" y="3436000"/>
                  <a:pt x="6187177" y="3415601"/>
                </a:cubicBezTo>
                <a:cubicBezTo>
                  <a:pt x="6187177" y="3394254"/>
                  <a:pt x="6196664" y="3379192"/>
                  <a:pt x="6215640" y="3370416"/>
                </a:cubicBezTo>
                <a:cubicBezTo>
                  <a:pt x="6234616" y="3361639"/>
                  <a:pt x="6255251" y="3357251"/>
                  <a:pt x="6277548" y="3357251"/>
                </a:cubicBezTo>
                <a:cubicBezTo>
                  <a:pt x="6306960" y="3357251"/>
                  <a:pt x="6334712" y="3363537"/>
                  <a:pt x="6360803" y="3376108"/>
                </a:cubicBezTo>
                <a:cubicBezTo>
                  <a:pt x="6386895" y="3388679"/>
                  <a:pt x="6409665" y="3404216"/>
                  <a:pt x="6429115" y="3422717"/>
                </a:cubicBezTo>
                <a:lnTo>
                  <a:pt x="6560047" y="3287516"/>
                </a:lnTo>
                <a:cubicBezTo>
                  <a:pt x="6524468" y="3253360"/>
                  <a:pt x="6480705" y="3227743"/>
                  <a:pt x="6428759" y="3210665"/>
                </a:cubicBezTo>
                <a:cubicBezTo>
                  <a:pt x="6376814" y="3193587"/>
                  <a:pt x="6323564" y="3185048"/>
                  <a:pt x="6269009" y="3185048"/>
                </a:cubicBezTo>
                <a:close/>
                <a:moveTo>
                  <a:pt x="5583209" y="3185048"/>
                </a:moveTo>
                <a:cubicBezTo>
                  <a:pt x="5548105" y="3185048"/>
                  <a:pt x="5512881" y="3189673"/>
                  <a:pt x="5477539" y="3198924"/>
                </a:cubicBezTo>
                <a:cubicBezTo>
                  <a:pt x="5442197" y="3208174"/>
                  <a:pt x="5409938" y="3222525"/>
                  <a:pt x="5380763" y="3241974"/>
                </a:cubicBezTo>
                <a:cubicBezTo>
                  <a:pt x="5351588" y="3261424"/>
                  <a:pt x="5327750" y="3286449"/>
                  <a:pt x="5309249" y="3317047"/>
                </a:cubicBezTo>
                <a:cubicBezTo>
                  <a:pt x="5290748" y="3347645"/>
                  <a:pt x="5281497" y="3384766"/>
                  <a:pt x="5281497" y="3428410"/>
                </a:cubicBezTo>
                <a:cubicBezTo>
                  <a:pt x="5281497" y="3462566"/>
                  <a:pt x="5287783" y="3491741"/>
                  <a:pt x="5300354" y="3515935"/>
                </a:cubicBezTo>
                <a:cubicBezTo>
                  <a:pt x="5312926" y="3540128"/>
                  <a:pt x="5329174" y="3560527"/>
                  <a:pt x="5349098" y="3577131"/>
                </a:cubicBezTo>
                <a:cubicBezTo>
                  <a:pt x="5369022" y="3593734"/>
                  <a:pt x="5391674" y="3606899"/>
                  <a:pt x="5417054" y="3616624"/>
                </a:cubicBezTo>
                <a:cubicBezTo>
                  <a:pt x="5442434" y="3626349"/>
                  <a:pt x="5467695" y="3634058"/>
                  <a:pt x="5492838" y="3639750"/>
                </a:cubicBezTo>
                <a:cubicBezTo>
                  <a:pt x="5542174" y="3651610"/>
                  <a:pt x="5578584" y="3662877"/>
                  <a:pt x="5602066" y="3673551"/>
                </a:cubicBezTo>
                <a:cubicBezTo>
                  <a:pt x="5625549" y="3684224"/>
                  <a:pt x="5637290" y="3700709"/>
                  <a:pt x="5637290" y="3723006"/>
                </a:cubicBezTo>
                <a:cubicBezTo>
                  <a:pt x="5637290" y="3746251"/>
                  <a:pt x="5627802" y="3762499"/>
                  <a:pt x="5608826" y="3771749"/>
                </a:cubicBezTo>
                <a:cubicBezTo>
                  <a:pt x="5589851" y="3781000"/>
                  <a:pt x="5570638" y="3785625"/>
                  <a:pt x="5551188" y="3785625"/>
                </a:cubicBezTo>
                <a:cubicBezTo>
                  <a:pt x="5516083" y="3785625"/>
                  <a:pt x="5482994" y="3777916"/>
                  <a:pt x="5451922" y="3762499"/>
                </a:cubicBezTo>
                <a:cubicBezTo>
                  <a:pt x="5420849" y="3747081"/>
                  <a:pt x="5394639" y="3727512"/>
                  <a:pt x="5373292" y="3703793"/>
                </a:cubicBezTo>
                <a:lnTo>
                  <a:pt x="5239514" y="3845398"/>
                </a:lnTo>
                <a:cubicBezTo>
                  <a:pt x="5276991" y="3882401"/>
                  <a:pt x="5324192" y="3910390"/>
                  <a:pt x="5381119" y="3929365"/>
                </a:cubicBezTo>
                <a:cubicBezTo>
                  <a:pt x="5438046" y="3948341"/>
                  <a:pt x="5496158" y="3957829"/>
                  <a:pt x="5555458" y="3957829"/>
                </a:cubicBezTo>
                <a:cubicBezTo>
                  <a:pt x="5592460" y="3957829"/>
                  <a:pt x="5629343" y="3953440"/>
                  <a:pt x="5666109" y="3944664"/>
                </a:cubicBezTo>
                <a:cubicBezTo>
                  <a:pt x="5702874" y="3935888"/>
                  <a:pt x="5736081" y="3921775"/>
                  <a:pt x="5765731" y="3902325"/>
                </a:cubicBezTo>
                <a:cubicBezTo>
                  <a:pt x="5795381" y="3882875"/>
                  <a:pt x="5819455" y="3857376"/>
                  <a:pt x="5837957" y="3825830"/>
                </a:cubicBezTo>
                <a:cubicBezTo>
                  <a:pt x="5856458" y="3794283"/>
                  <a:pt x="5865708" y="3755739"/>
                  <a:pt x="5865708" y="3710197"/>
                </a:cubicBezTo>
                <a:cubicBezTo>
                  <a:pt x="5865708" y="3675092"/>
                  <a:pt x="5858948" y="3644850"/>
                  <a:pt x="5845428" y="3619470"/>
                </a:cubicBezTo>
                <a:cubicBezTo>
                  <a:pt x="5831908" y="3594090"/>
                  <a:pt x="5814000" y="3572743"/>
                  <a:pt x="5791703" y="3555427"/>
                </a:cubicBezTo>
                <a:cubicBezTo>
                  <a:pt x="5769407" y="3538112"/>
                  <a:pt x="5744383" y="3524118"/>
                  <a:pt x="5716632" y="3513444"/>
                </a:cubicBezTo>
                <a:cubicBezTo>
                  <a:pt x="5688880" y="3502770"/>
                  <a:pt x="5661484" y="3494350"/>
                  <a:pt x="5634443" y="3488183"/>
                </a:cubicBezTo>
                <a:cubicBezTo>
                  <a:pt x="5587479" y="3477746"/>
                  <a:pt x="5553560" y="3468140"/>
                  <a:pt x="5532687" y="3459364"/>
                </a:cubicBezTo>
                <a:cubicBezTo>
                  <a:pt x="5511814" y="3450587"/>
                  <a:pt x="5501377" y="3436000"/>
                  <a:pt x="5501377" y="3415601"/>
                </a:cubicBezTo>
                <a:cubicBezTo>
                  <a:pt x="5501377" y="3394254"/>
                  <a:pt x="5510865" y="3379192"/>
                  <a:pt x="5529840" y="3370416"/>
                </a:cubicBezTo>
                <a:cubicBezTo>
                  <a:pt x="5548816" y="3361639"/>
                  <a:pt x="5569452" y="3357251"/>
                  <a:pt x="5591749" y="3357251"/>
                </a:cubicBezTo>
                <a:cubicBezTo>
                  <a:pt x="5621160" y="3357251"/>
                  <a:pt x="5648912" y="3363537"/>
                  <a:pt x="5675003" y="3376108"/>
                </a:cubicBezTo>
                <a:cubicBezTo>
                  <a:pt x="5701095" y="3388679"/>
                  <a:pt x="5723865" y="3404216"/>
                  <a:pt x="5743316" y="3422717"/>
                </a:cubicBezTo>
                <a:lnTo>
                  <a:pt x="5874247" y="3287516"/>
                </a:lnTo>
                <a:cubicBezTo>
                  <a:pt x="5838668" y="3253360"/>
                  <a:pt x="5794906" y="3227743"/>
                  <a:pt x="5742960" y="3210665"/>
                </a:cubicBezTo>
                <a:cubicBezTo>
                  <a:pt x="5691014" y="3193587"/>
                  <a:pt x="5637764" y="3185048"/>
                  <a:pt x="5583209" y="3185048"/>
                </a:cubicBezTo>
                <a:close/>
                <a:moveTo>
                  <a:pt x="4805382" y="3185048"/>
                </a:moveTo>
                <a:cubicBezTo>
                  <a:pt x="4749878" y="3185048"/>
                  <a:pt x="4698289" y="3194298"/>
                  <a:pt x="4650612" y="3212800"/>
                </a:cubicBezTo>
                <a:cubicBezTo>
                  <a:pt x="4602936" y="3231301"/>
                  <a:pt x="4561665" y="3257274"/>
                  <a:pt x="4526797" y="3290718"/>
                </a:cubicBezTo>
                <a:cubicBezTo>
                  <a:pt x="4491929" y="3324163"/>
                  <a:pt x="4464296" y="3364960"/>
                  <a:pt x="4443897" y="3413111"/>
                </a:cubicBezTo>
                <a:cubicBezTo>
                  <a:pt x="4423498" y="3461261"/>
                  <a:pt x="4413299" y="3514986"/>
                  <a:pt x="4413299" y="3574284"/>
                </a:cubicBezTo>
                <a:cubicBezTo>
                  <a:pt x="4413299" y="3635481"/>
                  <a:pt x="4423736" y="3689917"/>
                  <a:pt x="4444609" y="3737593"/>
                </a:cubicBezTo>
                <a:cubicBezTo>
                  <a:pt x="4465482" y="3785269"/>
                  <a:pt x="4494183" y="3825355"/>
                  <a:pt x="4530710" y="3857851"/>
                </a:cubicBezTo>
                <a:cubicBezTo>
                  <a:pt x="4567238" y="3890347"/>
                  <a:pt x="4609696" y="3915133"/>
                  <a:pt x="4658084" y="3932211"/>
                </a:cubicBezTo>
                <a:cubicBezTo>
                  <a:pt x="4706472" y="3949289"/>
                  <a:pt x="4757943" y="3957829"/>
                  <a:pt x="4812498" y="3957829"/>
                </a:cubicBezTo>
                <a:cubicBezTo>
                  <a:pt x="4886503" y="3957829"/>
                  <a:pt x="4951375" y="3944427"/>
                  <a:pt x="5007116" y="3917624"/>
                </a:cubicBezTo>
                <a:cubicBezTo>
                  <a:pt x="5062857" y="3890821"/>
                  <a:pt x="5107805" y="3852751"/>
                  <a:pt x="5141961" y="3803415"/>
                </a:cubicBezTo>
                <a:lnTo>
                  <a:pt x="4975451" y="3698100"/>
                </a:lnTo>
                <a:cubicBezTo>
                  <a:pt x="4959321" y="3720396"/>
                  <a:pt x="4938093" y="3738660"/>
                  <a:pt x="4911764" y="3752892"/>
                </a:cubicBezTo>
                <a:cubicBezTo>
                  <a:pt x="4885436" y="3767124"/>
                  <a:pt x="4853296" y="3774240"/>
                  <a:pt x="4815344" y="3774240"/>
                </a:cubicBezTo>
                <a:cubicBezTo>
                  <a:pt x="4793997" y="3774240"/>
                  <a:pt x="4773361" y="3770800"/>
                  <a:pt x="4753437" y="3763922"/>
                </a:cubicBezTo>
                <a:cubicBezTo>
                  <a:pt x="4733512" y="3757043"/>
                  <a:pt x="4715604" y="3747555"/>
                  <a:pt x="4699712" y="3735458"/>
                </a:cubicBezTo>
                <a:cubicBezTo>
                  <a:pt x="4683820" y="3723361"/>
                  <a:pt x="4670774" y="3709011"/>
                  <a:pt x="4660576" y="3692407"/>
                </a:cubicBezTo>
                <a:cubicBezTo>
                  <a:pt x="4650375" y="3675804"/>
                  <a:pt x="4644091" y="3657303"/>
                  <a:pt x="4641718" y="3636904"/>
                </a:cubicBezTo>
                <a:lnTo>
                  <a:pt x="5168290" y="3636904"/>
                </a:lnTo>
                <a:cubicBezTo>
                  <a:pt x="5169239" y="3628365"/>
                  <a:pt x="5169713" y="3609389"/>
                  <a:pt x="5169713" y="3579977"/>
                </a:cubicBezTo>
                <a:cubicBezTo>
                  <a:pt x="5169713" y="3517832"/>
                  <a:pt x="5160701" y="3462447"/>
                  <a:pt x="5142673" y="3413822"/>
                </a:cubicBezTo>
                <a:cubicBezTo>
                  <a:pt x="5124646" y="3365197"/>
                  <a:pt x="5099622" y="3323925"/>
                  <a:pt x="5067601" y="3290007"/>
                </a:cubicBezTo>
                <a:cubicBezTo>
                  <a:pt x="5035580" y="3256088"/>
                  <a:pt x="4997154" y="3230115"/>
                  <a:pt x="4952324" y="3212088"/>
                </a:cubicBezTo>
                <a:cubicBezTo>
                  <a:pt x="4907495" y="3194061"/>
                  <a:pt x="4858514" y="3185048"/>
                  <a:pt x="4805382" y="3185048"/>
                </a:cubicBezTo>
                <a:close/>
                <a:moveTo>
                  <a:pt x="3094167" y="3185048"/>
                </a:moveTo>
                <a:cubicBezTo>
                  <a:pt x="3037714" y="3185048"/>
                  <a:pt x="2984820" y="3194061"/>
                  <a:pt x="2935483" y="3212088"/>
                </a:cubicBezTo>
                <a:cubicBezTo>
                  <a:pt x="2886147" y="3230115"/>
                  <a:pt x="2843214" y="3255851"/>
                  <a:pt x="2806686" y="3289295"/>
                </a:cubicBezTo>
                <a:cubicBezTo>
                  <a:pt x="2770159" y="3322739"/>
                  <a:pt x="2741458" y="3363300"/>
                  <a:pt x="2720585" y="3410976"/>
                </a:cubicBezTo>
                <a:cubicBezTo>
                  <a:pt x="2699712" y="3458652"/>
                  <a:pt x="2689275" y="3512139"/>
                  <a:pt x="2689275" y="3571438"/>
                </a:cubicBezTo>
                <a:cubicBezTo>
                  <a:pt x="2689275" y="3631686"/>
                  <a:pt x="2699712" y="3685647"/>
                  <a:pt x="2720585" y="3733324"/>
                </a:cubicBezTo>
                <a:cubicBezTo>
                  <a:pt x="2741458" y="3781000"/>
                  <a:pt x="2770159" y="3821560"/>
                  <a:pt x="2806686" y="3855005"/>
                </a:cubicBezTo>
                <a:cubicBezTo>
                  <a:pt x="2843214" y="3888449"/>
                  <a:pt x="2886147" y="3913947"/>
                  <a:pt x="2935483" y="3931500"/>
                </a:cubicBezTo>
                <a:cubicBezTo>
                  <a:pt x="2984820" y="3949052"/>
                  <a:pt x="3038189" y="3957829"/>
                  <a:pt x="3095590" y="3957829"/>
                </a:cubicBezTo>
                <a:cubicBezTo>
                  <a:pt x="3149196" y="3957829"/>
                  <a:pt x="3199837" y="3949527"/>
                  <a:pt x="3247513" y="3932923"/>
                </a:cubicBezTo>
                <a:cubicBezTo>
                  <a:pt x="3295189" y="3916319"/>
                  <a:pt x="3333970" y="3893549"/>
                  <a:pt x="3363857" y="3864611"/>
                </a:cubicBezTo>
                <a:lnTo>
                  <a:pt x="3231502" y="3702370"/>
                </a:lnTo>
                <a:cubicBezTo>
                  <a:pt x="3216797" y="3719922"/>
                  <a:pt x="3197584" y="3733324"/>
                  <a:pt x="3173864" y="3742574"/>
                </a:cubicBezTo>
                <a:cubicBezTo>
                  <a:pt x="3150144" y="3751825"/>
                  <a:pt x="3125950" y="3756450"/>
                  <a:pt x="3101282" y="3756450"/>
                </a:cubicBezTo>
                <a:cubicBezTo>
                  <a:pt x="3075191" y="3756450"/>
                  <a:pt x="3051709" y="3751588"/>
                  <a:pt x="3030836" y="3741863"/>
                </a:cubicBezTo>
                <a:cubicBezTo>
                  <a:pt x="3009963" y="3732138"/>
                  <a:pt x="2992054" y="3718855"/>
                  <a:pt x="2977111" y="3702014"/>
                </a:cubicBezTo>
                <a:cubicBezTo>
                  <a:pt x="2962168" y="3685173"/>
                  <a:pt x="2950782" y="3665486"/>
                  <a:pt x="2942955" y="3642952"/>
                </a:cubicBezTo>
                <a:cubicBezTo>
                  <a:pt x="2935127" y="3620419"/>
                  <a:pt x="2931214" y="3596581"/>
                  <a:pt x="2931214" y="3571438"/>
                </a:cubicBezTo>
                <a:cubicBezTo>
                  <a:pt x="2931214" y="3546295"/>
                  <a:pt x="2935365" y="3522576"/>
                  <a:pt x="2943666" y="3500280"/>
                </a:cubicBezTo>
                <a:cubicBezTo>
                  <a:pt x="2951969" y="3477983"/>
                  <a:pt x="2963354" y="3458296"/>
                  <a:pt x="2977823" y="3441218"/>
                </a:cubicBezTo>
                <a:cubicBezTo>
                  <a:pt x="2992292" y="3424140"/>
                  <a:pt x="3009725" y="3410502"/>
                  <a:pt x="3030123" y="3400302"/>
                </a:cubicBezTo>
                <a:cubicBezTo>
                  <a:pt x="3050523" y="3390103"/>
                  <a:pt x="3073294" y="3385003"/>
                  <a:pt x="3098436" y="3385003"/>
                </a:cubicBezTo>
                <a:cubicBezTo>
                  <a:pt x="3123105" y="3385003"/>
                  <a:pt x="3147061" y="3390340"/>
                  <a:pt x="3170306" y="3401014"/>
                </a:cubicBezTo>
                <a:cubicBezTo>
                  <a:pt x="3193551" y="3411687"/>
                  <a:pt x="3212053" y="3425800"/>
                  <a:pt x="3225810" y="3443353"/>
                </a:cubicBezTo>
                <a:lnTo>
                  <a:pt x="3363857" y="3283247"/>
                </a:lnTo>
                <a:cubicBezTo>
                  <a:pt x="3349151" y="3268540"/>
                  <a:pt x="3331836" y="3255139"/>
                  <a:pt x="3311911" y="3243042"/>
                </a:cubicBezTo>
                <a:cubicBezTo>
                  <a:pt x="3291987" y="3230945"/>
                  <a:pt x="3270165" y="3220746"/>
                  <a:pt x="3246446" y="3212444"/>
                </a:cubicBezTo>
                <a:cubicBezTo>
                  <a:pt x="3222726" y="3204142"/>
                  <a:pt x="3198058" y="3197500"/>
                  <a:pt x="3172441" y="3192519"/>
                </a:cubicBezTo>
                <a:cubicBezTo>
                  <a:pt x="3146823" y="3187538"/>
                  <a:pt x="3120733" y="3185048"/>
                  <a:pt x="3094167" y="3185048"/>
                </a:cubicBezTo>
                <a:close/>
                <a:moveTo>
                  <a:pt x="8911284" y="2902549"/>
                </a:moveTo>
                <a:lnTo>
                  <a:pt x="8911284" y="3934346"/>
                </a:lnTo>
                <a:lnTo>
                  <a:pt x="9161762" y="3934346"/>
                </a:lnTo>
                <a:lnTo>
                  <a:pt x="9161762" y="2902549"/>
                </a:lnTo>
                <a:close/>
                <a:moveTo>
                  <a:pt x="3472511" y="2902549"/>
                </a:moveTo>
                <a:lnTo>
                  <a:pt x="3472511" y="3934346"/>
                </a:lnTo>
                <a:lnTo>
                  <a:pt x="3717296" y="3934346"/>
                </a:lnTo>
                <a:lnTo>
                  <a:pt x="3717296" y="3459008"/>
                </a:lnTo>
                <a:lnTo>
                  <a:pt x="3720143" y="3459008"/>
                </a:lnTo>
                <a:lnTo>
                  <a:pt x="4102975" y="3934346"/>
                </a:lnTo>
                <a:lnTo>
                  <a:pt x="4428168" y="3934346"/>
                </a:lnTo>
                <a:lnTo>
                  <a:pt x="3957100" y="3377887"/>
                </a:lnTo>
                <a:lnTo>
                  <a:pt x="4401839" y="2902549"/>
                </a:lnTo>
                <a:lnTo>
                  <a:pt x="4090167" y="2902549"/>
                </a:lnTo>
                <a:lnTo>
                  <a:pt x="3721565" y="3322384"/>
                </a:lnTo>
                <a:lnTo>
                  <a:pt x="3717296" y="3322384"/>
                </a:lnTo>
                <a:lnTo>
                  <a:pt x="3717296" y="2902549"/>
                </a:lnTo>
                <a:close/>
                <a:moveTo>
                  <a:pt x="1348436" y="2902549"/>
                </a:moveTo>
                <a:lnTo>
                  <a:pt x="1348436" y="3934346"/>
                </a:lnTo>
                <a:lnTo>
                  <a:pt x="1582547" y="3934346"/>
                </a:lnTo>
                <a:lnTo>
                  <a:pt x="1576855" y="3204261"/>
                </a:lnTo>
                <a:lnTo>
                  <a:pt x="1581124" y="3204261"/>
                </a:lnTo>
                <a:lnTo>
                  <a:pt x="1842275" y="3934346"/>
                </a:lnTo>
                <a:lnTo>
                  <a:pt x="2017325" y="3934346"/>
                </a:lnTo>
                <a:lnTo>
                  <a:pt x="2284881" y="3204261"/>
                </a:lnTo>
                <a:lnTo>
                  <a:pt x="2289862" y="3204261"/>
                </a:lnTo>
                <a:lnTo>
                  <a:pt x="2283458" y="3934346"/>
                </a:lnTo>
                <a:lnTo>
                  <a:pt x="2526820" y="3934346"/>
                </a:lnTo>
                <a:lnTo>
                  <a:pt x="2526820" y="2902549"/>
                </a:lnTo>
                <a:lnTo>
                  <a:pt x="2166758" y="2902549"/>
                </a:lnTo>
                <a:lnTo>
                  <a:pt x="1942609" y="3564322"/>
                </a:lnTo>
                <a:lnTo>
                  <a:pt x="1936916" y="3564322"/>
                </a:lnTo>
                <a:lnTo>
                  <a:pt x="1702093" y="290254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86543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BE091B3-74FD-A34E-A83B-DC2E328C0D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6624475"/>
              </p:ext>
            </p:extLst>
          </p:nvPr>
        </p:nvGraphicFramePr>
        <p:xfrm>
          <a:off x="3780788" y="2325605"/>
          <a:ext cx="4165601" cy="3135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6002133-4258-0340-B7E1-1B718F04798E}"/>
              </a:ext>
            </a:extLst>
          </p:cNvPr>
          <p:cNvSpPr/>
          <p:nvPr/>
        </p:nvSpPr>
        <p:spPr>
          <a:xfrm>
            <a:off x="4022570" y="1923626"/>
            <a:ext cx="2706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6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Revenue By Segments (2022</a:t>
            </a:r>
            <a:r>
              <a:rPr lang="en-US" b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6010C-A49C-8FC3-5679-BF2E36ACF99C}"/>
              </a:ext>
            </a:extLst>
          </p:cNvPr>
          <p:cNvSpPr txBox="1"/>
          <p:nvPr/>
        </p:nvSpPr>
        <p:spPr>
          <a:xfrm>
            <a:off x="413056" y="39029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Segments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F2DDBEF-9EC6-AA13-0451-1B9FCC9981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19767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5160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38006" y="7842297"/>
            <a:ext cx="10895106" cy="1325563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C283-ED8E-FB4C-6EC9-62FC66FD0861}"/>
              </a:ext>
            </a:extLst>
          </p:cNvPr>
          <p:cNvSpPr txBox="1"/>
          <p:nvPr/>
        </p:nvSpPr>
        <p:spPr>
          <a:xfrm>
            <a:off x="-2618987" y="13118786"/>
            <a:ext cx="5867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Aging US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0DEC9-F63D-67AF-11A5-019BA401A088}"/>
              </a:ext>
            </a:extLst>
          </p:cNvPr>
          <p:cNvSpPr txBox="1"/>
          <p:nvPr/>
        </p:nvSpPr>
        <p:spPr>
          <a:xfrm>
            <a:off x="-6054212" y="0"/>
            <a:ext cx="4724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Drivers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3A91D-B146-EBA2-2A8B-DA343AB9C58F}"/>
              </a:ext>
            </a:extLst>
          </p:cNvPr>
          <p:cNvSpPr txBox="1"/>
          <p:nvPr/>
        </p:nvSpPr>
        <p:spPr>
          <a:xfrm>
            <a:off x="14188035" y="13118786"/>
            <a:ext cx="1192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Strong Economic Growth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3B990-A89E-1564-B0E8-4AC21D0A5D8E}"/>
              </a:ext>
            </a:extLst>
          </p:cNvPr>
          <p:cNvSpPr txBox="1"/>
          <p:nvPr/>
        </p:nvSpPr>
        <p:spPr>
          <a:xfrm>
            <a:off x="5414963" y="-5630795"/>
            <a:ext cx="13554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Market Uncertainty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7D032E-2E8F-8BBD-2D39-CCE2037D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439765" y="6858000"/>
            <a:ext cx="379879" cy="1139371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15" descr="Piggy Bank Money Box">
                <a:extLst>
                  <a:ext uri="{FF2B5EF4-FFF2-40B4-BE49-F238E27FC236}">
                    <a16:creationId xmlns:a16="http://schemas.microsoft.com/office/drawing/2014/main" id="{B24C2558-5528-86E2-E751-0F62EA6BBEA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337440" y="7842297"/>
              <a:ext cx="2309985" cy="25951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09985" cy="2595169"/>
                    </a:xfrm>
                    <a:prstGeom prst="rect">
                      <a:avLst/>
                    </a:prstGeom>
                  </am3d:spPr>
                  <am3d:camera>
                    <am3d:pos x="0" y="0" z="665945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86366" d="1000000"/>
                    <am3d:preTrans dx="1210897" dy="1313110" dz="-3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7157109" ay="2167955" az="801388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78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15" descr="Piggy Bank Money Box">
                <a:extLst>
                  <a:ext uri="{FF2B5EF4-FFF2-40B4-BE49-F238E27FC236}">
                    <a16:creationId xmlns:a16="http://schemas.microsoft.com/office/drawing/2014/main" id="{B24C2558-5528-86E2-E751-0F62EA6BBE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37440" y="7842297"/>
                <a:ext cx="2309985" cy="259516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59B7BC9-5EA9-5D0A-001D-61DED84A70BA}"/>
              </a:ext>
            </a:extLst>
          </p:cNvPr>
          <p:cNvSpPr txBox="1"/>
          <p:nvPr/>
        </p:nvSpPr>
        <p:spPr>
          <a:xfrm>
            <a:off x="314557" y="353906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Analysis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0D3BDD2-33D8-B40A-FF23-3FAFE33917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929490"/>
              </p:ext>
            </p:extLst>
          </p:nvPr>
        </p:nvGraphicFramePr>
        <p:xfrm>
          <a:off x="-2535382" y="1857864"/>
          <a:ext cx="1637154" cy="47244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823927">
                  <a:extLst>
                    <a:ext uri="{9D8B030D-6E8A-4147-A177-3AD203B41FA5}">
                      <a16:colId xmlns:a16="http://schemas.microsoft.com/office/drawing/2014/main" val="2392094502"/>
                    </a:ext>
                  </a:extLst>
                </a:gridCol>
                <a:gridCol w="813227">
                  <a:extLst>
                    <a:ext uri="{9D8B030D-6E8A-4147-A177-3AD203B41FA5}">
                      <a16:colId xmlns:a16="http://schemas.microsoft.com/office/drawing/2014/main" val="2600215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Key Metrics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336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52 Week Range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$268.80-$401.78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435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Market Cap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48.661B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95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Revenue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273.9B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531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Debt/</a:t>
                      </a:r>
                      <a:r>
                        <a:rPr lang="en-US" sz="1100" b="1" dirty="0" err="1">
                          <a:latin typeface="Times" pitchFamily="2" charset="0"/>
                        </a:rPr>
                        <a:t>Equ</a:t>
                      </a:r>
                      <a:endParaRPr lang="en-US" sz="1100" b="1" dirty="0">
                        <a:latin typeface="Times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98%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39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P/E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14.59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7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P/B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9.7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81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EPS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$21.76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Dividend Yield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0.60%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501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Return on Equity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19.23%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072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Profit Margin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1.16%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36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Beta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0.61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892240"/>
                  </a:ext>
                </a:extLst>
              </a:tr>
              <a:tr h="173242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Institutional Ownership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89.37%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072166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72DC82-F8E4-7E38-2E4E-5C9038391FB8}"/>
              </a:ext>
            </a:extLst>
          </p:cNvPr>
          <p:cNvSpPr txBox="1">
            <a:spLocks/>
          </p:cNvSpPr>
          <p:nvPr/>
        </p:nvSpPr>
        <p:spPr>
          <a:xfrm>
            <a:off x="838200" y="1537138"/>
            <a:ext cx="10515600" cy="4639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People Are Getting Older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US Population over 65+ exceeds 54 million and projected to double in ~30 years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Access is increasing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The average person is gaining more access to medical solutions thanks to technology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HealthCare and Pharma are consolidating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The industry is going through an M&amp;A period as COVID skewed profits across the biggest companies</a:t>
            </a:r>
          </a:p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COVID Benefits are Fading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Cases and deaths have substantially declined and soon so will Government Aid 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60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38006" y="7842297"/>
            <a:ext cx="10895106" cy="1325563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C283-ED8E-FB4C-6EC9-62FC66FD0861}"/>
              </a:ext>
            </a:extLst>
          </p:cNvPr>
          <p:cNvSpPr txBox="1"/>
          <p:nvPr/>
        </p:nvSpPr>
        <p:spPr>
          <a:xfrm>
            <a:off x="-2618987" y="13118786"/>
            <a:ext cx="5867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Aging US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0DEC9-F63D-67AF-11A5-019BA401A088}"/>
              </a:ext>
            </a:extLst>
          </p:cNvPr>
          <p:cNvSpPr txBox="1"/>
          <p:nvPr/>
        </p:nvSpPr>
        <p:spPr>
          <a:xfrm>
            <a:off x="-6054212" y="0"/>
            <a:ext cx="4724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Drivers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3A91D-B146-EBA2-2A8B-DA343AB9C58F}"/>
              </a:ext>
            </a:extLst>
          </p:cNvPr>
          <p:cNvSpPr txBox="1"/>
          <p:nvPr/>
        </p:nvSpPr>
        <p:spPr>
          <a:xfrm>
            <a:off x="14188035" y="13118786"/>
            <a:ext cx="1192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Strong Economic Growth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3B990-A89E-1564-B0E8-4AC21D0A5D8E}"/>
              </a:ext>
            </a:extLst>
          </p:cNvPr>
          <p:cNvSpPr txBox="1"/>
          <p:nvPr/>
        </p:nvSpPr>
        <p:spPr>
          <a:xfrm>
            <a:off x="5414963" y="-5630795"/>
            <a:ext cx="13554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Market Uncertainty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849DE532-9AA8-0E24-01A1-8DEBD144B4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585263"/>
              </p:ext>
            </p:extLst>
          </p:nvPr>
        </p:nvGraphicFramePr>
        <p:xfrm>
          <a:off x="-11439525" y="6858000"/>
          <a:ext cx="379412" cy="1139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15" descr="Piggy Bank Money Box">
                <a:extLst>
                  <a:ext uri="{FF2B5EF4-FFF2-40B4-BE49-F238E27FC236}">
                    <a16:creationId xmlns:a16="http://schemas.microsoft.com/office/drawing/2014/main" id="{B24C2558-5528-86E2-E751-0F62EA6BBEA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4337440" y="7842297"/>
              <a:ext cx="2309985" cy="259516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309985" cy="2595169"/>
                    </a:xfrm>
                    <a:prstGeom prst="rect">
                      <a:avLst/>
                    </a:prstGeom>
                  </am3d:spPr>
                  <am3d:camera>
                    <am3d:pos x="0" y="0" z="665945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86366" d="1000000"/>
                    <am3d:preTrans dx="1210897" dy="1313110" dz="-3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7157109" ay="2167955" az="801388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78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15" descr="Piggy Bank Money Box">
                <a:extLst>
                  <a:ext uri="{FF2B5EF4-FFF2-40B4-BE49-F238E27FC236}">
                    <a16:creationId xmlns:a16="http://schemas.microsoft.com/office/drawing/2014/main" id="{B24C2558-5528-86E2-E751-0F62EA6BBE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337440" y="7842297"/>
                <a:ext cx="2309985" cy="259516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59B7BC9-5EA9-5D0A-001D-61DED84A70BA}"/>
              </a:ext>
            </a:extLst>
          </p:cNvPr>
          <p:cNvSpPr txBox="1"/>
          <p:nvPr/>
        </p:nvSpPr>
        <p:spPr>
          <a:xfrm>
            <a:off x="314557" y="353906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Analysis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0D3BDD2-33D8-B40A-FF23-3FAFE33917DC}"/>
              </a:ext>
            </a:extLst>
          </p:cNvPr>
          <p:cNvGraphicFramePr>
            <a:graphicFrameLocks/>
          </p:cNvGraphicFramePr>
          <p:nvPr/>
        </p:nvGraphicFramePr>
        <p:xfrm>
          <a:off x="-2535382" y="1857864"/>
          <a:ext cx="1637154" cy="47244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823927">
                  <a:extLst>
                    <a:ext uri="{9D8B030D-6E8A-4147-A177-3AD203B41FA5}">
                      <a16:colId xmlns:a16="http://schemas.microsoft.com/office/drawing/2014/main" val="2392094502"/>
                    </a:ext>
                  </a:extLst>
                </a:gridCol>
                <a:gridCol w="813227">
                  <a:extLst>
                    <a:ext uri="{9D8B030D-6E8A-4147-A177-3AD203B41FA5}">
                      <a16:colId xmlns:a16="http://schemas.microsoft.com/office/drawing/2014/main" val="26002155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Key Metrics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336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52 Week Range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$268.80-$401.78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435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Market Cap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48.661B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95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Revenue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273.9B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531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Debt/</a:t>
                      </a:r>
                      <a:r>
                        <a:rPr lang="en-US" sz="1100" b="1" dirty="0" err="1">
                          <a:latin typeface="Times" pitchFamily="2" charset="0"/>
                        </a:rPr>
                        <a:t>Equ</a:t>
                      </a:r>
                      <a:endParaRPr lang="en-US" sz="1100" b="1" dirty="0">
                        <a:latin typeface="Times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98%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392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P/E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14.59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7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P/B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9.7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81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EPS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$21.76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Dividend Yield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0.60%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501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Return on Equity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19.23%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0728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Profit Margin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1.16%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366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Beta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0.61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892240"/>
                  </a:ext>
                </a:extLst>
              </a:tr>
              <a:tr h="173242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Institutional Ownership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89.37%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072166"/>
                  </a:ext>
                </a:extLst>
              </a:tr>
            </a:tbl>
          </a:graphicData>
        </a:graphic>
      </p:graphicFrame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973E333-E24D-2406-B874-75AB46335AD8}"/>
              </a:ext>
            </a:extLst>
          </p:cNvPr>
          <p:cNvSpPr txBox="1">
            <a:spLocks/>
          </p:cNvSpPr>
          <p:nvPr/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Revenue comparison between others in Industry 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703BFEDB-67A5-A078-46FA-3DA778776C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387733"/>
              </p:ext>
            </p:extLst>
          </p:nvPr>
        </p:nvGraphicFramePr>
        <p:xfrm>
          <a:off x="5024760" y="1588519"/>
          <a:ext cx="6582299" cy="4280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6620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65256" y="1539369"/>
            <a:ext cx="5532319" cy="823912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McKesson normally generates stable </a:t>
            </a:r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returns on equity	</a:t>
            </a:r>
            <a:r>
              <a:rPr lang="en-US" dirty="0"/>
              <a:t>			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169684" y="1747046"/>
            <a:ext cx="5183188" cy="692041"/>
          </a:xfrm>
        </p:spPr>
        <p:txBody>
          <a:bodyPr>
            <a:normAutofit fontScale="77500" lnSpcReduction="20000"/>
          </a:bodyPr>
          <a:lstStyle/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McKesson</a:t>
            </a:r>
            <a:r>
              <a:rPr lang="en-US" sz="2200" b="0" dirty="0">
                <a:latin typeface="Segoe UI" panose="020B0502040204020203" pitchFamily="34" charset="0"/>
                <a:cs typeface="Segoe UI" panose="020B0502040204020203" pitchFamily="34" charset="0"/>
              </a:rPr>
              <a:t> deals with slim operating margins</a:t>
            </a: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67754-CF9C-5163-69E8-770DE9379914}"/>
              </a:ext>
            </a:extLst>
          </p:cNvPr>
          <p:cNvSpPr txBox="1"/>
          <p:nvPr/>
        </p:nvSpPr>
        <p:spPr>
          <a:xfrm>
            <a:off x="465256" y="374967"/>
            <a:ext cx="108357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Analysis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10591A2-5742-8967-34C7-90E99E1C1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3315090"/>
              </p:ext>
            </p:extLst>
          </p:nvPr>
        </p:nvGraphicFramePr>
        <p:xfrm>
          <a:off x="465257" y="2363281"/>
          <a:ext cx="5469718" cy="411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F93BC43-0568-03AE-7E83-D4F07D00C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8060960"/>
              </p:ext>
            </p:extLst>
          </p:nvPr>
        </p:nvGraphicFramePr>
        <p:xfrm>
          <a:off x="5883154" y="2363281"/>
          <a:ext cx="6061235" cy="4119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0024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Dividend growth has exceeded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% per year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463862" y="1777042"/>
            <a:ext cx="4891526" cy="1130060"/>
          </a:xfrm>
        </p:spPr>
        <p:txBody>
          <a:bodyPr>
            <a:normAutofit fontScale="25000" lnSpcReduction="20000"/>
          </a:bodyPr>
          <a:lstStyle/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62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62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8000" b="0" dirty="0">
                <a:latin typeface="Segoe UI" panose="020B0502040204020203" pitchFamily="34" charset="0"/>
                <a:cs typeface="Segoe UI" panose="020B0502040204020203" pitchFamily="34" charset="0"/>
              </a:rPr>
              <a:t>About 8-9% of earnings are distributed as dividends</a:t>
            </a:r>
          </a:p>
          <a:p>
            <a:endParaRPr lang="en-US" sz="42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b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B851F-AE63-D975-5E86-1A1DDA699DBB}"/>
              </a:ext>
            </a:extLst>
          </p:cNvPr>
          <p:cNvSpPr txBox="1"/>
          <p:nvPr/>
        </p:nvSpPr>
        <p:spPr>
          <a:xfrm>
            <a:off x="314557" y="353906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Analysis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7D60573-C5B3-1F21-D0B0-276682A0B0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525967"/>
              </p:ext>
            </p:extLst>
          </p:nvPr>
        </p:nvGraphicFramePr>
        <p:xfrm>
          <a:off x="326111" y="2505075"/>
          <a:ext cx="5914796" cy="4149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6DBD850A-71C1-E31C-F58E-9AC9B1BDDA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6578782"/>
              </p:ext>
            </p:extLst>
          </p:nvPr>
        </p:nvGraphicFramePr>
        <p:xfrm>
          <a:off x="6240907" y="2522946"/>
          <a:ext cx="5532320" cy="3894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32004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475441"/>
          </a:xfrm>
        </p:spPr>
        <p:txBody>
          <a:bodyPr>
            <a:normAutofit/>
          </a:bodyPr>
          <a:lstStyle/>
          <a:p>
            <a:r>
              <a:rPr lang="en-US" sz="2000" b="0" dirty="0">
                <a:latin typeface="Segoe UI" panose="020B0502040204020203" pitchFamily="34" charset="0"/>
                <a:cs typeface="Segoe UI" panose="020B0502040204020203" pitchFamily="34" charset="0"/>
              </a:rPr>
              <a:t>FCF has grown at a annual rate of 5.1%	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378669" y="1567231"/>
            <a:ext cx="5183188" cy="819510"/>
          </a:xfrm>
        </p:spPr>
        <p:txBody>
          <a:bodyPr>
            <a:normAutofit fontScale="25000" lnSpcReduction="20000"/>
          </a:bodyPr>
          <a:lstStyle/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8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8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8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8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8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8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3000"/>
              </a:spcBef>
            </a:pPr>
            <a:r>
              <a:rPr lang="en-US" sz="8000" b="0" dirty="0">
                <a:latin typeface="Segoe UI" panose="020B0502040204020203" pitchFamily="34" charset="0"/>
                <a:cs typeface="Segoe UI" panose="020B0502040204020203" pitchFamily="34" charset="0"/>
              </a:rPr>
              <a:t>Net Income has </a:t>
            </a:r>
            <a:r>
              <a:rPr lang="en-US" sz="8000" dirty="0">
                <a:latin typeface="Segoe UI" panose="020B0502040204020203" pitchFamily="34" charset="0"/>
                <a:cs typeface="Segoe UI" panose="020B0502040204020203" pitchFamily="34" charset="0"/>
              </a:rPr>
              <a:t>been stagnating since 2016</a:t>
            </a:r>
            <a:endParaRPr lang="en-US" sz="8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2000" b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82E6674-3E24-7955-8E64-C1111B18E4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454832"/>
              </p:ext>
            </p:extLst>
          </p:nvPr>
        </p:nvGraphicFramePr>
        <p:xfrm>
          <a:off x="556181" y="2386741"/>
          <a:ext cx="5438219" cy="3921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4FD28F75-9D15-B65A-C51F-504DEDEC5F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926572"/>
              </p:ext>
            </p:extLst>
          </p:nvPr>
        </p:nvGraphicFramePr>
        <p:xfrm>
          <a:off x="5994400" y="2471572"/>
          <a:ext cx="5289485" cy="383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ABCB9106-405F-4AE5-E3A1-2860DA7E6A9C}"/>
              </a:ext>
            </a:extLst>
          </p:cNvPr>
          <p:cNvSpPr txBox="1"/>
          <p:nvPr/>
        </p:nvSpPr>
        <p:spPr>
          <a:xfrm>
            <a:off x="314557" y="353906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Analysis</a:t>
            </a:r>
          </a:p>
        </p:txBody>
      </p:sp>
    </p:spTree>
    <p:extLst>
      <p:ext uri="{BB962C8B-B14F-4D97-AF65-F5344CB8AC3E}">
        <p14:creationId xmlns:p14="http://schemas.microsoft.com/office/powerpoint/2010/main" val="2967088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9139" y="1069851"/>
            <a:ext cx="6471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McKesson vs its Industry</a:t>
            </a:r>
          </a:p>
        </p:txBody>
      </p:sp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633E81B6-BCE0-2024-A761-BBD3A963FB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220250"/>
              </p:ext>
            </p:extLst>
          </p:nvPr>
        </p:nvGraphicFramePr>
        <p:xfrm>
          <a:off x="1049139" y="1734532"/>
          <a:ext cx="10515600" cy="47686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56416">
                  <a:extLst>
                    <a:ext uri="{9D8B030D-6E8A-4147-A177-3AD203B41FA5}">
                      <a16:colId xmlns:a16="http://schemas.microsoft.com/office/drawing/2014/main" val="465421910"/>
                    </a:ext>
                  </a:extLst>
                </a:gridCol>
                <a:gridCol w="1607018">
                  <a:extLst>
                    <a:ext uri="{9D8B030D-6E8A-4147-A177-3AD203B41FA5}">
                      <a16:colId xmlns:a16="http://schemas.microsoft.com/office/drawing/2014/main" val="2412850496"/>
                    </a:ext>
                  </a:extLst>
                </a:gridCol>
                <a:gridCol w="1607018">
                  <a:extLst>
                    <a:ext uri="{9D8B030D-6E8A-4147-A177-3AD203B41FA5}">
                      <a16:colId xmlns:a16="http://schemas.microsoft.com/office/drawing/2014/main" val="2130688011"/>
                    </a:ext>
                  </a:extLst>
                </a:gridCol>
                <a:gridCol w="1781716">
                  <a:extLst>
                    <a:ext uri="{9D8B030D-6E8A-4147-A177-3AD203B41FA5}">
                      <a16:colId xmlns:a16="http://schemas.microsoft.com/office/drawing/2014/main" val="1991536940"/>
                    </a:ext>
                  </a:extLst>
                </a:gridCol>
                <a:gridCol w="1781716">
                  <a:extLst>
                    <a:ext uri="{9D8B030D-6E8A-4147-A177-3AD203B41FA5}">
                      <a16:colId xmlns:a16="http://schemas.microsoft.com/office/drawing/2014/main" val="3067401863"/>
                    </a:ext>
                  </a:extLst>
                </a:gridCol>
                <a:gridCol w="1781716">
                  <a:extLst>
                    <a:ext uri="{9D8B030D-6E8A-4147-A177-3AD203B41FA5}">
                      <a16:colId xmlns:a16="http://schemas.microsoft.com/office/drawing/2014/main" val="785541222"/>
                    </a:ext>
                  </a:extLst>
                </a:gridCol>
              </a:tblGrid>
              <a:tr h="400956">
                <a:tc>
                  <a:txBody>
                    <a:bodyPr/>
                    <a:lstStyle/>
                    <a:p>
                      <a:r>
                        <a:rPr lang="en-US" dirty="0"/>
                        <a:t>Company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 Cap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P/E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P/B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EV/EBITDA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7538491"/>
                  </a:ext>
                </a:extLst>
              </a:tr>
              <a:tr h="40095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McKesson Inc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45.92B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5080019"/>
                  </a:ext>
                </a:extLst>
              </a:tr>
              <a:tr h="69206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AmeriSource Bergen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30.72B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580476"/>
                  </a:ext>
                </a:extLst>
              </a:tr>
              <a:tr h="40095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Cardinal 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18.72B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159717"/>
                  </a:ext>
                </a:extLst>
              </a:tr>
              <a:tr h="40095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36.88B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8655845"/>
                  </a:ext>
                </a:extLst>
              </a:tr>
              <a:tr h="6297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54.89B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44.60%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2349244"/>
                  </a:ext>
                </a:extLst>
              </a:tr>
              <a:tr h="40095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38.00B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182957"/>
                  </a:ext>
                </a:extLst>
              </a:tr>
              <a:tr h="6297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Edwards Lifesciences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47.00B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31.67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599096"/>
                  </a:ext>
                </a:extLst>
              </a:tr>
              <a:tr h="40095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317074"/>
                  </a:ext>
                </a:extLst>
              </a:tr>
              <a:tr h="400956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38.39B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49047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F758298-3B70-ED79-0991-F2ECBE4BAD50}"/>
              </a:ext>
            </a:extLst>
          </p:cNvPr>
          <p:cNvSpPr txBox="1"/>
          <p:nvPr/>
        </p:nvSpPr>
        <p:spPr>
          <a:xfrm>
            <a:off x="201435" y="229680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Analysis</a:t>
            </a:r>
          </a:p>
        </p:txBody>
      </p:sp>
    </p:spTree>
    <p:extLst>
      <p:ext uri="{BB962C8B-B14F-4D97-AF65-F5344CB8AC3E}">
        <p14:creationId xmlns:p14="http://schemas.microsoft.com/office/powerpoint/2010/main" val="3272855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Valuation – Free Cash Flow to Equity Model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873599"/>
              </p:ext>
            </p:extLst>
          </p:nvPr>
        </p:nvGraphicFramePr>
        <p:xfrm>
          <a:off x="1147312" y="1093510"/>
          <a:ext cx="9996935" cy="2840658"/>
        </p:xfrm>
        <a:graphic>
          <a:graphicData uri="http://schemas.openxmlformats.org/drawingml/2006/table">
            <a:tbl>
              <a:tblPr/>
              <a:tblGrid>
                <a:gridCol w="756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11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3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37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37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370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37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35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25926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/ terminal g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0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$372.35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$391.14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$413.79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$441.61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$476.63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$522.04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$583.27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0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6.87%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$338.80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$353.63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$371.23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$392.43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$418.49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$451.28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$493.81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375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$310.30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$322.17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$336.07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$352.55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$372.41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$396.82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$427.54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0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$285.82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$295.43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$306.56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$319.58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$335.02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$353.63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$376.51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0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$264.58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$272.45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$281.46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$291.88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$304.09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$318.56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$336.01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30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$246.00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$252.49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$259.87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$268.32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$278.09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$289.53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$303.10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051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9.37%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$229.61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$235.02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$241.11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$248.03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$255.95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$265.12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$275.85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$337.31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329570"/>
              </p:ext>
            </p:extLst>
          </p:nvPr>
        </p:nvGraphicFramePr>
        <p:xfrm>
          <a:off x="3255579" y="4012326"/>
          <a:ext cx="6984124" cy="2743200"/>
        </p:xfrm>
        <a:graphic>
          <a:graphicData uri="http://schemas.openxmlformats.org/drawingml/2006/table">
            <a:tbl>
              <a:tblPr/>
              <a:tblGrid>
                <a:gridCol w="5032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 Cash Flow to Equity Model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Three Stage Growth Model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1 Growth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Years in Stage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2 Growth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Years in Stage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3 Growth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Path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of Equity Capital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7.87%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7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Flow, Current 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$1,733.86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005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Valuation –Dividend Discount Model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643052"/>
              </p:ext>
            </p:extLst>
          </p:nvPr>
        </p:nvGraphicFramePr>
        <p:xfrm>
          <a:off x="838200" y="1253768"/>
          <a:ext cx="10515600" cy="2340916"/>
        </p:xfrm>
        <a:graphic>
          <a:graphicData uri="http://schemas.openxmlformats.org/drawingml/2006/table">
            <a:tbl>
              <a:tblPr/>
              <a:tblGrid>
                <a:gridCol w="1312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61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97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81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60012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 / terminal g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11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$537.30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$682.72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11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$412.87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$492.28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$624.61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11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$330.88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$379.07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$451.36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$571.85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11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$273.07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$304.42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$348.32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$414.17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$523.91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11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$230.32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$251.75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$280.32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$320.33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$380.33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$480.34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11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$197.57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$212.77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$232.31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$258.36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$294.83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$349.53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$440.71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113">
                <a:tc>
                  <a:txBody>
                    <a:bodyPr/>
                    <a:lstStyle/>
                    <a:p>
                      <a:pPr algn="ctr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9.60%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$171.79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$182.88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$196.74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$214.56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$238.32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$271.58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$321.48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1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$349.23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9193"/>
              </p:ext>
            </p:extLst>
          </p:nvPr>
        </p:nvGraphicFramePr>
        <p:xfrm>
          <a:off x="2620651" y="3949834"/>
          <a:ext cx="5929459" cy="2438400"/>
        </p:xfrm>
        <a:graphic>
          <a:graphicData uri="http://schemas.openxmlformats.org/drawingml/2006/table">
            <a:tbl>
              <a:tblPr/>
              <a:tblGrid>
                <a:gridCol w="3753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Dividend Discount Model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Three Stage Growth Model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1 Growth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Years in Stage 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2 Growth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Number of Years in Stage 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Stage 3 Growth Rate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Growth Path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Cost of Equity Capital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87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Cash Flow, Current Year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280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9483"/>
            <a:ext cx="10515600" cy="479748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Key Risks include:</a:t>
            </a: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Legal and Regulatory Risks</a:t>
            </a:r>
          </a:p>
          <a:p>
            <a:pPr lvl="2"/>
            <a:r>
              <a:rPr lang="en-US" sz="1600" dirty="0">
                <a:latin typeface="Segoe UI" panose="020B0502040204020203" pitchFamily="34" charset="0"/>
                <a:cs typeface="Segoe UI" panose="020B0502040204020203" pitchFamily="34" charset="0"/>
              </a:rPr>
              <a:t>Specifically, that of Drug Approval and/or Restrictions of Distributed Drugs</a:t>
            </a:r>
          </a:p>
          <a:p>
            <a:pPr marL="457200" lvl="1" indent="0">
              <a:buNone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Market Risks (Equity, Interest Rate, F/X)</a:t>
            </a:r>
          </a:p>
          <a:p>
            <a:pPr lvl="1"/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Operating Risks (Counterparty)</a:t>
            </a:r>
          </a:p>
          <a:p>
            <a:pPr lvl="1"/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Multiple Recession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95B65-C22D-33D1-F5F7-9FBB9F71A352}"/>
              </a:ext>
            </a:extLst>
          </p:cNvPr>
          <p:cNvSpPr txBox="1"/>
          <p:nvPr/>
        </p:nvSpPr>
        <p:spPr>
          <a:xfrm>
            <a:off x="201435" y="229680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Risks</a:t>
            </a:r>
          </a:p>
        </p:txBody>
      </p:sp>
    </p:spTree>
    <p:extLst>
      <p:ext uri="{BB962C8B-B14F-4D97-AF65-F5344CB8AC3E}">
        <p14:creationId xmlns:p14="http://schemas.microsoft.com/office/powerpoint/2010/main" val="12410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A73290-FF17-80CB-A1CF-C2278497E719}"/>
              </a:ext>
            </a:extLst>
          </p:cNvPr>
          <p:cNvSpPr/>
          <p:nvPr/>
        </p:nvSpPr>
        <p:spPr>
          <a:xfrm>
            <a:off x="7480300" y="365760"/>
            <a:ext cx="4354606" cy="608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C8D34-C4FD-65CC-C11F-8BBFCD058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76413F-DEDE-B21A-F27B-3CACDC61A72E}"/>
              </a:ext>
            </a:extLst>
          </p:cNvPr>
          <p:cNvSpPr txBox="1"/>
          <p:nvPr/>
        </p:nvSpPr>
        <p:spPr>
          <a:xfrm>
            <a:off x="-444550800" y="-50442672"/>
            <a:ext cx="709269599" cy="10299337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3408514" y="4598027"/>
                </a:moveTo>
                <a:lnTo>
                  <a:pt x="3417113" y="4598027"/>
                </a:lnTo>
                <a:lnTo>
                  <a:pt x="3417113" y="4604826"/>
                </a:lnTo>
                <a:cubicBezTo>
                  <a:pt x="3417113" y="4617759"/>
                  <a:pt x="3413514" y="4627958"/>
                  <a:pt x="3406314" y="4635424"/>
                </a:cubicBezTo>
                <a:cubicBezTo>
                  <a:pt x="3399115" y="4642890"/>
                  <a:pt x="3388649" y="4646624"/>
                  <a:pt x="3374917" y="4646624"/>
                </a:cubicBezTo>
                <a:cubicBezTo>
                  <a:pt x="3371717" y="4646624"/>
                  <a:pt x="3368317" y="4646290"/>
                  <a:pt x="3364717" y="4645624"/>
                </a:cubicBezTo>
                <a:cubicBezTo>
                  <a:pt x="3361117" y="4644957"/>
                  <a:pt x="3357951" y="4643790"/>
                  <a:pt x="3355218" y="4642124"/>
                </a:cubicBezTo>
                <a:cubicBezTo>
                  <a:pt x="3352485" y="4640457"/>
                  <a:pt x="3350251" y="4638291"/>
                  <a:pt x="3348518" y="4635624"/>
                </a:cubicBezTo>
                <a:cubicBezTo>
                  <a:pt x="3346785" y="4632958"/>
                  <a:pt x="3345918" y="4629691"/>
                  <a:pt x="3345918" y="4625825"/>
                </a:cubicBezTo>
                <a:cubicBezTo>
                  <a:pt x="3345918" y="4619825"/>
                  <a:pt x="3347818" y="4614959"/>
                  <a:pt x="3351618" y="4611226"/>
                </a:cubicBezTo>
                <a:cubicBezTo>
                  <a:pt x="3355418" y="4607493"/>
                  <a:pt x="3360251" y="4604693"/>
                  <a:pt x="3366117" y="4602826"/>
                </a:cubicBezTo>
                <a:cubicBezTo>
                  <a:pt x="3371983" y="4600960"/>
                  <a:pt x="3378683" y="4599693"/>
                  <a:pt x="3386216" y="4599027"/>
                </a:cubicBezTo>
                <a:cubicBezTo>
                  <a:pt x="3393749" y="4598360"/>
                  <a:pt x="3401182" y="4598027"/>
                  <a:pt x="3408514" y="4598027"/>
                </a:cubicBezTo>
                <a:close/>
                <a:moveTo>
                  <a:pt x="2323190" y="4532031"/>
                </a:moveTo>
                <a:cubicBezTo>
                  <a:pt x="2331189" y="4532031"/>
                  <a:pt x="2338190" y="4533531"/>
                  <a:pt x="2344189" y="4536530"/>
                </a:cubicBezTo>
                <a:cubicBezTo>
                  <a:pt x="2350189" y="4539530"/>
                  <a:pt x="2355221" y="4543430"/>
                  <a:pt x="2359288" y="4548230"/>
                </a:cubicBezTo>
                <a:cubicBezTo>
                  <a:pt x="2363355" y="4553029"/>
                  <a:pt x="2366488" y="4558562"/>
                  <a:pt x="2368688" y="4564829"/>
                </a:cubicBezTo>
                <a:cubicBezTo>
                  <a:pt x="2370887" y="4571095"/>
                  <a:pt x="2371987" y="4577494"/>
                  <a:pt x="2371987" y="4584027"/>
                </a:cubicBezTo>
                <a:cubicBezTo>
                  <a:pt x="2371987" y="4590560"/>
                  <a:pt x="2370954" y="4596960"/>
                  <a:pt x="2368887" y="4603226"/>
                </a:cubicBezTo>
                <a:cubicBezTo>
                  <a:pt x="2366821" y="4609492"/>
                  <a:pt x="2363754" y="4615159"/>
                  <a:pt x="2359688" y="4620225"/>
                </a:cubicBezTo>
                <a:cubicBezTo>
                  <a:pt x="2355621" y="4625291"/>
                  <a:pt x="2350589" y="4629325"/>
                  <a:pt x="2344589" y="4632324"/>
                </a:cubicBezTo>
                <a:cubicBezTo>
                  <a:pt x="2338589" y="4635324"/>
                  <a:pt x="2331590" y="4636824"/>
                  <a:pt x="2323590" y="4636824"/>
                </a:cubicBezTo>
                <a:cubicBezTo>
                  <a:pt x="2315724" y="4636824"/>
                  <a:pt x="2308791" y="4635324"/>
                  <a:pt x="2302792" y="4632324"/>
                </a:cubicBezTo>
                <a:cubicBezTo>
                  <a:pt x="2296792" y="4629325"/>
                  <a:pt x="2291726" y="4625291"/>
                  <a:pt x="2287592" y="4620225"/>
                </a:cubicBezTo>
                <a:cubicBezTo>
                  <a:pt x="2283459" y="4615159"/>
                  <a:pt x="2280393" y="4609492"/>
                  <a:pt x="2278393" y="4603226"/>
                </a:cubicBezTo>
                <a:cubicBezTo>
                  <a:pt x="2276393" y="4596960"/>
                  <a:pt x="2275393" y="4590560"/>
                  <a:pt x="2275393" y="4584027"/>
                </a:cubicBezTo>
                <a:cubicBezTo>
                  <a:pt x="2275393" y="4577494"/>
                  <a:pt x="2276393" y="4571095"/>
                  <a:pt x="2278393" y="4564829"/>
                </a:cubicBezTo>
                <a:cubicBezTo>
                  <a:pt x="2280393" y="4558562"/>
                  <a:pt x="2283392" y="4553029"/>
                  <a:pt x="2287392" y="4548230"/>
                </a:cubicBezTo>
                <a:cubicBezTo>
                  <a:pt x="2291392" y="4543430"/>
                  <a:pt x="2296392" y="4539530"/>
                  <a:pt x="2302392" y="4536530"/>
                </a:cubicBezTo>
                <a:cubicBezTo>
                  <a:pt x="2308391" y="4533531"/>
                  <a:pt x="2315324" y="4532031"/>
                  <a:pt x="2323190" y="4532031"/>
                </a:cubicBezTo>
                <a:close/>
                <a:moveTo>
                  <a:pt x="3523321" y="4482834"/>
                </a:moveTo>
                <a:lnTo>
                  <a:pt x="3523321" y="4609026"/>
                </a:lnTo>
                <a:cubicBezTo>
                  <a:pt x="3523321" y="4619425"/>
                  <a:pt x="3524621" y="4629591"/>
                  <a:pt x="3527221" y="4639524"/>
                </a:cubicBezTo>
                <a:cubicBezTo>
                  <a:pt x="3529821" y="4649457"/>
                  <a:pt x="3534054" y="4658323"/>
                  <a:pt x="3539920" y="4666122"/>
                </a:cubicBezTo>
                <a:cubicBezTo>
                  <a:pt x="3545787" y="4673922"/>
                  <a:pt x="3553419" y="4680288"/>
                  <a:pt x="3562819" y="4685221"/>
                </a:cubicBezTo>
                <a:cubicBezTo>
                  <a:pt x="3572218" y="4690154"/>
                  <a:pt x="3583785" y="4692621"/>
                  <a:pt x="3597517" y="4692621"/>
                </a:cubicBezTo>
                <a:cubicBezTo>
                  <a:pt x="3604583" y="4692621"/>
                  <a:pt x="3611316" y="4691654"/>
                  <a:pt x="3617716" y="4689721"/>
                </a:cubicBezTo>
                <a:cubicBezTo>
                  <a:pt x="3624115" y="4687788"/>
                  <a:pt x="3629981" y="4685321"/>
                  <a:pt x="3635315" y="4682321"/>
                </a:cubicBezTo>
                <a:cubicBezTo>
                  <a:pt x="3640648" y="4679322"/>
                  <a:pt x="3645281" y="4675788"/>
                  <a:pt x="3649214" y="4671722"/>
                </a:cubicBezTo>
                <a:cubicBezTo>
                  <a:pt x="3653147" y="4667656"/>
                  <a:pt x="3656380" y="4663289"/>
                  <a:pt x="3658913" y="4658623"/>
                </a:cubicBezTo>
                <a:lnTo>
                  <a:pt x="3659713" y="4658623"/>
                </a:lnTo>
                <a:lnTo>
                  <a:pt x="3659713" y="4686821"/>
                </a:lnTo>
                <a:lnTo>
                  <a:pt x="3724309" y="4686821"/>
                </a:lnTo>
                <a:lnTo>
                  <a:pt x="3724309" y="4482834"/>
                </a:lnTo>
                <a:lnTo>
                  <a:pt x="3657313" y="4482834"/>
                </a:lnTo>
                <a:lnTo>
                  <a:pt x="3657313" y="4593027"/>
                </a:lnTo>
                <a:cubicBezTo>
                  <a:pt x="3657313" y="4604759"/>
                  <a:pt x="3654213" y="4614992"/>
                  <a:pt x="3648014" y="4623725"/>
                </a:cubicBezTo>
                <a:cubicBezTo>
                  <a:pt x="3641814" y="4632458"/>
                  <a:pt x="3632848" y="4636824"/>
                  <a:pt x="3621116" y="4636824"/>
                </a:cubicBezTo>
                <a:cubicBezTo>
                  <a:pt x="3614849" y="4636824"/>
                  <a:pt x="3609816" y="4635658"/>
                  <a:pt x="3606017" y="4633324"/>
                </a:cubicBezTo>
                <a:cubicBezTo>
                  <a:pt x="3602217" y="4630991"/>
                  <a:pt x="3599150" y="4627791"/>
                  <a:pt x="3596817" y="4623725"/>
                </a:cubicBezTo>
                <a:cubicBezTo>
                  <a:pt x="3594483" y="4619659"/>
                  <a:pt x="3592917" y="4615026"/>
                  <a:pt x="3592118" y="4609826"/>
                </a:cubicBezTo>
                <a:cubicBezTo>
                  <a:pt x="3591317" y="4604626"/>
                  <a:pt x="3590917" y="4599160"/>
                  <a:pt x="3590917" y="4593427"/>
                </a:cubicBezTo>
                <a:lnTo>
                  <a:pt x="3590917" y="4482834"/>
                </a:lnTo>
                <a:close/>
                <a:moveTo>
                  <a:pt x="2698623" y="4482834"/>
                </a:moveTo>
                <a:lnTo>
                  <a:pt x="2783818" y="4683621"/>
                </a:lnTo>
                <a:lnTo>
                  <a:pt x="2777219" y="4700420"/>
                </a:lnTo>
                <a:cubicBezTo>
                  <a:pt x="2774019" y="4709086"/>
                  <a:pt x="2770086" y="4715819"/>
                  <a:pt x="2765419" y="4720619"/>
                </a:cubicBezTo>
                <a:cubicBezTo>
                  <a:pt x="2760752" y="4725419"/>
                  <a:pt x="2753220" y="4727819"/>
                  <a:pt x="2742821" y="4727819"/>
                </a:cubicBezTo>
                <a:cubicBezTo>
                  <a:pt x="2739621" y="4727819"/>
                  <a:pt x="2736021" y="4727485"/>
                  <a:pt x="2732021" y="4726819"/>
                </a:cubicBezTo>
                <a:cubicBezTo>
                  <a:pt x="2728021" y="4726152"/>
                  <a:pt x="2724422" y="4725219"/>
                  <a:pt x="2721222" y="4724019"/>
                </a:cubicBezTo>
                <a:lnTo>
                  <a:pt x="2713822" y="4780615"/>
                </a:lnTo>
                <a:cubicBezTo>
                  <a:pt x="2718755" y="4781949"/>
                  <a:pt x="2724555" y="4783049"/>
                  <a:pt x="2731221" y="4783915"/>
                </a:cubicBezTo>
                <a:cubicBezTo>
                  <a:pt x="2737888" y="4784782"/>
                  <a:pt x="2744353" y="4785215"/>
                  <a:pt x="2750620" y="4785215"/>
                </a:cubicBezTo>
                <a:cubicBezTo>
                  <a:pt x="2763419" y="4785215"/>
                  <a:pt x="2774552" y="4783682"/>
                  <a:pt x="2784018" y="4780615"/>
                </a:cubicBezTo>
                <a:cubicBezTo>
                  <a:pt x="2793484" y="4777549"/>
                  <a:pt x="2801684" y="4773082"/>
                  <a:pt x="2808617" y="4767216"/>
                </a:cubicBezTo>
                <a:cubicBezTo>
                  <a:pt x="2815550" y="4761350"/>
                  <a:pt x="2821549" y="4754250"/>
                  <a:pt x="2826616" y="4745918"/>
                </a:cubicBezTo>
                <a:cubicBezTo>
                  <a:pt x="2831682" y="4737585"/>
                  <a:pt x="2836282" y="4728152"/>
                  <a:pt x="2840414" y="4717619"/>
                </a:cubicBezTo>
                <a:lnTo>
                  <a:pt x="2931609" y="4482834"/>
                </a:lnTo>
                <a:lnTo>
                  <a:pt x="2860414" y="4482834"/>
                </a:lnTo>
                <a:lnTo>
                  <a:pt x="2819815" y="4613826"/>
                </a:lnTo>
                <a:lnTo>
                  <a:pt x="2818616" y="4613826"/>
                </a:lnTo>
                <a:lnTo>
                  <a:pt x="2773219" y="4482834"/>
                </a:lnTo>
                <a:close/>
                <a:moveTo>
                  <a:pt x="2604564" y="4477034"/>
                </a:moveTo>
                <a:cubicBezTo>
                  <a:pt x="2597498" y="4477034"/>
                  <a:pt x="2590798" y="4478001"/>
                  <a:pt x="2584465" y="4479934"/>
                </a:cubicBezTo>
                <a:cubicBezTo>
                  <a:pt x="2578132" y="4481867"/>
                  <a:pt x="2572333" y="4484334"/>
                  <a:pt x="2567066" y="4487333"/>
                </a:cubicBezTo>
                <a:cubicBezTo>
                  <a:pt x="2561800" y="4490333"/>
                  <a:pt x="2557167" y="4493966"/>
                  <a:pt x="2553167" y="4498233"/>
                </a:cubicBezTo>
                <a:cubicBezTo>
                  <a:pt x="2549167" y="4502499"/>
                  <a:pt x="2545967" y="4506765"/>
                  <a:pt x="2543568" y="4511032"/>
                </a:cubicBezTo>
                <a:lnTo>
                  <a:pt x="2542768" y="4511032"/>
                </a:lnTo>
                <a:lnTo>
                  <a:pt x="2542768" y="4482834"/>
                </a:lnTo>
                <a:lnTo>
                  <a:pt x="2477572" y="4482834"/>
                </a:lnTo>
                <a:lnTo>
                  <a:pt x="2477572" y="4686821"/>
                </a:lnTo>
                <a:lnTo>
                  <a:pt x="2545168" y="4686821"/>
                </a:lnTo>
                <a:lnTo>
                  <a:pt x="2545168" y="4576228"/>
                </a:lnTo>
                <a:cubicBezTo>
                  <a:pt x="2545168" y="4570495"/>
                  <a:pt x="2545934" y="4564962"/>
                  <a:pt x="2547467" y="4559629"/>
                </a:cubicBezTo>
                <a:cubicBezTo>
                  <a:pt x="2549001" y="4554296"/>
                  <a:pt x="2551267" y="4549596"/>
                  <a:pt x="2554267" y="4545530"/>
                </a:cubicBezTo>
                <a:cubicBezTo>
                  <a:pt x="2557267" y="4541463"/>
                  <a:pt x="2561000" y="4538264"/>
                  <a:pt x="2565466" y="4535930"/>
                </a:cubicBezTo>
                <a:cubicBezTo>
                  <a:pt x="2569932" y="4533597"/>
                  <a:pt x="2575165" y="4532431"/>
                  <a:pt x="2581165" y="4532431"/>
                </a:cubicBezTo>
                <a:cubicBezTo>
                  <a:pt x="2587165" y="4532431"/>
                  <a:pt x="2592165" y="4533597"/>
                  <a:pt x="2596164" y="4535930"/>
                </a:cubicBezTo>
                <a:cubicBezTo>
                  <a:pt x="2600164" y="4538264"/>
                  <a:pt x="2603231" y="4541397"/>
                  <a:pt x="2605364" y="4545330"/>
                </a:cubicBezTo>
                <a:cubicBezTo>
                  <a:pt x="2607497" y="4549263"/>
                  <a:pt x="2609064" y="4553829"/>
                  <a:pt x="2610064" y="4559029"/>
                </a:cubicBezTo>
                <a:cubicBezTo>
                  <a:pt x="2611063" y="4564229"/>
                  <a:pt x="2611564" y="4569695"/>
                  <a:pt x="2611564" y="4575428"/>
                </a:cubicBezTo>
                <a:lnTo>
                  <a:pt x="2611564" y="4686821"/>
                </a:lnTo>
                <a:lnTo>
                  <a:pt x="2679159" y="4686821"/>
                </a:lnTo>
                <a:lnTo>
                  <a:pt x="2679159" y="4560629"/>
                </a:lnTo>
                <a:cubicBezTo>
                  <a:pt x="2679159" y="4550496"/>
                  <a:pt x="2677860" y="4540397"/>
                  <a:pt x="2675259" y="4530331"/>
                </a:cubicBezTo>
                <a:cubicBezTo>
                  <a:pt x="2672660" y="4520265"/>
                  <a:pt x="2668427" y="4511332"/>
                  <a:pt x="2662560" y="4503532"/>
                </a:cubicBezTo>
                <a:cubicBezTo>
                  <a:pt x="2656694" y="4495733"/>
                  <a:pt x="2648961" y="4489367"/>
                  <a:pt x="2639361" y="4484434"/>
                </a:cubicBezTo>
                <a:cubicBezTo>
                  <a:pt x="2629762" y="4479501"/>
                  <a:pt x="2618163" y="4477034"/>
                  <a:pt x="2604564" y="4477034"/>
                </a:cubicBezTo>
                <a:close/>
                <a:moveTo>
                  <a:pt x="1690163" y="4477034"/>
                </a:moveTo>
                <a:cubicBezTo>
                  <a:pt x="1683097" y="4477034"/>
                  <a:pt x="1676398" y="4478001"/>
                  <a:pt x="1670065" y="4479934"/>
                </a:cubicBezTo>
                <a:cubicBezTo>
                  <a:pt x="1663732" y="4481867"/>
                  <a:pt x="1657932" y="4484334"/>
                  <a:pt x="1652666" y="4487333"/>
                </a:cubicBezTo>
                <a:cubicBezTo>
                  <a:pt x="1647400" y="4490333"/>
                  <a:pt x="1642766" y="4493966"/>
                  <a:pt x="1638766" y="4498233"/>
                </a:cubicBezTo>
                <a:cubicBezTo>
                  <a:pt x="1634767" y="4502499"/>
                  <a:pt x="1631567" y="4506765"/>
                  <a:pt x="1629167" y="4511032"/>
                </a:cubicBezTo>
                <a:lnTo>
                  <a:pt x="1628367" y="4511032"/>
                </a:lnTo>
                <a:lnTo>
                  <a:pt x="1628367" y="4482834"/>
                </a:lnTo>
                <a:lnTo>
                  <a:pt x="1563172" y="4482834"/>
                </a:lnTo>
                <a:lnTo>
                  <a:pt x="1563172" y="4686821"/>
                </a:lnTo>
                <a:lnTo>
                  <a:pt x="1630767" y="4686821"/>
                </a:lnTo>
                <a:lnTo>
                  <a:pt x="1630767" y="4576228"/>
                </a:lnTo>
                <a:cubicBezTo>
                  <a:pt x="1630767" y="4570495"/>
                  <a:pt x="1631534" y="4564962"/>
                  <a:pt x="1633067" y="4559629"/>
                </a:cubicBezTo>
                <a:cubicBezTo>
                  <a:pt x="1634600" y="4554296"/>
                  <a:pt x="1636867" y="4549596"/>
                  <a:pt x="1639867" y="4545530"/>
                </a:cubicBezTo>
                <a:cubicBezTo>
                  <a:pt x="1642866" y="4541463"/>
                  <a:pt x="1646599" y="4538264"/>
                  <a:pt x="1651066" y="4535930"/>
                </a:cubicBezTo>
                <a:cubicBezTo>
                  <a:pt x="1655532" y="4533597"/>
                  <a:pt x="1660765" y="4532431"/>
                  <a:pt x="1666765" y="4532431"/>
                </a:cubicBezTo>
                <a:cubicBezTo>
                  <a:pt x="1672765" y="4532431"/>
                  <a:pt x="1677764" y="4533597"/>
                  <a:pt x="1681764" y="4535930"/>
                </a:cubicBezTo>
                <a:cubicBezTo>
                  <a:pt x="1685764" y="4538264"/>
                  <a:pt x="1688830" y="4541397"/>
                  <a:pt x="1690964" y="4545330"/>
                </a:cubicBezTo>
                <a:cubicBezTo>
                  <a:pt x="1693097" y="4549263"/>
                  <a:pt x="1694663" y="4553829"/>
                  <a:pt x="1695663" y="4559029"/>
                </a:cubicBezTo>
                <a:cubicBezTo>
                  <a:pt x="1696663" y="4564229"/>
                  <a:pt x="1697163" y="4569695"/>
                  <a:pt x="1697163" y="4575428"/>
                </a:cubicBezTo>
                <a:lnTo>
                  <a:pt x="1697163" y="4686821"/>
                </a:lnTo>
                <a:lnTo>
                  <a:pt x="1764759" y="4686821"/>
                </a:lnTo>
                <a:lnTo>
                  <a:pt x="1764759" y="4560629"/>
                </a:lnTo>
                <a:cubicBezTo>
                  <a:pt x="1764759" y="4550496"/>
                  <a:pt x="1763459" y="4540397"/>
                  <a:pt x="1760859" y="4530331"/>
                </a:cubicBezTo>
                <a:cubicBezTo>
                  <a:pt x="1758259" y="4520265"/>
                  <a:pt x="1754026" y="4511332"/>
                  <a:pt x="1748160" y="4503532"/>
                </a:cubicBezTo>
                <a:cubicBezTo>
                  <a:pt x="1742294" y="4495733"/>
                  <a:pt x="1734561" y="4489367"/>
                  <a:pt x="1724961" y="4484434"/>
                </a:cubicBezTo>
                <a:cubicBezTo>
                  <a:pt x="1715362" y="4479501"/>
                  <a:pt x="1703763" y="4477034"/>
                  <a:pt x="1690163" y="4477034"/>
                </a:cubicBezTo>
                <a:close/>
                <a:moveTo>
                  <a:pt x="3384716" y="4476234"/>
                </a:moveTo>
                <a:cubicBezTo>
                  <a:pt x="3368050" y="4476234"/>
                  <a:pt x="3351751" y="4479101"/>
                  <a:pt x="3335818" y="4484834"/>
                </a:cubicBezTo>
                <a:cubicBezTo>
                  <a:pt x="3319886" y="4490566"/>
                  <a:pt x="3305921" y="4499166"/>
                  <a:pt x="3293922" y="4510632"/>
                </a:cubicBezTo>
                <a:lnTo>
                  <a:pt x="3327919" y="4547230"/>
                </a:lnTo>
                <a:cubicBezTo>
                  <a:pt x="3334186" y="4541497"/>
                  <a:pt x="3341752" y="4536564"/>
                  <a:pt x="3350618" y="4532431"/>
                </a:cubicBezTo>
                <a:cubicBezTo>
                  <a:pt x="3359484" y="4528297"/>
                  <a:pt x="3368717" y="4526231"/>
                  <a:pt x="3378317" y="4526231"/>
                </a:cubicBezTo>
                <a:cubicBezTo>
                  <a:pt x="3388582" y="4526231"/>
                  <a:pt x="3397282" y="4528631"/>
                  <a:pt x="3404415" y="4533431"/>
                </a:cubicBezTo>
                <a:cubicBezTo>
                  <a:pt x="3411548" y="4538230"/>
                  <a:pt x="3415114" y="4545696"/>
                  <a:pt x="3415114" y="4555829"/>
                </a:cubicBezTo>
                <a:lnTo>
                  <a:pt x="3415114" y="4559029"/>
                </a:lnTo>
                <a:cubicBezTo>
                  <a:pt x="3400315" y="4559029"/>
                  <a:pt x="3385149" y="4559862"/>
                  <a:pt x="3369617" y="4561529"/>
                </a:cubicBezTo>
                <a:cubicBezTo>
                  <a:pt x="3354085" y="4563195"/>
                  <a:pt x="3339952" y="4566462"/>
                  <a:pt x="3327220" y="4571328"/>
                </a:cubicBezTo>
                <a:cubicBezTo>
                  <a:pt x="3314487" y="4576195"/>
                  <a:pt x="3304121" y="4583128"/>
                  <a:pt x="3296122" y="4592127"/>
                </a:cubicBezTo>
                <a:cubicBezTo>
                  <a:pt x="3288122" y="4601126"/>
                  <a:pt x="3284122" y="4613026"/>
                  <a:pt x="3284122" y="4627825"/>
                </a:cubicBezTo>
                <a:cubicBezTo>
                  <a:pt x="3284122" y="4639824"/>
                  <a:pt x="3286422" y="4649923"/>
                  <a:pt x="3291022" y="4658123"/>
                </a:cubicBezTo>
                <a:cubicBezTo>
                  <a:pt x="3295621" y="4666322"/>
                  <a:pt x="3301555" y="4672889"/>
                  <a:pt x="3308821" y="4677822"/>
                </a:cubicBezTo>
                <a:cubicBezTo>
                  <a:pt x="3316087" y="4682755"/>
                  <a:pt x="3324086" y="4686321"/>
                  <a:pt x="3332819" y="4688521"/>
                </a:cubicBezTo>
                <a:cubicBezTo>
                  <a:pt x="3341552" y="4690721"/>
                  <a:pt x="3349984" y="4691821"/>
                  <a:pt x="3358118" y="4691821"/>
                </a:cubicBezTo>
                <a:cubicBezTo>
                  <a:pt x="3370383" y="4691821"/>
                  <a:pt x="3381783" y="4689488"/>
                  <a:pt x="3392316" y="4684821"/>
                </a:cubicBezTo>
                <a:cubicBezTo>
                  <a:pt x="3402848" y="4680155"/>
                  <a:pt x="3410715" y="4673555"/>
                  <a:pt x="3415914" y="4665022"/>
                </a:cubicBezTo>
                <a:lnTo>
                  <a:pt x="3417113" y="4665022"/>
                </a:lnTo>
                <a:lnTo>
                  <a:pt x="3417113" y="4686821"/>
                </a:lnTo>
                <a:lnTo>
                  <a:pt x="3478510" y="4686821"/>
                </a:lnTo>
                <a:lnTo>
                  <a:pt x="3478510" y="4584027"/>
                </a:lnTo>
                <a:cubicBezTo>
                  <a:pt x="3478510" y="4565495"/>
                  <a:pt x="3476810" y="4549463"/>
                  <a:pt x="3473410" y="4535930"/>
                </a:cubicBezTo>
                <a:cubicBezTo>
                  <a:pt x="3470011" y="4522398"/>
                  <a:pt x="3464644" y="4511199"/>
                  <a:pt x="3457312" y="4502332"/>
                </a:cubicBezTo>
                <a:cubicBezTo>
                  <a:pt x="3449979" y="4493466"/>
                  <a:pt x="3440346" y="4486900"/>
                  <a:pt x="3428413" y="4482634"/>
                </a:cubicBezTo>
                <a:cubicBezTo>
                  <a:pt x="3416481" y="4478367"/>
                  <a:pt x="3401915" y="4476234"/>
                  <a:pt x="3384716" y="4476234"/>
                </a:cubicBezTo>
                <a:close/>
                <a:moveTo>
                  <a:pt x="2323190" y="4476234"/>
                </a:moveTo>
                <a:cubicBezTo>
                  <a:pt x="2307858" y="4476234"/>
                  <a:pt x="2293326" y="4478701"/>
                  <a:pt x="2279593" y="4483634"/>
                </a:cubicBezTo>
                <a:cubicBezTo>
                  <a:pt x="2265860" y="4488567"/>
                  <a:pt x="2253861" y="4495666"/>
                  <a:pt x="2243595" y="4504932"/>
                </a:cubicBezTo>
                <a:cubicBezTo>
                  <a:pt x="2233329" y="4514198"/>
                  <a:pt x="2225196" y="4525531"/>
                  <a:pt x="2219197" y="4538930"/>
                </a:cubicBezTo>
                <a:cubicBezTo>
                  <a:pt x="2213197" y="4552329"/>
                  <a:pt x="2210197" y="4567362"/>
                  <a:pt x="2210197" y="4584027"/>
                </a:cubicBezTo>
                <a:cubicBezTo>
                  <a:pt x="2210197" y="4600693"/>
                  <a:pt x="2213197" y="4615792"/>
                  <a:pt x="2219197" y="4629325"/>
                </a:cubicBezTo>
                <a:cubicBezTo>
                  <a:pt x="2225196" y="4642857"/>
                  <a:pt x="2233329" y="4654323"/>
                  <a:pt x="2243595" y="4663723"/>
                </a:cubicBezTo>
                <a:cubicBezTo>
                  <a:pt x="2253861" y="4673122"/>
                  <a:pt x="2265860" y="4680422"/>
                  <a:pt x="2279593" y="4685621"/>
                </a:cubicBezTo>
                <a:cubicBezTo>
                  <a:pt x="2293326" y="4690821"/>
                  <a:pt x="2307858" y="4693421"/>
                  <a:pt x="2323190" y="4693421"/>
                </a:cubicBezTo>
                <a:cubicBezTo>
                  <a:pt x="2338789" y="4693421"/>
                  <a:pt x="2353421" y="4690821"/>
                  <a:pt x="2367087" y="4685621"/>
                </a:cubicBezTo>
                <a:cubicBezTo>
                  <a:pt x="2380753" y="4680422"/>
                  <a:pt x="2392753" y="4673122"/>
                  <a:pt x="2403086" y="4663723"/>
                </a:cubicBezTo>
                <a:cubicBezTo>
                  <a:pt x="2413418" y="4654323"/>
                  <a:pt x="2421584" y="4642857"/>
                  <a:pt x="2427584" y="4629325"/>
                </a:cubicBezTo>
                <a:cubicBezTo>
                  <a:pt x="2433584" y="4615792"/>
                  <a:pt x="2436584" y="4600693"/>
                  <a:pt x="2436584" y="4584027"/>
                </a:cubicBezTo>
                <a:cubicBezTo>
                  <a:pt x="2436584" y="4567362"/>
                  <a:pt x="2433584" y="4552329"/>
                  <a:pt x="2427584" y="4538930"/>
                </a:cubicBezTo>
                <a:cubicBezTo>
                  <a:pt x="2421584" y="4525531"/>
                  <a:pt x="2413418" y="4514198"/>
                  <a:pt x="2403086" y="4504932"/>
                </a:cubicBezTo>
                <a:cubicBezTo>
                  <a:pt x="2392753" y="4495666"/>
                  <a:pt x="2380753" y="4488567"/>
                  <a:pt x="2367087" y="4483634"/>
                </a:cubicBezTo>
                <a:cubicBezTo>
                  <a:pt x="2353421" y="4478701"/>
                  <a:pt x="2338789" y="4476234"/>
                  <a:pt x="2323190" y="4476234"/>
                </a:cubicBezTo>
                <a:close/>
                <a:moveTo>
                  <a:pt x="1390289" y="4474234"/>
                </a:moveTo>
                <a:lnTo>
                  <a:pt x="1426487" y="4573828"/>
                </a:lnTo>
                <a:lnTo>
                  <a:pt x="1353491" y="4573828"/>
                </a:lnTo>
                <a:close/>
                <a:moveTo>
                  <a:pt x="3122867" y="4453435"/>
                </a:moveTo>
                <a:lnTo>
                  <a:pt x="3153465" y="4453435"/>
                </a:lnTo>
                <a:cubicBezTo>
                  <a:pt x="3159731" y="4453435"/>
                  <a:pt x="3165798" y="4453835"/>
                  <a:pt x="3171664" y="4454635"/>
                </a:cubicBezTo>
                <a:cubicBezTo>
                  <a:pt x="3177530" y="4455435"/>
                  <a:pt x="3182796" y="4457069"/>
                  <a:pt x="3187463" y="4459535"/>
                </a:cubicBezTo>
                <a:cubicBezTo>
                  <a:pt x="3192129" y="4462002"/>
                  <a:pt x="3195829" y="4465401"/>
                  <a:pt x="3198563" y="4469734"/>
                </a:cubicBezTo>
                <a:cubicBezTo>
                  <a:pt x="3201296" y="4474067"/>
                  <a:pt x="3202662" y="4479701"/>
                  <a:pt x="3202662" y="4486633"/>
                </a:cubicBezTo>
                <a:cubicBezTo>
                  <a:pt x="3202662" y="4493433"/>
                  <a:pt x="3201296" y="4499066"/>
                  <a:pt x="3198563" y="4503532"/>
                </a:cubicBezTo>
                <a:cubicBezTo>
                  <a:pt x="3195829" y="4507999"/>
                  <a:pt x="3192063" y="4511598"/>
                  <a:pt x="3187263" y="4514332"/>
                </a:cubicBezTo>
                <a:cubicBezTo>
                  <a:pt x="3182463" y="4517065"/>
                  <a:pt x="3177063" y="4518998"/>
                  <a:pt x="3171064" y="4520131"/>
                </a:cubicBezTo>
                <a:cubicBezTo>
                  <a:pt x="3165065" y="4521265"/>
                  <a:pt x="3158798" y="4521831"/>
                  <a:pt x="3152265" y="4521831"/>
                </a:cubicBezTo>
                <a:lnTo>
                  <a:pt x="3122867" y="4521831"/>
                </a:lnTo>
                <a:close/>
                <a:moveTo>
                  <a:pt x="1817821" y="4429237"/>
                </a:moveTo>
                <a:lnTo>
                  <a:pt x="1817821" y="4482834"/>
                </a:lnTo>
                <a:lnTo>
                  <a:pt x="1785423" y="4482834"/>
                </a:lnTo>
                <a:lnTo>
                  <a:pt x="1785423" y="4533231"/>
                </a:lnTo>
                <a:lnTo>
                  <a:pt x="1818221" y="4533231"/>
                </a:lnTo>
                <a:lnTo>
                  <a:pt x="1818221" y="4619225"/>
                </a:lnTo>
                <a:cubicBezTo>
                  <a:pt x="1818221" y="4630158"/>
                  <a:pt x="1819454" y="4640057"/>
                  <a:pt x="1821920" y="4648923"/>
                </a:cubicBezTo>
                <a:cubicBezTo>
                  <a:pt x="1824387" y="4657789"/>
                  <a:pt x="1828420" y="4665422"/>
                  <a:pt x="1834020" y="4671822"/>
                </a:cubicBezTo>
                <a:cubicBezTo>
                  <a:pt x="1839619" y="4678222"/>
                  <a:pt x="1847052" y="4683155"/>
                  <a:pt x="1856319" y="4686621"/>
                </a:cubicBezTo>
                <a:cubicBezTo>
                  <a:pt x="1865584" y="4690088"/>
                  <a:pt x="1877017" y="4691821"/>
                  <a:pt x="1890616" y="4691821"/>
                </a:cubicBezTo>
                <a:cubicBezTo>
                  <a:pt x="1897816" y="4691821"/>
                  <a:pt x="1904949" y="4691187"/>
                  <a:pt x="1912015" y="4689921"/>
                </a:cubicBezTo>
                <a:cubicBezTo>
                  <a:pt x="1919081" y="4688654"/>
                  <a:pt x="1924947" y="4687221"/>
                  <a:pt x="1929614" y="4685621"/>
                </a:cubicBezTo>
                <a:lnTo>
                  <a:pt x="1928814" y="4636424"/>
                </a:lnTo>
                <a:cubicBezTo>
                  <a:pt x="1926281" y="4637491"/>
                  <a:pt x="1923181" y="4638291"/>
                  <a:pt x="1919514" y="4638824"/>
                </a:cubicBezTo>
                <a:cubicBezTo>
                  <a:pt x="1915848" y="4639357"/>
                  <a:pt x="1912415" y="4639624"/>
                  <a:pt x="1909215" y="4639624"/>
                </a:cubicBezTo>
                <a:cubicBezTo>
                  <a:pt x="1899616" y="4639624"/>
                  <a:pt x="1892983" y="4637257"/>
                  <a:pt x="1889317" y="4632524"/>
                </a:cubicBezTo>
                <a:cubicBezTo>
                  <a:pt x="1885650" y="4627791"/>
                  <a:pt x="1883817" y="4620625"/>
                  <a:pt x="1883817" y="4611026"/>
                </a:cubicBezTo>
                <a:lnTo>
                  <a:pt x="1883817" y="4533231"/>
                </a:lnTo>
                <a:lnTo>
                  <a:pt x="1931614" y="4533231"/>
                </a:lnTo>
                <a:lnTo>
                  <a:pt x="1931614" y="4482834"/>
                </a:lnTo>
                <a:lnTo>
                  <a:pt x="1883817" y="4482834"/>
                </a:lnTo>
                <a:lnTo>
                  <a:pt x="1883817" y="4429237"/>
                </a:lnTo>
                <a:close/>
                <a:moveTo>
                  <a:pt x="4881670" y="4396839"/>
                </a:moveTo>
                <a:lnTo>
                  <a:pt x="4881670" y="4686821"/>
                </a:lnTo>
                <a:lnTo>
                  <a:pt x="4950466" y="4686821"/>
                </a:lnTo>
                <a:lnTo>
                  <a:pt x="4950466" y="4553229"/>
                </a:lnTo>
                <a:lnTo>
                  <a:pt x="4951266" y="4553229"/>
                </a:lnTo>
                <a:lnTo>
                  <a:pt x="5058860" y="4686821"/>
                </a:lnTo>
                <a:lnTo>
                  <a:pt x="5150254" y="4686821"/>
                </a:lnTo>
                <a:lnTo>
                  <a:pt x="5017862" y="4530431"/>
                </a:lnTo>
                <a:lnTo>
                  <a:pt x="5142854" y="4396839"/>
                </a:lnTo>
                <a:lnTo>
                  <a:pt x="5055260" y="4396839"/>
                </a:lnTo>
                <a:lnTo>
                  <a:pt x="4951666" y="4514832"/>
                </a:lnTo>
                <a:lnTo>
                  <a:pt x="4950466" y="4514832"/>
                </a:lnTo>
                <a:lnTo>
                  <a:pt x="4950466" y="4396839"/>
                </a:lnTo>
                <a:close/>
                <a:moveTo>
                  <a:pt x="4205395" y="4396839"/>
                </a:moveTo>
                <a:lnTo>
                  <a:pt x="4205395" y="4686821"/>
                </a:lnTo>
                <a:lnTo>
                  <a:pt x="4271191" y="4686821"/>
                </a:lnTo>
                <a:lnTo>
                  <a:pt x="4269591" y="4481634"/>
                </a:lnTo>
                <a:lnTo>
                  <a:pt x="4270791" y="4481634"/>
                </a:lnTo>
                <a:lnTo>
                  <a:pt x="4344187" y="4686821"/>
                </a:lnTo>
                <a:lnTo>
                  <a:pt x="4393385" y="4686821"/>
                </a:lnTo>
                <a:lnTo>
                  <a:pt x="4468579" y="4481634"/>
                </a:lnTo>
                <a:lnTo>
                  <a:pt x="4469979" y="4481634"/>
                </a:lnTo>
                <a:lnTo>
                  <a:pt x="4468179" y="4686821"/>
                </a:lnTo>
                <a:lnTo>
                  <a:pt x="4536575" y="4686821"/>
                </a:lnTo>
                <a:lnTo>
                  <a:pt x="4536575" y="4396839"/>
                </a:lnTo>
                <a:lnTo>
                  <a:pt x="4435381" y="4396839"/>
                </a:lnTo>
                <a:lnTo>
                  <a:pt x="4372385" y="4582828"/>
                </a:lnTo>
                <a:lnTo>
                  <a:pt x="4370785" y="4582828"/>
                </a:lnTo>
                <a:lnTo>
                  <a:pt x="4304789" y="4396839"/>
                </a:lnTo>
                <a:close/>
                <a:moveTo>
                  <a:pt x="4004445" y="4396839"/>
                </a:moveTo>
                <a:lnTo>
                  <a:pt x="4004445" y="4686821"/>
                </a:lnTo>
                <a:lnTo>
                  <a:pt x="4033843" y="4686821"/>
                </a:lnTo>
                <a:lnTo>
                  <a:pt x="4033843" y="4396839"/>
                </a:lnTo>
                <a:close/>
                <a:moveTo>
                  <a:pt x="3052871" y="4396839"/>
                </a:moveTo>
                <a:lnTo>
                  <a:pt x="3052871" y="4686821"/>
                </a:lnTo>
                <a:lnTo>
                  <a:pt x="3122867" y="4686821"/>
                </a:lnTo>
                <a:lnTo>
                  <a:pt x="3122867" y="4577428"/>
                </a:lnTo>
                <a:lnTo>
                  <a:pt x="3157665" y="4577428"/>
                </a:lnTo>
                <a:cubicBezTo>
                  <a:pt x="3172597" y="4577428"/>
                  <a:pt x="3187029" y="4575795"/>
                  <a:pt x="3200962" y="4572528"/>
                </a:cubicBezTo>
                <a:cubicBezTo>
                  <a:pt x="3214894" y="4569262"/>
                  <a:pt x="3227194" y="4564095"/>
                  <a:pt x="3237860" y="4557029"/>
                </a:cubicBezTo>
                <a:cubicBezTo>
                  <a:pt x="3248526" y="4549963"/>
                  <a:pt x="3256992" y="4540597"/>
                  <a:pt x="3263259" y="4528931"/>
                </a:cubicBezTo>
                <a:cubicBezTo>
                  <a:pt x="3269525" y="4517265"/>
                  <a:pt x="3272658" y="4502966"/>
                  <a:pt x="3272658" y="4486033"/>
                </a:cubicBezTo>
                <a:cubicBezTo>
                  <a:pt x="3272658" y="4469501"/>
                  <a:pt x="3269724" y="4455569"/>
                  <a:pt x="3263858" y="4444236"/>
                </a:cubicBezTo>
                <a:cubicBezTo>
                  <a:pt x="3257992" y="4432903"/>
                  <a:pt x="3249959" y="4423737"/>
                  <a:pt x="3239759" y="4416738"/>
                </a:cubicBezTo>
                <a:cubicBezTo>
                  <a:pt x="3229561" y="4409738"/>
                  <a:pt x="3217561" y="4404672"/>
                  <a:pt x="3203762" y="4401539"/>
                </a:cubicBezTo>
                <a:cubicBezTo>
                  <a:pt x="3189963" y="4398406"/>
                  <a:pt x="3175130" y="4396839"/>
                  <a:pt x="3159265" y="4396839"/>
                </a:cubicBezTo>
                <a:close/>
                <a:moveTo>
                  <a:pt x="1357691" y="4396839"/>
                </a:moveTo>
                <a:lnTo>
                  <a:pt x="1235898" y="4686821"/>
                </a:lnTo>
                <a:lnTo>
                  <a:pt x="1312093" y="4686821"/>
                </a:lnTo>
                <a:lnTo>
                  <a:pt x="1333492" y="4629825"/>
                </a:lnTo>
                <a:lnTo>
                  <a:pt x="1445685" y="4629825"/>
                </a:lnTo>
                <a:lnTo>
                  <a:pt x="1468284" y="4686821"/>
                </a:lnTo>
                <a:lnTo>
                  <a:pt x="1546079" y="4686821"/>
                </a:lnTo>
                <a:lnTo>
                  <a:pt x="1425686" y="4396839"/>
                </a:lnTo>
                <a:close/>
                <a:moveTo>
                  <a:pt x="4739512" y="4389039"/>
                </a:moveTo>
                <a:cubicBezTo>
                  <a:pt x="4717380" y="4389039"/>
                  <a:pt x="4696782" y="4392606"/>
                  <a:pt x="4677715" y="4399739"/>
                </a:cubicBezTo>
                <a:cubicBezTo>
                  <a:pt x="4658650" y="4406872"/>
                  <a:pt x="4642018" y="4417038"/>
                  <a:pt x="4627818" y="4430237"/>
                </a:cubicBezTo>
                <a:cubicBezTo>
                  <a:pt x="4613619" y="4443436"/>
                  <a:pt x="4602487" y="4459468"/>
                  <a:pt x="4594420" y="4478334"/>
                </a:cubicBezTo>
                <a:cubicBezTo>
                  <a:pt x="4586354" y="4497199"/>
                  <a:pt x="4582321" y="4518232"/>
                  <a:pt x="4582321" y="4541430"/>
                </a:cubicBezTo>
                <a:cubicBezTo>
                  <a:pt x="4582321" y="4564095"/>
                  <a:pt x="4586288" y="4584861"/>
                  <a:pt x="4594220" y="4603726"/>
                </a:cubicBezTo>
                <a:cubicBezTo>
                  <a:pt x="4602153" y="4622592"/>
                  <a:pt x="4613086" y="4638757"/>
                  <a:pt x="4627019" y="4652223"/>
                </a:cubicBezTo>
                <a:cubicBezTo>
                  <a:pt x="4640951" y="4665689"/>
                  <a:pt x="4657383" y="4676122"/>
                  <a:pt x="4676315" y="4683521"/>
                </a:cubicBezTo>
                <a:cubicBezTo>
                  <a:pt x="4695248" y="4690921"/>
                  <a:pt x="4715914" y="4694621"/>
                  <a:pt x="4738312" y="4694621"/>
                </a:cubicBezTo>
                <a:cubicBezTo>
                  <a:pt x="4762977" y="4694621"/>
                  <a:pt x="4784709" y="4690321"/>
                  <a:pt x="4803508" y="4681721"/>
                </a:cubicBezTo>
                <a:cubicBezTo>
                  <a:pt x="4822307" y="4673122"/>
                  <a:pt x="4838106" y="4661423"/>
                  <a:pt x="4850905" y="4646624"/>
                </a:cubicBezTo>
                <a:lnTo>
                  <a:pt x="4802309" y="4600826"/>
                </a:lnTo>
                <a:cubicBezTo>
                  <a:pt x="4796042" y="4609492"/>
                  <a:pt x="4787709" y="4616559"/>
                  <a:pt x="4777309" y="4622025"/>
                </a:cubicBezTo>
                <a:cubicBezTo>
                  <a:pt x="4766910" y="4627491"/>
                  <a:pt x="4754711" y="4630225"/>
                  <a:pt x="4740712" y="4630225"/>
                </a:cubicBezTo>
                <a:cubicBezTo>
                  <a:pt x="4728712" y="4630225"/>
                  <a:pt x="4717679" y="4628058"/>
                  <a:pt x="4707614" y="4623725"/>
                </a:cubicBezTo>
                <a:cubicBezTo>
                  <a:pt x="4697548" y="4619392"/>
                  <a:pt x="4688881" y="4613326"/>
                  <a:pt x="4681615" y="4605526"/>
                </a:cubicBezTo>
                <a:cubicBezTo>
                  <a:pt x="4674349" y="4597727"/>
                  <a:pt x="4668682" y="4588361"/>
                  <a:pt x="4664617" y="4577428"/>
                </a:cubicBezTo>
                <a:cubicBezTo>
                  <a:pt x="4660550" y="4566495"/>
                  <a:pt x="4658517" y="4554496"/>
                  <a:pt x="4658517" y="4541430"/>
                </a:cubicBezTo>
                <a:cubicBezTo>
                  <a:pt x="4658517" y="4528631"/>
                  <a:pt x="4660550" y="4516832"/>
                  <a:pt x="4664617" y="4506032"/>
                </a:cubicBezTo>
                <a:cubicBezTo>
                  <a:pt x="4668682" y="4495233"/>
                  <a:pt x="4674416" y="4485867"/>
                  <a:pt x="4681815" y="4477934"/>
                </a:cubicBezTo>
                <a:cubicBezTo>
                  <a:pt x="4689215" y="4470001"/>
                  <a:pt x="4698014" y="4463802"/>
                  <a:pt x="4708213" y="4459335"/>
                </a:cubicBezTo>
                <a:cubicBezTo>
                  <a:pt x="4718413" y="4454869"/>
                  <a:pt x="4729712" y="4452636"/>
                  <a:pt x="4742111" y="4452636"/>
                </a:cubicBezTo>
                <a:cubicBezTo>
                  <a:pt x="4753311" y="4452636"/>
                  <a:pt x="4764210" y="4454802"/>
                  <a:pt x="4774809" y="4459135"/>
                </a:cubicBezTo>
                <a:cubicBezTo>
                  <a:pt x="4785409" y="4463468"/>
                  <a:pt x="4794042" y="4470168"/>
                  <a:pt x="4800708" y="4479234"/>
                </a:cubicBezTo>
                <a:lnTo>
                  <a:pt x="4848105" y="4431637"/>
                </a:lnTo>
                <a:cubicBezTo>
                  <a:pt x="4835839" y="4417771"/>
                  <a:pt x="4819807" y="4407205"/>
                  <a:pt x="4800008" y="4399939"/>
                </a:cubicBezTo>
                <a:cubicBezTo>
                  <a:pt x="4780209" y="4392672"/>
                  <a:pt x="4760044" y="4389039"/>
                  <a:pt x="4739512" y="4389039"/>
                </a:cubicBezTo>
                <a:close/>
                <a:moveTo>
                  <a:pt x="3773771" y="4377240"/>
                </a:moveTo>
                <a:lnTo>
                  <a:pt x="3773771" y="4686821"/>
                </a:lnTo>
                <a:lnTo>
                  <a:pt x="3841767" y="4686821"/>
                </a:lnTo>
                <a:lnTo>
                  <a:pt x="3841767" y="4377240"/>
                </a:lnTo>
                <a:close/>
                <a:moveTo>
                  <a:pt x="1964021" y="4377240"/>
                </a:moveTo>
                <a:lnTo>
                  <a:pt x="1964021" y="4686821"/>
                </a:lnTo>
                <a:lnTo>
                  <a:pt x="2031217" y="4686821"/>
                </a:lnTo>
                <a:lnTo>
                  <a:pt x="2031217" y="4576628"/>
                </a:lnTo>
                <a:cubicBezTo>
                  <a:pt x="2031217" y="4564362"/>
                  <a:pt x="2034350" y="4554063"/>
                  <a:pt x="2040616" y="4545730"/>
                </a:cubicBezTo>
                <a:cubicBezTo>
                  <a:pt x="2046883" y="4537397"/>
                  <a:pt x="2055882" y="4533231"/>
                  <a:pt x="2067615" y="4533231"/>
                </a:cubicBezTo>
                <a:cubicBezTo>
                  <a:pt x="2073614" y="4533231"/>
                  <a:pt x="2078547" y="4534397"/>
                  <a:pt x="2082414" y="4536730"/>
                </a:cubicBezTo>
                <a:cubicBezTo>
                  <a:pt x="2086280" y="4539064"/>
                  <a:pt x="2089380" y="4542197"/>
                  <a:pt x="2091713" y="4546130"/>
                </a:cubicBezTo>
                <a:cubicBezTo>
                  <a:pt x="2094046" y="4550063"/>
                  <a:pt x="2095613" y="4554629"/>
                  <a:pt x="2096413" y="4559829"/>
                </a:cubicBezTo>
                <a:cubicBezTo>
                  <a:pt x="2097213" y="4565029"/>
                  <a:pt x="2097614" y="4570495"/>
                  <a:pt x="2097614" y="4576228"/>
                </a:cubicBezTo>
                <a:lnTo>
                  <a:pt x="2097614" y="4686821"/>
                </a:lnTo>
                <a:lnTo>
                  <a:pt x="2165209" y="4686821"/>
                </a:lnTo>
                <a:lnTo>
                  <a:pt x="2165209" y="4560629"/>
                </a:lnTo>
                <a:cubicBezTo>
                  <a:pt x="2165209" y="4550496"/>
                  <a:pt x="2163909" y="4540397"/>
                  <a:pt x="2161310" y="4530331"/>
                </a:cubicBezTo>
                <a:cubicBezTo>
                  <a:pt x="2158710" y="4520265"/>
                  <a:pt x="2154477" y="4511332"/>
                  <a:pt x="2148610" y="4503532"/>
                </a:cubicBezTo>
                <a:cubicBezTo>
                  <a:pt x="2142744" y="4495733"/>
                  <a:pt x="2135077" y="4489367"/>
                  <a:pt x="2125611" y="4484434"/>
                </a:cubicBezTo>
                <a:cubicBezTo>
                  <a:pt x="2116145" y="4479501"/>
                  <a:pt x="2104479" y="4477034"/>
                  <a:pt x="2090614" y="4477034"/>
                </a:cubicBezTo>
                <a:cubicBezTo>
                  <a:pt x="2076481" y="4477034"/>
                  <a:pt x="2064348" y="4480267"/>
                  <a:pt x="2054216" y="4486733"/>
                </a:cubicBezTo>
                <a:cubicBezTo>
                  <a:pt x="2044083" y="4493200"/>
                  <a:pt x="2036683" y="4500499"/>
                  <a:pt x="2032017" y="4508632"/>
                </a:cubicBezTo>
                <a:lnTo>
                  <a:pt x="2031217" y="4508632"/>
                </a:lnTo>
                <a:lnTo>
                  <a:pt x="2031217" y="4377240"/>
                </a:lnTo>
                <a:close/>
                <a:moveTo>
                  <a:pt x="7053719" y="3383580"/>
                </a:moveTo>
                <a:cubicBezTo>
                  <a:pt x="7082182" y="3383580"/>
                  <a:pt x="7107088" y="3388917"/>
                  <a:pt x="7128435" y="3399590"/>
                </a:cubicBezTo>
                <a:cubicBezTo>
                  <a:pt x="7149783" y="3410264"/>
                  <a:pt x="7167691" y="3424140"/>
                  <a:pt x="7182160" y="3441218"/>
                </a:cubicBezTo>
                <a:cubicBezTo>
                  <a:pt x="7196629" y="3458296"/>
                  <a:pt x="7207777" y="3477983"/>
                  <a:pt x="7215604" y="3500280"/>
                </a:cubicBezTo>
                <a:cubicBezTo>
                  <a:pt x="7223432" y="3522576"/>
                  <a:pt x="7227346" y="3545347"/>
                  <a:pt x="7227346" y="3568592"/>
                </a:cubicBezTo>
                <a:cubicBezTo>
                  <a:pt x="7227346" y="3591837"/>
                  <a:pt x="7223669" y="3614608"/>
                  <a:pt x="7216316" y="3636904"/>
                </a:cubicBezTo>
                <a:cubicBezTo>
                  <a:pt x="7208963" y="3659200"/>
                  <a:pt x="7198051" y="3679362"/>
                  <a:pt x="7183583" y="3697389"/>
                </a:cubicBezTo>
                <a:cubicBezTo>
                  <a:pt x="7169114" y="3715415"/>
                  <a:pt x="7151206" y="3729766"/>
                  <a:pt x="7129859" y="3740439"/>
                </a:cubicBezTo>
                <a:cubicBezTo>
                  <a:pt x="7108511" y="3751113"/>
                  <a:pt x="7083606" y="3756450"/>
                  <a:pt x="7055142" y="3756450"/>
                </a:cubicBezTo>
                <a:cubicBezTo>
                  <a:pt x="7027153" y="3756450"/>
                  <a:pt x="7002485" y="3751113"/>
                  <a:pt x="6981137" y="3740439"/>
                </a:cubicBezTo>
                <a:cubicBezTo>
                  <a:pt x="6959790" y="3729766"/>
                  <a:pt x="6941763" y="3715415"/>
                  <a:pt x="6927057" y="3697389"/>
                </a:cubicBezTo>
                <a:cubicBezTo>
                  <a:pt x="6912351" y="3679362"/>
                  <a:pt x="6901440" y="3659200"/>
                  <a:pt x="6894324" y="3636904"/>
                </a:cubicBezTo>
                <a:cubicBezTo>
                  <a:pt x="6887208" y="3614608"/>
                  <a:pt x="6883650" y="3591837"/>
                  <a:pt x="6883650" y="3568592"/>
                </a:cubicBezTo>
                <a:cubicBezTo>
                  <a:pt x="6883650" y="3545347"/>
                  <a:pt x="6887208" y="3522576"/>
                  <a:pt x="6894324" y="3500280"/>
                </a:cubicBezTo>
                <a:cubicBezTo>
                  <a:pt x="6901440" y="3477983"/>
                  <a:pt x="6912114" y="3458296"/>
                  <a:pt x="6926345" y="3441218"/>
                </a:cubicBezTo>
                <a:cubicBezTo>
                  <a:pt x="6940577" y="3424140"/>
                  <a:pt x="6958367" y="3410264"/>
                  <a:pt x="6979714" y="3399590"/>
                </a:cubicBezTo>
                <a:cubicBezTo>
                  <a:pt x="7001062" y="3388917"/>
                  <a:pt x="7025730" y="3383580"/>
                  <a:pt x="7053719" y="3383580"/>
                </a:cubicBezTo>
                <a:close/>
                <a:moveTo>
                  <a:pt x="4806806" y="3350135"/>
                </a:moveTo>
                <a:cubicBezTo>
                  <a:pt x="4854244" y="3350135"/>
                  <a:pt x="4889943" y="3363655"/>
                  <a:pt x="4913899" y="3390696"/>
                </a:cubicBezTo>
                <a:cubicBezTo>
                  <a:pt x="4937856" y="3417736"/>
                  <a:pt x="4949834" y="3450232"/>
                  <a:pt x="4949834" y="3488183"/>
                </a:cubicBezTo>
                <a:lnTo>
                  <a:pt x="4641718" y="3488183"/>
                </a:lnTo>
                <a:cubicBezTo>
                  <a:pt x="4642666" y="3469682"/>
                  <a:pt x="4647529" y="3452011"/>
                  <a:pt x="4656305" y="3435170"/>
                </a:cubicBezTo>
                <a:cubicBezTo>
                  <a:pt x="4665081" y="3418329"/>
                  <a:pt x="4676823" y="3403504"/>
                  <a:pt x="4691528" y="3390696"/>
                </a:cubicBezTo>
                <a:cubicBezTo>
                  <a:pt x="4706236" y="3377887"/>
                  <a:pt x="4723313" y="3367925"/>
                  <a:pt x="4742763" y="3360809"/>
                </a:cubicBezTo>
                <a:cubicBezTo>
                  <a:pt x="4762212" y="3353693"/>
                  <a:pt x="4783560" y="3350135"/>
                  <a:pt x="4806806" y="3350135"/>
                </a:cubicBezTo>
                <a:close/>
                <a:moveTo>
                  <a:pt x="9816345" y="3187894"/>
                </a:moveTo>
                <a:cubicBezTo>
                  <a:pt x="9791203" y="3187894"/>
                  <a:pt x="9767365" y="3191333"/>
                  <a:pt x="9744831" y="3198212"/>
                </a:cubicBezTo>
                <a:cubicBezTo>
                  <a:pt x="9722298" y="3205091"/>
                  <a:pt x="9701662" y="3213867"/>
                  <a:pt x="9682923" y="3224541"/>
                </a:cubicBezTo>
                <a:cubicBezTo>
                  <a:pt x="9664185" y="3235214"/>
                  <a:pt x="9647700" y="3248142"/>
                  <a:pt x="9633468" y="3263322"/>
                </a:cubicBezTo>
                <a:cubicBezTo>
                  <a:pt x="9619237" y="3278502"/>
                  <a:pt x="9607851" y="3293683"/>
                  <a:pt x="9599312" y="3308863"/>
                </a:cubicBezTo>
                <a:lnTo>
                  <a:pt x="9596466" y="3308863"/>
                </a:lnTo>
                <a:lnTo>
                  <a:pt x="9596466" y="3208530"/>
                </a:lnTo>
                <a:lnTo>
                  <a:pt x="9364490" y="3208530"/>
                </a:lnTo>
                <a:lnTo>
                  <a:pt x="9364490" y="3934346"/>
                </a:lnTo>
                <a:lnTo>
                  <a:pt x="9605005" y="3934346"/>
                </a:lnTo>
                <a:lnTo>
                  <a:pt x="9605005" y="3540840"/>
                </a:lnTo>
                <a:cubicBezTo>
                  <a:pt x="9605005" y="3520441"/>
                  <a:pt x="9607733" y="3500754"/>
                  <a:pt x="9613188" y="3481778"/>
                </a:cubicBezTo>
                <a:cubicBezTo>
                  <a:pt x="9618644" y="3462803"/>
                  <a:pt x="9626708" y="3446081"/>
                  <a:pt x="9637382" y="3431612"/>
                </a:cubicBezTo>
                <a:cubicBezTo>
                  <a:pt x="9648056" y="3417143"/>
                  <a:pt x="9661339" y="3405758"/>
                  <a:pt x="9677231" y="3397456"/>
                </a:cubicBezTo>
                <a:cubicBezTo>
                  <a:pt x="9693123" y="3389154"/>
                  <a:pt x="9711743" y="3385003"/>
                  <a:pt x="9733090" y="3385003"/>
                </a:cubicBezTo>
                <a:cubicBezTo>
                  <a:pt x="9754438" y="3385003"/>
                  <a:pt x="9772227" y="3389154"/>
                  <a:pt x="9786459" y="3397456"/>
                </a:cubicBezTo>
                <a:cubicBezTo>
                  <a:pt x="9800691" y="3405758"/>
                  <a:pt x="9811602" y="3416906"/>
                  <a:pt x="9819192" y="3430900"/>
                </a:cubicBezTo>
                <a:cubicBezTo>
                  <a:pt x="9826782" y="3444895"/>
                  <a:pt x="9832356" y="3461143"/>
                  <a:pt x="9835914" y="3479644"/>
                </a:cubicBezTo>
                <a:cubicBezTo>
                  <a:pt x="9839472" y="3498145"/>
                  <a:pt x="9841251" y="3517595"/>
                  <a:pt x="9841251" y="3537994"/>
                </a:cubicBezTo>
                <a:lnTo>
                  <a:pt x="9841251" y="3934346"/>
                </a:lnTo>
                <a:lnTo>
                  <a:pt x="10081766" y="3934346"/>
                </a:lnTo>
                <a:lnTo>
                  <a:pt x="10081766" y="3485336"/>
                </a:lnTo>
                <a:cubicBezTo>
                  <a:pt x="10081766" y="3449283"/>
                  <a:pt x="10077141" y="3413348"/>
                  <a:pt x="10067891" y="3377531"/>
                </a:cubicBezTo>
                <a:cubicBezTo>
                  <a:pt x="10058640" y="3341715"/>
                  <a:pt x="10043578" y="3309931"/>
                  <a:pt x="10022705" y="3282179"/>
                </a:cubicBezTo>
                <a:cubicBezTo>
                  <a:pt x="10001832" y="3254427"/>
                  <a:pt x="9974317" y="3231775"/>
                  <a:pt x="9940161" y="3214223"/>
                </a:cubicBezTo>
                <a:cubicBezTo>
                  <a:pt x="9906005" y="3196670"/>
                  <a:pt x="9864733" y="3187894"/>
                  <a:pt x="9816345" y="3187894"/>
                </a:cubicBezTo>
                <a:close/>
                <a:moveTo>
                  <a:pt x="8063746" y="3187894"/>
                </a:moveTo>
                <a:cubicBezTo>
                  <a:pt x="8038603" y="3187894"/>
                  <a:pt x="8014765" y="3191333"/>
                  <a:pt x="7992231" y="3198212"/>
                </a:cubicBezTo>
                <a:cubicBezTo>
                  <a:pt x="7969697" y="3205091"/>
                  <a:pt x="7949061" y="3213867"/>
                  <a:pt x="7930324" y="3224541"/>
                </a:cubicBezTo>
                <a:cubicBezTo>
                  <a:pt x="7911585" y="3235214"/>
                  <a:pt x="7895100" y="3248142"/>
                  <a:pt x="7880869" y="3263322"/>
                </a:cubicBezTo>
                <a:cubicBezTo>
                  <a:pt x="7866637" y="3278502"/>
                  <a:pt x="7855251" y="3293683"/>
                  <a:pt x="7846712" y="3308863"/>
                </a:cubicBezTo>
                <a:lnTo>
                  <a:pt x="7843866" y="3308863"/>
                </a:lnTo>
                <a:lnTo>
                  <a:pt x="7843866" y="3208530"/>
                </a:lnTo>
                <a:lnTo>
                  <a:pt x="7611890" y="3208530"/>
                </a:lnTo>
                <a:lnTo>
                  <a:pt x="7611890" y="3934346"/>
                </a:lnTo>
                <a:lnTo>
                  <a:pt x="7852405" y="3934346"/>
                </a:lnTo>
                <a:lnTo>
                  <a:pt x="7852405" y="3540840"/>
                </a:lnTo>
                <a:cubicBezTo>
                  <a:pt x="7852405" y="3520441"/>
                  <a:pt x="7855132" y="3500754"/>
                  <a:pt x="7860588" y="3481778"/>
                </a:cubicBezTo>
                <a:cubicBezTo>
                  <a:pt x="7866044" y="3462803"/>
                  <a:pt x="7874108" y="3446081"/>
                  <a:pt x="7884782" y="3431612"/>
                </a:cubicBezTo>
                <a:cubicBezTo>
                  <a:pt x="7895456" y="3417143"/>
                  <a:pt x="7908739" y="3405758"/>
                  <a:pt x="7924631" y="3397456"/>
                </a:cubicBezTo>
                <a:cubicBezTo>
                  <a:pt x="7940522" y="3389154"/>
                  <a:pt x="7959143" y="3385003"/>
                  <a:pt x="7980490" y="3385003"/>
                </a:cubicBezTo>
                <a:cubicBezTo>
                  <a:pt x="8001838" y="3385003"/>
                  <a:pt x="8019627" y="3389154"/>
                  <a:pt x="8033859" y="3397456"/>
                </a:cubicBezTo>
                <a:cubicBezTo>
                  <a:pt x="8048091" y="3405758"/>
                  <a:pt x="8059001" y="3416906"/>
                  <a:pt x="8066592" y="3430900"/>
                </a:cubicBezTo>
                <a:cubicBezTo>
                  <a:pt x="8074182" y="3444895"/>
                  <a:pt x="8079756" y="3461143"/>
                  <a:pt x="8083314" y="3479644"/>
                </a:cubicBezTo>
                <a:cubicBezTo>
                  <a:pt x="8086872" y="3498145"/>
                  <a:pt x="8088651" y="3517595"/>
                  <a:pt x="8088651" y="3537994"/>
                </a:cubicBezTo>
                <a:lnTo>
                  <a:pt x="8088651" y="3934346"/>
                </a:lnTo>
                <a:lnTo>
                  <a:pt x="8329167" y="3934346"/>
                </a:lnTo>
                <a:lnTo>
                  <a:pt x="8329167" y="3485336"/>
                </a:lnTo>
                <a:cubicBezTo>
                  <a:pt x="8329167" y="3449283"/>
                  <a:pt x="8324541" y="3413348"/>
                  <a:pt x="8315291" y="3377531"/>
                </a:cubicBezTo>
                <a:cubicBezTo>
                  <a:pt x="8306040" y="3341715"/>
                  <a:pt x="8290978" y="3309931"/>
                  <a:pt x="8270105" y="3282179"/>
                </a:cubicBezTo>
                <a:cubicBezTo>
                  <a:pt x="8249232" y="3254427"/>
                  <a:pt x="8221717" y="3231775"/>
                  <a:pt x="8187561" y="3214223"/>
                </a:cubicBezTo>
                <a:cubicBezTo>
                  <a:pt x="8153405" y="3196670"/>
                  <a:pt x="8112133" y="3187894"/>
                  <a:pt x="8063746" y="3187894"/>
                </a:cubicBezTo>
                <a:close/>
                <a:moveTo>
                  <a:pt x="10628440" y="3185048"/>
                </a:moveTo>
                <a:cubicBezTo>
                  <a:pt x="10571988" y="3185048"/>
                  <a:pt x="10519093" y="3194061"/>
                  <a:pt x="10469757" y="3212088"/>
                </a:cubicBezTo>
                <a:cubicBezTo>
                  <a:pt x="10420420" y="3230115"/>
                  <a:pt x="10377488" y="3255851"/>
                  <a:pt x="10340960" y="3289295"/>
                </a:cubicBezTo>
                <a:cubicBezTo>
                  <a:pt x="10304432" y="3322739"/>
                  <a:pt x="10275731" y="3363300"/>
                  <a:pt x="10254858" y="3410976"/>
                </a:cubicBezTo>
                <a:cubicBezTo>
                  <a:pt x="10233985" y="3458652"/>
                  <a:pt x="10223549" y="3512139"/>
                  <a:pt x="10223549" y="3571438"/>
                </a:cubicBezTo>
                <a:cubicBezTo>
                  <a:pt x="10223549" y="3631686"/>
                  <a:pt x="10233985" y="3685647"/>
                  <a:pt x="10254858" y="3733324"/>
                </a:cubicBezTo>
                <a:cubicBezTo>
                  <a:pt x="10275731" y="3781000"/>
                  <a:pt x="10304432" y="3821560"/>
                  <a:pt x="10340960" y="3855005"/>
                </a:cubicBezTo>
                <a:cubicBezTo>
                  <a:pt x="10377488" y="3888449"/>
                  <a:pt x="10420420" y="3913947"/>
                  <a:pt x="10469757" y="3931500"/>
                </a:cubicBezTo>
                <a:cubicBezTo>
                  <a:pt x="10519093" y="3949052"/>
                  <a:pt x="10572462" y="3957829"/>
                  <a:pt x="10629863" y="3957829"/>
                </a:cubicBezTo>
                <a:cubicBezTo>
                  <a:pt x="10683469" y="3957829"/>
                  <a:pt x="10734110" y="3949527"/>
                  <a:pt x="10781787" y="3932923"/>
                </a:cubicBezTo>
                <a:cubicBezTo>
                  <a:pt x="10829463" y="3916319"/>
                  <a:pt x="10868244" y="3893549"/>
                  <a:pt x="10898131" y="3864611"/>
                </a:cubicBezTo>
                <a:lnTo>
                  <a:pt x="10765776" y="3702370"/>
                </a:lnTo>
                <a:cubicBezTo>
                  <a:pt x="10751070" y="3719922"/>
                  <a:pt x="10731857" y="3733324"/>
                  <a:pt x="10708138" y="3742574"/>
                </a:cubicBezTo>
                <a:cubicBezTo>
                  <a:pt x="10684418" y="3751825"/>
                  <a:pt x="10660224" y="3756450"/>
                  <a:pt x="10635556" y="3756450"/>
                </a:cubicBezTo>
                <a:cubicBezTo>
                  <a:pt x="10609465" y="3756450"/>
                  <a:pt x="10585982" y="3751588"/>
                  <a:pt x="10565109" y="3741863"/>
                </a:cubicBezTo>
                <a:cubicBezTo>
                  <a:pt x="10544236" y="3732138"/>
                  <a:pt x="10526328" y="3718855"/>
                  <a:pt x="10511384" y="3702014"/>
                </a:cubicBezTo>
                <a:cubicBezTo>
                  <a:pt x="10496441" y="3685173"/>
                  <a:pt x="10485056" y="3665486"/>
                  <a:pt x="10477228" y="3642952"/>
                </a:cubicBezTo>
                <a:cubicBezTo>
                  <a:pt x="10469401" y="3620419"/>
                  <a:pt x="10465487" y="3596581"/>
                  <a:pt x="10465487" y="3571438"/>
                </a:cubicBezTo>
                <a:cubicBezTo>
                  <a:pt x="10465487" y="3546295"/>
                  <a:pt x="10469638" y="3522576"/>
                  <a:pt x="10477940" y="3500280"/>
                </a:cubicBezTo>
                <a:cubicBezTo>
                  <a:pt x="10486242" y="3477983"/>
                  <a:pt x="10497627" y="3458296"/>
                  <a:pt x="10512096" y="3441218"/>
                </a:cubicBezTo>
                <a:cubicBezTo>
                  <a:pt x="10526565" y="3424140"/>
                  <a:pt x="10543999" y="3410502"/>
                  <a:pt x="10564397" y="3400302"/>
                </a:cubicBezTo>
                <a:cubicBezTo>
                  <a:pt x="10584796" y="3390103"/>
                  <a:pt x="10607567" y="3385003"/>
                  <a:pt x="10632710" y="3385003"/>
                </a:cubicBezTo>
                <a:cubicBezTo>
                  <a:pt x="10657378" y="3385003"/>
                  <a:pt x="10681335" y="3390340"/>
                  <a:pt x="10704580" y="3401014"/>
                </a:cubicBezTo>
                <a:cubicBezTo>
                  <a:pt x="10727825" y="3411687"/>
                  <a:pt x="10746326" y="3425800"/>
                  <a:pt x="10760083" y="3443353"/>
                </a:cubicBezTo>
                <a:lnTo>
                  <a:pt x="10898131" y="3283247"/>
                </a:lnTo>
                <a:cubicBezTo>
                  <a:pt x="10883425" y="3268540"/>
                  <a:pt x="10866109" y="3255139"/>
                  <a:pt x="10846185" y="3243042"/>
                </a:cubicBezTo>
                <a:cubicBezTo>
                  <a:pt x="10826261" y="3230945"/>
                  <a:pt x="10804439" y="3220746"/>
                  <a:pt x="10780719" y="3212444"/>
                </a:cubicBezTo>
                <a:cubicBezTo>
                  <a:pt x="10757000" y="3204142"/>
                  <a:pt x="10732331" y="3197500"/>
                  <a:pt x="10706714" y="3192519"/>
                </a:cubicBezTo>
                <a:cubicBezTo>
                  <a:pt x="10681097" y="3187538"/>
                  <a:pt x="10655006" y="3185048"/>
                  <a:pt x="10628440" y="3185048"/>
                </a:cubicBezTo>
                <a:close/>
                <a:moveTo>
                  <a:pt x="7053719" y="3185048"/>
                </a:moveTo>
                <a:cubicBezTo>
                  <a:pt x="6999164" y="3185048"/>
                  <a:pt x="6947456" y="3193824"/>
                  <a:pt x="6898594" y="3211376"/>
                </a:cubicBezTo>
                <a:cubicBezTo>
                  <a:pt x="6849731" y="3228929"/>
                  <a:pt x="6807036" y="3254190"/>
                  <a:pt x="6770508" y="3287160"/>
                </a:cubicBezTo>
                <a:cubicBezTo>
                  <a:pt x="6733980" y="3320130"/>
                  <a:pt x="6705043" y="3360453"/>
                  <a:pt x="6683695" y="3408130"/>
                </a:cubicBezTo>
                <a:cubicBezTo>
                  <a:pt x="6662348" y="3455806"/>
                  <a:pt x="6651674" y="3509293"/>
                  <a:pt x="6651674" y="3568592"/>
                </a:cubicBezTo>
                <a:cubicBezTo>
                  <a:pt x="6651674" y="3627891"/>
                  <a:pt x="6662348" y="3681615"/>
                  <a:pt x="6683695" y="3729766"/>
                </a:cubicBezTo>
                <a:cubicBezTo>
                  <a:pt x="6705043" y="3777916"/>
                  <a:pt x="6733980" y="3818714"/>
                  <a:pt x="6770508" y="3852158"/>
                </a:cubicBezTo>
                <a:cubicBezTo>
                  <a:pt x="6807036" y="3885603"/>
                  <a:pt x="6849731" y="3911576"/>
                  <a:pt x="6898594" y="3930077"/>
                </a:cubicBezTo>
                <a:cubicBezTo>
                  <a:pt x="6947456" y="3948578"/>
                  <a:pt x="6999164" y="3957829"/>
                  <a:pt x="7053719" y="3957829"/>
                </a:cubicBezTo>
                <a:cubicBezTo>
                  <a:pt x="7109223" y="3957829"/>
                  <a:pt x="7161287" y="3948578"/>
                  <a:pt x="7209912" y="3930077"/>
                </a:cubicBezTo>
                <a:cubicBezTo>
                  <a:pt x="7258537" y="3911576"/>
                  <a:pt x="7301231" y="3885603"/>
                  <a:pt x="7337997" y="3852158"/>
                </a:cubicBezTo>
                <a:cubicBezTo>
                  <a:pt x="7374762" y="3818714"/>
                  <a:pt x="7403819" y="3777916"/>
                  <a:pt x="7425166" y="3729766"/>
                </a:cubicBezTo>
                <a:cubicBezTo>
                  <a:pt x="7446514" y="3681615"/>
                  <a:pt x="7457187" y="3627891"/>
                  <a:pt x="7457187" y="3568592"/>
                </a:cubicBezTo>
                <a:cubicBezTo>
                  <a:pt x="7457187" y="3509293"/>
                  <a:pt x="7446514" y="3455806"/>
                  <a:pt x="7425166" y="3408130"/>
                </a:cubicBezTo>
                <a:cubicBezTo>
                  <a:pt x="7403819" y="3360453"/>
                  <a:pt x="7374762" y="3320130"/>
                  <a:pt x="7337997" y="3287160"/>
                </a:cubicBezTo>
                <a:cubicBezTo>
                  <a:pt x="7301232" y="3254190"/>
                  <a:pt x="7258536" y="3228929"/>
                  <a:pt x="7209912" y="3211376"/>
                </a:cubicBezTo>
                <a:cubicBezTo>
                  <a:pt x="7161287" y="3193824"/>
                  <a:pt x="7109223" y="3185048"/>
                  <a:pt x="7053719" y="3185048"/>
                </a:cubicBezTo>
                <a:close/>
                <a:moveTo>
                  <a:pt x="6269009" y="3185048"/>
                </a:moveTo>
                <a:cubicBezTo>
                  <a:pt x="6233904" y="3185048"/>
                  <a:pt x="6198680" y="3189673"/>
                  <a:pt x="6163338" y="3198924"/>
                </a:cubicBezTo>
                <a:cubicBezTo>
                  <a:pt x="6127996" y="3208174"/>
                  <a:pt x="6095738" y="3222525"/>
                  <a:pt x="6066563" y="3241974"/>
                </a:cubicBezTo>
                <a:cubicBezTo>
                  <a:pt x="6037388" y="3261424"/>
                  <a:pt x="6013551" y="3286449"/>
                  <a:pt x="5995049" y="3317047"/>
                </a:cubicBezTo>
                <a:cubicBezTo>
                  <a:pt x="5976548" y="3347645"/>
                  <a:pt x="5967298" y="3384766"/>
                  <a:pt x="5967298" y="3428410"/>
                </a:cubicBezTo>
                <a:cubicBezTo>
                  <a:pt x="5967298" y="3462566"/>
                  <a:pt x="5973583" y="3491741"/>
                  <a:pt x="5986154" y="3515935"/>
                </a:cubicBezTo>
                <a:cubicBezTo>
                  <a:pt x="5998726" y="3540128"/>
                  <a:pt x="6014973" y="3560527"/>
                  <a:pt x="6034898" y="3577131"/>
                </a:cubicBezTo>
                <a:cubicBezTo>
                  <a:pt x="6054822" y="3593734"/>
                  <a:pt x="6077474" y="3606899"/>
                  <a:pt x="6102854" y="3616624"/>
                </a:cubicBezTo>
                <a:cubicBezTo>
                  <a:pt x="6128234" y="3626349"/>
                  <a:pt x="6153495" y="3634058"/>
                  <a:pt x="6178638" y="3639750"/>
                </a:cubicBezTo>
                <a:cubicBezTo>
                  <a:pt x="6227974" y="3651610"/>
                  <a:pt x="6264383" y="3662877"/>
                  <a:pt x="6287866" y="3673551"/>
                </a:cubicBezTo>
                <a:cubicBezTo>
                  <a:pt x="6311348" y="3684224"/>
                  <a:pt x="6323089" y="3700709"/>
                  <a:pt x="6323089" y="3723006"/>
                </a:cubicBezTo>
                <a:cubicBezTo>
                  <a:pt x="6323089" y="3746251"/>
                  <a:pt x="6313601" y="3762499"/>
                  <a:pt x="6294626" y="3771749"/>
                </a:cubicBezTo>
                <a:cubicBezTo>
                  <a:pt x="6275650" y="3781000"/>
                  <a:pt x="6256437" y="3785625"/>
                  <a:pt x="6236987" y="3785625"/>
                </a:cubicBezTo>
                <a:cubicBezTo>
                  <a:pt x="6201883" y="3785625"/>
                  <a:pt x="6168794" y="3777916"/>
                  <a:pt x="6137721" y="3762499"/>
                </a:cubicBezTo>
                <a:cubicBezTo>
                  <a:pt x="6106649" y="3747081"/>
                  <a:pt x="6080439" y="3727512"/>
                  <a:pt x="6059091" y="3703793"/>
                </a:cubicBezTo>
                <a:lnTo>
                  <a:pt x="5925314" y="3845398"/>
                </a:lnTo>
                <a:cubicBezTo>
                  <a:pt x="5962791" y="3882401"/>
                  <a:pt x="6009992" y="3910390"/>
                  <a:pt x="6066919" y="3929365"/>
                </a:cubicBezTo>
                <a:cubicBezTo>
                  <a:pt x="6123846" y="3948341"/>
                  <a:pt x="6181958" y="3957829"/>
                  <a:pt x="6241257" y="3957829"/>
                </a:cubicBezTo>
                <a:cubicBezTo>
                  <a:pt x="6278259" y="3957829"/>
                  <a:pt x="6315143" y="3953440"/>
                  <a:pt x="6351908" y="3944664"/>
                </a:cubicBezTo>
                <a:cubicBezTo>
                  <a:pt x="6388674" y="3935888"/>
                  <a:pt x="6421881" y="3921775"/>
                  <a:pt x="6451530" y="3902325"/>
                </a:cubicBezTo>
                <a:cubicBezTo>
                  <a:pt x="6481180" y="3882875"/>
                  <a:pt x="6505255" y="3857376"/>
                  <a:pt x="6523756" y="3825830"/>
                </a:cubicBezTo>
                <a:cubicBezTo>
                  <a:pt x="6542257" y="3794283"/>
                  <a:pt x="6551508" y="3755739"/>
                  <a:pt x="6551508" y="3710197"/>
                </a:cubicBezTo>
                <a:cubicBezTo>
                  <a:pt x="6551508" y="3675092"/>
                  <a:pt x="6544748" y="3644850"/>
                  <a:pt x="6531228" y="3619470"/>
                </a:cubicBezTo>
                <a:cubicBezTo>
                  <a:pt x="6517708" y="3594090"/>
                  <a:pt x="6499799" y="3572743"/>
                  <a:pt x="6477503" y="3555427"/>
                </a:cubicBezTo>
                <a:cubicBezTo>
                  <a:pt x="6455207" y="3538112"/>
                  <a:pt x="6430183" y="3524118"/>
                  <a:pt x="6402431" y="3513444"/>
                </a:cubicBezTo>
                <a:cubicBezTo>
                  <a:pt x="6374679" y="3502770"/>
                  <a:pt x="6347283" y="3494350"/>
                  <a:pt x="6320243" y="3488183"/>
                </a:cubicBezTo>
                <a:cubicBezTo>
                  <a:pt x="6273278" y="3477746"/>
                  <a:pt x="6239359" y="3468140"/>
                  <a:pt x="6218486" y="3459364"/>
                </a:cubicBezTo>
                <a:cubicBezTo>
                  <a:pt x="6197613" y="3450587"/>
                  <a:pt x="6187177" y="3436000"/>
                  <a:pt x="6187177" y="3415601"/>
                </a:cubicBezTo>
                <a:cubicBezTo>
                  <a:pt x="6187177" y="3394254"/>
                  <a:pt x="6196664" y="3379192"/>
                  <a:pt x="6215640" y="3370416"/>
                </a:cubicBezTo>
                <a:cubicBezTo>
                  <a:pt x="6234616" y="3361639"/>
                  <a:pt x="6255251" y="3357251"/>
                  <a:pt x="6277548" y="3357251"/>
                </a:cubicBezTo>
                <a:cubicBezTo>
                  <a:pt x="6306960" y="3357251"/>
                  <a:pt x="6334712" y="3363537"/>
                  <a:pt x="6360803" y="3376108"/>
                </a:cubicBezTo>
                <a:cubicBezTo>
                  <a:pt x="6386895" y="3388679"/>
                  <a:pt x="6409665" y="3404216"/>
                  <a:pt x="6429115" y="3422717"/>
                </a:cubicBezTo>
                <a:lnTo>
                  <a:pt x="6560047" y="3287516"/>
                </a:lnTo>
                <a:cubicBezTo>
                  <a:pt x="6524468" y="3253360"/>
                  <a:pt x="6480705" y="3227743"/>
                  <a:pt x="6428759" y="3210665"/>
                </a:cubicBezTo>
                <a:cubicBezTo>
                  <a:pt x="6376814" y="3193587"/>
                  <a:pt x="6323564" y="3185048"/>
                  <a:pt x="6269009" y="3185048"/>
                </a:cubicBezTo>
                <a:close/>
                <a:moveTo>
                  <a:pt x="5583209" y="3185048"/>
                </a:moveTo>
                <a:cubicBezTo>
                  <a:pt x="5548105" y="3185048"/>
                  <a:pt x="5512881" y="3189673"/>
                  <a:pt x="5477539" y="3198924"/>
                </a:cubicBezTo>
                <a:cubicBezTo>
                  <a:pt x="5442197" y="3208174"/>
                  <a:pt x="5409938" y="3222525"/>
                  <a:pt x="5380763" y="3241974"/>
                </a:cubicBezTo>
                <a:cubicBezTo>
                  <a:pt x="5351588" y="3261424"/>
                  <a:pt x="5327750" y="3286449"/>
                  <a:pt x="5309249" y="3317047"/>
                </a:cubicBezTo>
                <a:cubicBezTo>
                  <a:pt x="5290748" y="3347645"/>
                  <a:pt x="5281497" y="3384766"/>
                  <a:pt x="5281497" y="3428410"/>
                </a:cubicBezTo>
                <a:cubicBezTo>
                  <a:pt x="5281497" y="3462566"/>
                  <a:pt x="5287783" y="3491741"/>
                  <a:pt x="5300354" y="3515935"/>
                </a:cubicBezTo>
                <a:cubicBezTo>
                  <a:pt x="5312926" y="3540128"/>
                  <a:pt x="5329174" y="3560527"/>
                  <a:pt x="5349098" y="3577131"/>
                </a:cubicBezTo>
                <a:cubicBezTo>
                  <a:pt x="5369022" y="3593734"/>
                  <a:pt x="5391674" y="3606899"/>
                  <a:pt x="5417054" y="3616624"/>
                </a:cubicBezTo>
                <a:cubicBezTo>
                  <a:pt x="5442434" y="3626349"/>
                  <a:pt x="5467695" y="3634058"/>
                  <a:pt x="5492838" y="3639750"/>
                </a:cubicBezTo>
                <a:cubicBezTo>
                  <a:pt x="5542174" y="3651610"/>
                  <a:pt x="5578584" y="3662877"/>
                  <a:pt x="5602066" y="3673551"/>
                </a:cubicBezTo>
                <a:cubicBezTo>
                  <a:pt x="5625549" y="3684224"/>
                  <a:pt x="5637290" y="3700709"/>
                  <a:pt x="5637290" y="3723006"/>
                </a:cubicBezTo>
                <a:cubicBezTo>
                  <a:pt x="5637290" y="3746251"/>
                  <a:pt x="5627802" y="3762499"/>
                  <a:pt x="5608826" y="3771749"/>
                </a:cubicBezTo>
                <a:cubicBezTo>
                  <a:pt x="5589851" y="3781000"/>
                  <a:pt x="5570638" y="3785625"/>
                  <a:pt x="5551188" y="3785625"/>
                </a:cubicBezTo>
                <a:cubicBezTo>
                  <a:pt x="5516083" y="3785625"/>
                  <a:pt x="5482994" y="3777916"/>
                  <a:pt x="5451922" y="3762499"/>
                </a:cubicBezTo>
                <a:cubicBezTo>
                  <a:pt x="5420849" y="3747081"/>
                  <a:pt x="5394639" y="3727512"/>
                  <a:pt x="5373292" y="3703793"/>
                </a:cubicBezTo>
                <a:lnTo>
                  <a:pt x="5239514" y="3845398"/>
                </a:lnTo>
                <a:cubicBezTo>
                  <a:pt x="5276991" y="3882401"/>
                  <a:pt x="5324192" y="3910390"/>
                  <a:pt x="5381119" y="3929365"/>
                </a:cubicBezTo>
                <a:cubicBezTo>
                  <a:pt x="5438046" y="3948341"/>
                  <a:pt x="5496158" y="3957829"/>
                  <a:pt x="5555458" y="3957829"/>
                </a:cubicBezTo>
                <a:cubicBezTo>
                  <a:pt x="5592460" y="3957829"/>
                  <a:pt x="5629343" y="3953440"/>
                  <a:pt x="5666109" y="3944664"/>
                </a:cubicBezTo>
                <a:cubicBezTo>
                  <a:pt x="5702874" y="3935888"/>
                  <a:pt x="5736081" y="3921775"/>
                  <a:pt x="5765731" y="3902325"/>
                </a:cubicBezTo>
                <a:cubicBezTo>
                  <a:pt x="5795381" y="3882875"/>
                  <a:pt x="5819455" y="3857376"/>
                  <a:pt x="5837957" y="3825830"/>
                </a:cubicBezTo>
                <a:cubicBezTo>
                  <a:pt x="5856458" y="3794283"/>
                  <a:pt x="5865708" y="3755739"/>
                  <a:pt x="5865708" y="3710197"/>
                </a:cubicBezTo>
                <a:cubicBezTo>
                  <a:pt x="5865708" y="3675092"/>
                  <a:pt x="5858948" y="3644850"/>
                  <a:pt x="5845428" y="3619470"/>
                </a:cubicBezTo>
                <a:cubicBezTo>
                  <a:pt x="5831908" y="3594090"/>
                  <a:pt x="5814000" y="3572743"/>
                  <a:pt x="5791703" y="3555427"/>
                </a:cubicBezTo>
                <a:cubicBezTo>
                  <a:pt x="5769407" y="3538112"/>
                  <a:pt x="5744383" y="3524118"/>
                  <a:pt x="5716632" y="3513444"/>
                </a:cubicBezTo>
                <a:cubicBezTo>
                  <a:pt x="5688880" y="3502770"/>
                  <a:pt x="5661484" y="3494350"/>
                  <a:pt x="5634443" y="3488183"/>
                </a:cubicBezTo>
                <a:cubicBezTo>
                  <a:pt x="5587479" y="3477746"/>
                  <a:pt x="5553560" y="3468140"/>
                  <a:pt x="5532687" y="3459364"/>
                </a:cubicBezTo>
                <a:cubicBezTo>
                  <a:pt x="5511814" y="3450587"/>
                  <a:pt x="5501377" y="3436000"/>
                  <a:pt x="5501377" y="3415601"/>
                </a:cubicBezTo>
                <a:cubicBezTo>
                  <a:pt x="5501377" y="3394254"/>
                  <a:pt x="5510865" y="3379192"/>
                  <a:pt x="5529840" y="3370416"/>
                </a:cubicBezTo>
                <a:cubicBezTo>
                  <a:pt x="5548816" y="3361639"/>
                  <a:pt x="5569452" y="3357251"/>
                  <a:pt x="5591749" y="3357251"/>
                </a:cubicBezTo>
                <a:cubicBezTo>
                  <a:pt x="5621160" y="3357251"/>
                  <a:pt x="5648912" y="3363537"/>
                  <a:pt x="5675003" y="3376108"/>
                </a:cubicBezTo>
                <a:cubicBezTo>
                  <a:pt x="5701095" y="3388679"/>
                  <a:pt x="5723865" y="3404216"/>
                  <a:pt x="5743316" y="3422717"/>
                </a:cubicBezTo>
                <a:lnTo>
                  <a:pt x="5874247" y="3287516"/>
                </a:lnTo>
                <a:cubicBezTo>
                  <a:pt x="5838668" y="3253360"/>
                  <a:pt x="5794906" y="3227743"/>
                  <a:pt x="5742960" y="3210665"/>
                </a:cubicBezTo>
                <a:cubicBezTo>
                  <a:pt x="5691014" y="3193587"/>
                  <a:pt x="5637764" y="3185048"/>
                  <a:pt x="5583209" y="3185048"/>
                </a:cubicBezTo>
                <a:close/>
                <a:moveTo>
                  <a:pt x="4805382" y="3185048"/>
                </a:moveTo>
                <a:cubicBezTo>
                  <a:pt x="4749878" y="3185048"/>
                  <a:pt x="4698289" y="3194298"/>
                  <a:pt x="4650612" y="3212800"/>
                </a:cubicBezTo>
                <a:cubicBezTo>
                  <a:pt x="4602936" y="3231301"/>
                  <a:pt x="4561665" y="3257274"/>
                  <a:pt x="4526797" y="3290718"/>
                </a:cubicBezTo>
                <a:cubicBezTo>
                  <a:pt x="4491929" y="3324163"/>
                  <a:pt x="4464296" y="3364960"/>
                  <a:pt x="4443897" y="3413111"/>
                </a:cubicBezTo>
                <a:cubicBezTo>
                  <a:pt x="4423498" y="3461261"/>
                  <a:pt x="4413299" y="3514986"/>
                  <a:pt x="4413299" y="3574284"/>
                </a:cubicBezTo>
                <a:cubicBezTo>
                  <a:pt x="4413299" y="3635481"/>
                  <a:pt x="4423736" y="3689917"/>
                  <a:pt x="4444609" y="3737593"/>
                </a:cubicBezTo>
                <a:cubicBezTo>
                  <a:pt x="4465482" y="3785269"/>
                  <a:pt x="4494183" y="3825355"/>
                  <a:pt x="4530710" y="3857851"/>
                </a:cubicBezTo>
                <a:cubicBezTo>
                  <a:pt x="4567238" y="3890347"/>
                  <a:pt x="4609696" y="3915133"/>
                  <a:pt x="4658084" y="3932211"/>
                </a:cubicBezTo>
                <a:cubicBezTo>
                  <a:pt x="4706472" y="3949289"/>
                  <a:pt x="4757943" y="3957829"/>
                  <a:pt x="4812498" y="3957829"/>
                </a:cubicBezTo>
                <a:cubicBezTo>
                  <a:pt x="4886503" y="3957829"/>
                  <a:pt x="4951375" y="3944427"/>
                  <a:pt x="5007116" y="3917624"/>
                </a:cubicBezTo>
                <a:cubicBezTo>
                  <a:pt x="5062857" y="3890821"/>
                  <a:pt x="5107805" y="3852751"/>
                  <a:pt x="5141961" y="3803415"/>
                </a:cubicBezTo>
                <a:lnTo>
                  <a:pt x="4975451" y="3698100"/>
                </a:lnTo>
                <a:cubicBezTo>
                  <a:pt x="4959321" y="3720396"/>
                  <a:pt x="4938093" y="3738660"/>
                  <a:pt x="4911764" y="3752892"/>
                </a:cubicBezTo>
                <a:cubicBezTo>
                  <a:pt x="4885436" y="3767124"/>
                  <a:pt x="4853296" y="3774240"/>
                  <a:pt x="4815344" y="3774240"/>
                </a:cubicBezTo>
                <a:cubicBezTo>
                  <a:pt x="4793997" y="3774240"/>
                  <a:pt x="4773361" y="3770800"/>
                  <a:pt x="4753437" y="3763922"/>
                </a:cubicBezTo>
                <a:cubicBezTo>
                  <a:pt x="4733512" y="3757043"/>
                  <a:pt x="4715604" y="3747555"/>
                  <a:pt x="4699712" y="3735458"/>
                </a:cubicBezTo>
                <a:cubicBezTo>
                  <a:pt x="4683820" y="3723361"/>
                  <a:pt x="4670774" y="3709011"/>
                  <a:pt x="4660576" y="3692407"/>
                </a:cubicBezTo>
                <a:cubicBezTo>
                  <a:pt x="4650375" y="3675804"/>
                  <a:pt x="4644091" y="3657303"/>
                  <a:pt x="4641718" y="3636904"/>
                </a:cubicBezTo>
                <a:lnTo>
                  <a:pt x="5168290" y="3636904"/>
                </a:lnTo>
                <a:cubicBezTo>
                  <a:pt x="5169239" y="3628365"/>
                  <a:pt x="5169713" y="3609389"/>
                  <a:pt x="5169713" y="3579977"/>
                </a:cubicBezTo>
                <a:cubicBezTo>
                  <a:pt x="5169713" y="3517832"/>
                  <a:pt x="5160701" y="3462447"/>
                  <a:pt x="5142673" y="3413822"/>
                </a:cubicBezTo>
                <a:cubicBezTo>
                  <a:pt x="5124646" y="3365197"/>
                  <a:pt x="5099622" y="3323925"/>
                  <a:pt x="5067601" y="3290007"/>
                </a:cubicBezTo>
                <a:cubicBezTo>
                  <a:pt x="5035580" y="3256088"/>
                  <a:pt x="4997154" y="3230115"/>
                  <a:pt x="4952324" y="3212088"/>
                </a:cubicBezTo>
                <a:cubicBezTo>
                  <a:pt x="4907495" y="3194061"/>
                  <a:pt x="4858514" y="3185048"/>
                  <a:pt x="4805382" y="3185048"/>
                </a:cubicBezTo>
                <a:close/>
                <a:moveTo>
                  <a:pt x="3094167" y="3185048"/>
                </a:moveTo>
                <a:cubicBezTo>
                  <a:pt x="3037714" y="3185048"/>
                  <a:pt x="2984820" y="3194061"/>
                  <a:pt x="2935483" y="3212088"/>
                </a:cubicBezTo>
                <a:cubicBezTo>
                  <a:pt x="2886147" y="3230115"/>
                  <a:pt x="2843214" y="3255851"/>
                  <a:pt x="2806686" y="3289295"/>
                </a:cubicBezTo>
                <a:cubicBezTo>
                  <a:pt x="2770159" y="3322739"/>
                  <a:pt x="2741458" y="3363300"/>
                  <a:pt x="2720585" y="3410976"/>
                </a:cubicBezTo>
                <a:cubicBezTo>
                  <a:pt x="2699712" y="3458652"/>
                  <a:pt x="2689275" y="3512139"/>
                  <a:pt x="2689275" y="3571438"/>
                </a:cubicBezTo>
                <a:cubicBezTo>
                  <a:pt x="2689275" y="3631686"/>
                  <a:pt x="2699712" y="3685647"/>
                  <a:pt x="2720585" y="3733324"/>
                </a:cubicBezTo>
                <a:cubicBezTo>
                  <a:pt x="2741458" y="3781000"/>
                  <a:pt x="2770159" y="3821560"/>
                  <a:pt x="2806686" y="3855005"/>
                </a:cubicBezTo>
                <a:cubicBezTo>
                  <a:pt x="2843214" y="3888449"/>
                  <a:pt x="2886147" y="3913947"/>
                  <a:pt x="2935483" y="3931500"/>
                </a:cubicBezTo>
                <a:cubicBezTo>
                  <a:pt x="2984820" y="3949052"/>
                  <a:pt x="3038189" y="3957829"/>
                  <a:pt x="3095590" y="3957829"/>
                </a:cubicBezTo>
                <a:cubicBezTo>
                  <a:pt x="3149196" y="3957829"/>
                  <a:pt x="3199837" y="3949527"/>
                  <a:pt x="3247513" y="3932923"/>
                </a:cubicBezTo>
                <a:cubicBezTo>
                  <a:pt x="3295189" y="3916319"/>
                  <a:pt x="3333970" y="3893549"/>
                  <a:pt x="3363857" y="3864611"/>
                </a:cubicBezTo>
                <a:lnTo>
                  <a:pt x="3231502" y="3702370"/>
                </a:lnTo>
                <a:cubicBezTo>
                  <a:pt x="3216797" y="3719922"/>
                  <a:pt x="3197584" y="3733324"/>
                  <a:pt x="3173864" y="3742574"/>
                </a:cubicBezTo>
                <a:cubicBezTo>
                  <a:pt x="3150144" y="3751825"/>
                  <a:pt x="3125950" y="3756450"/>
                  <a:pt x="3101282" y="3756450"/>
                </a:cubicBezTo>
                <a:cubicBezTo>
                  <a:pt x="3075191" y="3756450"/>
                  <a:pt x="3051709" y="3751588"/>
                  <a:pt x="3030836" y="3741863"/>
                </a:cubicBezTo>
                <a:cubicBezTo>
                  <a:pt x="3009963" y="3732138"/>
                  <a:pt x="2992054" y="3718855"/>
                  <a:pt x="2977111" y="3702014"/>
                </a:cubicBezTo>
                <a:cubicBezTo>
                  <a:pt x="2962168" y="3685173"/>
                  <a:pt x="2950782" y="3665486"/>
                  <a:pt x="2942955" y="3642952"/>
                </a:cubicBezTo>
                <a:cubicBezTo>
                  <a:pt x="2935127" y="3620419"/>
                  <a:pt x="2931214" y="3596581"/>
                  <a:pt x="2931214" y="3571438"/>
                </a:cubicBezTo>
                <a:cubicBezTo>
                  <a:pt x="2931214" y="3546295"/>
                  <a:pt x="2935365" y="3522576"/>
                  <a:pt x="2943666" y="3500280"/>
                </a:cubicBezTo>
                <a:cubicBezTo>
                  <a:pt x="2951969" y="3477983"/>
                  <a:pt x="2963354" y="3458296"/>
                  <a:pt x="2977823" y="3441218"/>
                </a:cubicBezTo>
                <a:cubicBezTo>
                  <a:pt x="2992292" y="3424140"/>
                  <a:pt x="3009725" y="3410502"/>
                  <a:pt x="3030123" y="3400302"/>
                </a:cubicBezTo>
                <a:cubicBezTo>
                  <a:pt x="3050523" y="3390103"/>
                  <a:pt x="3073294" y="3385003"/>
                  <a:pt x="3098436" y="3385003"/>
                </a:cubicBezTo>
                <a:cubicBezTo>
                  <a:pt x="3123105" y="3385003"/>
                  <a:pt x="3147061" y="3390340"/>
                  <a:pt x="3170306" y="3401014"/>
                </a:cubicBezTo>
                <a:cubicBezTo>
                  <a:pt x="3193551" y="3411687"/>
                  <a:pt x="3212053" y="3425800"/>
                  <a:pt x="3225810" y="3443353"/>
                </a:cubicBezTo>
                <a:lnTo>
                  <a:pt x="3363857" y="3283247"/>
                </a:lnTo>
                <a:cubicBezTo>
                  <a:pt x="3349151" y="3268540"/>
                  <a:pt x="3331836" y="3255139"/>
                  <a:pt x="3311911" y="3243042"/>
                </a:cubicBezTo>
                <a:cubicBezTo>
                  <a:pt x="3291987" y="3230945"/>
                  <a:pt x="3270165" y="3220746"/>
                  <a:pt x="3246446" y="3212444"/>
                </a:cubicBezTo>
                <a:cubicBezTo>
                  <a:pt x="3222726" y="3204142"/>
                  <a:pt x="3198058" y="3197500"/>
                  <a:pt x="3172441" y="3192519"/>
                </a:cubicBezTo>
                <a:cubicBezTo>
                  <a:pt x="3146823" y="3187538"/>
                  <a:pt x="3120733" y="3185048"/>
                  <a:pt x="3094167" y="3185048"/>
                </a:cubicBezTo>
                <a:close/>
                <a:moveTo>
                  <a:pt x="8911284" y="2902549"/>
                </a:moveTo>
                <a:lnTo>
                  <a:pt x="8911284" y="3934346"/>
                </a:lnTo>
                <a:lnTo>
                  <a:pt x="9161762" y="3934346"/>
                </a:lnTo>
                <a:lnTo>
                  <a:pt x="9161762" y="2902549"/>
                </a:lnTo>
                <a:close/>
                <a:moveTo>
                  <a:pt x="3472511" y="2902549"/>
                </a:moveTo>
                <a:lnTo>
                  <a:pt x="3472511" y="3934346"/>
                </a:lnTo>
                <a:lnTo>
                  <a:pt x="3717296" y="3934346"/>
                </a:lnTo>
                <a:lnTo>
                  <a:pt x="3717296" y="3459008"/>
                </a:lnTo>
                <a:lnTo>
                  <a:pt x="3720143" y="3459008"/>
                </a:lnTo>
                <a:lnTo>
                  <a:pt x="4102975" y="3934346"/>
                </a:lnTo>
                <a:lnTo>
                  <a:pt x="4428168" y="3934346"/>
                </a:lnTo>
                <a:lnTo>
                  <a:pt x="3957100" y="3377887"/>
                </a:lnTo>
                <a:lnTo>
                  <a:pt x="4401839" y="2902549"/>
                </a:lnTo>
                <a:lnTo>
                  <a:pt x="4090167" y="2902549"/>
                </a:lnTo>
                <a:lnTo>
                  <a:pt x="3721565" y="3322384"/>
                </a:lnTo>
                <a:lnTo>
                  <a:pt x="3717296" y="3322384"/>
                </a:lnTo>
                <a:lnTo>
                  <a:pt x="3717296" y="2902549"/>
                </a:lnTo>
                <a:close/>
                <a:moveTo>
                  <a:pt x="1348436" y="2902549"/>
                </a:moveTo>
                <a:lnTo>
                  <a:pt x="1348436" y="3934346"/>
                </a:lnTo>
                <a:lnTo>
                  <a:pt x="1582547" y="3934346"/>
                </a:lnTo>
                <a:lnTo>
                  <a:pt x="1576855" y="3204261"/>
                </a:lnTo>
                <a:lnTo>
                  <a:pt x="1581124" y="3204261"/>
                </a:lnTo>
                <a:lnTo>
                  <a:pt x="1842275" y="3934346"/>
                </a:lnTo>
                <a:lnTo>
                  <a:pt x="2017325" y="3934346"/>
                </a:lnTo>
                <a:lnTo>
                  <a:pt x="2284881" y="3204261"/>
                </a:lnTo>
                <a:lnTo>
                  <a:pt x="2289862" y="3204261"/>
                </a:lnTo>
                <a:lnTo>
                  <a:pt x="2283458" y="3934346"/>
                </a:lnTo>
                <a:lnTo>
                  <a:pt x="2526820" y="3934346"/>
                </a:lnTo>
                <a:lnTo>
                  <a:pt x="2526820" y="2902549"/>
                </a:lnTo>
                <a:lnTo>
                  <a:pt x="2166758" y="2902549"/>
                </a:lnTo>
                <a:lnTo>
                  <a:pt x="1942609" y="3564322"/>
                </a:lnTo>
                <a:lnTo>
                  <a:pt x="1936916" y="3564322"/>
                </a:lnTo>
                <a:lnTo>
                  <a:pt x="1702093" y="290254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2800" b="1" dirty="0"/>
          </a:p>
        </p:txBody>
      </p:sp>
      <p:pic>
        <p:nvPicPr>
          <p:cNvPr id="2050" name="Picture 2" descr="Medical Background, Medical Powerpoint Templates Free Download -  SlideBackground">
            <a:extLst>
              <a:ext uri="{FF2B5EF4-FFF2-40B4-BE49-F238E27FC236}">
                <a16:creationId xmlns:a16="http://schemas.microsoft.com/office/drawing/2014/main" id="{A95A8024-3A90-D5A8-138B-200EF149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1BE52D-F838-BC7C-8EFB-AC7355BC56AE}"/>
              </a:ext>
            </a:extLst>
          </p:cNvPr>
          <p:cNvSpPr/>
          <p:nvPr/>
        </p:nvSpPr>
        <p:spPr>
          <a:xfrm>
            <a:off x="7608794" y="365760"/>
            <a:ext cx="4124512" cy="60896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DB913-3725-1207-91EF-E89D57DDEA52}"/>
              </a:ext>
            </a:extLst>
          </p:cNvPr>
          <p:cNvSpPr txBox="1"/>
          <p:nvPr/>
        </p:nvSpPr>
        <p:spPr>
          <a:xfrm>
            <a:off x="7608794" y="328394"/>
            <a:ext cx="435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Investment Thesis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6BA39-B94F-C7E4-2127-9916EF9E14A6}"/>
              </a:ext>
            </a:extLst>
          </p:cNvPr>
          <p:cNvSpPr txBox="1"/>
          <p:nvPr/>
        </p:nvSpPr>
        <p:spPr>
          <a:xfrm>
            <a:off x="12650694" y="-76359"/>
            <a:ext cx="4200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$333.35</a:t>
            </a:r>
            <a:endParaRPr lang="en-US" sz="3200" b="1" dirty="0">
              <a:solidFill>
                <a:srgbClr val="C39C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CD12AD-A352-E84E-2E32-0B7488E34317}"/>
              </a:ext>
            </a:extLst>
          </p:cNvPr>
          <p:cNvSpPr/>
          <p:nvPr/>
        </p:nvSpPr>
        <p:spPr>
          <a:xfrm>
            <a:off x="12650694" y="832792"/>
            <a:ext cx="3407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Price: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$336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B3CEC-FEAC-D263-E950-3B6894CF27BE}"/>
              </a:ext>
            </a:extLst>
          </p:cNvPr>
          <p:cNvSpPr txBox="1"/>
          <p:nvPr/>
        </p:nvSpPr>
        <p:spPr>
          <a:xfrm>
            <a:off x="12650694" y="1498232"/>
            <a:ext cx="2563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Upside: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BE013-EEC0-5343-6E15-5ABA969FA6A6}"/>
              </a:ext>
            </a:extLst>
          </p:cNvPr>
          <p:cNvSpPr txBox="1"/>
          <p:nvPr/>
        </p:nvSpPr>
        <p:spPr>
          <a:xfrm>
            <a:off x="12650694" y="2395258"/>
            <a:ext cx="4708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</a:t>
            </a:r>
            <a:endParaRPr lang="en-US" sz="3200" b="1" dirty="0">
              <a:solidFill>
                <a:srgbClr val="C39C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4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EDB913-3725-1207-91EF-E89D57DDEA52}"/>
              </a:ext>
            </a:extLst>
          </p:cNvPr>
          <p:cNvSpPr txBox="1"/>
          <p:nvPr/>
        </p:nvSpPr>
        <p:spPr>
          <a:xfrm>
            <a:off x="510935" y="362139"/>
            <a:ext cx="4694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Thesis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6BA39-B94F-C7E4-2127-9916EF9E14A6}"/>
              </a:ext>
            </a:extLst>
          </p:cNvPr>
          <p:cNvSpPr txBox="1"/>
          <p:nvPr/>
        </p:nvSpPr>
        <p:spPr>
          <a:xfrm>
            <a:off x="510935" y="1482628"/>
            <a:ext cx="4200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$333.35</a:t>
            </a:r>
            <a:endParaRPr lang="en-US" sz="3200" b="1" dirty="0">
              <a:solidFill>
                <a:srgbClr val="C39C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CD12AD-A352-E84E-2E32-0B7488E34317}"/>
              </a:ext>
            </a:extLst>
          </p:cNvPr>
          <p:cNvSpPr/>
          <p:nvPr/>
        </p:nvSpPr>
        <p:spPr>
          <a:xfrm>
            <a:off x="510935" y="2045352"/>
            <a:ext cx="351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Price: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$336 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B3CEC-FEAC-D263-E950-3B6894CF27BE}"/>
              </a:ext>
            </a:extLst>
          </p:cNvPr>
          <p:cNvSpPr txBox="1"/>
          <p:nvPr/>
        </p:nvSpPr>
        <p:spPr>
          <a:xfrm>
            <a:off x="510935" y="2675915"/>
            <a:ext cx="2563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Upside: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BE013-EEC0-5343-6E15-5ABA969FA6A6}"/>
              </a:ext>
            </a:extLst>
          </p:cNvPr>
          <p:cNvSpPr txBox="1"/>
          <p:nvPr/>
        </p:nvSpPr>
        <p:spPr>
          <a:xfrm>
            <a:off x="510935" y="3260690"/>
            <a:ext cx="4708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</a:t>
            </a:r>
            <a:endParaRPr lang="en-US" sz="3200" b="1" dirty="0">
              <a:solidFill>
                <a:srgbClr val="C39C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434F3D-8AC0-1DA0-D73B-07D38EE8A298}"/>
              </a:ext>
            </a:extLst>
          </p:cNvPr>
          <p:cNvSpPr txBox="1"/>
          <p:nvPr/>
        </p:nvSpPr>
        <p:spPr>
          <a:xfrm>
            <a:off x="13397700" y="9912511"/>
            <a:ext cx="1477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337.31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257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9483"/>
            <a:ext cx="10515600" cy="4797480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https://www.macrotrends.net/stocks/charts/MCK/mckesson/price-fcf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https://www.marketwatch.com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https://investor.mckesson.com/financials/annual-reports/default.aspx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https://www.refinitiv.com/</a:t>
            </a: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95B65-C22D-33D1-F5F7-9FBB9F71A352}"/>
              </a:ext>
            </a:extLst>
          </p:cNvPr>
          <p:cNvSpPr txBox="1"/>
          <p:nvPr/>
        </p:nvSpPr>
        <p:spPr>
          <a:xfrm>
            <a:off x="201435" y="229680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386308108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447" y="1426617"/>
            <a:ext cx="10515600" cy="47974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695B65-C22D-33D1-F5F7-9FBB9F71A352}"/>
              </a:ext>
            </a:extLst>
          </p:cNvPr>
          <p:cNvSpPr txBox="1"/>
          <p:nvPr/>
        </p:nvSpPr>
        <p:spPr>
          <a:xfrm>
            <a:off x="4625342" y="2895881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7179595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A73290-FF17-80CB-A1CF-C2278497E719}"/>
              </a:ext>
            </a:extLst>
          </p:cNvPr>
          <p:cNvSpPr/>
          <p:nvPr/>
        </p:nvSpPr>
        <p:spPr>
          <a:xfrm>
            <a:off x="7480300" y="365760"/>
            <a:ext cx="4354606" cy="6089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Medical Background, Medical Powerpoint Templates Free Download -  SlideBackground">
            <a:extLst>
              <a:ext uri="{FF2B5EF4-FFF2-40B4-BE49-F238E27FC236}">
                <a16:creationId xmlns:a16="http://schemas.microsoft.com/office/drawing/2014/main" id="{A95A8024-3A90-D5A8-138B-200EF149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Clear pill bottle">
                <a:extLst>
                  <a:ext uri="{FF2B5EF4-FFF2-40B4-BE49-F238E27FC236}">
                    <a16:creationId xmlns:a16="http://schemas.microsoft.com/office/drawing/2014/main" id="{94E488EE-8DF3-44FE-A60C-E427B7955E9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62527331"/>
                  </p:ext>
                </p:extLst>
              </p:nvPr>
            </p:nvGraphicFramePr>
            <p:xfrm>
              <a:off x="-2501947" y="2169430"/>
              <a:ext cx="1578522" cy="371321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578522" cy="3713210"/>
                    </a:xfrm>
                    <a:prstGeom prst="rect">
                      <a:avLst/>
                    </a:prstGeom>
                  </am3d:spPr>
                  <am3d:camera>
                    <am3d:pos x="0" y="0" z="565976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760342" d="1000000"/>
                    <am3d:preTrans dx="-5726" dy="-17976269" dz="351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770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Clear pill bottle">
                <a:extLst>
                  <a:ext uri="{FF2B5EF4-FFF2-40B4-BE49-F238E27FC236}">
                    <a16:creationId xmlns:a16="http://schemas.microsoft.com/office/drawing/2014/main" id="{94E488EE-8DF3-44FE-A60C-E427B7955E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501947" y="2169430"/>
                <a:ext cx="1578522" cy="371321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1BE52D-F838-BC7C-8EFB-AC7355BC56AE}"/>
              </a:ext>
            </a:extLst>
          </p:cNvPr>
          <p:cNvSpPr/>
          <p:nvPr/>
        </p:nvSpPr>
        <p:spPr>
          <a:xfrm>
            <a:off x="7608794" y="365760"/>
            <a:ext cx="4124512" cy="60896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EDB913-3725-1207-91EF-E89D57DDEA52}"/>
              </a:ext>
            </a:extLst>
          </p:cNvPr>
          <p:cNvSpPr txBox="1"/>
          <p:nvPr/>
        </p:nvSpPr>
        <p:spPr>
          <a:xfrm>
            <a:off x="7608794" y="328394"/>
            <a:ext cx="4354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Investment Thesis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6BA39-B94F-C7E4-2127-9916EF9E14A6}"/>
              </a:ext>
            </a:extLst>
          </p:cNvPr>
          <p:cNvSpPr txBox="1"/>
          <p:nvPr/>
        </p:nvSpPr>
        <p:spPr>
          <a:xfrm>
            <a:off x="7480300" y="1201971"/>
            <a:ext cx="4200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$333.35</a:t>
            </a:r>
            <a:endParaRPr lang="en-US" sz="3200" b="1" dirty="0">
              <a:solidFill>
                <a:srgbClr val="C39C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CD12AD-A352-E84E-2E32-0B7488E34317}"/>
              </a:ext>
            </a:extLst>
          </p:cNvPr>
          <p:cNvSpPr/>
          <p:nvPr/>
        </p:nvSpPr>
        <p:spPr>
          <a:xfrm>
            <a:off x="7480300" y="1764695"/>
            <a:ext cx="351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Price: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$336 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B3CEC-FEAC-D263-E950-3B6894CF27BE}"/>
              </a:ext>
            </a:extLst>
          </p:cNvPr>
          <p:cNvSpPr txBox="1"/>
          <p:nvPr/>
        </p:nvSpPr>
        <p:spPr>
          <a:xfrm>
            <a:off x="7480300" y="2395258"/>
            <a:ext cx="2563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Upside: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2%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BE013-EEC0-5343-6E15-5ABA969FA6A6}"/>
              </a:ext>
            </a:extLst>
          </p:cNvPr>
          <p:cNvSpPr txBox="1"/>
          <p:nvPr/>
        </p:nvSpPr>
        <p:spPr>
          <a:xfrm>
            <a:off x="7468005" y="2980033"/>
            <a:ext cx="4708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HOLD</a:t>
            </a:r>
            <a:endParaRPr lang="en-US" sz="3200" b="1" dirty="0">
              <a:solidFill>
                <a:srgbClr val="C39C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0BCE2-3A59-A290-F677-AF74FB42D98F}"/>
              </a:ext>
            </a:extLst>
          </p:cNvPr>
          <p:cNvSpPr txBox="1"/>
          <p:nvPr/>
        </p:nvSpPr>
        <p:spPr>
          <a:xfrm>
            <a:off x="7292849" y="7075824"/>
            <a:ext cx="73950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 Discount Model: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10.5% 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 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D9891B-84F7-6C3F-04DC-144D8E0E3C64}"/>
              </a:ext>
            </a:extLst>
          </p:cNvPr>
          <p:cNvSpPr txBox="1"/>
          <p:nvPr/>
        </p:nvSpPr>
        <p:spPr>
          <a:xfrm>
            <a:off x="10966557" y="7860654"/>
            <a:ext cx="944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349.23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515AE81-86ED-8F33-9EEC-FE5761772720}"/>
              </a:ext>
            </a:extLst>
          </p:cNvPr>
          <p:cNvSpPr/>
          <p:nvPr/>
        </p:nvSpPr>
        <p:spPr>
          <a:xfrm>
            <a:off x="10604500" y="8038760"/>
            <a:ext cx="362057" cy="215900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A0B2EB-AFE0-D6E2-C37B-7B00D1DD462B}"/>
              </a:ext>
            </a:extLst>
          </p:cNvPr>
          <p:cNvSpPr txBox="1"/>
          <p:nvPr/>
        </p:nvSpPr>
        <p:spPr>
          <a:xfrm>
            <a:off x="9786097" y="9127681"/>
            <a:ext cx="85979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Cash Flow to Equity: 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10.5%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endParaRPr lang="en-US" sz="32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3EE8767-1481-58AA-EEAE-C6AC3CF10E9C}"/>
              </a:ext>
            </a:extLst>
          </p:cNvPr>
          <p:cNvSpPr/>
          <p:nvPr/>
        </p:nvSpPr>
        <p:spPr>
          <a:xfrm>
            <a:off x="13035643" y="10075085"/>
            <a:ext cx="362057" cy="215900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434F3D-8AC0-1DA0-D73B-07D38EE8A298}"/>
              </a:ext>
            </a:extLst>
          </p:cNvPr>
          <p:cNvSpPr txBox="1"/>
          <p:nvPr/>
        </p:nvSpPr>
        <p:spPr>
          <a:xfrm>
            <a:off x="13397700" y="9912511"/>
            <a:ext cx="1477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337.31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7656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Clear pill bottle">
                <a:extLst>
                  <a:ext uri="{FF2B5EF4-FFF2-40B4-BE49-F238E27FC236}">
                    <a16:creationId xmlns:a16="http://schemas.microsoft.com/office/drawing/2014/main" id="{94E488EE-8DF3-44FE-A60C-E427B7955E9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81655498"/>
                  </p:ext>
                </p:extLst>
              </p:nvPr>
            </p:nvGraphicFramePr>
            <p:xfrm rot="1253140">
              <a:off x="900941" y="2964854"/>
              <a:ext cx="1617463" cy="3349099"/>
            </p:xfrm>
            <a:graphic>
              <a:graphicData uri="http://schemas.microsoft.com/office/drawing/2017/model3d">
                <am3d:model3d r:embed="rId2">
                  <am3d:spPr>
                    <a:xfrm rot="1253140">
                      <a:off x="0" y="0"/>
                      <a:ext cx="1617463" cy="3349099"/>
                    </a:xfrm>
                    <a:prstGeom prst="rect">
                      <a:avLst/>
                    </a:prstGeom>
                  </am3d:spPr>
                  <am3d:camera>
                    <am3d:pos x="0" y="0" z="565976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760342" d="1000000"/>
                    <am3d:preTrans dx="-5726" dy="-17976269" dz="3516"/>
                    <am3d:scale>
                      <am3d:sx n="1000000" d="1000000"/>
                      <am3d:sy n="1000000" d="1000000"/>
                      <am3d:sz n="1000000" d="1000000"/>
                    </am3d:scale>
                    <am3d:rot ax="1953971" ay="2407304" az="134227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9770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Clear pill bottle">
                <a:extLst>
                  <a:ext uri="{FF2B5EF4-FFF2-40B4-BE49-F238E27FC236}">
                    <a16:creationId xmlns:a16="http://schemas.microsoft.com/office/drawing/2014/main" id="{94E488EE-8DF3-44FE-A60C-E427B7955E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253140">
                <a:off x="900941" y="2964854"/>
                <a:ext cx="1617463" cy="3349099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9EDB913-3725-1207-91EF-E89D57DDEA52}"/>
              </a:ext>
            </a:extLst>
          </p:cNvPr>
          <p:cNvSpPr txBox="1"/>
          <p:nvPr/>
        </p:nvSpPr>
        <p:spPr>
          <a:xfrm>
            <a:off x="510935" y="758513"/>
            <a:ext cx="4728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Investment Thesis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6BA39-B94F-C7E4-2127-9916EF9E14A6}"/>
              </a:ext>
            </a:extLst>
          </p:cNvPr>
          <p:cNvSpPr txBox="1"/>
          <p:nvPr/>
        </p:nvSpPr>
        <p:spPr>
          <a:xfrm>
            <a:off x="12458700" y="1179920"/>
            <a:ext cx="4200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$355.35</a:t>
            </a:r>
            <a:endParaRPr lang="en-US" sz="3200" b="1" dirty="0">
              <a:solidFill>
                <a:srgbClr val="C39C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CD12AD-A352-E84E-2E32-0B7488E34317}"/>
              </a:ext>
            </a:extLst>
          </p:cNvPr>
          <p:cNvSpPr/>
          <p:nvPr/>
        </p:nvSpPr>
        <p:spPr>
          <a:xfrm>
            <a:off x="12334131" y="1956676"/>
            <a:ext cx="35100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Price: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$420 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3B3CEC-FEAC-D263-E950-3B6894CF27BE}"/>
              </a:ext>
            </a:extLst>
          </p:cNvPr>
          <p:cNvSpPr txBox="1"/>
          <p:nvPr/>
        </p:nvSpPr>
        <p:spPr>
          <a:xfrm>
            <a:off x="12458700" y="2685685"/>
            <a:ext cx="2768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Upside: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19%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BE013-EEC0-5343-6E15-5ABA969FA6A6}"/>
              </a:ext>
            </a:extLst>
          </p:cNvPr>
          <p:cNvSpPr txBox="1"/>
          <p:nvPr/>
        </p:nvSpPr>
        <p:spPr>
          <a:xfrm>
            <a:off x="12375631" y="3470515"/>
            <a:ext cx="4366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Recommendation: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BUY</a:t>
            </a:r>
            <a:endParaRPr lang="en-US" sz="3200" b="1" dirty="0">
              <a:solidFill>
                <a:srgbClr val="C39C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50E13D-76D9-ED74-8524-CF26BB54E5E5}"/>
              </a:ext>
            </a:extLst>
          </p:cNvPr>
          <p:cNvSpPr txBox="1"/>
          <p:nvPr/>
        </p:nvSpPr>
        <p:spPr>
          <a:xfrm>
            <a:off x="2590800" y="190085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 Discount Model: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10.5% 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316DE-8F95-94E3-D4C4-BC70915883CD}"/>
              </a:ext>
            </a:extLst>
          </p:cNvPr>
          <p:cNvSpPr txBox="1"/>
          <p:nvPr/>
        </p:nvSpPr>
        <p:spPr>
          <a:xfrm>
            <a:off x="6362700" y="269375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$349.23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CE52E86-6F78-97D1-C6C1-03D8142C50E7}"/>
              </a:ext>
            </a:extLst>
          </p:cNvPr>
          <p:cNvSpPr/>
          <p:nvPr/>
        </p:nvSpPr>
        <p:spPr>
          <a:xfrm>
            <a:off x="5867773" y="2870122"/>
            <a:ext cx="456453" cy="215900"/>
          </a:xfrm>
          <a:prstGeom prst="right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00A5D-F2AA-97E4-A910-1D120339D689}"/>
              </a:ext>
            </a:extLst>
          </p:cNvPr>
          <p:cNvSpPr txBox="1"/>
          <p:nvPr/>
        </p:nvSpPr>
        <p:spPr>
          <a:xfrm>
            <a:off x="4025900" y="3854573"/>
            <a:ext cx="8432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Cash Flow to Equity: 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10.5%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E955F3D-0A72-0366-4510-0ECE45EB25DC}"/>
              </a:ext>
            </a:extLst>
          </p:cNvPr>
          <p:cNvSpPr/>
          <p:nvPr/>
        </p:nvSpPr>
        <p:spPr>
          <a:xfrm>
            <a:off x="7356883" y="4765477"/>
            <a:ext cx="495346" cy="241951"/>
          </a:xfrm>
          <a:prstGeom prst="right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C283-ED8E-FB4C-6EC9-62FC66FD0861}"/>
              </a:ext>
            </a:extLst>
          </p:cNvPr>
          <p:cNvSpPr txBox="1"/>
          <p:nvPr/>
        </p:nvSpPr>
        <p:spPr>
          <a:xfrm>
            <a:off x="7852229" y="4594064"/>
            <a:ext cx="843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$337.31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5D6DFE-A66D-545B-7FCF-DB6C7FE5EC96}"/>
              </a:ext>
            </a:extLst>
          </p:cNvPr>
          <p:cNvSpPr txBox="1"/>
          <p:nvPr/>
        </p:nvSpPr>
        <p:spPr>
          <a:xfrm>
            <a:off x="-4662487" y="-850937"/>
            <a:ext cx="84296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Drivers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3D Model 22" descr="Pill bottle">
                <a:extLst>
                  <a:ext uri="{FF2B5EF4-FFF2-40B4-BE49-F238E27FC236}">
                    <a16:creationId xmlns:a16="http://schemas.microsoft.com/office/drawing/2014/main" id="{99AF5CCD-DE1E-78AF-0C6C-752AF668CAD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10474522"/>
                  </p:ext>
                </p:extLst>
              </p:nvPr>
            </p:nvGraphicFramePr>
            <p:xfrm rot="20131375">
              <a:off x="594356" y="-4274153"/>
              <a:ext cx="1648726" cy="3870057"/>
            </p:xfrm>
            <a:graphic>
              <a:graphicData uri="http://schemas.microsoft.com/office/drawing/2017/model3d">
                <am3d:model3d r:embed="rId4">
                  <am3d:spPr>
                    <a:xfrm rot="20131375">
                      <a:off x="0" y="0"/>
                      <a:ext cx="1648726" cy="3870057"/>
                    </a:xfrm>
                    <a:prstGeom prst="rect">
                      <a:avLst/>
                    </a:prstGeom>
                  </am3d:spPr>
                  <am3d:camera>
                    <am3d:pos x="0" y="0" z="569566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86431" d="1000000"/>
                    <am3d:preTrans dx="-1" dy="-179999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2059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3D Model 22" descr="Pill bottle">
                <a:extLst>
                  <a:ext uri="{FF2B5EF4-FFF2-40B4-BE49-F238E27FC236}">
                    <a16:creationId xmlns:a16="http://schemas.microsoft.com/office/drawing/2014/main" id="{99AF5CCD-DE1E-78AF-0C6C-752AF668CA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131375">
                <a:off x="594356" y="-4274153"/>
                <a:ext cx="1648726" cy="3870057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660C42A-F9B4-157E-C278-62A9B5E6372E}"/>
              </a:ext>
            </a:extLst>
          </p:cNvPr>
          <p:cNvSpPr txBox="1"/>
          <p:nvPr/>
        </p:nvSpPr>
        <p:spPr>
          <a:xfrm>
            <a:off x="12458700" y="6107520"/>
            <a:ext cx="58102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Aging US Population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6A03BE-D6A5-F96A-DF74-4B9E2C8F7866}"/>
              </a:ext>
            </a:extLst>
          </p:cNvPr>
          <p:cNvSpPr txBox="1"/>
          <p:nvPr/>
        </p:nvSpPr>
        <p:spPr>
          <a:xfrm>
            <a:off x="11033579" y="7291797"/>
            <a:ext cx="336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Strong Economic Growth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345C7B-E13A-E9EF-82C9-55361BEA92E4}"/>
              </a:ext>
            </a:extLst>
          </p:cNvPr>
          <p:cNvSpPr txBox="1"/>
          <p:nvPr/>
        </p:nvSpPr>
        <p:spPr>
          <a:xfrm>
            <a:off x="14897154" y="7214853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Market Uncertainty </a:t>
            </a:r>
          </a:p>
        </p:txBody>
      </p:sp>
    </p:spTree>
    <p:extLst>
      <p:ext uri="{BB962C8B-B14F-4D97-AF65-F5344CB8AC3E}">
        <p14:creationId xmlns:p14="http://schemas.microsoft.com/office/powerpoint/2010/main" val="2798850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38006" y="7842297"/>
            <a:ext cx="10895106" cy="1325563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Clear pill bottle">
                <a:extLst>
                  <a:ext uri="{FF2B5EF4-FFF2-40B4-BE49-F238E27FC236}">
                    <a16:creationId xmlns:a16="http://schemas.microsoft.com/office/drawing/2014/main" id="{94E488EE-8DF3-44FE-A60C-E427B7955E9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236805968"/>
                  </p:ext>
                </p:extLst>
              </p:nvPr>
            </p:nvGraphicFramePr>
            <p:xfrm rot="20228567">
              <a:off x="600986" y="7455253"/>
              <a:ext cx="1636492" cy="3425214"/>
            </p:xfrm>
            <a:graphic>
              <a:graphicData uri="http://schemas.microsoft.com/office/drawing/2017/model3d">
                <am3d:model3d r:embed="rId2">
                  <am3d:spPr>
                    <a:xfrm rot="20228567">
                      <a:off x="0" y="0"/>
                      <a:ext cx="1636492" cy="3425214"/>
                    </a:xfrm>
                    <a:prstGeom prst="rect">
                      <a:avLst/>
                    </a:prstGeom>
                  </am3d:spPr>
                  <am3d:camera>
                    <am3d:pos x="0" y="0" z="565976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8760342" d="1000000"/>
                    <am3d:preTrans dx="-5726" dy="-17976269" dz="3516"/>
                    <am3d:scale>
                      <am3d:sx n="1000000" d="1000000"/>
                      <am3d:sy n="1000000" d="1000000"/>
                      <am3d:sz n="1000000" d="1000000"/>
                    </am3d:scale>
                    <am3d:rot ax="2833430" ay="-1481307" az="-14577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9770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Clear pill bottle">
                <a:extLst>
                  <a:ext uri="{FF2B5EF4-FFF2-40B4-BE49-F238E27FC236}">
                    <a16:creationId xmlns:a16="http://schemas.microsoft.com/office/drawing/2014/main" id="{94E488EE-8DF3-44FE-A60C-E427B7955E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228567">
                <a:off x="600986" y="7455253"/>
                <a:ext cx="1636492" cy="342521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C50E13D-76D9-ED74-8524-CF26BB54E5E5}"/>
              </a:ext>
            </a:extLst>
          </p:cNvPr>
          <p:cNvSpPr txBox="1"/>
          <p:nvPr/>
        </p:nvSpPr>
        <p:spPr>
          <a:xfrm>
            <a:off x="-5706969" y="75344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Dividend Discount Model: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10.5% 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7316DE-8F95-94E3-D4C4-BC70915883CD}"/>
              </a:ext>
            </a:extLst>
          </p:cNvPr>
          <p:cNvSpPr txBox="1"/>
          <p:nvPr/>
        </p:nvSpPr>
        <p:spPr>
          <a:xfrm>
            <a:off x="-1616541" y="161612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$349.23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CE52E86-6F78-97D1-C6C1-03D8142C50E7}"/>
              </a:ext>
            </a:extLst>
          </p:cNvPr>
          <p:cNvSpPr/>
          <p:nvPr/>
        </p:nvSpPr>
        <p:spPr>
          <a:xfrm>
            <a:off x="-2152277" y="1764695"/>
            <a:ext cx="456453" cy="215900"/>
          </a:xfrm>
          <a:prstGeom prst="right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00A5D-F2AA-97E4-A910-1D120339D689}"/>
              </a:ext>
            </a:extLst>
          </p:cNvPr>
          <p:cNvSpPr txBox="1"/>
          <p:nvPr/>
        </p:nvSpPr>
        <p:spPr>
          <a:xfrm>
            <a:off x="-5539990" y="3809234"/>
            <a:ext cx="8432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Cash Flow to Equity: </a:t>
            </a: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1: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10.5%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 2:</a:t>
            </a:r>
            <a:r>
              <a:rPr lang="en-US" sz="3200" b="1" dirty="0">
                <a:solidFill>
                  <a:srgbClr val="C39C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E955F3D-0A72-0366-4510-0ECE45EB25DC}"/>
              </a:ext>
            </a:extLst>
          </p:cNvPr>
          <p:cNvSpPr/>
          <p:nvPr/>
        </p:nvSpPr>
        <p:spPr>
          <a:xfrm>
            <a:off x="-2111887" y="4765475"/>
            <a:ext cx="495346" cy="241951"/>
          </a:xfrm>
          <a:prstGeom prst="rightArrow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C283-ED8E-FB4C-6EC9-62FC66FD0861}"/>
              </a:ext>
            </a:extLst>
          </p:cNvPr>
          <p:cNvSpPr txBox="1"/>
          <p:nvPr/>
        </p:nvSpPr>
        <p:spPr>
          <a:xfrm>
            <a:off x="5239061" y="1965059"/>
            <a:ext cx="58670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Aging US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0DEC9-F63D-67AF-11A5-019BA401A088}"/>
              </a:ext>
            </a:extLst>
          </p:cNvPr>
          <p:cNvSpPr txBox="1"/>
          <p:nvPr/>
        </p:nvSpPr>
        <p:spPr>
          <a:xfrm>
            <a:off x="1143000" y="762000"/>
            <a:ext cx="4724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Drivers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Pill bottle">
                <a:extLst>
                  <a:ext uri="{FF2B5EF4-FFF2-40B4-BE49-F238E27FC236}">
                    <a16:creationId xmlns:a16="http://schemas.microsoft.com/office/drawing/2014/main" id="{F6FBDFB1-E8DE-E994-EFBD-E4E6495A25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47395817"/>
                  </p:ext>
                </p:extLst>
              </p:nvPr>
            </p:nvGraphicFramePr>
            <p:xfrm rot="1922349">
              <a:off x="1192936" y="2831392"/>
              <a:ext cx="1636698" cy="3787245"/>
            </p:xfrm>
            <a:graphic>
              <a:graphicData uri="http://schemas.microsoft.com/office/drawing/2017/model3d">
                <am3d:model3d r:embed="rId4">
                  <am3d:spPr>
                    <a:xfrm rot="1922349">
                      <a:off x="0" y="0"/>
                      <a:ext cx="1636698" cy="3787245"/>
                    </a:xfrm>
                    <a:prstGeom prst="rect">
                      <a:avLst/>
                    </a:prstGeom>
                  </am3d:spPr>
                  <am3d:camera>
                    <am3d:pos x="0" y="0" z="569566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86431" d="1000000"/>
                    <am3d:preTrans dx="-1" dy="-179999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314223" ay="2740818" az="-22511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2059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Pill bottle">
                <a:extLst>
                  <a:ext uri="{FF2B5EF4-FFF2-40B4-BE49-F238E27FC236}">
                    <a16:creationId xmlns:a16="http://schemas.microsoft.com/office/drawing/2014/main" id="{F6FBDFB1-E8DE-E994-EFBD-E4E6495A2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922349">
                <a:off x="1192936" y="2831392"/>
                <a:ext cx="1636698" cy="3787245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333A91D-B146-EBA2-2A8B-DA343AB9C58F}"/>
              </a:ext>
            </a:extLst>
          </p:cNvPr>
          <p:cNvSpPr txBox="1"/>
          <p:nvPr/>
        </p:nvSpPr>
        <p:spPr>
          <a:xfrm>
            <a:off x="3709552" y="3262807"/>
            <a:ext cx="1192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Strong Economic Growth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3B990-A89E-1564-B0E8-4AC21D0A5D8E}"/>
              </a:ext>
            </a:extLst>
          </p:cNvPr>
          <p:cNvSpPr txBox="1"/>
          <p:nvPr/>
        </p:nvSpPr>
        <p:spPr>
          <a:xfrm>
            <a:off x="8852741" y="3262807"/>
            <a:ext cx="13554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Market Uncertainty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4" name="3D Model 23" descr="Linear Growth Histogram">
                <a:extLst>
                  <a:ext uri="{FF2B5EF4-FFF2-40B4-BE49-F238E27FC236}">
                    <a16:creationId xmlns:a16="http://schemas.microsoft.com/office/drawing/2014/main" id="{EBE917D7-184B-11C8-77F0-2693C54BC4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0071198"/>
                  </p:ext>
                </p:extLst>
              </p:nvPr>
            </p:nvGraphicFramePr>
            <p:xfrm>
              <a:off x="-165153" y="-3370621"/>
              <a:ext cx="4746133" cy="2663398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746133" cy="2663398"/>
                    </a:xfrm>
                    <a:prstGeom prst="rect">
                      <a:avLst/>
                    </a:prstGeom>
                  </am3d:spPr>
                  <am3d:camera>
                    <am3d:pos x="0" y="0" z="540607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55560" d="1000000"/>
                    <am3d:preTrans dx="0" dy="-15589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2212316" ay="-673540" az="49843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9876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3D Model 23" descr="Linear Growth Histogram">
                <a:extLst>
                  <a:ext uri="{FF2B5EF4-FFF2-40B4-BE49-F238E27FC236}">
                    <a16:creationId xmlns:a16="http://schemas.microsoft.com/office/drawing/2014/main" id="{EBE917D7-184B-11C8-77F0-2693C54BC4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65153" y="-3370621"/>
                <a:ext cx="4746133" cy="26633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3069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38006" y="7842297"/>
            <a:ext cx="10895106" cy="1325563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C283-ED8E-FB4C-6EC9-62FC66FD0861}"/>
              </a:ext>
            </a:extLst>
          </p:cNvPr>
          <p:cNvSpPr txBox="1"/>
          <p:nvPr/>
        </p:nvSpPr>
        <p:spPr>
          <a:xfrm>
            <a:off x="8852741" y="3262807"/>
            <a:ext cx="5867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Aging US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0DEC9-F63D-67AF-11A5-019BA401A088}"/>
              </a:ext>
            </a:extLst>
          </p:cNvPr>
          <p:cNvSpPr txBox="1"/>
          <p:nvPr/>
        </p:nvSpPr>
        <p:spPr>
          <a:xfrm>
            <a:off x="1143000" y="762000"/>
            <a:ext cx="4724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Drivers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Pill bottle">
                <a:extLst>
                  <a:ext uri="{FF2B5EF4-FFF2-40B4-BE49-F238E27FC236}">
                    <a16:creationId xmlns:a16="http://schemas.microsoft.com/office/drawing/2014/main" id="{F6FBDFB1-E8DE-E994-EFBD-E4E6495A25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75097670"/>
                  </p:ext>
                </p:extLst>
              </p:nvPr>
            </p:nvGraphicFramePr>
            <p:xfrm rot="19886973">
              <a:off x="-2051260" y="7632185"/>
              <a:ext cx="1788949" cy="3634992"/>
            </p:xfrm>
            <a:graphic>
              <a:graphicData uri="http://schemas.microsoft.com/office/drawing/2017/model3d">
                <am3d:model3d r:embed="rId2">
                  <am3d:spPr>
                    <a:xfrm rot="19886973">
                      <a:off x="0" y="0"/>
                      <a:ext cx="1788949" cy="3634992"/>
                    </a:xfrm>
                    <a:prstGeom prst="rect">
                      <a:avLst/>
                    </a:prstGeom>
                  </am3d:spPr>
                  <am3d:camera>
                    <am3d:pos x="0" y="0" z="569566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86431" d="1000000"/>
                    <am3d:preTrans dx="-1" dy="-179999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58792" ay="-122598" az="-3127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2059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Pill bottle">
                <a:extLst>
                  <a:ext uri="{FF2B5EF4-FFF2-40B4-BE49-F238E27FC236}">
                    <a16:creationId xmlns:a16="http://schemas.microsoft.com/office/drawing/2014/main" id="{F6FBDFB1-E8DE-E994-EFBD-E4E6495A25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9886973">
                <a:off x="-2051260" y="7632185"/>
                <a:ext cx="1788949" cy="3634992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333A91D-B146-EBA2-2A8B-DA343AB9C58F}"/>
              </a:ext>
            </a:extLst>
          </p:cNvPr>
          <p:cNvSpPr txBox="1"/>
          <p:nvPr/>
        </p:nvSpPr>
        <p:spPr>
          <a:xfrm>
            <a:off x="4722906" y="2212458"/>
            <a:ext cx="119202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Strong Economic Growth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3B990-A89E-1564-B0E8-4AC21D0A5D8E}"/>
              </a:ext>
            </a:extLst>
          </p:cNvPr>
          <p:cNvSpPr txBox="1"/>
          <p:nvPr/>
        </p:nvSpPr>
        <p:spPr>
          <a:xfrm>
            <a:off x="4395041" y="3262807"/>
            <a:ext cx="13554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Market Uncertainty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Content Placeholder 15" descr="Piggy Bank Money Box">
                <a:extLst>
                  <a:ext uri="{FF2B5EF4-FFF2-40B4-BE49-F238E27FC236}">
                    <a16:creationId xmlns:a16="http://schemas.microsoft.com/office/drawing/2014/main" id="{FE966704-081B-0903-383D-420E71F4A1CE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752596327"/>
                  </p:ext>
                </p:extLst>
              </p:nvPr>
            </p:nvGraphicFramePr>
            <p:xfrm>
              <a:off x="587009" y="-3147429"/>
              <a:ext cx="2918377" cy="255714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18377" cy="2557145"/>
                    </a:xfrm>
                    <a:prstGeom prst="rect">
                      <a:avLst/>
                    </a:prstGeom>
                  </am3d:spPr>
                  <am3d:camera>
                    <am3d:pos x="0" y="0" z="665945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86366" d="1000000"/>
                    <am3d:preTrans dx="1210897" dy="1313110" dz="-3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2702451" ay="1046134" az="100214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781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Content Placeholder 15" descr="Piggy Bank Money Box">
                <a:extLst>
                  <a:ext uri="{FF2B5EF4-FFF2-40B4-BE49-F238E27FC236}">
                    <a16:creationId xmlns:a16="http://schemas.microsoft.com/office/drawing/2014/main" id="{FE966704-081B-0903-383D-420E71F4A1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009" y="-3147429"/>
                <a:ext cx="2918377" cy="2557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Linear Growth Histogram">
                <a:extLst>
                  <a:ext uri="{FF2B5EF4-FFF2-40B4-BE49-F238E27FC236}">
                    <a16:creationId xmlns:a16="http://schemas.microsoft.com/office/drawing/2014/main" id="{CBB27580-8339-1ECA-EB48-A9D0CB896E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2297071"/>
                  </p:ext>
                </p:extLst>
              </p:nvPr>
            </p:nvGraphicFramePr>
            <p:xfrm>
              <a:off x="208186" y="3410230"/>
              <a:ext cx="4283303" cy="2942132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4283303" cy="2942132"/>
                    </a:xfrm>
                    <a:prstGeom prst="rect">
                      <a:avLst/>
                    </a:prstGeom>
                  </am3d:spPr>
                  <am3d:camera>
                    <am3d:pos x="0" y="0" z="540607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55560" d="1000000"/>
                    <am3d:preTrans dx="0" dy="-15589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27880" ay="1520086" az="227331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4987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Linear Growth Histogram">
                <a:extLst>
                  <a:ext uri="{FF2B5EF4-FFF2-40B4-BE49-F238E27FC236}">
                    <a16:creationId xmlns:a16="http://schemas.microsoft.com/office/drawing/2014/main" id="{CBB27580-8339-1ECA-EB48-A9D0CB896E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186" y="3410230"/>
                <a:ext cx="4283303" cy="294213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0741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38006" y="7842297"/>
            <a:ext cx="10895106" cy="1325563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C283-ED8E-FB4C-6EC9-62FC66FD0861}"/>
              </a:ext>
            </a:extLst>
          </p:cNvPr>
          <p:cNvSpPr txBox="1"/>
          <p:nvPr/>
        </p:nvSpPr>
        <p:spPr>
          <a:xfrm>
            <a:off x="4353313" y="3250886"/>
            <a:ext cx="5867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Aging US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0DEC9-F63D-67AF-11A5-019BA401A088}"/>
              </a:ext>
            </a:extLst>
          </p:cNvPr>
          <p:cNvSpPr txBox="1"/>
          <p:nvPr/>
        </p:nvSpPr>
        <p:spPr>
          <a:xfrm>
            <a:off x="1143000" y="762000"/>
            <a:ext cx="4724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Drivers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3A91D-B146-EBA2-2A8B-DA343AB9C58F}"/>
              </a:ext>
            </a:extLst>
          </p:cNvPr>
          <p:cNvSpPr txBox="1"/>
          <p:nvPr/>
        </p:nvSpPr>
        <p:spPr>
          <a:xfrm>
            <a:off x="8206335" y="3250887"/>
            <a:ext cx="1192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Strong Economic Growth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3B990-A89E-1564-B0E8-4AC21D0A5D8E}"/>
              </a:ext>
            </a:extLst>
          </p:cNvPr>
          <p:cNvSpPr txBox="1"/>
          <p:nvPr/>
        </p:nvSpPr>
        <p:spPr>
          <a:xfrm>
            <a:off x="5759384" y="1979373"/>
            <a:ext cx="13554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Market Uncertainty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FB13261-094F-2FC6-9484-97B7AB7076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764855"/>
              </p:ext>
            </p:extLst>
          </p:nvPr>
        </p:nvGraphicFramePr>
        <p:xfrm>
          <a:off x="-4843174" y="3318962"/>
          <a:ext cx="3150931" cy="35773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585762">
                  <a:extLst>
                    <a:ext uri="{9D8B030D-6E8A-4147-A177-3AD203B41FA5}">
                      <a16:colId xmlns:a16="http://schemas.microsoft.com/office/drawing/2014/main" val="2392094502"/>
                    </a:ext>
                  </a:extLst>
                </a:gridCol>
                <a:gridCol w="1565169">
                  <a:extLst>
                    <a:ext uri="{9D8B030D-6E8A-4147-A177-3AD203B41FA5}">
                      <a16:colId xmlns:a16="http://schemas.microsoft.com/office/drawing/2014/main" val="26002155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Key Metrics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336710"/>
                  </a:ext>
                </a:extLst>
              </a:tr>
              <a:tr h="28546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52 Week Range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$268.80-$401.78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435375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Market Cap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48.661B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95526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Revenue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273.9B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531657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Debt/Equity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98%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39228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P/E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14.59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7586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P/B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9.7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811167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EPS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$21.76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4656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Dividend Yield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0.60%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501569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Return on Equity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19.23%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072825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Profit Margin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1.16%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36690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Beta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0.61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892240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Institutional Ownership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89.37%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07216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Linear Growth Histogram">
                <a:extLst>
                  <a:ext uri="{FF2B5EF4-FFF2-40B4-BE49-F238E27FC236}">
                    <a16:creationId xmlns:a16="http://schemas.microsoft.com/office/drawing/2014/main" id="{CBB27580-8339-1ECA-EB48-A9D0CB896E9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053671275"/>
                  </p:ext>
                </p:extLst>
              </p:nvPr>
            </p:nvGraphicFramePr>
            <p:xfrm>
              <a:off x="-4424444" y="8111631"/>
              <a:ext cx="4283303" cy="294213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283303" cy="2942132"/>
                    </a:xfrm>
                    <a:prstGeom prst="rect">
                      <a:avLst/>
                    </a:prstGeom>
                  </am3d:spPr>
                  <am3d:camera>
                    <am3d:pos x="0" y="0" z="540607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55560" d="1000000"/>
                    <am3d:preTrans dx="0" dy="-155891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27880" ay="1520086" az="22733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987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Linear Growth Histogram">
                <a:extLst>
                  <a:ext uri="{FF2B5EF4-FFF2-40B4-BE49-F238E27FC236}">
                    <a16:creationId xmlns:a16="http://schemas.microsoft.com/office/drawing/2014/main" id="{CBB27580-8339-1ECA-EB48-A9D0CB896E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424444" y="8111631"/>
                <a:ext cx="4283303" cy="29421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15" descr="Piggy Bank Money Box">
                <a:extLst>
                  <a:ext uri="{FF2B5EF4-FFF2-40B4-BE49-F238E27FC236}">
                    <a16:creationId xmlns:a16="http://schemas.microsoft.com/office/drawing/2014/main" id="{B24C2558-5528-86E2-E751-0F62EA6BBE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54592269"/>
                  </p:ext>
                </p:extLst>
              </p:nvPr>
            </p:nvGraphicFramePr>
            <p:xfrm>
              <a:off x="630018" y="3724472"/>
              <a:ext cx="2709242" cy="276628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709242" cy="2766280"/>
                    </a:xfrm>
                    <a:prstGeom prst="rect">
                      <a:avLst/>
                    </a:prstGeom>
                  </am3d:spPr>
                  <am3d:camera>
                    <am3d:pos x="0" y="0" z="665945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86366" d="1000000"/>
                    <am3d:preTrans dx="1210897" dy="1313110" dz="-3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8913576" ay="2331791" az="9540752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078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15" descr="Piggy Bank Money Box">
                <a:extLst>
                  <a:ext uri="{FF2B5EF4-FFF2-40B4-BE49-F238E27FC236}">
                    <a16:creationId xmlns:a16="http://schemas.microsoft.com/office/drawing/2014/main" id="{B24C2558-5528-86E2-E751-0F62EA6BBE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018" y="3724472"/>
                <a:ext cx="2709242" cy="276628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9A2559F-1E2F-C46A-0EA9-B1047A9DDC9E}"/>
              </a:ext>
            </a:extLst>
          </p:cNvPr>
          <p:cNvSpPr txBox="1"/>
          <p:nvPr/>
        </p:nvSpPr>
        <p:spPr>
          <a:xfrm>
            <a:off x="-1555955" y="-2878898"/>
            <a:ext cx="5397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Overview</a:t>
            </a:r>
          </a:p>
        </p:txBody>
      </p:sp>
      <p:pic>
        <p:nvPicPr>
          <p:cNvPr id="8" name="Picture 2" descr="Brian Tyler">
            <a:extLst>
              <a:ext uri="{FF2B5EF4-FFF2-40B4-BE49-F238E27FC236}">
                <a16:creationId xmlns:a16="http://schemas.microsoft.com/office/drawing/2014/main" id="{C3C17BF6-4C63-9286-D248-D94DE99BA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-3081" r="28132" b="12084"/>
          <a:stretch/>
        </p:blipFill>
        <p:spPr bwMode="auto">
          <a:xfrm>
            <a:off x="-5620283" y="1025585"/>
            <a:ext cx="1554217" cy="13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ritt Vitalone">
            <a:extLst>
              <a:ext uri="{FF2B5EF4-FFF2-40B4-BE49-F238E27FC236}">
                <a16:creationId xmlns:a16="http://schemas.microsoft.com/office/drawing/2014/main" id="{63CAAFD0-2354-F396-8B86-CB735DA6F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2" t="-1184" r="17468" b="15876"/>
          <a:stretch/>
        </p:blipFill>
        <p:spPr bwMode="auto">
          <a:xfrm>
            <a:off x="-3987158" y="1025585"/>
            <a:ext cx="1438897" cy="13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F36035-F145-128E-6CB5-8C50F4B5CE79}"/>
              </a:ext>
            </a:extLst>
          </p:cNvPr>
          <p:cNvSpPr txBox="1"/>
          <p:nvPr/>
        </p:nvSpPr>
        <p:spPr>
          <a:xfrm>
            <a:off x="-4143548" y="2393198"/>
            <a:ext cx="249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Britt Vitalone, CFO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71EE29-231B-85E6-9440-0F7CFFA5F573}"/>
              </a:ext>
            </a:extLst>
          </p:cNvPr>
          <p:cNvSpPr txBox="1"/>
          <p:nvPr/>
        </p:nvSpPr>
        <p:spPr>
          <a:xfrm>
            <a:off x="-5714358" y="2394516"/>
            <a:ext cx="172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Brian Tyler, CEO</a:t>
            </a:r>
          </a:p>
        </p:txBody>
      </p:sp>
      <p:pic>
        <p:nvPicPr>
          <p:cNvPr id="7170" name="Picture 2" descr="Here's Why You Should Add McKesson (MCK) Stock Right Now">
            <a:extLst>
              <a:ext uri="{FF2B5EF4-FFF2-40B4-BE49-F238E27FC236}">
                <a16:creationId xmlns:a16="http://schemas.microsoft.com/office/drawing/2014/main" id="{C9F1E391-6487-5F6B-BBB2-C4563188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386" y="9162223"/>
            <a:ext cx="8177051" cy="37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Bank outline">
            <a:extLst>
              <a:ext uri="{FF2B5EF4-FFF2-40B4-BE49-F238E27FC236}">
                <a16:creationId xmlns:a16="http://schemas.microsoft.com/office/drawing/2014/main" id="{A3DEC2DF-8C14-C0BE-2FF0-011DFE28B7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95766" y="-2071360"/>
            <a:ext cx="1157547" cy="1157547"/>
          </a:xfrm>
          <a:prstGeom prst="rect">
            <a:avLst/>
          </a:prstGeom>
        </p:spPr>
      </p:pic>
      <p:pic>
        <p:nvPicPr>
          <p:cNvPr id="13" name="Graphic 12" descr="Money outline">
            <a:extLst>
              <a:ext uri="{FF2B5EF4-FFF2-40B4-BE49-F238E27FC236}">
                <a16:creationId xmlns:a16="http://schemas.microsoft.com/office/drawing/2014/main" id="{AAA6DC63-9AAF-2815-1DAE-42361EC6B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59384" y="-1950737"/>
            <a:ext cx="916300" cy="916300"/>
          </a:xfrm>
          <a:prstGeom prst="rect">
            <a:avLst/>
          </a:prstGeom>
        </p:spPr>
      </p:pic>
      <p:pic>
        <p:nvPicPr>
          <p:cNvPr id="16" name="Graphic 15" descr="City outline">
            <a:extLst>
              <a:ext uri="{FF2B5EF4-FFF2-40B4-BE49-F238E27FC236}">
                <a16:creationId xmlns:a16="http://schemas.microsoft.com/office/drawing/2014/main" id="{E52F1BBE-179D-2956-A2F8-CD73846AA5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62855" y="-2134280"/>
            <a:ext cx="1157547" cy="1157547"/>
          </a:xfrm>
          <a:prstGeom prst="rect">
            <a:avLst/>
          </a:prstGeom>
        </p:spPr>
      </p:pic>
      <p:pic>
        <p:nvPicPr>
          <p:cNvPr id="17" name="Graphic 16" descr="Group of people outline">
            <a:extLst>
              <a:ext uri="{FF2B5EF4-FFF2-40B4-BE49-F238E27FC236}">
                <a16:creationId xmlns:a16="http://schemas.microsoft.com/office/drawing/2014/main" id="{AD0A9C38-52A4-BFC7-2963-D1154466A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078271" y="-1992680"/>
            <a:ext cx="916299" cy="9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39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8E661-7888-BE79-A1B1-972D1A24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238006" y="7842297"/>
            <a:ext cx="10895106" cy="1325563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C283-ED8E-FB4C-6EC9-62FC66FD0861}"/>
              </a:ext>
            </a:extLst>
          </p:cNvPr>
          <p:cNvSpPr txBox="1"/>
          <p:nvPr/>
        </p:nvSpPr>
        <p:spPr>
          <a:xfrm>
            <a:off x="-2618987" y="13118786"/>
            <a:ext cx="5867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Aging US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0DEC9-F63D-67AF-11A5-019BA401A088}"/>
              </a:ext>
            </a:extLst>
          </p:cNvPr>
          <p:cNvSpPr txBox="1"/>
          <p:nvPr/>
        </p:nvSpPr>
        <p:spPr>
          <a:xfrm>
            <a:off x="-6054212" y="0"/>
            <a:ext cx="4724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Drivers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3A91D-B146-EBA2-2A8B-DA343AB9C58F}"/>
              </a:ext>
            </a:extLst>
          </p:cNvPr>
          <p:cNvSpPr txBox="1"/>
          <p:nvPr/>
        </p:nvSpPr>
        <p:spPr>
          <a:xfrm>
            <a:off x="14188035" y="13118786"/>
            <a:ext cx="11920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Strong Economic Growth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B3B990-A89E-1564-B0E8-4AC21D0A5D8E}"/>
              </a:ext>
            </a:extLst>
          </p:cNvPr>
          <p:cNvSpPr txBox="1"/>
          <p:nvPr/>
        </p:nvSpPr>
        <p:spPr>
          <a:xfrm>
            <a:off x="5414963" y="-5630795"/>
            <a:ext cx="135540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Market Uncertainty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47D032E-2E8F-8BBD-2D39-CCE2037D0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439765" y="6858000"/>
            <a:ext cx="379879" cy="1139371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15" descr="Piggy Bank Money Box">
                <a:extLst>
                  <a:ext uri="{FF2B5EF4-FFF2-40B4-BE49-F238E27FC236}">
                    <a16:creationId xmlns:a16="http://schemas.microsoft.com/office/drawing/2014/main" id="{B24C2558-5528-86E2-E751-0F62EA6BBEA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7846237"/>
                  </p:ext>
                </p:extLst>
              </p:nvPr>
            </p:nvGraphicFramePr>
            <p:xfrm>
              <a:off x="-4337440" y="7842297"/>
              <a:ext cx="2309985" cy="259516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309985" cy="2595169"/>
                    </a:xfrm>
                    <a:prstGeom prst="rect">
                      <a:avLst/>
                    </a:prstGeom>
                  </am3d:spPr>
                  <am3d:camera>
                    <am3d:pos x="0" y="0" z="665945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86366" d="1000000"/>
                    <am3d:preTrans dx="1210897" dy="1313110" dz="-30000"/>
                    <am3d:scale>
                      <am3d:sx n="1000000" d="1000000"/>
                      <am3d:sy n="1000000" d="1000000"/>
                      <am3d:sz n="1000000" d="1000000"/>
                    </am3d:scale>
                    <am3d:rot ax="7157109" ay="2167955" az="801388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78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15" descr="Piggy Bank Money Box">
                <a:extLst>
                  <a:ext uri="{FF2B5EF4-FFF2-40B4-BE49-F238E27FC236}">
                    <a16:creationId xmlns:a16="http://schemas.microsoft.com/office/drawing/2014/main" id="{B24C2558-5528-86E2-E751-0F62EA6BBEA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37440" y="7842297"/>
                <a:ext cx="2309985" cy="2595169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59B7BC9-5EA9-5D0A-001D-61DED84A70BA}"/>
              </a:ext>
            </a:extLst>
          </p:cNvPr>
          <p:cNvSpPr txBox="1"/>
          <p:nvPr/>
        </p:nvSpPr>
        <p:spPr>
          <a:xfrm>
            <a:off x="314557" y="353906"/>
            <a:ext cx="18833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Overview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0D3BDD2-33D8-B40A-FF23-3FAFE33917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320510"/>
              </p:ext>
            </p:extLst>
          </p:nvPr>
        </p:nvGraphicFramePr>
        <p:xfrm>
          <a:off x="335805" y="2843735"/>
          <a:ext cx="3150931" cy="35773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585762">
                  <a:extLst>
                    <a:ext uri="{9D8B030D-6E8A-4147-A177-3AD203B41FA5}">
                      <a16:colId xmlns:a16="http://schemas.microsoft.com/office/drawing/2014/main" val="2392094502"/>
                    </a:ext>
                  </a:extLst>
                </a:gridCol>
                <a:gridCol w="1565169">
                  <a:extLst>
                    <a:ext uri="{9D8B030D-6E8A-4147-A177-3AD203B41FA5}">
                      <a16:colId xmlns:a16="http://schemas.microsoft.com/office/drawing/2014/main" val="26002155"/>
                    </a:ext>
                  </a:extLst>
                </a:gridCol>
              </a:tblGrid>
              <a:tr h="21845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Key Metrics</a:t>
                      </a:r>
                    </a:p>
                  </a:txBody>
                  <a:tcPr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336710"/>
                  </a:ext>
                </a:extLst>
              </a:tr>
              <a:tr h="285460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52 Week Range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$268.80-$401.78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435375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Market Cap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48.661B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595526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Revenue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273.9B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531657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Debt/Equity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98%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439228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P/E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14.59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7586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P/B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9.7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5811167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EPS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$21.76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64656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Dividend Yield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0.60%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501569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Return on Equity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19.23%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072825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Profit Margin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1.16%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736690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Beta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0.61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892240"/>
                  </a:ext>
                </a:extLst>
              </a:tr>
              <a:tr h="206313"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Times" pitchFamily="2" charset="0"/>
                        </a:rPr>
                        <a:t>Institutional Ownership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" pitchFamily="2" charset="0"/>
                        </a:rPr>
                        <a:t>89.37%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072166"/>
                  </a:ext>
                </a:extLst>
              </a:tr>
            </a:tbl>
          </a:graphicData>
        </a:graphic>
      </p:graphicFrame>
      <p:pic>
        <p:nvPicPr>
          <p:cNvPr id="6146" name="Picture 2" descr="Brian Tyler">
            <a:extLst>
              <a:ext uri="{FF2B5EF4-FFF2-40B4-BE49-F238E27FC236}">
                <a16:creationId xmlns:a16="http://schemas.microsoft.com/office/drawing/2014/main" id="{D4EBB822-6950-1D41-E2F6-2F7B3E535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-3081" r="28132" b="12084"/>
          <a:stretch/>
        </p:blipFill>
        <p:spPr bwMode="auto">
          <a:xfrm>
            <a:off x="335805" y="1061792"/>
            <a:ext cx="1438897" cy="13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ritt Vitalone">
            <a:extLst>
              <a:ext uri="{FF2B5EF4-FFF2-40B4-BE49-F238E27FC236}">
                <a16:creationId xmlns:a16="http://schemas.microsoft.com/office/drawing/2014/main" id="{0A4DA63B-2F4E-FBE4-F0AE-93EA546CA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3" t="-2198" r="13567" b="16889"/>
          <a:stretch/>
        </p:blipFill>
        <p:spPr bwMode="auto">
          <a:xfrm>
            <a:off x="2026591" y="1061792"/>
            <a:ext cx="1438897" cy="13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11284E-214A-A9D8-80F8-37A54F148595}"/>
              </a:ext>
            </a:extLst>
          </p:cNvPr>
          <p:cNvSpPr txBox="1"/>
          <p:nvPr/>
        </p:nvSpPr>
        <p:spPr>
          <a:xfrm>
            <a:off x="1911270" y="2418293"/>
            <a:ext cx="188322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Britt Vitalone, CFO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0CE55B-8897-6C6D-C76A-8BB343FE4343}"/>
              </a:ext>
            </a:extLst>
          </p:cNvPr>
          <p:cNvSpPr txBox="1"/>
          <p:nvPr/>
        </p:nvSpPr>
        <p:spPr>
          <a:xfrm>
            <a:off x="314557" y="2418292"/>
            <a:ext cx="188322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Brian Tyler, CEO</a:t>
            </a:r>
          </a:p>
        </p:txBody>
      </p:sp>
      <p:pic>
        <p:nvPicPr>
          <p:cNvPr id="12" name="Picture 2" descr="Here's Why You Should Add McKesson (MCK) Stock Right Now">
            <a:extLst>
              <a:ext uri="{FF2B5EF4-FFF2-40B4-BE49-F238E27FC236}">
                <a16:creationId xmlns:a16="http://schemas.microsoft.com/office/drawing/2014/main" id="{C210A4CF-E924-60FB-B2B7-46D36189D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29" y="2852254"/>
            <a:ext cx="7763166" cy="35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phic 12" descr="Bank outline">
            <a:extLst>
              <a:ext uri="{FF2B5EF4-FFF2-40B4-BE49-F238E27FC236}">
                <a16:creationId xmlns:a16="http://schemas.microsoft.com/office/drawing/2014/main" id="{2108CB5F-2CDA-E199-B585-778E1E8E1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70331" y="1161268"/>
            <a:ext cx="1157547" cy="1157547"/>
          </a:xfrm>
          <a:prstGeom prst="rect">
            <a:avLst/>
          </a:prstGeom>
        </p:spPr>
      </p:pic>
      <p:pic>
        <p:nvPicPr>
          <p:cNvPr id="16" name="Graphic 15" descr="Money outline">
            <a:extLst>
              <a:ext uri="{FF2B5EF4-FFF2-40B4-BE49-F238E27FC236}">
                <a16:creationId xmlns:a16="http://schemas.microsoft.com/office/drawing/2014/main" id="{EE1DBFA8-F1D2-2413-D69B-6529A74AB7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79659" y="1399714"/>
            <a:ext cx="916300" cy="916300"/>
          </a:xfrm>
          <a:prstGeom prst="rect">
            <a:avLst/>
          </a:prstGeom>
        </p:spPr>
      </p:pic>
      <p:pic>
        <p:nvPicPr>
          <p:cNvPr id="17" name="Graphic 16" descr="City outline">
            <a:extLst>
              <a:ext uri="{FF2B5EF4-FFF2-40B4-BE49-F238E27FC236}">
                <a16:creationId xmlns:a16="http://schemas.microsoft.com/office/drawing/2014/main" id="{318DCC71-D401-DB2A-7DBD-5687AFAD3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47740" y="1205347"/>
            <a:ext cx="1157547" cy="1157547"/>
          </a:xfrm>
          <a:prstGeom prst="rect">
            <a:avLst/>
          </a:prstGeom>
        </p:spPr>
      </p:pic>
      <p:pic>
        <p:nvPicPr>
          <p:cNvPr id="18" name="Graphic 17" descr="Group of people outline">
            <a:extLst>
              <a:ext uri="{FF2B5EF4-FFF2-40B4-BE49-F238E27FC236}">
                <a16:creationId xmlns:a16="http://schemas.microsoft.com/office/drawing/2014/main" id="{1354B85E-9E78-E38D-E1C4-41F6F02045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257068" y="1285266"/>
            <a:ext cx="916299" cy="9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1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3F16AE-F3FB-9640-902E-87CCB39BB7A8}"/>
              </a:ext>
            </a:extLst>
          </p:cNvPr>
          <p:cNvSpPr/>
          <p:nvPr/>
        </p:nvSpPr>
        <p:spPr>
          <a:xfrm>
            <a:off x="4668310" y="1549934"/>
            <a:ext cx="2438384" cy="965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McKesson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902451-9B4C-EA4D-9EAC-8A0CDE6290A1}"/>
              </a:ext>
            </a:extLst>
          </p:cNvPr>
          <p:cNvCxnSpPr>
            <a:cxnSpLocks/>
          </p:cNvCxnSpPr>
          <p:nvPr/>
        </p:nvCxnSpPr>
        <p:spPr>
          <a:xfrm>
            <a:off x="5909728" y="2523596"/>
            <a:ext cx="0" cy="287867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3F120E-47FE-794F-93C8-9EC888A71C77}"/>
              </a:ext>
            </a:extLst>
          </p:cNvPr>
          <p:cNvCxnSpPr>
            <a:cxnSpLocks/>
          </p:cNvCxnSpPr>
          <p:nvPr/>
        </p:nvCxnSpPr>
        <p:spPr>
          <a:xfrm>
            <a:off x="1841506" y="2811463"/>
            <a:ext cx="8177832" cy="10584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EF2ED20-FF5A-6341-A817-569375305B7F}"/>
              </a:ext>
            </a:extLst>
          </p:cNvPr>
          <p:cNvSpPr/>
          <p:nvPr/>
        </p:nvSpPr>
        <p:spPr>
          <a:xfrm>
            <a:off x="936615" y="3135317"/>
            <a:ext cx="1830944" cy="914400"/>
          </a:xfrm>
          <a:prstGeom prst="rect">
            <a:avLst/>
          </a:prstGeom>
          <a:solidFill>
            <a:srgbClr val="185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 Distribution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80ACDE-1F96-AF4C-967B-356E30C584D9}"/>
              </a:ext>
            </a:extLst>
          </p:cNvPr>
          <p:cNvCxnSpPr>
            <a:cxnSpLocks/>
          </p:cNvCxnSpPr>
          <p:nvPr/>
        </p:nvCxnSpPr>
        <p:spPr>
          <a:xfrm>
            <a:off x="4512734" y="2811463"/>
            <a:ext cx="0" cy="369496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0489E3-BBEB-BF4C-BAFB-F2247A3BC1FA}"/>
              </a:ext>
            </a:extLst>
          </p:cNvPr>
          <p:cNvCxnSpPr>
            <a:cxnSpLocks/>
          </p:cNvCxnSpPr>
          <p:nvPr/>
        </p:nvCxnSpPr>
        <p:spPr>
          <a:xfrm flipH="1">
            <a:off x="1837278" y="2811463"/>
            <a:ext cx="4228" cy="323854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21BCD7-0206-924D-81A9-62AF9AE959C7}"/>
              </a:ext>
            </a:extLst>
          </p:cNvPr>
          <p:cNvCxnSpPr>
            <a:cxnSpLocks/>
          </p:cNvCxnSpPr>
          <p:nvPr/>
        </p:nvCxnSpPr>
        <p:spPr>
          <a:xfrm>
            <a:off x="7416797" y="2845329"/>
            <a:ext cx="0" cy="355602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2D47D4-ED27-0742-B426-CF8A1420C48E}"/>
              </a:ext>
            </a:extLst>
          </p:cNvPr>
          <p:cNvCxnSpPr>
            <a:cxnSpLocks/>
          </p:cNvCxnSpPr>
          <p:nvPr/>
        </p:nvCxnSpPr>
        <p:spPr>
          <a:xfrm>
            <a:off x="10019338" y="2822047"/>
            <a:ext cx="0" cy="431000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5876C51-BD80-5543-B08E-C0F7589E62FE}"/>
              </a:ext>
            </a:extLst>
          </p:cNvPr>
          <p:cNvCxnSpPr>
            <a:cxnSpLocks/>
          </p:cNvCxnSpPr>
          <p:nvPr/>
        </p:nvCxnSpPr>
        <p:spPr>
          <a:xfrm>
            <a:off x="4512734" y="4064527"/>
            <a:ext cx="0" cy="531575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F8B2BA8-0013-5E4E-B23D-E7BD3CD824A1}"/>
              </a:ext>
            </a:extLst>
          </p:cNvPr>
          <p:cNvCxnSpPr>
            <a:cxnSpLocks/>
          </p:cNvCxnSpPr>
          <p:nvPr/>
        </p:nvCxnSpPr>
        <p:spPr>
          <a:xfrm>
            <a:off x="7413099" y="4072999"/>
            <a:ext cx="3698" cy="515904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6982EAE-6E69-ED43-AA4F-2D895DBF7709}"/>
              </a:ext>
            </a:extLst>
          </p:cNvPr>
          <p:cNvCxnSpPr>
            <a:cxnSpLocks/>
          </p:cNvCxnSpPr>
          <p:nvPr/>
        </p:nvCxnSpPr>
        <p:spPr>
          <a:xfrm>
            <a:off x="10019338" y="3988016"/>
            <a:ext cx="0" cy="495302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551A359-AE20-164E-9293-5882FCDC3A37}"/>
              </a:ext>
            </a:extLst>
          </p:cNvPr>
          <p:cNvCxnSpPr>
            <a:cxnSpLocks/>
          </p:cNvCxnSpPr>
          <p:nvPr/>
        </p:nvCxnSpPr>
        <p:spPr>
          <a:xfrm>
            <a:off x="1820349" y="4072999"/>
            <a:ext cx="0" cy="524932"/>
          </a:xfrm>
          <a:prstGeom prst="line">
            <a:avLst/>
          </a:prstGeom>
          <a:ln w="38100">
            <a:solidFill>
              <a:srgbClr val="C49C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3784F18-A996-1C45-9530-1BBAC78DB074}"/>
              </a:ext>
            </a:extLst>
          </p:cNvPr>
          <p:cNvSpPr txBox="1"/>
          <p:nvPr/>
        </p:nvSpPr>
        <p:spPr>
          <a:xfrm>
            <a:off x="833967" y="4373571"/>
            <a:ext cx="188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Brand Name &amp; Generic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Plasma</a:t>
            </a:r>
            <a:endParaRPr lang="en-US" sz="1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459B9-A3D2-5EB8-53F3-2A4D1F018113}"/>
              </a:ext>
            </a:extLst>
          </p:cNvPr>
          <p:cNvSpPr txBox="1"/>
          <p:nvPr/>
        </p:nvSpPr>
        <p:spPr>
          <a:xfrm>
            <a:off x="732370" y="439634"/>
            <a:ext cx="4533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Description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1DA593-AE7D-83D2-93B5-7534B4505BF0}"/>
              </a:ext>
            </a:extLst>
          </p:cNvPr>
          <p:cNvSpPr/>
          <p:nvPr/>
        </p:nvSpPr>
        <p:spPr>
          <a:xfrm>
            <a:off x="3656006" y="3135317"/>
            <a:ext cx="1830944" cy="914400"/>
          </a:xfrm>
          <a:prstGeom prst="rect">
            <a:avLst/>
          </a:prstGeom>
          <a:solidFill>
            <a:srgbClr val="185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Medical-Surgery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6DB976-A26D-B72F-26BE-1315EE903234}"/>
              </a:ext>
            </a:extLst>
          </p:cNvPr>
          <p:cNvSpPr/>
          <p:nvPr/>
        </p:nvSpPr>
        <p:spPr>
          <a:xfrm>
            <a:off x="6375397" y="3158599"/>
            <a:ext cx="1830944" cy="914400"/>
          </a:xfrm>
          <a:prstGeom prst="rect">
            <a:avLst/>
          </a:prstGeom>
          <a:solidFill>
            <a:srgbClr val="185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Pharmacy Service &amp; Technology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32102E-8424-FA94-0BAA-512A3A286412}"/>
              </a:ext>
            </a:extLst>
          </p:cNvPr>
          <p:cNvSpPr/>
          <p:nvPr/>
        </p:nvSpPr>
        <p:spPr>
          <a:xfrm>
            <a:off x="9094788" y="3158599"/>
            <a:ext cx="1830944" cy="914400"/>
          </a:xfrm>
          <a:prstGeom prst="rect">
            <a:avLst/>
          </a:prstGeom>
          <a:solidFill>
            <a:srgbClr val="185E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Solutions for BioPharma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F2B18A-A12A-1835-3980-6346B56C379B}"/>
              </a:ext>
            </a:extLst>
          </p:cNvPr>
          <p:cNvSpPr txBox="1"/>
          <p:nvPr/>
        </p:nvSpPr>
        <p:spPr>
          <a:xfrm>
            <a:off x="3568691" y="4362987"/>
            <a:ext cx="2117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Supplies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Post-Acute Lab Supplies</a:t>
            </a:r>
            <a:endParaRPr lang="en-US" sz="1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030059-A533-C9E9-AA70-49BB51651251}"/>
              </a:ext>
            </a:extLst>
          </p:cNvPr>
          <p:cNvSpPr txBox="1"/>
          <p:nvPr/>
        </p:nvSpPr>
        <p:spPr>
          <a:xfrm>
            <a:off x="6469056" y="4362987"/>
            <a:ext cx="2117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Franchising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 Purchasing Management</a:t>
            </a:r>
            <a:endParaRPr lang="en-US" sz="1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751A01-83F5-B8D3-69AC-1A8BC736D1FB}"/>
              </a:ext>
            </a:extLst>
          </p:cNvPr>
          <p:cNvSpPr txBox="1"/>
          <p:nvPr/>
        </p:nvSpPr>
        <p:spPr>
          <a:xfrm>
            <a:off x="9066217" y="4330314"/>
            <a:ext cx="211720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Adherence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Services</a:t>
            </a:r>
            <a:endParaRPr lang="en-US" sz="1200" b="1" dirty="0">
              <a:solidFill>
                <a:schemeClr val="tx2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0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1E32152A197E44B8F5109CC69661D0" ma:contentTypeVersion="4" ma:contentTypeDescription="Create a new document." ma:contentTypeScope="" ma:versionID="79f4812e997ca9b75814b7ec8600df32">
  <xsd:schema xmlns:xsd="http://www.w3.org/2001/XMLSchema" xmlns:xs="http://www.w3.org/2001/XMLSchema" xmlns:p="http://schemas.microsoft.com/office/2006/metadata/properties" xmlns:ns3="6becc87d-03f2-44ac-85cc-a7812e254b70" targetNamespace="http://schemas.microsoft.com/office/2006/metadata/properties" ma:root="true" ma:fieldsID="7af280581888bf8ba177e406262f04af" ns3:_="">
    <xsd:import namespace="6becc87d-03f2-44ac-85cc-a7812e254b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ecc87d-03f2-44ac-85cc-a7812e254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12FDE6-7B72-443B-AE8F-DFDE65606A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E3BFAD0-B225-4E34-837B-154EBEA10538}">
  <ds:schemaRefs>
    <ds:schemaRef ds:uri="http://schemas.microsoft.com/office/2006/documentManagement/types"/>
    <ds:schemaRef ds:uri="6becc87d-03f2-44ac-85cc-a7812e254b70"/>
    <ds:schemaRef ds:uri="http://www.w3.org/XML/1998/namespace"/>
    <ds:schemaRef ds:uri="http://purl.org/dc/terms/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4D18EA0-375F-4858-ACBC-23DACB101E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ecc87d-03f2-44ac-85cc-a7812e254b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8248</TotalTime>
  <Words>1255</Words>
  <Application>Microsoft Office PowerPoint</Application>
  <PresentationFormat>Widescreen</PresentationFormat>
  <Paragraphs>491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Avenir Next LT Pro</vt:lpstr>
      <vt:lpstr>AvenirNext LT Pro Medium</vt:lpstr>
      <vt:lpstr>Calibri</vt:lpstr>
      <vt:lpstr>Sabon Next LT</vt:lpstr>
      <vt:lpstr>Segoe UI</vt:lpstr>
      <vt:lpstr>Times</vt:lpstr>
      <vt:lpstr>Times New Roman</vt:lpstr>
      <vt:lpstr>DappledVTI</vt:lpstr>
      <vt:lpstr>PowerPoint Presentation</vt:lpstr>
      <vt:lpstr>PowerPoint Presentation</vt:lpstr>
      <vt:lpstr>PowerPoint Presentation</vt:lpstr>
      <vt:lpstr>PowerPoint Presentation</vt:lpstr>
      <vt:lpstr>.</vt:lpstr>
      <vt:lpstr>.</vt:lpstr>
      <vt:lpstr>.</vt:lpstr>
      <vt:lpstr>.</vt:lpstr>
      <vt:lpstr>PowerPoint Presentation</vt:lpstr>
      <vt:lpstr>PowerPoint Presentation</vt:lpstr>
      <vt:lpstr>.</vt:lpstr>
      <vt:lpstr>.</vt:lpstr>
      <vt:lpstr>PowerPoint Presentation</vt:lpstr>
      <vt:lpstr>PowerPoint Presentation</vt:lpstr>
      <vt:lpstr>PowerPoint Presentation</vt:lpstr>
      <vt:lpstr>PowerPoint Presentation</vt:lpstr>
      <vt:lpstr>Valuation – Free Cash Flow to Equity Model </vt:lpstr>
      <vt:lpstr>Valuation –Dividend Discount Model </vt:lpstr>
      <vt:lpstr> </vt:lpstr>
      <vt:lpstr>PowerPoint Presentation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Paul</dc:creator>
  <cp:lastModifiedBy>Paul, Anthony</cp:lastModifiedBy>
  <cp:revision>7</cp:revision>
  <dcterms:created xsi:type="dcterms:W3CDTF">2023-02-28T02:03:28Z</dcterms:created>
  <dcterms:modified xsi:type="dcterms:W3CDTF">2023-03-16T19:52:55Z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0x010100C61E32152A197E44B8F5109CC69661D0</vt:lpwstr>
  </property>
</Properties>
</file>