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72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57" r:id="rId11"/>
    <p:sldId id="266" r:id="rId12"/>
    <p:sldId id="267" r:id="rId13"/>
    <p:sldId id="268" r:id="rId14"/>
    <p:sldId id="269" r:id="rId15"/>
    <p:sldId id="270" r:id="rId16"/>
    <p:sldId id="276" r:id="rId17"/>
    <p:sldId id="271" r:id="rId18"/>
    <p:sldId id="275" r:id="rId19"/>
    <p:sldId id="274" r:id="rId20"/>
    <p:sldId id="273" r:id="rId21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75"/>
    <p:restoredTop sz="83946"/>
  </p:normalViewPr>
  <p:slideViewPr>
    <p:cSldViewPr>
      <p:cViewPr varScale="1">
        <p:scale>
          <a:sx n="142" d="100"/>
          <a:sy n="142" d="100"/>
        </p:scale>
        <p:origin x="1032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oeypatton/Downloads/Price%20History_20230225_151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oeypatton/Downloads/Cigna%20FinSum%20Refinitiv%20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oeypatton/Downloads/Cigna%20FinSum%20Refinitiv%20Dat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oeypatton/Downloads/Cigna%20FinSum%20Refinitiv%20Dat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oeypatton/Downloads/Cigna%20FinSum%20Refinitiv%20Dat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oeypatton/Downloads/Cigna%20FinSum%20Refinitiv%20Dat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oeypatton/Downloads/Cigna%20FinSum%20Refinitiv%20Dat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oeypatton/Downloads/Cigna%20FinSum%20Refinitiv%20Dat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oeypatton/Downloads/Cigna%20FinSum%20Refinitiv%20Dat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oeypatton/Downloads/Cigna%20FinSum%20Refinitiv%20Da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dirty="0"/>
              <a:t>CI</a:t>
            </a:r>
            <a:r>
              <a:rPr lang="en-US" sz="1100" b="1" baseline="0" dirty="0"/>
              <a:t> Price Performance 2013-2023</a:t>
            </a:r>
            <a:endParaRPr lang="en-US" sz="11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'Sheet 1'!$B$27</c:f>
              <c:strCache>
                <c:ptCount val="1"/>
                <c:pt idx="0">
                  <c:v>Close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'Sheet 1'!$A$28:$A$148</c:f>
              <c:numCache>
                <c:formatCode>dd\-mmm\-yyyy</c:formatCode>
                <c:ptCount val="121"/>
                <c:pt idx="0">
                  <c:v>44985</c:v>
                </c:pt>
                <c:pt idx="1">
                  <c:v>44957</c:v>
                </c:pt>
                <c:pt idx="2">
                  <c:v>44926</c:v>
                </c:pt>
                <c:pt idx="3">
                  <c:v>44895</c:v>
                </c:pt>
                <c:pt idx="4">
                  <c:v>44865</c:v>
                </c:pt>
                <c:pt idx="5">
                  <c:v>44834</c:v>
                </c:pt>
                <c:pt idx="6">
                  <c:v>44804</c:v>
                </c:pt>
                <c:pt idx="7">
                  <c:v>44773</c:v>
                </c:pt>
                <c:pt idx="8">
                  <c:v>44742</c:v>
                </c:pt>
                <c:pt idx="9">
                  <c:v>44712</c:v>
                </c:pt>
                <c:pt idx="10">
                  <c:v>44681</c:v>
                </c:pt>
                <c:pt idx="11">
                  <c:v>44651</c:v>
                </c:pt>
                <c:pt idx="12">
                  <c:v>44620</c:v>
                </c:pt>
                <c:pt idx="13">
                  <c:v>44592</c:v>
                </c:pt>
                <c:pt idx="14">
                  <c:v>44561</c:v>
                </c:pt>
                <c:pt idx="15">
                  <c:v>44530</c:v>
                </c:pt>
                <c:pt idx="16">
                  <c:v>44500</c:v>
                </c:pt>
                <c:pt idx="17">
                  <c:v>44469</c:v>
                </c:pt>
                <c:pt idx="18">
                  <c:v>44439</c:v>
                </c:pt>
                <c:pt idx="19">
                  <c:v>44408</c:v>
                </c:pt>
                <c:pt idx="20">
                  <c:v>44377</c:v>
                </c:pt>
                <c:pt idx="21">
                  <c:v>44347</c:v>
                </c:pt>
                <c:pt idx="22">
                  <c:v>44316</c:v>
                </c:pt>
                <c:pt idx="23">
                  <c:v>44286</c:v>
                </c:pt>
                <c:pt idx="24">
                  <c:v>44255</c:v>
                </c:pt>
                <c:pt idx="25">
                  <c:v>44227</c:v>
                </c:pt>
                <c:pt idx="26">
                  <c:v>44196</c:v>
                </c:pt>
                <c:pt idx="27">
                  <c:v>44165</c:v>
                </c:pt>
                <c:pt idx="28">
                  <c:v>44135</c:v>
                </c:pt>
                <c:pt idx="29">
                  <c:v>44104</c:v>
                </c:pt>
                <c:pt idx="30">
                  <c:v>44074</c:v>
                </c:pt>
                <c:pt idx="31">
                  <c:v>44043</c:v>
                </c:pt>
                <c:pt idx="32">
                  <c:v>44012</c:v>
                </c:pt>
                <c:pt idx="33">
                  <c:v>43982</c:v>
                </c:pt>
                <c:pt idx="34">
                  <c:v>43951</c:v>
                </c:pt>
                <c:pt idx="35">
                  <c:v>43921</c:v>
                </c:pt>
                <c:pt idx="36">
                  <c:v>43890</c:v>
                </c:pt>
                <c:pt idx="37">
                  <c:v>43861</c:v>
                </c:pt>
                <c:pt idx="38">
                  <c:v>43830</c:v>
                </c:pt>
                <c:pt idx="39">
                  <c:v>43799</c:v>
                </c:pt>
                <c:pt idx="40">
                  <c:v>43769</c:v>
                </c:pt>
                <c:pt idx="41">
                  <c:v>43738</c:v>
                </c:pt>
                <c:pt idx="42">
                  <c:v>43708</c:v>
                </c:pt>
                <c:pt idx="43">
                  <c:v>43677</c:v>
                </c:pt>
                <c:pt idx="44">
                  <c:v>43646</c:v>
                </c:pt>
                <c:pt idx="45">
                  <c:v>43616</c:v>
                </c:pt>
                <c:pt idx="46">
                  <c:v>43585</c:v>
                </c:pt>
                <c:pt idx="47">
                  <c:v>43555</c:v>
                </c:pt>
                <c:pt idx="48">
                  <c:v>43524</c:v>
                </c:pt>
                <c:pt idx="49">
                  <c:v>43496</c:v>
                </c:pt>
                <c:pt idx="50">
                  <c:v>43465</c:v>
                </c:pt>
                <c:pt idx="51">
                  <c:v>43434</c:v>
                </c:pt>
                <c:pt idx="52">
                  <c:v>43404</c:v>
                </c:pt>
                <c:pt idx="53">
                  <c:v>43373</c:v>
                </c:pt>
                <c:pt idx="54">
                  <c:v>43343</c:v>
                </c:pt>
                <c:pt idx="55">
                  <c:v>43312</c:v>
                </c:pt>
                <c:pt idx="56">
                  <c:v>43281</c:v>
                </c:pt>
                <c:pt idx="57">
                  <c:v>43251</c:v>
                </c:pt>
                <c:pt idx="58">
                  <c:v>43220</c:v>
                </c:pt>
                <c:pt idx="59">
                  <c:v>43190</c:v>
                </c:pt>
                <c:pt idx="60">
                  <c:v>43159</c:v>
                </c:pt>
                <c:pt idx="61">
                  <c:v>43131</c:v>
                </c:pt>
                <c:pt idx="62">
                  <c:v>43100</c:v>
                </c:pt>
                <c:pt idx="63">
                  <c:v>43069</c:v>
                </c:pt>
                <c:pt idx="64">
                  <c:v>43039</c:v>
                </c:pt>
                <c:pt idx="65">
                  <c:v>43008</c:v>
                </c:pt>
                <c:pt idx="66">
                  <c:v>42978</c:v>
                </c:pt>
                <c:pt idx="67">
                  <c:v>42947</c:v>
                </c:pt>
                <c:pt idx="68">
                  <c:v>42916</c:v>
                </c:pt>
                <c:pt idx="69">
                  <c:v>42886</c:v>
                </c:pt>
                <c:pt idx="70">
                  <c:v>42855</c:v>
                </c:pt>
                <c:pt idx="71">
                  <c:v>42825</c:v>
                </c:pt>
                <c:pt idx="72">
                  <c:v>42794</c:v>
                </c:pt>
                <c:pt idx="73">
                  <c:v>42766</c:v>
                </c:pt>
                <c:pt idx="74">
                  <c:v>42735</c:v>
                </c:pt>
                <c:pt idx="75">
                  <c:v>42704</c:v>
                </c:pt>
                <c:pt idx="76">
                  <c:v>42674</c:v>
                </c:pt>
                <c:pt idx="77">
                  <c:v>42643</c:v>
                </c:pt>
                <c:pt idx="78">
                  <c:v>42613</c:v>
                </c:pt>
                <c:pt idx="79">
                  <c:v>42582</c:v>
                </c:pt>
                <c:pt idx="80">
                  <c:v>42551</c:v>
                </c:pt>
                <c:pt idx="81">
                  <c:v>42521</c:v>
                </c:pt>
                <c:pt idx="82">
                  <c:v>42490</c:v>
                </c:pt>
                <c:pt idx="83">
                  <c:v>42460</c:v>
                </c:pt>
                <c:pt idx="84">
                  <c:v>42429</c:v>
                </c:pt>
                <c:pt idx="85">
                  <c:v>42400</c:v>
                </c:pt>
                <c:pt idx="86">
                  <c:v>42369</c:v>
                </c:pt>
                <c:pt idx="87">
                  <c:v>42338</c:v>
                </c:pt>
                <c:pt idx="88">
                  <c:v>42308</c:v>
                </c:pt>
                <c:pt idx="89">
                  <c:v>42277</c:v>
                </c:pt>
                <c:pt idx="90">
                  <c:v>42247</c:v>
                </c:pt>
                <c:pt idx="91">
                  <c:v>42216</c:v>
                </c:pt>
                <c:pt idx="92">
                  <c:v>42185</c:v>
                </c:pt>
                <c:pt idx="93">
                  <c:v>42155</c:v>
                </c:pt>
                <c:pt idx="94">
                  <c:v>42124</c:v>
                </c:pt>
                <c:pt idx="95">
                  <c:v>42094</c:v>
                </c:pt>
                <c:pt idx="96">
                  <c:v>42063</c:v>
                </c:pt>
                <c:pt idx="97">
                  <c:v>42035</c:v>
                </c:pt>
                <c:pt idx="98">
                  <c:v>42004</c:v>
                </c:pt>
                <c:pt idx="99">
                  <c:v>41973</c:v>
                </c:pt>
                <c:pt idx="100">
                  <c:v>41943</c:v>
                </c:pt>
                <c:pt idx="101">
                  <c:v>41912</c:v>
                </c:pt>
                <c:pt idx="102">
                  <c:v>41882</c:v>
                </c:pt>
                <c:pt idx="103">
                  <c:v>41851</c:v>
                </c:pt>
                <c:pt idx="104">
                  <c:v>41820</c:v>
                </c:pt>
                <c:pt idx="105">
                  <c:v>41790</c:v>
                </c:pt>
                <c:pt idx="106">
                  <c:v>41759</c:v>
                </c:pt>
                <c:pt idx="107">
                  <c:v>41729</c:v>
                </c:pt>
                <c:pt idx="108">
                  <c:v>41698</c:v>
                </c:pt>
                <c:pt idx="109">
                  <c:v>41670</c:v>
                </c:pt>
                <c:pt idx="110">
                  <c:v>41639</c:v>
                </c:pt>
                <c:pt idx="111">
                  <c:v>41608</c:v>
                </c:pt>
                <c:pt idx="112">
                  <c:v>41578</c:v>
                </c:pt>
                <c:pt idx="113">
                  <c:v>41547</c:v>
                </c:pt>
                <c:pt idx="114">
                  <c:v>41517</c:v>
                </c:pt>
                <c:pt idx="115">
                  <c:v>41486</c:v>
                </c:pt>
                <c:pt idx="116">
                  <c:v>41455</c:v>
                </c:pt>
                <c:pt idx="117">
                  <c:v>41425</c:v>
                </c:pt>
                <c:pt idx="118">
                  <c:v>41394</c:v>
                </c:pt>
                <c:pt idx="119">
                  <c:v>41364</c:v>
                </c:pt>
                <c:pt idx="120">
                  <c:v>41333</c:v>
                </c:pt>
              </c:numCache>
            </c:numRef>
          </c:cat>
          <c:val>
            <c:numRef>
              <c:f>'Sheet 1'!$B$28:$B$148</c:f>
              <c:numCache>
                <c:formatCode>#,##0.00;\-#,##0.00;#,##0.00;"--"</c:formatCode>
                <c:ptCount val="121"/>
                <c:pt idx="0">
                  <c:v>293.73</c:v>
                </c:pt>
                <c:pt idx="1">
                  <c:v>316.67</c:v>
                </c:pt>
                <c:pt idx="2">
                  <c:v>331.34</c:v>
                </c:pt>
                <c:pt idx="3">
                  <c:v>328.89</c:v>
                </c:pt>
                <c:pt idx="4">
                  <c:v>323.06</c:v>
                </c:pt>
                <c:pt idx="5">
                  <c:v>277.47000000000003</c:v>
                </c:pt>
                <c:pt idx="6">
                  <c:v>283.45</c:v>
                </c:pt>
                <c:pt idx="7">
                  <c:v>275.36</c:v>
                </c:pt>
                <c:pt idx="8">
                  <c:v>263.52</c:v>
                </c:pt>
                <c:pt idx="9">
                  <c:v>268.29000000000002</c:v>
                </c:pt>
                <c:pt idx="10">
                  <c:v>246.78</c:v>
                </c:pt>
                <c:pt idx="11">
                  <c:v>239.61</c:v>
                </c:pt>
                <c:pt idx="12">
                  <c:v>237.78</c:v>
                </c:pt>
                <c:pt idx="13">
                  <c:v>230.46</c:v>
                </c:pt>
                <c:pt idx="14">
                  <c:v>229.63</c:v>
                </c:pt>
                <c:pt idx="15">
                  <c:v>191.9</c:v>
                </c:pt>
                <c:pt idx="16">
                  <c:v>213.61</c:v>
                </c:pt>
                <c:pt idx="17">
                  <c:v>200.16</c:v>
                </c:pt>
                <c:pt idx="18">
                  <c:v>211.65</c:v>
                </c:pt>
                <c:pt idx="19">
                  <c:v>229.49</c:v>
                </c:pt>
                <c:pt idx="20">
                  <c:v>237.07</c:v>
                </c:pt>
                <c:pt idx="21">
                  <c:v>258.85000000000002</c:v>
                </c:pt>
                <c:pt idx="22">
                  <c:v>249.01</c:v>
                </c:pt>
                <c:pt idx="23">
                  <c:v>241.74</c:v>
                </c:pt>
                <c:pt idx="24">
                  <c:v>209.9</c:v>
                </c:pt>
                <c:pt idx="25">
                  <c:v>217.05</c:v>
                </c:pt>
                <c:pt idx="26">
                  <c:v>208.18</c:v>
                </c:pt>
                <c:pt idx="27">
                  <c:v>209.14</c:v>
                </c:pt>
                <c:pt idx="28">
                  <c:v>166.97</c:v>
                </c:pt>
                <c:pt idx="29">
                  <c:v>169.41</c:v>
                </c:pt>
                <c:pt idx="30">
                  <c:v>177.37</c:v>
                </c:pt>
                <c:pt idx="31">
                  <c:v>172.69</c:v>
                </c:pt>
                <c:pt idx="32">
                  <c:v>187.65</c:v>
                </c:pt>
                <c:pt idx="33">
                  <c:v>197.32</c:v>
                </c:pt>
                <c:pt idx="34">
                  <c:v>195.78</c:v>
                </c:pt>
                <c:pt idx="35">
                  <c:v>177.18</c:v>
                </c:pt>
                <c:pt idx="36">
                  <c:v>182.94</c:v>
                </c:pt>
                <c:pt idx="37">
                  <c:v>192.38</c:v>
                </c:pt>
                <c:pt idx="38">
                  <c:v>204.49</c:v>
                </c:pt>
                <c:pt idx="39">
                  <c:v>199.92</c:v>
                </c:pt>
                <c:pt idx="40">
                  <c:v>178.46</c:v>
                </c:pt>
                <c:pt idx="41">
                  <c:v>151.79</c:v>
                </c:pt>
                <c:pt idx="42">
                  <c:v>153.97</c:v>
                </c:pt>
                <c:pt idx="43">
                  <c:v>169.92</c:v>
                </c:pt>
                <c:pt idx="44">
                  <c:v>157.55000000000001</c:v>
                </c:pt>
                <c:pt idx="45">
                  <c:v>148.02000000000001</c:v>
                </c:pt>
                <c:pt idx="46">
                  <c:v>158.84</c:v>
                </c:pt>
                <c:pt idx="47">
                  <c:v>160.82</c:v>
                </c:pt>
                <c:pt idx="48">
                  <c:v>174.44</c:v>
                </c:pt>
                <c:pt idx="49">
                  <c:v>199.81</c:v>
                </c:pt>
                <c:pt idx="50">
                  <c:v>189.92</c:v>
                </c:pt>
                <c:pt idx="51">
                  <c:v>223.38</c:v>
                </c:pt>
                <c:pt idx="52">
                  <c:v>213.81</c:v>
                </c:pt>
                <c:pt idx="53">
                  <c:v>208.25</c:v>
                </c:pt>
                <c:pt idx="54">
                  <c:v>188.34</c:v>
                </c:pt>
                <c:pt idx="55">
                  <c:v>179.42</c:v>
                </c:pt>
                <c:pt idx="56">
                  <c:v>169.95</c:v>
                </c:pt>
                <c:pt idx="57">
                  <c:v>169.37</c:v>
                </c:pt>
                <c:pt idx="58">
                  <c:v>171.82</c:v>
                </c:pt>
                <c:pt idx="59">
                  <c:v>167.74</c:v>
                </c:pt>
                <c:pt idx="60">
                  <c:v>195.89</c:v>
                </c:pt>
                <c:pt idx="61">
                  <c:v>208.35</c:v>
                </c:pt>
                <c:pt idx="62">
                  <c:v>203.09</c:v>
                </c:pt>
                <c:pt idx="63">
                  <c:v>211.73</c:v>
                </c:pt>
                <c:pt idx="64">
                  <c:v>197.22</c:v>
                </c:pt>
                <c:pt idx="65">
                  <c:v>186.94</c:v>
                </c:pt>
                <c:pt idx="66">
                  <c:v>182.06</c:v>
                </c:pt>
                <c:pt idx="67">
                  <c:v>173.56</c:v>
                </c:pt>
                <c:pt idx="68">
                  <c:v>167.39</c:v>
                </c:pt>
                <c:pt idx="69">
                  <c:v>161.22999999999999</c:v>
                </c:pt>
                <c:pt idx="70">
                  <c:v>156.37</c:v>
                </c:pt>
                <c:pt idx="71">
                  <c:v>146.49</c:v>
                </c:pt>
                <c:pt idx="72">
                  <c:v>148.9</c:v>
                </c:pt>
                <c:pt idx="73">
                  <c:v>146.22</c:v>
                </c:pt>
                <c:pt idx="74">
                  <c:v>133.38999999999999</c:v>
                </c:pt>
                <c:pt idx="75">
                  <c:v>134.74</c:v>
                </c:pt>
                <c:pt idx="76">
                  <c:v>118.83</c:v>
                </c:pt>
                <c:pt idx="77">
                  <c:v>130.32</c:v>
                </c:pt>
                <c:pt idx="78">
                  <c:v>128.26</c:v>
                </c:pt>
                <c:pt idx="79">
                  <c:v>128.96</c:v>
                </c:pt>
                <c:pt idx="80">
                  <c:v>127.99</c:v>
                </c:pt>
                <c:pt idx="81">
                  <c:v>128.11000000000001</c:v>
                </c:pt>
                <c:pt idx="82">
                  <c:v>138.54</c:v>
                </c:pt>
                <c:pt idx="83">
                  <c:v>137.24</c:v>
                </c:pt>
                <c:pt idx="84">
                  <c:v>139.61000000000001</c:v>
                </c:pt>
                <c:pt idx="85">
                  <c:v>133.6</c:v>
                </c:pt>
                <c:pt idx="86">
                  <c:v>146.33000000000001</c:v>
                </c:pt>
                <c:pt idx="87">
                  <c:v>134.97999999999999</c:v>
                </c:pt>
                <c:pt idx="88">
                  <c:v>134.04</c:v>
                </c:pt>
                <c:pt idx="89">
                  <c:v>135.02000000000001</c:v>
                </c:pt>
                <c:pt idx="90">
                  <c:v>140.79</c:v>
                </c:pt>
                <c:pt idx="91">
                  <c:v>144.06</c:v>
                </c:pt>
                <c:pt idx="92">
                  <c:v>162</c:v>
                </c:pt>
                <c:pt idx="93">
                  <c:v>140.83000000000001</c:v>
                </c:pt>
                <c:pt idx="94">
                  <c:v>124.64</c:v>
                </c:pt>
                <c:pt idx="95">
                  <c:v>129.44</c:v>
                </c:pt>
                <c:pt idx="96">
                  <c:v>121.63</c:v>
                </c:pt>
                <c:pt idx="97">
                  <c:v>106.83</c:v>
                </c:pt>
                <c:pt idx="98">
                  <c:v>102.91</c:v>
                </c:pt>
                <c:pt idx="99">
                  <c:v>102.89</c:v>
                </c:pt>
                <c:pt idx="100">
                  <c:v>99.57</c:v>
                </c:pt>
                <c:pt idx="101">
                  <c:v>90.69</c:v>
                </c:pt>
                <c:pt idx="102">
                  <c:v>94.6</c:v>
                </c:pt>
                <c:pt idx="103">
                  <c:v>90.04</c:v>
                </c:pt>
                <c:pt idx="104">
                  <c:v>91.97</c:v>
                </c:pt>
                <c:pt idx="105">
                  <c:v>89.78</c:v>
                </c:pt>
                <c:pt idx="106">
                  <c:v>80.040000000000006</c:v>
                </c:pt>
                <c:pt idx="107">
                  <c:v>83.73</c:v>
                </c:pt>
                <c:pt idx="108">
                  <c:v>79.59</c:v>
                </c:pt>
                <c:pt idx="109">
                  <c:v>86.31</c:v>
                </c:pt>
                <c:pt idx="110">
                  <c:v>87.48</c:v>
                </c:pt>
                <c:pt idx="111">
                  <c:v>87.45</c:v>
                </c:pt>
                <c:pt idx="112">
                  <c:v>76.98</c:v>
                </c:pt>
                <c:pt idx="113">
                  <c:v>76.86</c:v>
                </c:pt>
                <c:pt idx="114">
                  <c:v>78.69</c:v>
                </c:pt>
                <c:pt idx="115">
                  <c:v>77.83</c:v>
                </c:pt>
                <c:pt idx="116">
                  <c:v>72.489999999999995</c:v>
                </c:pt>
                <c:pt idx="117">
                  <c:v>67.900000000000006</c:v>
                </c:pt>
                <c:pt idx="118">
                  <c:v>66.17</c:v>
                </c:pt>
                <c:pt idx="119">
                  <c:v>62.37</c:v>
                </c:pt>
                <c:pt idx="120">
                  <c:v>58.46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94C-4B43-B443-1F604C1008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6563312"/>
        <c:axId val="246565040"/>
      </c:lineChart>
      <c:dateAx>
        <c:axId val="246563312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565040"/>
        <c:crosses val="autoZero"/>
        <c:auto val="0"/>
        <c:lblOffset val="100"/>
        <c:baseTimeUnit val="months"/>
        <c:majorUnit val="12"/>
        <c:majorTimeUnit val="months"/>
      </c:dateAx>
      <c:valAx>
        <c:axId val="24656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;\-#,##0.00;#,##0.00;&quot;--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56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+mn-lt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</a:t>
            </a:r>
            <a:r>
              <a:rPr lang="en-US" baseline="0"/>
              <a:t> Tax Rate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'Chart Sheet'!$A$42:$K$42</c:f>
              <c:strCache>
                <c:ptCount val="11"/>
                <c:pt idx="0">
                  <c:v>30-12-2022</c:v>
                </c:pt>
                <c:pt idx="1">
                  <c:v>30-12-2021</c:v>
                </c:pt>
                <c:pt idx="2">
                  <c:v>30-12-2020</c:v>
                </c:pt>
                <c:pt idx="3">
                  <c:v>30-12-2019</c:v>
                </c:pt>
                <c:pt idx="4">
                  <c:v>30-12-2018</c:v>
                </c:pt>
                <c:pt idx="5">
                  <c:v>30-12-2017</c:v>
                </c:pt>
                <c:pt idx="6">
                  <c:v>30-12-2016</c:v>
                </c:pt>
                <c:pt idx="7">
                  <c:v>30-12-2015</c:v>
                </c:pt>
                <c:pt idx="8">
                  <c:v>30-12-2014</c:v>
                </c:pt>
                <c:pt idx="9">
                  <c:v>30-12-2013</c:v>
                </c:pt>
                <c:pt idx="10">
                  <c:v>30-12-2012</c:v>
                </c:pt>
              </c:strCache>
            </c:strRef>
          </c:cat>
          <c:val>
            <c:numRef>
              <c:f>'Chart Sheet'!$A$43:$K$43</c:f>
              <c:numCache>
                <c:formatCode>[&gt;=100]##,##0.0\%;[&lt;=-100]\-##,##0.0\%;##,##0.0\%</c:formatCode>
                <c:ptCount val="11"/>
                <c:pt idx="0">
                  <c:v>19.239999999999998</c:v>
                </c:pt>
                <c:pt idx="1">
                  <c:v>20.16</c:v>
                </c:pt>
                <c:pt idx="2">
                  <c:v>21.89</c:v>
                </c:pt>
                <c:pt idx="3">
                  <c:v>22.07</c:v>
                </c:pt>
                <c:pt idx="4">
                  <c:v>26.22</c:v>
                </c:pt>
                <c:pt idx="5">
                  <c:v>31.67</c:v>
                </c:pt>
                <c:pt idx="6">
                  <c:v>38.130000000000003</c:v>
                </c:pt>
                <c:pt idx="7">
                  <c:v>37.57</c:v>
                </c:pt>
                <c:pt idx="8">
                  <c:v>36.619999999999997</c:v>
                </c:pt>
                <c:pt idx="9">
                  <c:v>32.08</c:v>
                </c:pt>
                <c:pt idx="10">
                  <c:v>34.44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90-1049-BD2C-46775DF2FB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1475712"/>
        <c:axId val="1630740512"/>
      </c:lineChart>
      <c:catAx>
        <c:axId val="163147571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0740512"/>
        <c:crosses val="autoZero"/>
        <c:auto val="1"/>
        <c:lblAlgn val="ctr"/>
        <c:lblOffset val="100"/>
        <c:noMultiLvlLbl val="0"/>
      </c:catAx>
      <c:valAx>
        <c:axId val="1630740512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&gt;=100]##,##0.0\%;[&lt;=-100]\-##,##0.0\%;##,##0.0\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47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/>
              <a:t>EBITDA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'Chart Sheet'!$A$1:$K$1</c:f>
              <c:strCache>
                <c:ptCount val="11"/>
                <c:pt idx="0">
                  <c:v>30-12-2022</c:v>
                </c:pt>
                <c:pt idx="1">
                  <c:v>30-12-2021</c:v>
                </c:pt>
                <c:pt idx="2">
                  <c:v>30-12-2020</c:v>
                </c:pt>
                <c:pt idx="3">
                  <c:v>30-12-2019</c:v>
                </c:pt>
                <c:pt idx="4">
                  <c:v>30-12-2018</c:v>
                </c:pt>
                <c:pt idx="5">
                  <c:v>30-12-2017</c:v>
                </c:pt>
                <c:pt idx="6">
                  <c:v>30-12-2016</c:v>
                </c:pt>
                <c:pt idx="7">
                  <c:v>30-12-2015</c:v>
                </c:pt>
                <c:pt idx="8">
                  <c:v>30-12-2014</c:v>
                </c:pt>
                <c:pt idx="9">
                  <c:v>30-12-2013</c:v>
                </c:pt>
                <c:pt idx="10">
                  <c:v>30-12-2012</c:v>
                </c:pt>
              </c:strCache>
            </c:strRef>
          </c:cat>
          <c:val>
            <c:numRef>
              <c:f>'Chart Sheet'!$A$2:$K$2</c:f>
              <c:numCache>
                <c:formatCode>#,##0</c:formatCode>
                <c:ptCount val="11"/>
                <c:pt idx="0">
                  <c:v>11109</c:v>
                </c:pt>
                <c:pt idx="1">
                  <c:v>11534</c:v>
                </c:pt>
                <c:pt idx="2">
                  <c:v>11572</c:v>
                </c:pt>
                <c:pt idx="3">
                  <c:v>12953</c:v>
                </c:pt>
                <c:pt idx="4" formatCode="#,##0.0">
                  <c:v>5586</c:v>
                </c:pt>
                <c:pt idx="5" formatCode="#,##0.0">
                  <c:v>5033</c:v>
                </c:pt>
                <c:pt idx="6" formatCode="#,##0.0">
                  <c:v>3777</c:v>
                </c:pt>
                <c:pt idx="7" formatCode="#,##0.0">
                  <c:v>4189</c:v>
                </c:pt>
                <c:pt idx="8" formatCode="#,##0.0">
                  <c:v>4078</c:v>
                </c:pt>
                <c:pt idx="9" formatCode="#,##0.0">
                  <c:v>3717</c:v>
                </c:pt>
                <c:pt idx="10" formatCode="#,##0.0">
                  <c:v>3192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8B-B04B-B948-EFABE2A1BA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7436192"/>
        <c:axId val="1617402928"/>
      </c:lineChart>
      <c:catAx>
        <c:axId val="1617436192"/>
        <c:scaling>
          <c:orientation val="maxMin"/>
        </c:scaling>
        <c:delete val="0"/>
        <c:axPos val="b"/>
        <c:numFmt formatCode="m/d/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1617402928"/>
        <c:crosses val="autoZero"/>
        <c:auto val="1"/>
        <c:lblAlgn val="ctr"/>
        <c:lblOffset val="100"/>
        <c:noMultiLvlLbl val="0"/>
      </c:catAx>
      <c:valAx>
        <c:axId val="1617402928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161743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aseline="0">
          <a:latin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EPS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'Chart Sheet'!$A$75:$K$75</c:f>
              <c:strCache>
                <c:ptCount val="11"/>
                <c:pt idx="0">
                  <c:v>30-12-2022</c:v>
                </c:pt>
                <c:pt idx="1">
                  <c:v>30-12-2021</c:v>
                </c:pt>
                <c:pt idx="2">
                  <c:v>30-12-2020</c:v>
                </c:pt>
                <c:pt idx="3">
                  <c:v>30-12-2019</c:v>
                </c:pt>
                <c:pt idx="4">
                  <c:v>30-12-2018</c:v>
                </c:pt>
                <c:pt idx="5">
                  <c:v>30-12-2017</c:v>
                </c:pt>
                <c:pt idx="6">
                  <c:v>30-12-2016</c:v>
                </c:pt>
                <c:pt idx="7">
                  <c:v>30-12-2015</c:v>
                </c:pt>
                <c:pt idx="8">
                  <c:v>30-12-2014</c:v>
                </c:pt>
                <c:pt idx="9">
                  <c:v>30-12-2013</c:v>
                </c:pt>
                <c:pt idx="10">
                  <c:v>30-12-2012</c:v>
                </c:pt>
              </c:strCache>
            </c:strRef>
          </c:cat>
          <c:val>
            <c:numRef>
              <c:f>'Chart Sheet'!$A$76:$K$76</c:f>
              <c:numCache>
                <c:formatCode>#,##0.00</c:formatCode>
                <c:ptCount val="11"/>
                <c:pt idx="0">
                  <c:v>21.3</c:v>
                </c:pt>
                <c:pt idx="1">
                  <c:v>15.73</c:v>
                </c:pt>
                <c:pt idx="2">
                  <c:v>22.96</c:v>
                </c:pt>
                <c:pt idx="3">
                  <c:v>13.44</c:v>
                </c:pt>
                <c:pt idx="4">
                  <c:v>10.54</c:v>
                </c:pt>
                <c:pt idx="5">
                  <c:v>8.77</c:v>
                </c:pt>
                <c:pt idx="6">
                  <c:v>7.19</c:v>
                </c:pt>
                <c:pt idx="7">
                  <c:v>8.0399999999999991</c:v>
                </c:pt>
                <c:pt idx="8">
                  <c:v>7.83</c:v>
                </c:pt>
                <c:pt idx="9">
                  <c:v>5.18</c:v>
                </c:pt>
                <c:pt idx="10">
                  <c:v>5.61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84-D949-BA3F-671B0189E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155232"/>
        <c:axId val="1671728560"/>
      </c:lineChart>
      <c:catAx>
        <c:axId val="166615523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1728560"/>
        <c:crosses val="autoZero"/>
        <c:auto val="1"/>
        <c:lblAlgn val="ctr"/>
        <c:lblOffset val="100"/>
        <c:noMultiLvlLbl val="0"/>
      </c:catAx>
      <c:valAx>
        <c:axId val="167172856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15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Dividend</a:t>
            </a:r>
            <a:r>
              <a:rPr lang="en-US" baseline="0"/>
              <a:t> Yield (%)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'Chart Sheet'!$A$90:$K$90</c:f>
              <c:strCache>
                <c:ptCount val="11"/>
                <c:pt idx="0">
                  <c:v>30-12-2022</c:v>
                </c:pt>
                <c:pt idx="1">
                  <c:v>30-12-2021</c:v>
                </c:pt>
                <c:pt idx="2">
                  <c:v>30-12-2020</c:v>
                </c:pt>
                <c:pt idx="3">
                  <c:v>30-12-2019</c:v>
                </c:pt>
                <c:pt idx="4">
                  <c:v>30-12-2018</c:v>
                </c:pt>
                <c:pt idx="5">
                  <c:v>30-12-2017</c:v>
                </c:pt>
                <c:pt idx="6">
                  <c:v>30-12-2016</c:v>
                </c:pt>
                <c:pt idx="7">
                  <c:v>30-12-2015</c:v>
                </c:pt>
                <c:pt idx="8">
                  <c:v>30-12-2014</c:v>
                </c:pt>
                <c:pt idx="9">
                  <c:v>30-12-2013</c:v>
                </c:pt>
                <c:pt idx="10">
                  <c:v>30-12-2012</c:v>
                </c:pt>
              </c:strCache>
            </c:strRef>
          </c:cat>
          <c:val>
            <c:numRef>
              <c:f>'Chart Sheet'!$A$91:$K$91</c:f>
              <c:numCache>
                <c:formatCode>[&gt;=100]##,##0.0\%;[&lt;=-100]\-##,##0.0\%;##,##0.0\%</c:formatCode>
                <c:ptCount val="11"/>
                <c:pt idx="0">
                  <c:v>1.35</c:v>
                </c:pt>
                <c:pt idx="1">
                  <c:v>1.31</c:v>
                </c:pt>
                <c:pt idx="2">
                  <c:v>0.5</c:v>
                </c:pt>
                <c:pt idx="3">
                  <c:v>0.02</c:v>
                </c:pt>
                <c:pt idx="4">
                  <c:v>0.02</c:v>
                </c:pt>
                <c:pt idx="5">
                  <c:v>0.02</c:v>
                </c:pt>
                <c:pt idx="6">
                  <c:v>0.03</c:v>
                </c:pt>
                <c:pt idx="7">
                  <c:v>0.03</c:v>
                </c:pt>
                <c:pt idx="8">
                  <c:v>0.04</c:v>
                </c:pt>
                <c:pt idx="9">
                  <c:v>0.05</c:v>
                </c:pt>
                <c:pt idx="10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AC-BF4A-86FE-26BB104B79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4711184"/>
        <c:axId val="1672434352"/>
      </c:lineChart>
      <c:catAx>
        <c:axId val="167471118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434352"/>
        <c:crosses val="autoZero"/>
        <c:auto val="1"/>
        <c:lblAlgn val="ctr"/>
        <c:lblOffset val="100"/>
        <c:noMultiLvlLbl val="0"/>
      </c:catAx>
      <c:valAx>
        <c:axId val="1672434352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&gt;=100]##,##0.0\%;[&lt;=-100]\-##,##0.0\%;##,##0.0\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4711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Return</a:t>
            </a:r>
            <a:r>
              <a:rPr lang="en-US" baseline="0"/>
              <a:t> on Equity (%)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'Chart Sheet'!$A$57:$K$57</c:f>
              <c:strCache>
                <c:ptCount val="11"/>
                <c:pt idx="0">
                  <c:v>30-12-2022</c:v>
                </c:pt>
                <c:pt idx="1">
                  <c:v>30-12-2021</c:v>
                </c:pt>
                <c:pt idx="2">
                  <c:v>30-12-2020</c:v>
                </c:pt>
                <c:pt idx="3">
                  <c:v>30-12-2019</c:v>
                </c:pt>
                <c:pt idx="4">
                  <c:v>30-12-2018</c:v>
                </c:pt>
                <c:pt idx="5">
                  <c:v>30-12-2017</c:v>
                </c:pt>
                <c:pt idx="6">
                  <c:v>30-12-2016</c:v>
                </c:pt>
                <c:pt idx="7">
                  <c:v>30-12-2015</c:v>
                </c:pt>
                <c:pt idx="8">
                  <c:v>30-12-2014</c:v>
                </c:pt>
                <c:pt idx="9">
                  <c:v>30-12-2013</c:v>
                </c:pt>
                <c:pt idx="10">
                  <c:v>30-12-2012</c:v>
                </c:pt>
              </c:strCache>
            </c:strRef>
          </c:cat>
          <c:val>
            <c:numRef>
              <c:f>'Chart Sheet'!$A$58:$K$58</c:f>
              <c:numCache>
                <c:formatCode>[&gt;=100]##,##0.0\%;[&lt;=-100]\-##,##0.0\%;##,##0.0\%</c:formatCode>
                <c:ptCount val="11"/>
                <c:pt idx="0">
                  <c:v>14.5</c:v>
                </c:pt>
                <c:pt idx="1">
                  <c:v>11.01</c:v>
                </c:pt>
                <c:pt idx="2">
                  <c:v>17.68</c:v>
                </c:pt>
                <c:pt idx="3">
                  <c:v>11.82</c:v>
                </c:pt>
                <c:pt idx="4">
                  <c:v>9.6199999999999992</c:v>
                </c:pt>
                <c:pt idx="5">
                  <c:v>18</c:v>
                </c:pt>
                <c:pt idx="6">
                  <c:v>14.5</c:v>
                </c:pt>
                <c:pt idx="7">
                  <c:v>18.36</c:v>
                </c:pt>
                <c:pt idx="8">
                  <c:v>19.7</c:v>
                </c:pt>
                <c:pt idx="9">
                  <c:v>14.52</c:v>
                </c:pt>
                <c:pt idx="10">
                  <c:v>18.27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B5-A54E-A6EF-5C364F1C3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2763184"/>
        <c:axId val="1689729152"/>
      </c:lineChart>
      <c:catAx>
        <c:axId val="167276318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9729152"/>
        <c:crosses val="autoZero"/>
        <c:auto val="1"/>
        <c:lblAlgn val="ctr"/>
        <c:lblOffset val="100"/>
        <c:noMultiLvlLbl val="0"/>
      </c:catAx>
      <c:valAx>
        <c:axId val="1689729152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&gt;=100]##,##0.0\%;[&lt;=-100]\-##,##0.0\%;##,##0.0\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76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</a:t>
            </a:r>
            <a:r>
              <a:rPr lang="en-US" baseline="0" dirty="0"/>
              <a:t> Debt to Total Equity (%)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'Chart Sheet'!$A$107:$K$107</c:f>
              <c:strCache>
                <c:ptCount val="11"/>
                <c:pt idx="0">
                  <c:v>30-12-2022</c:v>
                </c:pt>
                <c:pt idx="1">
                  <c:v>30-12-2021</c:v>
                </c:pt>
                <c:pt idx="2">
                  <c:v>30-12-2020</c:v>
                </c:pt>
                <c:pt idx="3">
                  <c:v>30-12-2019</c:v>
                </c:pt>
                <c:pt idx="4">
                  <c:v>30-12-2018</c:v>
                </c:pt>
                <c:pt idx="5">
                  <c:v>30-12-2017</c:v>
                </c:pt>
                <c:pt idx="6">
                  <c:v>30-12-2016</c:v>
                </c:pt>
                <c:pt idx="7">
                  <c:v>30-12-2015</c:v>
                </c:pt>
                <c:pt idx="8">
                  <c:v>30-12-2014</c:v>
                </c:pt>
                <c:pt idx="9">
                  <c:v>30-12-2013</c:v>
                </c:pt>
                <c:pt idx="10">
                  <c:v>30-12-2012</c:v>
                </c:pt>
              </c:strCache>
            </c:strRef>
          </c:cat>
          <c:val>
            <c:numRef>
              <c:f>'Chart Sheet'!$A$108:$K$108</c:f>
              <c:numCache>
                <c:formatCode>[&gt;=100]##,##0.0\%;[&lt;=-100]\-##,##0.0\%;##,##0.0\%</c:formatCode>
                <c:ptCount val="11"/>
                <c:pt idx="0">
                  <c:v>69.27</c:v>
                </c:pt>
                <c:pt idx="1">
                  <c:v>71.44</c:v>
                </c:pt>
                <c:pt idx="2">
                  <c:v>65.41</c:v>
                </c:pt>
                <c:pt idx="3">
                  <c:v>82.5</c:v>
                </c:pt>
                <c:pt idx="4">
                  <c:v>103.52</c:v>
                </c:pt>
                <c:pt idx="5">
                  <c:v>39.67</c:v>
                </c:pt>
                <c:pt idx="6">
                  <c:v>36.659999999999997</c:v>
                </c:pt>
                <c:pt idx="7">
                  <c:v>45.03</c:v>
                </c:pt>
                <c:pt idx="8">
                  <c:v>47.51</c:v>
                </c:pt>
                <c:pt idx="9">
                  <c:v>49.59</c:v>
                </c:pt>
                <c:pt idx="10">
                  <c:v>53.1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7B-9348-BC7F-D221367533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1616720"/>
        <c:axId val="1661224400"/>
      </c:lineChart>
      <c:catAx>
        <c:axId val="166161672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224400"/>
        <c:crosses val="autoZero"/>
        <c:auto val="1"/>
        <c:lblAlgn val="ctr"/>
        <c:lblOffset val="100"/>
        <c:noMultiLvlLbl val="0"/>
      </c:catAx>
      <c:valAx>
        <c:axId val="166122440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&gt;=100]##,##0.0\%;[&lt;=-100]\-##,##0.0\%;##,##0.0\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616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</a:t>
            </a:r>
            <a:r>
              <a:rPr lang="en-US" baseline="0"/>
              <a:t> Debt to Total Assets (%)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'Chart Sheet'!$A$138:$K$138</c:f>
              <c:strCache>
                <c:ptCount val="11"/>
                <c:pt idx="0">
                  <c:v>30-12-2022</c:v>
                </c:pt>
                <c:pt idx="1">
                  <c:v>30-12-2021</c:v>
                </c:pt>
                <c:pt idx="2">
                  <c:v>30-12-2020</c:v>
                </c:pt>
                <c:pt idx="3">
                  <c:v>30-12-2019</c:v>
                </c:pt>
                <c:pt idx="4">
                  <c:v>30-12-2018</c:v>
                </c:pt>
                <c:pt idx="5">
                  <c:v>30-12-2017</c:v>
                </c:pt>
                <c:pt idx="6">
                  <c:v>30-12-2016</c:v>
                </c:pt>
                <c:pt idx="7">
                  <c:v>30-12-2015</c:v>
                </c:pt>
                <c:pt idx="8">
                  <c:v>30-12-2014</c:v>
                </c:pt>
                <c:pt idx="9">
                  <c:v>30-12-2013</c:v>
                </c:pt>
                <c:pt idx="10">
                  <c:v>30-12-2012</c:v>
                </c:pt>
              </c:strCache>
            </c:strRef>
          </c:cat>
          <c:val>
            <c:numRef>
              <c:f>'Chart Sheet'!$A$139:$K$139</c:f>
              <c:numCache>
                <c:formatCode>[&gt;=100]##,##0.0\%;[&lt;=-100]\-##,##0.0\%;##,##0.0\%</c:formatCode>
                <c:ptCount val="11"/>
                <c:pt idx="0">
                  <c:v>21.6</c:v>
                </c:pt>
                <c:pt idx="1">
                  <c:v>21.74</c:v>
                </c:pt>
                <c:pt idx="2">
                  <c:v>21.18</c:v>
                </c:pt>
                <c:pt idx="3">
                  <c:v>24.01</c:v>
                </c:pt>
                <c:pt idx="4">
                  <c:v>27.72</c:v>
                </c:pt>
                <c:pt idx="5">
                  <c:v>8.81</c:v>
                </c:pt>
                <c:pt idx="6">
                  <c:v>8.48</c:v>
                </c:pt>
                <c:pt idx="7">
                  <c:v>9.5</c:v>
                </c:pt>
                <c:pt idx="8">
                  <c:v>9.17</c:v>
                </c:pt>
                <c:pt idx="9">
                  <c:v>9.66</c:v>
                </c:pt>
                <c:pt idx="10">
                  <c:v>9.65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78-F84A-8F92-24387D7846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1711936"/>
        <c:axId val="1661001792"/>
      </c:lineChart>
      <c:catAx>
        <c:axId val="166171193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001792"/>
        <c:crosses val="autoZero"/>
        <c:auto val="1"/>
        <c:lblAlgn val="ctr"/>
        <c:lblOffset val="100"/>
        <c:noMultiLvlLbl val="0"/>
      </c:catAx>
      <c:valAx>
        <c:axId val="1661001792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&gt;=100]##,##0.0\%;[&lt;=-100]\-##,##0.0\%;##,##0.0\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711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dirty="0"/>
              <a:t>Revenue</a:t>
            </a:r>
            <a:r>
              <a:rPr lang="en-US" baseline="0" dirty="0"/>
              <a:t> </a:t>
            </a:r>
            <a:r>
              <a:rPr lang="en-US" b="0" baseline="0" dirty="0"/>
              <a:t>by Segment</a:t>
            </a:r>
            <a:endParaRPr lang="en-US" b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Revenue By Segment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1B6-2C46-88CF-3F88D6DAB8FA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AC-8C41-9AA4-E8B3879CA2DE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8AAC-8C41-9AA4-E8B3879CA2DE}"/>
              </c:ext>
            </c:extLst>
          </c:dPt>
          <c:dLbls>
            <c:dLbl>
              <c:idx val="1"/>
              <c:layout>
                <c:manualLayout>
                  <c:x val="0.11143718814300892"/>
                  <c:y val="-0.1511747649428759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AC-8C41-9AA4-E8B3879CA2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Cigna Healthcare</c:v>
                </c:pt>
                <c:pt idx="1">
                  <c:v>Evernorth Health Services</c:v>
                </c:pt>
                <c:pt idx="2">
                  <c:v>Other Subsidiaries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45036</c:v>
                </c:pt>
                <c:pt idx="1">
                  <c:v>140335</c:v>
                </c:pt>
                <c:pt idx="2">
                  <c:v>2262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C-8C41-9AA4-E8B3879CA2D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Annual</a:t>
            </a:r>
            <a:r>
              <a:rPr lang="en-US" baseline="0" dirty="0"/>
              <a:t> Revenue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 Revenue (in thousands)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Sheet1!$B$2:$B$4</c:f>
              <c:numCache>
                <c:formatCode>#,##0</c:formatCode>
                <c:ptCount val="3"/>
                <c:pt idx="0">
                  <c:v>41135</c:v>
                </c:pt>
                <c:pt idx="1">
                  <c:v>44652</c:v>
                </c:pt>
                <c:pt idx="2">
                  <c:v>45036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06-824C-92D3-94717C3C3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3207344"/>
        <c:axId val="1643283056"/>
      </c:barChart>
      <c:catAx>
        <c:axId val="164320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3283056"/>
        <c:crosses val="autoZero"/>
        <c:auto val="1"/>
        <c:lblAlgn val="ctr"/>
        <c:lblOffset val="100"/>
        <c:noMultiLvlLbl val="0"/>
      </c:catAx>
      <c:valAx>
        <c:axId val="164328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320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dirty="0"/>
              <a:t>Revenue</a:t>
            </a:r>
            <a:r>
              <a:rPr lang="en-US" baseline="0" dirty="0"/>
              <a:t> </a:t>
            </a:r>
            <a:r>
              <a:rPr lang="en-US" b="0" baseline="0" dirty="0"/>
              <a:t>by Segment</a:t>
            </a:r>
            <a:endParaRPr lang="en-US" b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Revenue By Segment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14-2344-B773-13A275E92C40}"/>
              </c:ext>
            </c:extLst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14-2344-B773-13A275E92C40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14-2344-B773-13A275E92C40}"/>
              </c:ext>
            </c:extLst>
          </c:dPt>
          <c:dLbls>
            <c:dLbl>
              <c:idx val="1"/>
              <c:layout>
                <c:manualLayout>
                  <c:x val="0.11143718814300892"/>
                  <c:y val="-0.1511747649428759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14-2344-B773-13A275E92C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Cigna Healthcare</c:v>
                </c:pt>
                <c:pt idx="1">
                  <c:v>Evernorth Health Services</c:v>
                </c:pt>
                <c:pt idx="2">
                  <c:v>Other Subsidiaries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45036</c:v>
                </c:pt>
                <c:pt idx="1">
                  <c:v>140335</c:v>
                </c:pt>
                <c:pt idx="2">
                  <c:v>2262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14-2344-B773-13A275E92C4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Annual</a:t>
            </a:r>
            <a:r>
              <a:rPr lang="en-US" baseline="0" dirty="0"/>
              <a:t> Revenue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EHS Revenue (in thousands)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Sheet1!$B$2:$B$4</c:f>
              <c:numCache>
                <c:formatCode>#,##0</c:formatCode>
                <c:ptCount val="3"/>
                <c:pt idx="0">
                  <c:v>116130</c:v>
                </c:pt>
                <c:pt idx="1">
                  <c:v>131912</c:v>
                </c:pt>
                <c:pt idx="2">
                  <c:v>140335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2F-EC41-97E3-2D12E1983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88536944"/>
        <c:axId val="1689118080"/>
      </c:barChart>
      <c:catAx>
        <c:axId val="168853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9118080"/>
        <c:crosses val="autoZero"/>
        <c:auto val="1"/>
        <c:lblAlgn val="ctr"/>
        <c:lblOffset val="100"/>
        <c:noMultiLvlLbl val="0"/>
      </c:catAx>
      <c:valAx>
        <c:axId val="168911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53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Annual</a:t>
            </a:r>
            <a:r>
              <a:rPr lang="en-US" baseline="0" dirty="0"/>
              <a:t> Revenue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Other' Revenue (in thousands)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Sheet1!$B$2:$B$4</c:f>
              <c:numCache>
                <c:formatCode>#,##0</c:formatCode>
                <c:ptCount val="3"/>
                <c:pt idx="0">
                  <c:v>8446</c:v>
                </c:pt>
                <c:pt idx="1">
                  <c:v>3989</c:v>
                </c:pt>
                <c:pt idx="2">
                  <c:v>2262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C5-6644-B0FB-56A9DD662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2165920"/>
        <c:axId val="1722301904"/>
      </c:barChart>
      <c:catAx>
        <c:axId val="1722165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2301904"/>
        <c:crosses val="autoZero"/>
        <c:auto val="1"/>
        <c:lblAlgn val="ctr"/>
        <c:lblOffset val="100"/>
        <c:noMultiLvlLbl val="0"/>
      </c:catAx>
      <c:valAx>
        <c:axId val="1722301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2165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Revenue (in thousands)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Sheet1!$B$2:$B$7</c:f>
              <c:numCache>
                <c:formatCode>"$"#,##0_);[Red]\("$"#,##0\)</c:formatCode>
                <c:ptCount val="6"/>
                <c:pt idx="0">
                  <c:v>42042</c:v>
                </c:pt>
                <c:pt idx="1">
                  <c:v>48446</c:v>
                </c:pt>
                <c:pt idx="2">
                  <c:v>153743</c:v>
                </c:pt>
                <c:pt idx="3">
                  <c:v>160346</c:v>
                </c:pt>
                <c:pt idx="4">
                  <c:v>174274</c:v>
                </c:pt>
                <c:pt idx="5">
                  <c:v>180021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A3-414E-8628-C093E5C9FD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2506064"/>
        <c:axId val="1252507792"/>
      </c:lineChart>
      <c:catAx>
        <c:axId val="125250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2507792"/>
        <c:crosses val="autoZero"/>
        <c:auto val="1"/>
        <c:lblAlgn val="ctr"/>
        <c:lblOffset val="100"/>
        <c:noMultiLvlLbl val="0"/>
      </c:catAx>
      <c:valAx>
        <c:axId val="125250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250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Net</a:t>
            </a:r>
            <a:r>
              <a:rPr lang="en-US" baseline="0"/>
              <a:t> Income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'Chart Sheet'!$A$24:$K$24</c:f>
              <c:strCache>
                <c:ptCount val="11"/>
                <c:pt idx="0">
                  <c:v>30-12-2022</c:v>
                </c:pt>
                <c:pt idx="1">
                  <c:v>30-12-2021</c:v>
                </c:pt>
                <c:pt idx="2">
                  <c:v>30-12-2020</c:v>
                </c:pt>
                <c:pt idx="3">
                  <c:v>30-12-2019</c:v>
                </c:pt>
                <c:pt idx="4">
                  <c:v>30-12-2018</c:v>
                </c:pt>
                <c:pt idx="5">
                  <c:v>30-12-2017</c:v>
                </c:pt>
                <c:pt idx="6">
                  <c:v>30-12-2016</c:v>
                </c:pt>
                <c:pt idx="7">
                  <c:v>30-12-2015</c:v>
                </c:pt>
                <c:pt idx="8">
                  <c:v>30-12-2014</c:v>
                </c:pt>
                <c:pt idx="9">
                  <c:v>30-12-2013</c:v>
                </c:pt>
                <c:pt idx="10">
                  <c:v>30-12-2012</c:v>
                </c:pt>
              </c:strCache>
            </c:strRef>
          </c:cat>
          <c:val>
            <c:numRef>
              <c:f>'Chart Sheet'!$A$25:$K$25</c:f>
              <c:numCache>
                <c:formatCode>#,##0.0</c:formatCode>
                <c:ptCount val="11"/>
                <c:pt idx="0">
                  <c:v>6668</c:v>
                </c:pt>
                <c:pt idx="1">
                  <c:v>5365</c:v>
                </c:pt>
                <c:pt idx="2">
                  <c:v>8458</c:v>
                </c:pt>
                <c:pt idx="3">
                  <c:v>5104</c:v>
                </c:pt>
                <c:pt idx="4">
                  <c:v>2637</c:v>
                </c:pt>
                <c:pt idx="5">
                  <c:v>2237</c:v>
                </c:pt>
                <c:pt idx="6">
                  <c:v>1867</c:v>
                </c:pt>
                <c:pt idx="7">
                  <c:v>2094</c:v>
                </c:pt>
                <c:pt idx="8">
                  <c:v>2102</c:v>
                </c:pt>
                <c:pt idx="9">
                  <c:v>1476</c:v>
                </c:pt>
                <c:pt idx="10">
                  <c:v>1623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11-AD4B-B05D-804B0ED20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98743712"/>
        <c:axId val="1606592384"/>
      </c:lineChart>
      <c:catAx>
        <c:axId val="159874371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6592384"/>
        <c:crosses val="autoZero"/>
        <c:auto val="1"/>
        <c:lblAlgn val="ctr"/>
        <c:lblOffset val="100"/>
        <c:noMultiLvlLbl val="0"/>
      </c:catAx>
      <c:valAx>
        <c:axId val="1606592384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874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Free Cash Flow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'Chart Sheet'!$A$122:$K$122</c:f>
              <c:strCache>
                <c:ptCount val="11"/>
                <c:pt idx="0">
                  <c:v>30-12-2022</c:v>
                </c:pt>
                <c:pt idx="1">
                  <c:v>30-12-2021</c:v>
                </c:pt>
                <c:pt idx="2">
                  <c:v>30-12-2020</c:v>
                </c:pt>
                <c:pt idx="3">
                  <c:v>30-12-2019</c:v>
                </c:pt>
                <c:pt idx="4">
                  <c:v>30-12-2018</c:v>
                </c:pt>
                <c:pt idx="5">
                  <c:v>30-12-2017</c:v>
                </c:pt>
                <c:pt idx="6">
                  <c:v>30-12-2016</c:v>
                </c:pt>
                <c:pt idx="7">
                  <c:v>30-12-2015</c:v>
                </c:pt>
                <c:pt idx="8">
                  <c:v>30-12-2014</c:v>
                </c:pt>
                <c:pt idx="9">
                  <c:v>30-12-2013</c:v>
                </c:pt>
                <c:pt idx="10">
                  <c:v>30-12-2012</c:v>
                </c:pt>
              </c:strCache>
            </c:strRef>
          </c:cat>
          <c:val>
            <c:numRef>
              <c:f>'Chart Sheet'!$A$123:$K$123</c:f>
              <c:numCache>
                <c:formatCode>#,##0.0</c:formatCode>
                <c:ptCount val="11"/>
                <c:pt idx="0">
                  <c:v>7361</c:v>
                </c:pt>
                <c:pt idx="1">
                  <c:v>6037</c:v>
                </c:pt>
                <c:pt idx="2">
                  <c:v>9256</c:v>
                </c:pt>
                <c:pt idx="3">
                  <c:v>8435</c:v>
                </c:pt>
                <c:pt idx="4">
                  <c:v>3242</c:v>
                </c:pt>
                <c:pt idx="5">
                  <c:v>3615</c:v>
                </c:pt>
                <c:pt idx="6">
                  <c:v>3565</c:v>
                </c:pt>
                <c:pt idx="7">
                  <c:v>2423</c:v>
                </c:pt>
                <c:pt idx="8">
                  <c:v>1521</c:v>
                </c:pt>
                <c:pt idx="9">
                  <c:v>192</c:v>
                </c:pt>
                <c:pt idx="10">
                  <c:v>1942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5A-7E4A-92B3-3235E1EAF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9273760"/>
        <c:axId val="1630781056"/>
      </c:lineChart>
      <c:catAx>
        <c:axId val="166927376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0781056"/>
        <c:crosses val="autoZero"/>
        <c:auto val="1"/>
        <c:lblAlgn val="ctr"/>
        <c:lblOffset val="100"/>
        <c:noMultiLvlLbl val="0"/>
      </c:catAx>
      <c:valAx>
        <c:axId val="1630781056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927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05292-D3CD-CE45-9F26-D83D2550EF1E}" type="datetimeFigureOut">
              <a:rPr lang="en-US" smtClean="0"/>
              <a:t>3/23/23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D8783-C7C4-C641-BB86-8A787B33C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2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8783-C7C4-C641-BB86-8A787B33C3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5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8783-C7C4-C641-BB86-8A787B33C3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63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8783-C7C4-C641-BB86-8A787B33C3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06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8783-C7C4-C641-BB86-8A787B33C3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91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8783-C7C4-C641-BB86-8A787B33C3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22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8783-C7C4-C641-BB86-8A787B33C3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53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latin typeface="+mn-lt"/>
              </a:rPr>
              <a:t>2.3% CAGR in industry wide revenue because of the global pandemic and care decentralization.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+mn-lt"/>
              </a:rPr>
              <a:t>Industry shift towards equitable coverage because of new government policies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8783-C7C4-C641-BB86-8A787B33C3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9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206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>
                <a:solidFill>
                  <a:srgbClr val="FFFFFF"/>
                </a:solidFill>
              </a:rPr>
              <a:t>Confidential,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unpublished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property</a:t>
            </a:r>
            <a:r>
              <a:rPr spc="7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Cigna.</a:t>
            </a:r>
            <a:r>
              <a:rPr spc="-3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©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2023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spc="-20" dirty="0">
                <a:solidFill>
                  <a:srgbClr val="FFFFFF"/>
                </a:solidFill>
              </a:rPr>
              <a:t>Cigna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206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>
                <a:solidFill>
                  <a:srgbClr val="FFFFFF"/>
                </a:solidFill>
              </a:rPr>
              <a:t>Confidential,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unpublished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property</a:t>
            </a:r>
            <a:r>
              <a:rPr spc="7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Cigna.</a:t>
            </a:r>
            <a:r>
              <a:rPr spc="-3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©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2023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spc="-20" dirty="0">
                <a:solidFill>
                  <a:srgbClr val="FFFFFF"/>
                </a:solidFill>
              </a:rPr>
              <a:t>Cigna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206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>
                <a:solidFill>
                  <a:srgbClr val="FFFFFF"/>
                </a:solidFill>
              </a:rPr>
              <a:t>Confidential,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unpublished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property</a:t>
            </a:r>
            <a:r>
              <a:rPr spc="7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Cigna.</a:t>
            </a:r>
            <a:r>
              <a:rPr spc="-3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©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2023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spc="-20" dirty="0">
                <a:solidFill>
                  <a:srgbClr val="FFFFFF"/>
                </a:solidFill>
              </a:rPr>
              <a:t>Cigna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206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>
                <a:solidFill>
                  <a:srgbClr val="FFFFFF"/>
                </a:solidFill>
              </a:rPr>
              <a:t>Confidential,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unpublished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property</a:t>
            </a:r>
            <a:r>
              <a:rPr spc="7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Cigna.</a:t>
            </a:r>
            <a:r>
              <a:rPr spc="-3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©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2023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spc="-20" dirty="0">
                <a:solidFill>
                  <a:srgbClr val="FFFFFF"/>
                </a:solidFill>
              </a:rPr>
              <a:t>Cigna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>
                <a:solidFill>
                  <a:srgbClr val="FFFFFF"/>
                </a:solidFill>
              </a:rPr>
              <a:t>Confidential,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unpublished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property</a:t>
            </a:r>
            <a:r>
              <a:rPr spc="7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Cigna.</a:t>
            </a:r>
            <a:r>
              <a:rPr spc="-3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©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2023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spc="-20" dirty="0">
                <a:solidFill>
                  <a:srgbClr val="FFFFFF"/>
                </a:solidFill>
              </a:rPr>
              <a:t>Cigna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096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1119" y="169764"/>
            <a:ext cx="8601760" cy="640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206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9048" y="1117472"/>
            <a:ext cx="8465820" cy="2196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689406" y="4981276"/>
            <a:ext cx="1387312" cy="1325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>
                <a:solidFill>
                  <a:srgbClr val="FFFFFF"/>
                </a:solidFill>
              </a:rPr>
              <a:t>Confidential,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unpublished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property</a:t>
            </a:r>
            <a:r>
              <a:rPr spc="7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Cigna.</a:t>
            </a:r>
            <a:r>
              <a:rPr spc="-3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©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2023</a:t>
            </a:r>
            <a:r>
              <a:rPr spc="45" dirty="0">
                <a:solidFill>
                  <a:srgbClr val="FFFFFF"/>
                </a:solidFill>
              </a:rPr>
              <a:t> </a:t>
            </a:r>
            <a:r>
              <a:rPr spc="-20" dirty="0">
                <a:solidFill>
                  <a:srgbClr val="FFFFFF"/>
                </a:solidFill>
              </a:rPr>
              <a:t>Cigna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28.png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10" Type="http://schemas.openxmlformats.org/officeDocument/2006/relationships/image" Target="../media/image33.svg"/><Relationship Id="rId4" Type="http://schemas.openxmlformats.org/officeDocument/2006/relationships/image" Target="../media/image29.svg"/><Relationship Id="rId9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1.pn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chart" Target="../charts/chart3.xml"/><Relationship Id="rId3" Type="http://schemas.openxmlformats.org/officeDocument/2006/relationships/image" Target="../media/image1.png"/><Relationship Id="rId7" Type="http://schemas.openxmlformats.org/officeDocument/2006/relationships/image" Target="../media/image19.svg"/><Relationship Id="rId12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11" Type="http://schemas.openxmlformats.org/officeDocument/2006/relationships/image" Target="../media/image23.svg"/><Relationship Id="rId5" Type="http://schemas.openxmlformats.org/officeDocument/2006/relationships/image" Target="../media/image17.sv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" y="-4860"/>
            <a:ext cx="9144000" cy="514096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1000" y="2952750"/>
            <a:ext cx="2647950" cy="23083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400" b="1" dirty="0">
                <a:solidFill>
                  <a:srgbClr val="FFFFFF"/>
                </a:solidFill>
                <a:latin typeface="+mn-lt"/>
                <a:ea typeface="Gungsuh" panose="02030600000101010101" pitchFamily="18" charset="-127"/>
                <a:cs typeface="Times New Roman" panose="02020603050405020304" pitchFamily="18" charset="0"/>
              </a:rPr>
              <a:t>Joseph A. Patton | CI</a:t>
            </a:r>
            <a:endParaRPr sz="1400" b="1" dirty="0">
              <a:latin typeface="+mn-lt"/>
              <a:ea typeface="Gungsuh" panose="02030600000101010101" pitchFamily="18" charset="-127"/>
              <a:cs typeface="Times New Roman" panose="02020603050405020304" pitchFamily="18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45120" y="4561310"/>
            <a:ext cx="822723" cy="274776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6685280" y="0"/>
            <a:ext cx="2458720" cy="4338320"/>
            <a:chOff x="6685280" y="0"/>
            <a:chExt cx="2458720" cy="433832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5280" y="0"/>
              <a:ext cx="2458719" cy="433831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792719" y="233679"/>
              <a:ext cx="975360" cy="436880"/>
            </a:xfrm>
            <a:custGeom>
              <a:avLst/>
              <a:gdLst/>
              <a:ahLst/>
              <a:cxnLst/>
              <a:rect l="l" t="t" r="r" b="b"/>
              <a:pathLst>
                <a:path w="975359" h="436880">
                  <a:moveTo>
                    <a:pt x="975359" y="0"/>
                  </a:moveTo>
                  <a:lnTo>
                    <a:pt x="0" y="0"/>
                  </a:lnTo>
                  <a:lnTo>
                    <a:pt x="0" y="436879"/>
                  </a:lnTo>
                  <a:lnTo>
                    <a:pt x="975359" y="436879"/>
                  </a:lnTo>
                  <a:lnTo>
                    <a:pt x="975359" y="0"/>
                  </a:lnTo>
                  <a:close/>
                </a:path>
              </a:pathLst>
            </a:custGeom>
            <a:solidFill>
              <a:srgbClr val="0027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4CD7B02F-AE35-C060-4C19-C670EA4C217B}"/>
              </a:ext>
            </a:extLst>
          </p:cNvPr>
          <p:cNvSpPr txBox="1"/>
          <p:nvPr/>
        </p:nvSpPr>
        <p:spPr>
          <a:xfrm>
            <a:off x="228600" y="2038350"/>
            <a:ext cx="4919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Times New Roman" panose="02020603050405020304" pitchFamily="18" charset="0"/>
              </a:rPr>
              <a:t>The Cigna Group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Financial Analysis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9158EC4-22CA-6AFB-98B5-3BF180B4E3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260987"/>
              </p:ext>
            </p:extLst>
          </p:nvPr>
        </p:nvGraphicFramePr>
        <p:xfrm>
          <a:off x="4462737" y="1532792"/>
          <a:ext cx="4284786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C9E6981-734B-BAAD-11E8-2D0F411AB8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5107731"/>
              </p:ext>
            </p:extLst>
          </p:nvPr>
        </p:nvGraphicFramePr>
        <p:xfrm>
          <a:off x="0" y="1532792"/>
          <a:ext cx="4462737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901725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Financial Analysis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72A1991-37C5-6C08-7AF2-4ADB832B75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571104"/>
              </p:ext>
            </p:extLst>
          </p:nvPr>
        </p:nvGraphicFramePr>
        <p:xfrm>
          <a:off x="152400" y="14287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20CB222-1D85-1C14-8E91-BD1704D36D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685297"/>
              </p:ext>
            </p:extLst>
          </p:nvPr>
        </p:nvGraphicFramePr>
        <p:xfrm>
          <a:off x="4462736" y="1428750"/>
          <a:ext cx="4571999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84566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Financial Analysis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B91ABE6-13B0-CC7F-F882-D28DC6339D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051926"/>
              </p:ext>
            </p:extLst>
          </p:nvPr>
        </p:nvGraphicFramePr>
        <p:xfrm>
          <a:off x="361308" y="929054"/>
          <a:ext cx="41148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AE9207A-FE19-2B05-CEBC-3260654B9B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4221143"/>
              </p:ext>
            </p:extLst>
          </p:nvPr>
        </p:nvGraphicFramePr>
        <p:xfrm>
          <a:off x="4691338" y="929054"/>
          <a:ext cx="41148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DC2F70A-EE25-0322-580D-12B62053E6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5692172"/>
              </p:ext>
            </p:extLst>
          </p:nvPr>
        </p:nvGraphicFramePr>
        <p:xfrm>
          <a:off x="2591623" y="2936169"/>
          <a:ext cx="3768969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24990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Financial Analysis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36239BE-B791-E553-FF9D-3E5AD7AB86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319504"/>
              </p:ext>
            </p:extLst>
          </p:nvPr>
        </p:nvGraphicFramePr>
        <p:xfrm>
          <a:off x="-1" y="1352550"/>
          <a:ext cx="4572001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C1E2A06-E345-8659-0A1D-2251E55D8C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80579"/>
              </p:ext>
            </p:extLst>
          </p:nvPr>
        </p:nvGraphicFramePr>
        <p:xfrm>
          <a:off x="4175522" y="1352550"/>
          <a:ext cx="4739877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88060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Comparative Analysis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2C752C4-0D4F-1897-4AA3-633433EB10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205441"/>
              </p:ext>
            </p:extLst>
          </p:nvPr>
        </p:nvGraphicFramePr>
        <p:xfrm>
          <a:off x="457200" y="855245"/>
          <a:ext cx="8077199" cy="24091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1067">
                  <a:extLst>
                    <a:ext uri="{9D8B030D-6E8A-4147-A177-3AD203B41FA5}">
                      <a16:colId xmlns:a16="http://schemas.microsoft.com/office/drawing/2014/main" val="761107198"/>
                    </a:ext>
                  </a:extLst>
                </a:gridCol>
                <a:gridCol w="1417656">
                  <a:extLst>
                    <a:ext uri="{9D8B030D-6E8A-4147-A177-3AD203B41FA5}">
                      <a16:colId xmlns:a16="http://schemas.microsoft.com/office/drawing/2014/main" val="2833934885"/>
                    </a:ext>
                  </a:extLst>
                </a:gridCol>
                <a:gridCol w="1042119">
                  <a:extLst>
                    <a:ext uri="{9D8B030D-6E8A-4147-A177-3AD203B41FA5}">
                      <a16:colId xmlns:a16="http://schemas.microsoft.com/office/drawing/2014/main" val="3702206445"/>
                    </a:ext>
                  </a:extLst>
                </a:gridCol>
                <a:gridCol w="1042119">
                  <a:extLst>
                    <a:ext uri="{9D8B030D-6E8A-4147-A177-3AD203B41FA5}">
                      <a16:colId xmlns:a16="http://schemas.microsoft.com/office/drawing/2014/main" val="1672335246"/>
                    </a:ext>
                  </a:extLst>
                </a:gridCol>
                <a:gridCol w="1042119">
                  <a:extLst>
                    <a:ext uri="{9D8B030D-6E8A-4147-A177-3AD203B41FA5}">
                      <a16:colId xmlns:a16="http://schemas.microsoft.com/office/drawing/2014/main" val="2749559867"/>
                    </a:ext>
                  </a:extLst>
                </a:gridCol>
                <a:gridCol w="1042119">
                  <a:extLst>
                    <a:ext uri="{9D8B030D-6E8A-4147-A177-3AD203B41FA5}">
                      <a16:colId xmlns:a16="http://schemas.microsoft.com/office/drawing/2014/main" val="4036379624"/>
                    </a:ext>
                  </a:extLst>
                </a:gridCol>
              </a:tblGrid>
              <a:tr h="525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Company Name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Market Cap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P/FCF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P/B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P/E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EV/ EBITDA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5259982"/>
                  </a:ext>
                </a:extLst>
              </a:tr>
              <a:tr h="235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Cigna Group (CI)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86,771,218,113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12.39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10.20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2883610"/>
                  </a:ext>
                </a:extLst>
              </a:tr>
              <a:tr h="235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Humana Inc. (HUM)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61,865,056,187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28.92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13.66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0780194"/>
                  </a:ext>
                </a:extLst>
              </a:tr>
              <a:tr h="235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UnitedHealth Group Inc. (UNH)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443,979,011,755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29.12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5.72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15.29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0558110"/>
                  </a:ext>
                </a:extLst>
              </a:tr>
              <a:tr h="235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Elevance Health Inc. (ELV)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111,526,793,653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20.99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3.08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18.95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4850602"/>
                  </a:ext>
                </a:extLst>
              </a:tr>
              <a:tr h="235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CVS Health Corp. (CVS)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107,274,688,661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38.62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26.77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9889889"/>
                  </a:ext>
                </a:extLst>
              </a:tr>
              <a:tr h="235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MetLife Inc. (MET)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55,544,992,859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3.62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28.21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16.90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9794947"/>
                  </a:ext>
                </a:extLst>
              </a:tr>
              <a:tr h="235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Centene Corp. (CNC)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37,706,495,835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21.53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33.64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8.12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3824055"/>
                  </a:ext>
                </a:extLst>
              </a:tr>
              <a:tr h="235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Industry Average (Excluding Cigna)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856491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91B9422-395C-5651-3FDF-1E515D559923}"/>
              </a:ext>
            </a:extLst>
          </p:cNvPr>
          <p:cNvSpPr txBox="1"/>
          <p:nvPr/>
        </p:nvSpPr>
        <p:spPr>
          <a:xfrm>
            <a:off x="390939" y="348615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Cigna is trading at a discount relative to all industry competitors</a:t>
            </a:r>
          </a:p>
        </p:txBody>
      </p:sp>
    </p:spTree>
    <p:extLst>
      <p:ext uri="{BB962C8B-B14F-4D97-AF65-F5344CB8AC3E}">
        <p14:creationId xmlns:p14="http://schemas.microsoft.com/office/powerpoint/2010/main" val="309242055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Valuation – Dividend Discount Model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pic>
        <p:nvPicPr>
          <p:cNvPr id="7" name="Picture 6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6AA8E10F-C628-FC9F-E4DA-84D5067B20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61" y="1072933"/>
            <a:ext cx="7772400" cy="1522837"/>
          </a:xfrm>
          <a:prstGeom prst="rect">
            <a:avLst/>
          </a:prstGeom>
        </p:spPr>
      </p:pic>
      <p:pic>
        <p:nvPicPr>
          <p:cNvPr id="9" name="Picture 8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6D988D51-3038-C8CB-C9E7-840FE5D5FB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99" y="2800350"/>
            <a:ext cx="4216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977993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Valuation – Dividend Discount Model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450CEA-09DF-178A-4800-EAB14199A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628" y="1002750"/>
            <a:ext cx="7772400" cy="16174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02CF2E0-7410-87A0-1F66-F9D09FB31A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28" y="2721481"/>
            <a:ext cx="42799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9055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Risk Factors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pic>
        <p:nvPicPr>
          <p:cNvPr id="6" name="Graphic 5" descr="Gavel outline">
            <a:extLst>
              <a:ext uri="{FF2B5EF4-FFF2-40B4-BE49-F238E27FC236}">
                <a16:creationId xmlns:a16="http://schemas.microsoft.com/office/drawing/2014/main" id="{14C8D695-22B8-A3F7-F36D-7BD33D4D75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25699" y="1322847"/>
            <a:ext cx="1253363" cy="1253363"/>
          </a:xfrm>
          <a:prstGeom prst="rect">
            <a:avLst/>
          </a:prstGeom>
        </p:spPr>
      </p:pic>
      <p:pic>
        <p:nvPicPr>
          <p:cNvPr id="10" name="Graphic 9" descr="Delivery with solid fill">
            <a:extLst>
              <a:ext uri="{FF2B5EF4-FFF2-40B4-BE49-F238E27FC236}">
                <a16:creationId xmlns:a16="http://schemas.microsoft.com/office/drawing/2014/main" id="{980191F4-1DDF-2316-F393-1D0C49876B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85106" y="2760876"/>
            <a:ext cx="1371600" cy="1371600"/>
          </a:xfrm>
          <a:prstGeom prst="rect">
            <a:avLst/>
          </a:prstGeom>
        </p:spPr>
      </p:pic>
      <p:pic>
        <p:nvPicPr>
          <p:cNvPr id="12" name="Graphic 11" descr="Medicine with solid fill">
            <a:extLst>
              <a:ext uri="{FF2B5EF4-FFF2-40B4-BE49-F238E27FC236}">
                <a16:creationId xmlns:a16="http://schemas.microsoft.com/office/drawing/2014/main" id="{6FC9BD4A-D695-9014-8409-CA430F9B2A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74941" y="2908924"/>
            <a:ext cx="1075504" cy="1075504"/>
          </a:xfrm>
          <a:prstGeom prst="rect">
            <a:avLst/>
          </a:prstGeom>
        </p:spPr>
      </p:pic>
      <p:pic>
        <p:nvPicPr>
          <p:cNvPr id="14" name="Graphic 13" descr="Hospital outline">
            <a:extLst>
              <a:ext uri="{FF2B5EF4-FFF2-40B4-BE49-F238E27FC236}">
                <a16:creationId xmlns:a16="http://schemas.microsoft.com/office/drawing/2014/main" id="{EA75859D-A954-33E5-93E2-3407C089DA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26894" y="1263728"/>
            <a:ext cx="1371599" cy="137159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0EFC309-7C7C-178A-0D3E-1C31B405C9CD}"/>
              </a:ext>
            </a:extLst>
          </p:cNvPr>
          <p:cNvSpPr txBox="1"/>
          <p:nvPr/>
        </p:nvSpPr>
        <p:spPr>
          <a:xfrm>
            <a:off x="1649753" y="2576210"/>
            <a:ext cx="2842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Regulation and legislation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9AC3AD-999A-4FB1-5AAB-E3E2C5DB01D4}"/>
              </a:ext>
            </a:extLst>
          </p:cNvPr>
          <p:cNvSpPr txBox="1"/>
          <p:nvPr/>
        </p:nvSpPr>
        <p:spPr>
          <a:xfrm>
            <a:off x="4608360" y="3852389"/>
            <a:ext cx="3626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Pharmaceutical cost fluctuations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EC37C6-A89A-2B12-1669-851F09B848A7}"/>
              </a:ext>
            </a:extLst>
          </p:cNvPr>
          <p:cNvSpPr txBox="1"/>
          <p:nvPr/>
        </p:nvSpPr>
        <p:spPr>
          <a:xfrm>
            <a:off x="1623106" y="3852389"/>
            <a:ext cx="3109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EHS exposure to supply chain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552444-4BCF-DA27-7E45-49DD177D5695}"/>
              </a:ext>
            </a:extLst>
          </p:cNvPr>
          <p:cNvSpPr txBox="1"/>
          <p:nvPr/>
        </p:nvSpPr>
        <p:spPr>
          <a:xfrm>
            <a:off x="5023227" y="257894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Provider Consolidation</a:t>
            </a:r>
          </a:p>
        </p:txBody>
      </p:sp>
    </p:spTree>
    <p:extLst>
      <p:ext uri="{BB962C8B-B14F-4D97-AF65-F5344CB8AC3E}">
        <p14:creationId xmlns:p14="http://schemas.microsoft.com/office/powerpoint/2010/main" val="2789098853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Investment Thesis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B94377-BD57-2687-0385-6D419875D7CF}"/>
              </a:ext>
            </a:extLst>
          </p:cNvPr>
          <p:cNvSpPr txBox="1"/>
          <p:nvPr/>
        </p:nvSpPr>
        <p:spPr>
          <a:xfrm>
            <a:off x="457200" y="1181784"/>
            <a:ext cx="2819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BUY!</a:t>
            </a:r>
          </a:p>
          <a:p>
            <a:endParaRPr lang="en-US" sz="2400" b="1" u="sng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r>
              <a:rPr lang="en-US" sz="2400" b="1" u="sng" dirty="0">
                <a:solidFill>
                  <a:schemeClr val="tx1"/>
                </a:solidFill>
                <a:latin typeface="+mn-lt"/>
              </a:rPr>
              <a:t>Current Price: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$270.44 </a:t>
            </a:r>
          </a:p>
          <a:p>
            <a:r>
              <a:rPr lang="en-US" sz="2400" b="1" u="sng" dirty="0">
                <a:solidFill>
                  <a:schemeClr val="tx1"/>
                </a:solidFill>
                <a:latin typeface="+mn-lt"/>
              </a:rPr>
              <a:t>Target Price: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$349.25</a:t>
            </a:r>
            <a:endParaRPr lang="en-US" sz="2400" b="1" u="sng" dirty="0">
              <a:solidFill>
                <a:schemeClr val="tx1"/>
              </a:solidFill>
              <a:latin typeface="+mn-lt"/>
            </a:endParaRPr>
          </a:p>
          <a:p>
            <a:r>
              <a:rPr lang="en-US" sz="2400" b="1" u="sng" dirty="0">
                <a:solidFill>
                  <a:schemeClr val="tx1"/>
                </a:solidFill>
                <a:latin typeface="+mn-lt"/>
              </a:rPr>
              <a:t>Upside: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29%</a:t>
            </a:r>
            <a:endParaRPr lang="en-US" sz="2400" b="1" u="sng" dirty="0">
              <a:solidFill>
                <a:schemeClr val="tx1"/>
              </a:solidFill>
              <a:latin typeface="+mn-lt"/>
            </a:endParaRPr>
          </a:p>
          <a:p>
            <a:endParaRPr lang="en-US" b="1" u="sng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57EDC8-E2EF-33CE-5518-D4DEC0ABEE99}"/>
              </a:ext>
            </a:extLst>
          </p:cNvPr>
          <p:cNvSpPr txBox="1"/>
          <p:nvPr/>
        </p:nvSpPr>
        <p:spPr>
          <a:xfrm>
            <a:off x="3810000" y="1252917"/>
            <a:ext cx="452616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n-lt"/>
              </a:rPr>
              <a:t>Key Drivers:</a:t>
            </a:r>
          </a:p>
          <a:p>
            <a:endParaRPr lang="en-US" sz="2000" b="1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Solid performance of fundamental and accelerated growth platforms</a:t>
            </a:r>
          </a:p>
          <a:p>
            <a:endParaRPr lang="en-US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Decreasing cost of 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Sustained, possible future growth in demand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1909290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Sources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2ADF72-A96F-8527-C748-2046082F484B}"/>
              </a:ext>
            </a:extLst>
          </p:cNvPr>
          <p:cNvSpPr txBox="1"/>
          <p:nvPr/>
        </p:nvSpPr>
        <p:spPr>
          <a:xfrm>
            <a:off x="381000" y="1047750"/>
            <a:ext cx="72390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https://www.nasdaq.com/market-activity/stocks/ci/dividend-history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workspace.refinitiv.com</a:t>
            </a:r>
            <a:r>
              <a:rPr lang="en-US" sz="1600" dirty="0">
                <a:latin typeface="+mn-lt"/>
              </a:rPr>
              <a:t>/web/Apps/Corp/?s=</a:t>
            </a:r>
            <a:r>
              <a:rPr lang="en-US" sz="1600" dirty="0" err="1">
                <a:latin typeface="+mn-lt"/>
              </a:rPr>
              <a:t>CI&amp;st</a:t>
            </a:r>
            <a:r>
              <a:rPr lang="en-US" sz="1600" dirty="0">
                <a:latin typeface="+mn-lt"/>
              </a:rPr>
              <a:t>=</a:t>
            </a:r>
            <a:r>
              <a:rPr lang="en-US" sz="1600" dirty="0" err="1">
                <a:latin typeface="+mn-lt"/>
              </a:rPr>
              <a:t>RIC&amp;app</a:t>
            </a:r>
            <a:r>
              <a:rPr lang="en-US" sz="1600" dirty="0">
                <a:latin typeface="+mn-lt"/>
              </a:rPr>
              <a:t>=true#/Summary</a:t>
            </a:r>
          </a:p>
          <a:p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seekingalpha.com</a:t>
            </a:r>
            <a:r>
              <a:rPr lang="en-US" sz="1600" dirty="0">
                <a:latin typeface="+mn-lt"/>
              </a:rPr>
              <a:t>/article/4519229-cigna-ci-investor-presentation-slideshow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https://d18rn0p25nwr6d.cloudfront.net/CIK-0001739940/ccfa22e8-0ba7-4f44-b01e-0b441829769b.pdf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www.ey.com</a:t>
            </a:r>
            <a:r>
              <a:rPr lang="en-US" sz="1600" dirty="0">
                <a:latin typeface="+mn-lt"/>
              </a:rPr>
              <a:t>/</a:t>
            </a:r>
            <a:r>
              <a:rPr lang="en-US" sz="1600" dirty="0" err="1">
                <a:latin typeface="+mn-lt"/>
              </a:rPr>
              <a:t>en_us</a:t>
            </a:r>
            <a:r>
              <a:rPr lang="en-US" sz="1600" dirty="0">
                <a:latin typeface="+mn-lt"/>
              </a:rPr>
              <a:t>/health/value-based-insurance-design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www.modernhealthcare.com</a:t>
            </a:r>
            <a:r>
              <a:rPr lang="en-US" sz="1600" dirty="0">
                <a:latin typeface="+mn-lt"/>
              </a:rPr>
              <a:t>/insurance/</a:t>
            </a:r>
            <a:r>
              <a:rPr lang="en-US" sz="1600" dirty="0" err="1">
                <a:latin typeface="+mn-lt"/>
              </a:rPr>
              <a:t>cigna</a:t>
            </a:r>
            <a:r>
              <a:rPr lang="en-US" sz="1600" dirty="0">
                <a:latin typeface="+mn-lt"/>
              </a:rPr>
              <a:t>-quarterly-report-highlighted-low-medical-spending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6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Investment Thesis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B94377-BD57-2687-0385-6D419875D7CF}"/>
              </a:ext>
            </a:extLst>
          </p:cNvPr>
          <p:cNvSpPr txBox="1"/>
          <p:nvPr/>
        </p:nvSpPr>
        <p:spPr>
          <a:xfrm>
            <a:off x="457200" y="1181784"/>
            <a:ext cx="2819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BUY!</a:t>
            </a:r>
          </a:p>
          <a:p>
            <a:endParaRPr lang="en-US" sz="2400" b="1" u="sng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r>
              <a:rPr lang="en-US" sz="2400" b="1" u="sng" dirty="0">
                <a:solidFill>
                  <a:schemeClr val="tx1"/>
                </a:solidFill>
                <a:latin typeface="+mn-lt"/>
              </a:rPr>
              <a:t>Current Price: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$270.44 </a:t>
            </a:r>
          </a:p>
          <a:p>
            <a:r>
              <a:rPr lang="en-US" sz="2400" b="1" u="sng" dirty="0">
                <a:solidFill>
                  <a:schemeClr val="tx1"/>
                </a:solidFill>
                <a:latin typeface="+mn-lt"/>
              </a:rPr>
              <a:t>Target Price: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$349.25</a:t>
            </a:r>
            <a:endParaRPr lang="en-US" sz="2400" b="1" u="sng" dirty="0">
              <a:solidFill>
                <a:schemeClr val="tx1"/>
              </a:solidFill>
              <a:latin typeface="+mn-lt"/>
            </a:endParaRPr>
          </a:p>
          <a:p>
            <a:r>
              <a:rPr lang="en-US" sz="2400" b="1" u="sng" dirty="0">
                <a:solidFill>
                  <a:schemeClr val="tx1"/>
                </a:solidFill>
                <a:latin typeface="+mn-lt"/>
              </a:rPr>
              <a:t>Upside: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29%</a:t>
            </a:r>
            <a:endParaRPr lang="en-US" sz="2400" b="1" u="sng" dirty="0">
              <a:solidFill>
                <a:schemeClr val="tx1"/>
              </a:solidFill>
              <a:latin typeface="+mn-lt"/>
            </a:endParaRPr>
          </a:p>
          <a:p>
            <a:endParaRPr lang="en-US" b="1" u="sng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57EDC8-E2EF-33CE-5518-D4DEC0ABEE99}"/>
              </a:ext>
            </a:extLst>
          </p:cNvPr>
          <p:cNvSpPr txBox="1"/>
          <p:nvPr/>
        </p:nvSpPr>
        <p:spPr>
          <a:xfrm>
            <a:off x="3810000" y="1252917"/>
            <a:ext cx="452616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n-lt"/>
              </a:rPr>
              <a:t>Key Drivers:</a:t>
            </a:r>
          </a:p>
          <a:p>
            <a:endParaRPr lang="en-US" sz="2000" b="1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Solid performance of fundamental and accelerated growth platforms</a:t>
            </a:r>
          </a:p>
          <a:p>
            <a:endParaRPr lang="en-US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Decreasing cost of 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Sustained, possible future growth in demand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712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E9A5E6C-CC9B-194B-C132-C37261828E55}"/>
              </a:ext>
            </a:extLst>
          </p:cNvPr>
          <p:cNvSpPr/>
          <p:nvPr/>
        </p:nvSpPr>
        <p:spPr>
          <a:xfrm>
            <a:off x="3162300" y="222885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chemeClr val="bg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61740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Company Overview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79C7421-2967-1B7A-A806-E7423E0A8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23142"/>
              </p:ext>
            </p:extLst>
          </p:nvPr>
        </p:nvGraphicFramePr>
        <p:xfrm>
          <a:off x="191882" y="936340"/>
          <a:ext cx="2677214" cy="2773680"/>
        </p:xfrm>
        <a:graphic>
          <a:graphicData uri="http://schemas.openxmlformats.org/drawingml/2006/table">
            <a:tbl>
              <a:tblPr firstRow="1">
                <a:tableStyleId>{6E25E649-3F16-4E02-A733-19D2CDBF48F0}</a:tableStyleId>
              </a:tblPr>
              <a:tblGrid>
                <a:gridCol w="1271677">
                  <a:extLst>
                    <a:ext uri="{9D8B030D-6E8A-4147-A177-3AD203B41FA5}">
                      <a16:colId xmlns:a16="http://schemas.microsoft.com/office/drawing/2014/main" val="2969350827"/>
                    </a:ext>
                  </a:extLst>
                </a:gridCol>
                <a:gridCol w="1405537">
                  <a:extLst>
                    <a:ext uri="{9D8B030D-6E8A-4147-A177-3AD203B41FA5}">
                      <a16:colId xmlns:a16="http://schemas.microsoft.com/office/drawing/2014/main" val="448850262"/>
                    </a:ext>
                  </a:extLst>
                </a:gridCol>
              </a:tblGrid>
              <a:tr h="28430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Key Metrics | NYSE 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253378"/>
                  </a:ext>
                </a:extLst>
              </a:tr>
              <a:tr h="255874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Share Price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$270.44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97681"/>
                  </a:ext>
                </a:extLst>
              </a:tr>
              <a:tr h="255874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Market Cap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87.73B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738198"/>
                  </a:ext>
                </a:extLst>
              </a:tr>
              <a:tr h="257083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P/E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13.79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241994"/>
                  </a:ext>
                </a:extLst>
              </a:tr>
              <a:tr h="257083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EPS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$21.37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080468"/>
                  </a:ext>
                </a:extLst>
              </a:tr>
              <a:tr h="257083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Dividend Yield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1.68%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963939"/>
                  </a:ext>
                </a:extLst>
              </a:tr>
              <a:tr h="255874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Debt/Equity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0.69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690263"/>
                  </a:ext>
                </a:extLst>
              </a:tr>
              <a:tr h="255874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P/FCF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12.46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448890"/>
                  </a:ext>
                </a:extLst>
              </a:tr>
              <a:tr h="255874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ROE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14.66%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1112402"/>
                  </a:ext>
                </a:extLst>
              </a:tr>
              <a:tr h="255874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Beta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0.68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22557"/>
                  </a:ext>
                </a:extLst>
              </a:tr>
            </a:tbl>
          </a:graphicData>
        </a:graphic>
      </p:graphicFrame>
      <p:pic>
        <p:nvPicPr>
          <p:cNvPr id="5" name="object 5">
            <a:extLst>
              <a:ext uri="{FF2B5EF4-FFF2-40B4-BE49-F238E27FC236}">
                <a16:creationId xmlns:a16="http://schemas.microsoft.com/office/drawing/2014/main" id="{6BE2A692-6FED-3502-0C45-C9D1123310D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62E0622-A65B-BCCC-7289-71F0212780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027254"/>
              </p:ext>
            </p:extLst>
          </p:nvPr>
        </p:nvGraphicFramePr>
        <p:xfrm>
          <a:off x="3505200" y="894893"/>
          <a:ext cx="5359471" cy="3505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6" name="Picture 2" descr="David Cordani | Committee for Economic Development of The Conference Board">
            <a:extLst>
              <a:ext uri="{FF2B5EF4-FFF2-40B4-BE49-F238E27FC236}">
                <a16:creationId xmlns:a16="http://schemas.microsoft.com/office/drawing/2014/main" id="{0D5BF140-B5C5-E6B1-1BC6-E35ED08C3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3" y="3745252"/>
            <a:ext cx="924614" cy="95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E17D11B-A9F0-1BAA-60D2-471DEC215DCE}"/>
              </a:ext>
            </a:extLst>
          </p:cNvPr>
          <p:cNvSpPr txBox="1"/>
          <p:nvPr/>
        </p:nvSpPr>
        <p:spPr>
          <a:xfrm>
            <a:off x="-132590" y="4692431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+mn-lt"/>
              </a:rPr>
              <a:t>David Cordani</a:t>
            </a:r>
          </a:p>
          <a:p>
            <a:pPr algn="ctr"/>
            <a:r>
              <a:rPr lang="en-US" sz="1000" dirty="0">
                <a:latin typeface="+mn-lt"/>
              </a:rPr>
              <a:t>CEO and Chairman</a:t>
            </a:r>
          </a:p>
        </p:txBody>
      </p:sp>
      <p:pic>
        <p:nvPicPr>
          <p:cNvPr id="1028" name="Picture 4" descr="DAVID BRAILER, MD, PhD | Ignite Search Partners">
            <a:extLst>
              <a:ext uri="{FF2B5EF4-FFF2-40B4-BE49-F238E27FC236}">
                <a16:creationId xmlns:a16="http://schemas.microsoft.com/office/drawing/2014/main" id="{7BBAA4DE-0D43-9DBD-06A6-77CCC1F22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96" y="3745252"/>
            <a:ext cx="924614" cy="96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B878657-2D0F-F6A3-2DA2-75658EFEE88F}"/>
              </a:ext>
            </a:extLst>
          </p:cNvPr>
          <p:cNvSpPr txBox="1"/>
          <p:nvPr/>
        </p:nvSpPr>
        <p:spPr>
          <a:xfrm>
            <a:off x="1005303" y="4690901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+mn-lt"/>
              </a:rPr>
              <a:t>Dr. David Brailer</a:t>
            </a:r>
          </a:p>
          <a:p>
            <a:pPr algn="ctr"/>
            <a:r>
              <a:rPr lang="en-US" sz="1000" dirty="0">
                <a:latin typeface="+mn-lt"/>
              </a:rPr>
              <a:t>Chief Health Officer</a:t>
            </a:r>
          </a:p>
        </p:txBody>
      </p:sp>
      <p:pic>
        <p:nvPicPr>
          <p:cNvPr id="1030" name="Picture 6" descr="Cigna Promotes Company Veteran to CFO Role - WSJ">
            <a:extLst>
              <a:ext uri="{FF2B5EF4-FFF2-40B4-BE49-F238E27FC236}">
                <a16:creationId xmlns:a16="http://schemas.microsoft.com/office/drawing/2014/main" id="{C38E0B37-5E6C-412C-BD4C-E7E182D8CD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86"/>
          <a:stretch/>
        </p:blipFill>
        <p:spPr bwMode="auto">
          <a:xfrm>
            <a:off x="2483717" y="3742977"/>
            <a:ext cx="921886" cy="974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41A5FCA-42B7-98C8-DFF1-77D28A6D098F}"/>
              </a:ext>
            </a:extLst>
          </p:cNvPr>
          <p:cNvSpPr txBox="1"/>
          <p:nvPr/>
        </p:nvSpPr>
        <p:spPr>
          <a:xfrm>
            <a:off x="2143196" y="4690901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+mn-lt"/>
              </a:rPr>
              <a:t>Brian Evanko</a:t>
            </a:r>
          </a:p>
          <a:p>
            <a:pPr algn="ctr"/>
            <a:r>
              <a:rPr lang="en-US" sz="1000" dirty="0">
                <a:latin typeface="+mn-lt"/>
              </a:rPr>
              <a:t>Chief Financial Officer</a:t>
            </a:r>
          </a:p>
        </p:txBody>
      </p:sp>
    </p:spTree>
    <p:extLst>
      <p:ext uri="{BB962C8B-B14F-4D97-AF65-F5344CB8AC3E}">
        <p14:creationId xmlns:p14="http://schemas.microsoft.com/office/powerpoint/2010/main" val="40827224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Cigna’s Business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pic>
        <p:nvPicPr>
          <p:cNvPr id="8" name="Graphic 7" descr="Treasure Map with solid fill">
            <a:extLst>
              <a:ext uri="{FF2B5EF4-FFF2-40B4-BE49-F238E27FC236}">
                <a16:creationId xmlns:a16="http://schemas.microsoft.com/office/drawing/2014/main" id="{6105363C-1B17-D033-47BB-9579E69D2E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20" y="1513183"/>
            <a:ext cx="692686" cy="692686"/>
          </a:xfrm>
          <a:prstGeom prst="rect">
            <a:avLst/>
          </a:prstGeom>
        </p:spPr>
      </p:pic>
      <p:pic>
        <p:nvPicPr>
          <p:cNvPr id="10" name="Graphic 9" descr="Medical with solid fill">
            <a:extLst>
              <a:ext uri="{FF2B5EF4-FFF2-40B4-BE49-F238E27FC236}">
                <a16:creationId xmlns:a16="http://schemas.microsoft.com/office/drawing/2014/main" id="{70AD8228-3811-EF79-6649-FA2AC05CBB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051" y="2134089"/>
            <a:ext cx="765443" cy="803543"/>
          </a:xfrm>
          <a:prstGeom prst="rect">
            <a:avLst/>
          </a:prstGeom>
        </p:spPr>
      </p:pic>
      <p:pic>
        <p:nvPicPr>
          <p:cNvPr id="12" name="Graphic 11" descr="List with solid fill">
            <a:extLst>
              <a:ext uri="{FF2B5EF4-FFF2-40B4-BE49-F238E27FC236}">
                <a16:creationId xmlns:a16="http://schemas.microsoft.com/office/drawing/2014/main" id="{2121D717-BC2F-650A-A8E7-E02888EF3D8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364" y="2932499"/>
            <a:ext cx="765444" cy="708790"/>
          </a:xfrm>
          <a:prstGeom prst="rect">
            <a:avLst/>
          </a:prstGeom>
        </p:spPr>
      </p:pic>
      <p:pic>
        <p:nvPicPr>
          <p:cNvPr id="14" name="Graphic 13" descr="Employee badge outline">
            <a:extLst>
              <a:ext uri="{FF2B5EF4-FFF2-40B4-BE49-F238E27FC236}">
                <a16:creationId xmlns:a16="http://schemas.microsoft.com/office/drawing/2014/main" id="{78EBD387-0D9F-254D-88F3-BEBF9076075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0241" y="3567522"/>
            <a:ext cx="765443" cy="765443"/>
          </a:xfrm>
          <a:prstGeom prst="rect">
            <a:avLst/>
          </a:prstGeom>
        </p:spPr>
      </p:pic>
      <p:pic>
        <p:nvPicPr>
          <p:cNvPr id="16" name="Graphic 15" descr="Treasure chest with solid fill">
            <a:extLst>
              <a:ext uri="{FF2B5EF4-FFF2-40B4-BE49-F238E27FC236}">
                <a16:creationId xmlns:a16="http://schemas.microsoft.com/office/drawing/2014/main" id="{10263695-DB43-C46A-7CEA-7EDCC25DA71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4051" y="4271179"/>
            <a:ext cx="835684" cy="8356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5D6119C-D2D8-0123-4AD2-164FB0C5926E}"/>
              </a:ext>
            </a:extLst>
          </p:cNvPr>
          <p:cNvSpPr txBox="1"/>
          <p:nvPr/>
        </p:nvSpPr>
        <p:spPr>
          <a:xfrm>
            <a:off x="733904" y="2322398"/>
            <a:ext cx="2153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: Healthcare Industry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C9C8BD-2352-22F2-9FC8-50B5EAB2C7BC}"/>
              </a:ext>
            </a:extLst>
          </p:cNvPr>
          <p:cNvSpPr txBox="1"/>
          <p:nvPr/>
        </p:nvSpPr>
        <p:spPr>
          <a:xfrm>
            <a:off x="733904" y="3067261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: Healthcare Plans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00BA5F-E9CD-0C9D-4A55-D2ADE9B64CEC}"/>
              </a:ext>
            </a:extLst>
          </p:cNvPr>
          <p:cNvSpPr txBox="1"/>
          <p:nvPr/>
        </p:nvSpPr>
        <p:spPr>
          <a:xfrm>
            <a:off x="733904" y="3770393"/>
            <a:ext cx="215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: 71,300 Employees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19698D-5C16-5DDE-C1F0-58B201109F80}"/>
              </a:ext>
            </a:extLst>
          </p:cNvPr>
          <p:cNvSpPr txBox="1"/>
          <p:nvPr/>
        </p:nvSpPr>
        <p:spPr>
          <a:xfrm flipH="1">
            <a:off x="764419" y="4482099"/>
            <a:ext cx="338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: 2022 Revenue $180.5 billion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526C73-5E39-D263-868D-478B7564E7A9}"/>
              </a:ext>
            </a:extLst>
          </p:cNvPr>
          <p:cNvSpPr txBox="1"/>
          <p:nvPr/>
        </p:nvSpPr>
        <p:spPr>
          <a:xfrm>
            <a:off x="733904" y="1662186"/>
            <a:ext cx="1826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: Bloomfield, CT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B8FF741-854F-8F7F-B273-95DECE218393}"/>
              </a:ext>
            </a:extLst>
          </p:cNvPr>
          <p:cNvSpPr txBox="1"/>
          <p:nvPr/>
        </p:nvSpPr>
        <p:spPr>
          <a:xfrm>
            <a:off x="44051" y="1003775"/>
            <a:ext cx="1651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Quick Look: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D72A648-38A0-573B-E89B-013F6338A21D}"/>
              </a:ext>
            </a:extLst>
          </p:cNvPr>
          <p:cNvSpPr/>
          <p:nvPr/>
        </p:nvSpPr>
        <p:spPr>
          <a:xfrm>
            <a:off x="5499730" y="1357386"/>
            <a:ext cx="1676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4D8DFF4-B957-FEC7-8C2B-68798D6F3E55}"/>
              </a:ext>
            </a:extLst>
          </p:cNvPr>
          <p:cNvSpPr/>
          <p:nvPr/>
        </p:nvSpPr>
        <p:spPr>
          <a:xfrm>
            <a:off x="3653649" y="2705666"/>
            <a:ext cx="1752600" cy="703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C5CEA2E-127B-F2BA-C428-DCA3A27D9132}"/>
              </a:ext>
            </a:extLst>
          </p:cNvPr>
          <p:cNvSpPr/>
          <p:nvPr/>
        </p:nvSpPr>
        <p:spPr>
          <a:xfrm>
            <a:off x="7176130" y="2699883"/>
            <a:ext cx="1752600" cy="703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A998AB0-81BA-356C-AF06-B265C1C71B72}"/>
              </a:ext>
            </a:extLst>
          </p:cNvPr>
          <p:cNvSpPr txBox="1"/>
          <p:nvPr/>
        </p:nvSpPr>
        <p:spPr>
          <a:xfrm>
            <a:off x="5672413" y="147752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Cigna Group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DD7B902-BCD9-8BD6-D859-FC45102AA0B5}"/>
              </a:ext>
            </a:extLst>
          </p:cNvPr>
          <p:cNvCxnSpPr>
            <a:stCxn id="24" idx="2"/>
            <a:endCxn id="25" idx="0"/>
          </p:cNvCxnSpPr>
          <p:nvPr/>
        </p:nvCxnSpPr>
        <p:spPr>
          <a:xfrm flipH="1">
            <a:off x="4529949" y="1966986"/>
            <a:ext cx="1807981" cy="73868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1B2E620-AA54-BEBE-3FD5-9F790473BD5C}"/>
              </a:ext>
            </a:extLst>
          </p:cNvPr>
          <p:cNvCxnSpPr>
            <a:cxnSpLocks/>
            <a:stCxn id="24" idx="2"/>
            <a:endCxn id="26" idx="0"/>
          </p:cNvCxnSpPr>
          <p:nvPr/>
        </p:nvCxnSpPr>
        <p:spPr>
          <a:xfrm>
            <a:off x="6337930" y="1966986"/>
            <a:ext cx="1714500" cy="73289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EBB6C84-42CA-BFAC-3C48-AED964EE11A2}"/>
              </a:ext>
            </a:extLst>
          </p:cNvPr>
          <p:cNvSpPr txBox="1"/>
          <p:nvPr/>
        </p:nvSpPr>
        <p:spPr>
          <a:xfrm>
            <a:off x="3648012" y="2724874"/>
            <a:ext cx="178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n-lt"/>
              </a:rPr>
              <a:t>Evernorth Health Services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85F7361-A8D2-5554-7749-837FFCA56B05}"/>
              </a:ext>
            </a:extLst>
          </p:cNvPr>
          <p:cNvSpPr txBox="1"/>
          <p:nvPr/>
        </p:nvSpPr>
        <p:spPr>
          <a:xfrm>
            <a:off x="7290430" y="2734066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n-lt"/>
              </a:rPr>
              <a:t>Cigna Healthcare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0AD98CF-A703-ECDE-C04F-E7BFB888DC20}"/>
              </a:ext>
            </a:extLst>
          </p:cNvPr>
          <p:cNvCxnSpPr>
            <a:cxnSpLocks/>
            <a:stCxn id="24" idx="2"/>
          </p:cNvCxnSpPr>
          <p:nvPr/>
        </p:nvCxnSpPr>
        <p:spPr>
          <a:xfrm flipH="1">
            <a:off x="6337176" y="1966986"/>
            <a:ext cx="754" cy="1955442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4EC4F2F5-18DE-9E68-6849-7E630E1BC4F1}"/>
              </a:ext>
            </a:extLst>
          </p:cNvPr>
          <p:cNvSpPr/>
          <p:nvPr/>
        </p:nvSpPr>
        <p:spPr>
          <a:xfrm>
            <a:off x="5461630" y="3937713"/>
            <a:ext cx="1752600" cy="703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4DE3CAE-7395-A19C-2E93-9C6806EE7F3E}"/>
              </a:ext>
            </a:extLst>
          </p:cNvPr>
          <p:cNvSpPr txBox="1"/>
          <p:nvPr/>
        </p:nvSpPr>
        <p:spPr>
          <a:xfrm>
            <a:off x="5486395" y="4009799"/>
            <a:ext cx="1701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n-lt"/>
              </a:rPr>
              <a:t>Other, smaller operations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B61C1F6-D885-CCAA-4D73-2550E0C589A1}"/>
              </a:ext>
            </a:extLst>
          </p:cNvPr>
          <p:cNvSpPr txBox="1"/>
          <p:nvPr/>
        </p:nvSpPr>
        <p:spPr>
          <a:xfrm>
            <a:off x="4241138" y="922369"/>
            <a:ext cx="419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At its core: Health solutions and insurance</a:t>
            </a:r>
          </a:p>
        </p:txBody>
      </p:sp>
    </p:spTree>
    <p:extLst>
      <p:ext uri="{BB962C8B-B14F-4D97-AF65-F5344CB8AC3E}">
        <p14:creationId xmlns:p14="http://schemas.microsoft.com/office/powerpoint/2010/main" val="23302714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Cigna Healthcare Segment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B97E89D-6109-9C83-D419-8A44C46E4DFE}"/>
              </a:ext>
            </a:extLst>
          </p:cNvPr>
          <p:cNvSpPr/>
          <p:nvPr/>
        </p:nvSpPr>
        <p:spPr>
          <a:xfrm>
            <a:off x="256026" y="1468737"/>
            <a:ext cx="2057401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334517-E882-5AC6-66D1-B0406F03FA94}"/>
              </a:ext>
            </a:extLst>
          </p:cNvPr>
          <p:cNvSpPr txBox="1"/>
          <p:nvPr/>
        </p:nvSpPr>
        <p:spPr>
          <a:xfrm>
            <a:off x="381000" y="1512671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Cigna Healthcare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BD38E7-21F7-B526-C283-9E4ABEB5AF16}"/>
              </a:ext>
            </a:extLst>
          </p:cNvPr>
          <p:cNvSpPr txBox="1"/>
          <p:nvPr/>
        </p:nvSpPr>
        <p:spPr>
          <a:xfrm>
            <a:off x="2438400" y="1562459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</a:rPr>
              <a:t>serves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7E8B81-449F-3D7A-3EFF-DAB40E94A9E9}"/>
              </a:ext>
            </a:extLst>
          </p:cNvPr>
          <p:cNvSpPr/>
          <p:nvPr/>
        </p:nvSpPr>
        <p:spPr>
          <a:xfrm>
            <a:off x="3749752" y="93731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U.S Commercial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53DC64-32F8-5368-ABC6-5EF49A966561}"/>
              </a:ext>
            </a:extLst>
          </p:cNvPr>
          <p:cNvSpPr/>
          <p:nvPr/>
        </p:nvSpPr>
        <p:spPr>
          <a:xfrm>
            <a:off x="4702252" y="1525847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U.S Governmental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FDECD15-225C-48B9-E2B9-F1CDC90A3E47}"/>
              </a:ext>
            </a:extLst>
          </p:cNvPr>
          <p:cNvSpPr/>
          <p:nvPr/>
        </p:nvSpPr>
        <p:spPr>
          <a:xfrm>
            <a:off x="5334000" y="2192370"/>
            <a:ext cx="2133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International Health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8990BBA-C33A-FFEF-AF73-D28C010243EB}"/>
              </a:ext>
            </a:extLst>
          </p:cNvPr>
          <p:cNvCxnSpPr>
            <a:cxnSpLocks/>
            <a:stCxn id="20" idx="3"/>
            <a:endCxn id="22" idx="1"/>
          </p:cNvCxnSpPr>
          <p:nvPr/>
        </p:nvCxnSpPr>
        <p:spPr>
          <a:xfrm flipV="1">
            <a:off x="3124200" y="1716347"/>
            <a:ext cx="157805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80460A8-97C3-59AD-BFD0-EBDFACD0E2AE}"/>
              </a:ext>
            </a:extLst>
          </p:cNvPr>
          <p:cNvCxnSpPr>
            <a:cxnSpLocks/>
            <a:stCxn id="20" idx="3"/>
            <a:endCxn id="23" idx="1"/>
          </p:cNvCxnSpPr>
          <p:nvPr/>
        </p:nvCxnSpPr>
        <p:spPr>
          <a:xfrm>
            <a:off x="3124200" y="1716348"/>
            <a:ext cx="2209800" cy="666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DE94ED6-19DB-6FF1-F8CE-E0AD776F79B3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3124200" y="1092568"/>
            <a:ext cx="625552" cy="623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Graphic 41" descr="First aid kit with solid fill">
            <a:extLst>
              <a:ext uri="{FF2B5EF4-FFF2-40B4-BE49-F238E27FC236}">
                <a16:creationId xmlns:a16="http://schemas.microsoft.com/office/drawing/2014/main" id="{22B17803-87B7-1887-DF47-CB58926BA7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7368" y="2085926"/>
            <a:ext cx="520547" cy="520547"/>
          </a:xfrm>
          <a:prstGeom prst="rect">
            <a:avLst/>
          </a:prstGeom>
        </p:spPr>
      </p:pic>
      <p:pic>
        <p:nvPicPr>
          <p:cNvPr id="44" name="Graphic 43" descr="Dental Care with solid fill">
            <a:extLst>
              <a:ext uri="{FF2B5EF4-FFF2-40B4-BE49-F238E27FC236}">
                <a16:creationId xmlns:a16="http://schemas.microsoft.com/office/drawing/2014/main" id="{1AEC102D-B381-49D9-5DD1-C5DA6A5CD8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9883" y="2606473"/>
            <a:ext cx="575515" cy="575515"/>
          </a:xfrm>
          <a:prstGeom prst="rect">
            <a:avLst/>
          </a:prstGeom>
        </p:spPr>
      </p:pic>
      <p:pic>
        <p:nvPicPr>
          <p:cNvPr id="46" name="Graphic 45" descr="Head with gears with solid fill">
            <a:extLst>
              <a:ext uri="{FF2B5EF4-FFF2-40B4-BE49-F238E27FC236}">
                <a16:creationId xmlns:a16="http://schemas.microsoft.com/office/drawing/2014/main" id="{2DC79675-8686-A9D6-C4D8-AA278D122A7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096" y="3930278"/>
            <a:ext cx="744958" cy="744958"/>
          </a:xfrm>
          <a:prstGeom prst="rect">
            <a:avLst/>
          </a:prstGeom>
        </p:spPr>
      </p:pic>
      <p:pic>
        <p:nvPicPr>
          <p:cNvPr id="48" name="Graphic 47" descr="Medicine with solid fill">
            <a:extLst>
              <a:ext uri="{FF2B5EF4-FFF2-40B4-BE49-F238E27FC236}">
                <a16:creationId xmlns:a16="http://schemas.microsoft.com/office/drawing/2014/main" id="{BC8B577D-0305-D2DE-E9C4-202F7A2CC3D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161" y="3204491"/>
            <a:ext cx="744958" cy="744958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D2D78964-83C7-739E-FF02-19DE740BD5DB}"/>
              </a:ext>
            </a:extLst>
          </p:cNvPr>
          <p:cNvSpPr txBox="1"/>
          <p:nvPr/>
        </p:nvSpPr>
        <p:spPr>
          <a:xfrm>
            <a:off x="722924" y="4069976"/>
            <a:ext cx="171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Mental Health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FDACDE5-2FD4-4FE3-420F-513B92AD6259}"/>
              </a:ext>
            </a:extLst>
          </p:cNvPr>
          <p:cNvSpPr txBox="1"/>
          <p:nvPr/>
        </p:nvSpPr>
        <p:spPr>
          <a:xfrm>
            <a:off x="722925" y="2732836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Dental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0219A24-44EC-9232-31B6-F5BF848548C4}"/>
              </a:ext>
            </a:extLst>
          </p:cNvPr>
          <p:cNvSpPr txBox="1"/>
          <p:nvPr/>
        </p:nvSpPr>
        <p:spPr>
          <a:xfrm>
            <a:off x="722925" y="3325018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Pharmacy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0430AB0-81E0-FE61-07F0-4AC05D2A866C}"/>
              </a:ext>
            </a:extLst>
          </p:cNvPr>
          <p:cNvSpPr txBox="1"/>
          <p:nvPr/>
        </p:nvSpPr>
        <p:spPr>
          <a:xfrm>
            <a:off x="722925" y="2189764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Medical</a:t>
            </a: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53E6ED33-3844-0D64-362A-3C5F70E317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4336718"/>
              </p:ext>
            </p:extLst>
          </p:nvPr>
        </p:nvGraphicFramePr>
        <p:xfrm>
          <a:off x="5562600" y="2897212"/>
          <a:ext cx="3581400" cy="210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58" name="Chart 57">
            <a:extLst>
              <a:ext uri="{FF2B5EF4-FFF2-40B4-BE49-F238E27FC236}">
                <a16:creationId xmlns:a16="http://schemas.microsoft.com/office/drawing/2014/main" id="{05EA24DD-4B46-15A9-9FCE-66AC793433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924410"/>
              </p:ext>
            </p:extLst>
          </p:nvPr>
        </p:nvGraphicFramePr>
        <p:xfrm>
          <a:off x="2457219" y="2891939"/>
          <a:ext cx="3581401" cy="2115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31920581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Evernorth Health Services Segment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7369C00-DC62-2938-03B0-3B0607C7101F}"/>
              </a:ext>
            </a:extLst>
          </p:cNvPr>
          <p:cNvSpPr/>
          <p:nvPr/>
        </p:nvSpPr>
        <p:spPr>
          <a:xfrm>
            <a:off x="3613539" y="1171758"/>
            <a:ext cx="2703720" cy="71759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Evernorth Health Services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DFFFC7F-94E6-DC53-AE3B-F07A85E288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3319206"/>
              </p:ext>
            </p:extLst>
          </p:nvPr>
        </p:nvGraphicFramePr>
        <p:xfrm>
          <a:off x="-76200" y="2931593"/>
          <a:ext cx="3581400" cy="210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CD7F3FC-4876-CD74-CC68-2BD1324F60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7052632"/>
              </p:ext>
            </p:extLst>
          </p:nvPr>
        </p:nvGraphicFramePr>
        <p:xfrm>
          <a:off x="152400" y="882099"/>
          <a:ext cx="3124200" cy="2115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78D2640-029E-5351-A3B3-49B741103D7B}"/>
              </a:ext>
            </a:extLst>
          </p:cNvPr>
          <p:cNvSpPr txBox="1"/>
          <p:nvPr/>
        </p:nvSpPr>
        <p:spPr>
          <a:xfrm>
            <a:off x="6654198" y="1653522"/>
            <a:ext cx="2671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Growth Platform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Created in 2020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9A50D3-B856-5E32-3090-84A0EABFFEE1}"/>
              </a:ext>
            </a:extLst>
          </p:cNvPr>
          <p:cNvSpPr/>
          <p:nvPr/>
        </p:nvSpPr>
        <p:spPr>
          <a:xfrm>
            <a:off x="3613539" y="2638448"/>
            <a:ext cx="2703720" cy="71759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Health solution services and products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6DFF78-5806-5C3D-9282-D7C4E7CD722B}"/>
              </a:ext>
            </a:extLst>
          </p:cNvPr>
          <p:cNvSpPr/>
          <p:nvPr/>
        </p:nvSpPr>
        <p:spPr>
          <a:xfrm>
            <a:off x="3851025" y="3983829"/>
            <a:ext cx="2703720" cy="71759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Pharmacy benefits and home delivery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59CF2E2-0430-1AAB-9D9C-50788C2143D5}"/>
              </a:ext>
            </a:extLst>
          </p:cNvPr>
          <p:cNvSpPr/>
          <p:nvPr/>
        </p:nvSpPr>
        <p:spPr>
          <a:xfrm>
            <a:off x="6734227" y="3266230"/>
            <a:ext cx="2174583" cy="71759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Care delivery and management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2A7362E-C1A7-E398-3B10-9B40C7C29016}"/>
              </a:ext>
            </a:extLst>
          </p:cNvPr>
          <p:cNvCxnSpPr>
            <a:cxnSpLocks/>
            <a:stCxn id="5" idx="2"/>
            <a:endCxn id="11" idx="0"/>
          </p:cNvCxnSpPr>
          <p:nvPr/>
        </p:nvCxnSpPr>
        <p:spPr>
          <a:xfrm>
            <a:off x="4965399" y="1889357"/>
            <a:ext cx="0" cy="749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235761-8A78-8CEF-2D35-CB06024E9CA8}"/>
              </a:ext>
            </a:extLst>
          </p:cNvPr>
          <p:cNvCxnSpPr>
            <a:cxnSpLocks/>
            <a:stCxn id="11" idx="2"/>
            <a:endCxn id="18" idx="0"/>
          </p:cNvCxnSpPr>
          <p:nvPr/>
        </p:nvCxnSpPr>
        <p:spPr>
          <a:xfrm>
            <a:off x="4965399" y="3356047"/>
            <a:ext cx="237486" cy="627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8C1049D-059E-EBD2-85BD-46B6F8CCF53E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6309448" y="2837422"/>
            <a:ext cx="1512071" cy="428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5841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Smaller Subsidiaries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E8C52D-3257-7C01-F11B-EE833F17E3BB}"/>
              </a:ext>
            </a:extLst>
          </p:cNvPr>
          <p:cNvSpPr txBox="1"/>
          <p:nvPr/>
        </p:nvSpPr>
        <p:spPr>
          <a:xfrm>
            <a:off x="304800" y="2231945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Smaller, but still important: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Permanent benefit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0DF7FAF-1BF9-FB7A-CA57-622CF0DA49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1273481"/>
              </p:ext>
            </p:extLst>
          </p:nvPr>
        </p:nvGraphicFramePr>
        <p:xfrm>
          <a:off x="3810000" y="1498610"/>
          <a:ext cx="46482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364907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Business Overview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ACE091B-EE98-A2CE-4EC0-23F0344B87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2491617"/>
              </p:ext>
            </p:extLst>
          </p:nvPr>
        </p:nvGraphicFramePr>
        <p:xfrm>
          <a:off x="609600" y="1047750"/>
          <a:ext cx="4572000" cy="3429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B35765F-9D9F-330F-C274-21A8AE7E4846}"/>
              </a:ext>
            </a:extLst>
          </p:cNvPr>
          <p:cNvSpPr txBox="1"/>
          <p:nvPr/>
        </p:nvSpPr>
        <p:spPr>
          <a:xfrm>
            <a:off x="5410200" y="1654464"/>
            <a:ext cx="3337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”We are undergoing a revolution in health”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7E26C3-87E4-393F-335E-07FF594D2290}"/>
              </a:ext>
            </a:extLst>
          </p:cNvPr>
          <p:cNvSpPr txBox="1"/>
          <p:nvPr/>
        </p:nvSpPr>
        <p:spPr>
          <a:xfrm>
            <a:off x="5348913" y="2214147"/>
            <a:ext cx="318548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US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MCR of 84% from 2021 87%</a:t>
            </a:r>
          </a:p>
          <a:p>
            <a:pPr lvl="1" algn="l"/>
            <a:r>
              <a:rPr lang="en-US" dirty="0">
                <a:latin typeface="+mn-lt"/>
              </a:rPr>
              <a:t>     (lower utilization)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Customer base growth of 5%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algn="l"/>
            <a:endParaRPr lang="en-US" dirty="0">
              <a:latin typeface="+mn-lt"/>
            </a:endParaRPr>
          </a:p>
          <a:p>
            <a:pPr algn="l"/>
            <a:endParaRPr lang="en-US" dirty="0">
              <a:latin typeface="+mn-lt"/>
            </a:endParaRPr>
          </a:p>
          <a:p>
            <a:pPr algn="l"/>
            <a:endParaRPr lang="en-US" dirty="0">
              <a:latin typeface="+mn-lt"/>
            </a:endParaRPr>
          </a:p>
          <a:p>
            <a:pPr marL="285750" lvl="2" indent="-285750" algn="l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285750" lvl="2" indent="-285750" algn="l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285750" lvl="2" indent="-285750" algn="l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1942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5FDD77-C2D5-F7B0-83D3-5287F7A7CD6C}"/>
              </a:ext>
            </a:extLst>
          </p:cNvPr>
          <p:cNvSpPr/>
          <p:nvPr/>
        </p:nvSpPr>
        <p:spPr>
          <a:xfrm>
            <a:off x="-1" y="-4860"/>
            <a:ext cx="9144000" cy="747810"/>
          </a:xfrm>
          <a:custGeom>
            <a:avLst/>
            <a:gdLst/>
            <a:ahLst/>
            <a:cxnLst/>
            <a:rect l="l" t="t" r="r" b="b"/>
            <a:pathLst>
              <a:path w="9144000" h="5140960">
                <a:moveTo>
                  <a:pt x="9144000" y="0"/>
                </a:moveTo>
                <a:lnTo>
                  <a:pt x="0" y="0"/>
                </a:lnTo>
                <a:lnTo>
                  <a:pt x="0" y="5140960"/>
                </a:lnTo>
                <a:lnTo>
                  <a:pt x="9144000" y="514096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275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42709-4341-587F-4CA7-532EF3CA3C66}"/>
              </a:ext>
            </a:extLst>
          </p:cNvPr>
          <p:cNvSpPr txBox="1"/>
          <p:nvPr/>
        </p:nvSpPr>
        <p:spPr>
          <a:xfrm>
            <a:off x="228600" y="107435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Industry Analysis</a:t>
            </a: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BE2712B7-EBD0-E781-C640-349EAC9A4CB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24800" y="231657"/>
            <a:ext cx="822723" cy="27477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C3A2BFA-D43F-5F40-7F86-3F1364F4B609}"/>
              </a:ext>
            </a:extLst>
          </p:cNvPr>
          <p:cNvSpPr/>
          <p:nvPr/>
        </p:nvSpPr>
        <p:spPr>
          <a:xfrm>
            <a:off x="380997" y="1051435"/>
            <a:ext cx="2743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Healthcare Insurance and Plans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6B48A1-04C0-CDEC-6A09-C4874583D9D9}"/>
              </a:ext>
            </a:extLst>
          </p:cNvPr>
          <p:cNvSpPr/>
          <p:nvPr/>
        </p:nvSpPr>
        <p:spPr>
          <a:xfrm>
            <a:off x="1078520" y="2178531"/>
            <a:ext cx="2045677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Customer Base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F97F42-8015-EBE7-F9F3-FDF62A8879E2}"/>
              </a:ext>
            </a:extLst>
          </p:cNvPr>
          <p:cNvSpPr/>
          <p:nvPr/>
        </p:nvSpPr>
        <p:spPr>
          <a:xfrm>
            <a:off x="1078522" y="2927270"/>
            <a:ext cx="2045677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Medical Care Ratio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B66AF3-4A7C-8BCA-E375-66A800306538}"/>
              </a:ext>
            </a:extLst>
          </p:cNvPr>
          <p:cNvSpPr/>
          <p:nvPr/>
        </p:nvSpPr>
        <p:spPr>
          <a:xfrm>
            <a:off x="1078521" y="3692955"/>
            <a:ext cx="2045677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Digitization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145C21-A175-3714-F585-A12DE36FC896}"/>
              </a:ext>
            </a:extLst>
          </p:cNvPr>
          <p:cNvSpPr txBox="1"/>
          <p:nvPr/>
        </p:nvSpPr>
        <p:spPr>
          <a:xfrm>
            <a:off x="3194536" y="1212673"/>
            <a:ext cx="4708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2.3% CAGR in industry wide revenue – why?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E1CBF9-07FB-BDE7-FAF4-22EEF2BA4CD4}"/>
              </a:ext>
            </a:extLst>
          </p:cNvPr>
          <p:cNvSpPr txBox="1"/>
          <p:nvPr/>
        </p:nvSpPr>
        <p:spPr>
          <a:xfrm>
            <a:off x="3194536" y="2225889"/>
            <a:ext cx="4554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Growing customer base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8E96A5-9041-D99B-BDE1-B3A4D1F467C1}"/>
              </a:ext>
            </a:extLst>
          </p:cNvPr>
          <p:cNvSpPr txBox="1"/>
          <p:nvPr/>
        </p:nvSpPr>
        <p:spPr>
          <a:xfrm>
            <a:off x="3141781" y="2971204"/>
            <a:ext cx="5552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Also known as Medical Loss Ratio, decreasing over time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A476E0-2DCE-6FDE-3EE0-B74CDEF2D423}"/>
              </a:ext>
            </a:extLst>
          </p:cNvPr>
          <p:cNvSpPr txBox="1"/>
          <p:nvPr/>
        </p:nvSpPr>
        <p:spPr>
          <a:xfrm>
            <a:off x="3171090" y="3736889"/>
            <a:ext cx="5552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Decentralization leads to lower costs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B65D6E-A46D-E1C5-EF49-A125AB578E27}"/>
              </a:ext>
            </a:extLst>
          </p:cNvPr>
          <p:cNvSpPr/>
          <p:nvPr/>
        </p:nvSpPr>
        <p:spPr>
          <a:xfrm>
            <a:off x="1078520" y="4366275"/>
            <a:ext cx="2045677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Ageing Population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2140E2-A0CB-D72A-7807-516817D5F61E}"/>
              </a:ext>
            </a:extLst>
          </p:cNvPr>
          <p:cNvSpPr txBox="1"/>
          <p:nvPr/>
        </p:nvSpPr>
        <p:spPr>
          <a:xfrm>
            <a:off x="3171089" y="4410209"/>
            <a:ext cx="5552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Sustain and grow demand for government contracts</a:t>
            </a:r>
          </a:p>
        </p:txBody>
      </p:sp>
    </p:spTree>
    <p:extLst>
      <p:ext uri="{BB962C8B-B14F-4D97-AF65-F5344CB8AC3E}">
        <p14:creationId xmlns:p14="http://schemas.microsoft.com/office/powerpoint/2010/main" val="32707961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Words>651</Words>
  <Application>Microsoft Macintosh PowerPoint</Application>
  <PresentationFormat>On-screen Show (16:9)</PresentationFormat>
  <Paragraphs>221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cigna-corp-investor-presentation </dc:title>
  <cp:lastModifiedBy>Patton, Joey</cp:lastModifiedBy>
  <cp:revision>15</cp:revision>
  <dcterms:created xsi:type="dcterms:W3CDTF">2023-02-25T19:54:56Z</dcterms:created>
  <dcterms:modified xsi:type="dcterms:W3CDTF">2023-03-23T14:44:38Z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2023-02-03T00:00:00Z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2023-02-25T00:00:00Z</vt:filetime>
  </property>
  <property fmtid="{D5CDD505-2E9C-101B-9397-08002B2CF9AE}" pid="5" name="Producer">
    <vt:lpwstr>Adobe PDF Library 15.0</vt:lpwstr>
  </property>
  <property fmtid="{D5CDD505-2E9C-101B-9397-08002B2CF9AE}" pid="6" name="bjDocumentLabelXML">
    <vt:lpwstr>&lt;?xml version="1.0" encoding="us-ascii"?&gt;&lt;sisl xmlns:xsi="http://www.w3.org/2001/XMLSchema-instance" xmlns:xsd="http://www.w3.org/2001/XMLSchema" sislVersion="0" policy="06dbc50a-7c40-497c-8ead-392c4a2b388e" origin="userSelected" xmlns="http://www.boldonj</vt:lpwstr>
  </property>
  <property fmtid="{D5CDD505-2E9C-101B-9397-08002B2CF9AE}" pid="7" name="bjDocumentLabelXML-0">
    <vt:lpwstr>ames.com/2008/01/sie/internal/label"&gt;&lt;element uid="3a0f620a-74f7-4504-a030-448d9ea0e08a" value="" /&gt;&lt;element uid="id_classification_nonbusiness" value="" /&gt;&lt;element uid="0bf5a77d-3f3a-4e58-9a8a-1570d5e8454d" value="" /&gt;&lt;/sisl&gt;</vt:lpwstr>
  </property>
  <property fmtid="{D5CDD505-2E9C-101B-9397-08002B2CF9AE}" pid="8" name="bjDocumentSecurityLabel">
    <vt:lpwstr>Public</vt:lpwstr>
  </property>
  <property fmtid="{D5CDD505-2E9C-101B-9397-08002B2CF9AE}" pid="9" name="bjESIDataClassification">
    <vt:lpwstr>XYZZYPublicfwo[qei34890ty@^C@#%^11dc45</vt:lpwstr>
  </property>
  <property fmtid="{D5CDD505-2E9C-101B-9397-08002B2CF9AE}" pid="10" name="bjSaver">
    <vt:lpwstr>QHA+6O2TxRO9/bp608v0+3Fo52Pi3/uY</vt:lpwstr>
  </property>
  <property fmtid="{D5CDD505-2E9C-101B-9397-08002B2CF9AE}" pid="11" name="docIndexRef">
    <vt:lpwstr>2a205fbe-4bc4-4dfa-8136-76b5e607f451</vt:lpwstr>
  </property>
</Properties>
</file>