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p:regular r:id="rId11"/>
      <p:bold r:id="rId12"/>
      <p:italic r:id="rId13"/>
      <p:boldItalic r:id="rId14"/>
    </p:embeddedFont>
    <p:embeddedFont>
      <p:font typeface="Merriweather"/>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regular.fntdata"/><Relationship Id="rId14" Type="http://schemas.openxmlformats.org/officeDocument/2006/relationships/font" Target="fonts/Roboto-boldItalic.fntdata"/><Relationship Id="rId17" Type="http://schemas.openxmlformats.org/officeDocument/2006/relationships/font" Target="fonts/Merriweather-italic.fntdata"/><Relationship Id="rId16"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2e741919b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2e741919b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e741919b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2e741919b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2e741919b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2e741919b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e741919b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e741919b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My Academic Internship Experience</a:t>
            </a:r>
            <a:endParaRPr/>
          </a:p>
        </p:txBody>
      </p:sp>
      <p:sp>
        <p:nvSpPr>
          <p:cNvPr id="65" name="Google Shape;65;p13"/>
          <p:cNvSpPr txBox="1"/>
          <p:nvPr>
            <p:ph idx="1" type="subTitle"/>
          </p:nvPr>
        </p:nvSpPr>
        <p:spPr>
          <a:xfrm>
            <a:off x="2501850" y="1248060"/>
            <a:ext cx="4242600" cy="738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rgbClr val="6AA84F"/>
                </a:solidFill>
              </a:rPr>
              <a:t>Ethan Schneider</a:t>
            </a:r>
            <a:endParaRPr sz="2400">
              <a:solidFill>
                <a:srgbClr val="6AA84F"/>
              </a:solidFill>
            </a:endParaRPr>
          </a:p>
        </p:txBody>
      </p:sp>
      <p:pic>
        <p:nvPicPr>
          <p:cNvPr id="66" name="Google Shape;66;p13"/>
          <p:cNvPicPr preferRelativeResize="0"/>
          <p:nvPr/>
        </p:nvPicPr>
        <p:blipFill rotWithShape="1">
          <a:blip r:embed="rId3">
            <a:alphaModFix/>
          </a:blip>
          <a:srcRect b="4477" l="0" r="0" t="5245"/>
          <a:stretch/>
        </p:blipFill>
        <p:spPr>
          <a:xfrm>
            <a:off x="2263038" y="2123400"/>
            <a:ext cx="4720225" cy="235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ctrTitle"/>
          </p:nvPr>
        </p:nvSpPr>
        <p:spPr>
          <a:xfrm>
            <a:off x="311700" y="75150"/>
            <a:ext cx="8520600" cy="831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About Me:</a:t>
            </a:r>
            <a:endParaRPr/>
          </a:p>
        </p:txBody>
      </p:sp>
      <p:sp>
        <p:nvSpPr>
          <p:cNvPr id="72" name="Google Shape;72;p14"/>
          <p:cNvSpPr txBox="1"/>
          <p:nvPr>
            <p:ph idx="1" type="subTitle"/>
          </p:nvPr>
        </p:nvSpPr>
        <p:spPr>
          <a:xfrm>
            <a:off x="256400" y="667350"/>
            <a:ext cx="8094900" cy="1124700"/>
          </a:xfrm>
          <a:prstGeom prst="rect">
            <a:avLst/>
          </a:prstGeom>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6AA84F"/>
                </a:solidFill>
              </a:rPr>
              <a:t>I am an undergraduate Senior at Loyola in pursuit of a B.A. in Global Studies and a minor in Arabic Language &amp; Culture. I hold a strong passion about international relations, particularly in the Middle East, as well as for exploring the nuances of different global cultures and languages. </a:t>
            </a:r>
            <a:endParaRPr b="1" sz="1500">
              <a:solidFill>
                <a:srgbClr val="6AA84F"/>
              </a:solidFill>
            </a:endParaRPr>
          </a:p>
        </p:txBody>
      </p:sp>
      <p:pic>
        <p:nvPicPr>
          <p:cNvPr id="73" name="Google Shape;73;p14"/>
          <p:cNvPicPr preferRelativeResize="0"/>
          <p:nvPr/>
        </p:nvPicPr>
        <p:blipFill rotWithShape="1">
          <a:blip r:embed="rId3">
            <a:alphaModFix/>
          </a:blip>
          <a:srcRect b="0" l="0" r="0" t="36130"/>
          <a:stretch/>
        </p:blipFill>
        <p:spPr>
          <a:xfrm>
            <a:off x="3170600" y="1858300"/>
            <a:ext cx="2802801" cy="32852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ctrTitle"/>
          </p:nvPr>
        </p:nvSpPr>
        <p:spPr>
          <a:xfrm>
            <a:off x="311700" y="119400"/>
            <a:ext cx="8520600" cy="79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Spring 2023: </a:t>
            </a:r>
            <a:endParaRPr/>
          </a:p>
        </p:txBody>
      </p:sp>
      <p:sp>
        <p:nvSpPr>
          <p:cNvPr id="79" name="Google Shape;79;p15"/>
          <p:cNvSpPr txBox="1"/>
          <p:nvPr>
            <p:ph idx="1" type="subTitle"/>
          </p:nvPr>
        </p:nvSpPr>
        <p:spPr>
          <a:xfrm>
            <a:off x="657300" y="840525"/>
            <a:ext cx="7829400" cy="798600"/>
          </a:xfrm>
          <a:prstGeom prst="rect">
            <a:avLst/>
          </a:prstGeom>
          <a:ln cap="flat" cmpd="sng" w="38100">
            <a:solidFill>
              <a:schemeClr val="accent1"/>
            </a:solidFill>
            <a:prstDash val="solid"/>
            <a:round/>
            <a:headEnd len="sm" w="sm" type="none"/>
            <a:tailEnd len="sm" w="sm" type="none"/>
          </a:ln>
        </p:spPr>
        <p:txBody>
          <a:bodyPr anchorCtr="0" anchor="t" bIns="91425" lIns="91425" spcFirstLastPara="1" rIns="91425" wrap="square" tIns="91425">
            <a:normAutofit fontScale="47500" lnSpcReduction="20000"/>
          </a:bodyPr>
          <a:lstStyle/>
          <a:p>
            <a:pPr indent="0" lvl="0" marL="0" rtl="0" algn="ctr">
              <a:spcBef>
                <a:spcPts val="0"/>
              </a:spcBef>
              <a:spcAft>
                <a:spcPts val="0"/>
              </a:spcAft>
              <a:buNone/>
            </a:pPr>
            <a:r>
              <a:rPr b="1" lang="en" sz="2894">
                <a:solidFill>
                  <a:srgbClr val="6AA84F"/>
                </a:solidFill>
              </a:rPr>
              <a:t>This is my final semester at Loyola, and I am currently enrolled in the Washington, D.C. Internship Program. As I finish my remaining classes, I am working full time as an advocacy intern for Churches for Middle East Peace (CMEP).</a:t>
            </a:r>
            <a:endParaRPr b="1" sz="2894">
              <a:solidFill>
                <a:srgbClr val="6AA84F"/>
              </a:solidFill>
            </a:endParaRPr>
          </a:p>
          <a:p>
            <a:pPr indent="0" lvl="0" marL="0" rtl="0" algn="l">
              <a:spcBef>
                <a:spcPts val="0"/>
              </a:spcBef>
              <a:spcAft>
                <a:spcPts val="0"/>
              </a:spcAft>
              <a:buNone/>
            </a:pPr>
            <a:r>
              <a:t/>
            </a:r>
            <a:endParaRPr/>
          </a:p>
        </p:txBody>
      </p:sp>
      <p:pic>
        <p:nvPicPr>
          <p:cNvPr id="80" name="Google Shape;80;p15"/>
          <p:cNvPicPr preferRelativeResize="0"/>
          <p:nvPr/>
        </p:nvPicPr>
        <p:blipFill>
          <a:blip r:embed="rId3">
            <a:alphaModFix/>
          </a:blip>
          <a:stretch>
            <a:fillRect/>
          </a:stretch>
        </p:blipFill>
        <p:spPr>
          <a:xfrm>
            <a:off x="940625" y="2024225"/>
            <a:ext cx="3631375" cy="2723524"/>
          </a:xfrm>
          <a:prstGeom prst="rect">
            <a:avLst/>
          </a:prstGeom>
          <a:noFill/>
          <a:ln cap="flat" cmpd="sng" w="38100">
            <a:solidFill>
              <a:schemeClr val="accent1"/>
            </a:solidFill>
            <a:prstDash val="solid"/>
            <a:round/>
            <a:headEnd len="sm" w="sm" type="none"/>
            <a:tailEnd len="sm" w="sm" type="none"/>
          </a:ln>
        </p:spPr>
      </p:pic>
      <p:pic>
        <p:nvPicPr>
          <p:cNvPr id="81" name="Google Shape;81;p15"/>
          <p:cNvPicPr preferRelativeResize="0"/>
          <p:nvPr/>
        </p:nvPicPr>
        <p:blipFill>
          <a:blip r:embed="rId4">
            <a:alphaModFix/>
          </a:blip>
          <a:stretch>
            <a:fillRect/>
          </a:stretch>
        </p:blipFill>
        <p:spPr>
          <a:xfrm>
            <a:off x="5259601" y="1786200"/>
            <a:ext cx="2399681" cy="3199575"/>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ctrTitle"/>
          </p:nvPr>
        </p:nvSpPr>
        <p:spPr>
          <a:xfrm>
            <a:off x="311700" y="86200"/>
            <a:ext cx="8520600" cy="82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Who is CMEP?</a:t>
            </a:r>
            <a:endParaRPr/>
          </a:p>
        </p:txBody>
      </p:sp>
      <p:sp>
        <p:nvSpPr>
          <p:cNvPr id="87" name="Google Shape;87;p16"/>
          <p:cNvSpPr txBox="1"/>
          <p:nvPr/>
        </p:nvSpPr>
        <p:spPr>
          <a:xfrm>
            <a:off x="311700" y="674750"/>
            <a:ext cx="8520600" cy="22452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1100"/>
              </a:spcBef>
              <a:spcAft>
                <a:spcPts val="0"/>
              </a:spcAft>
              <a:buNone/>
            </a:pPr>
            <a:r>
              <a:rPr b="1" lang="en">
                <a:solidFill>
                  <a:srgbClr val="6AA84F"/>
                </a:solidFill>
                <a:latin typeface="Roboto"/>
                <a:ea typeface="Roboto"/>
                <a:cs typeface="Roboto"/>
                <a:sym typeface="Roboto"/>
              </a:rPr>
              <a:t>CMEP is a 501(c)(3) non-profit organization based in Washington, D.C. working to encourage U.S. policies that actively promote just, lasting and comprehensive resolutions to conflicts in the Middle East, with a strong focus on the Israeli-Palestine conflict. CMEP is supported by a diverse array of Christian denominations, organizations, and individuals who work together through grassroots advocacy. We are committed to educating the public on the complexities of the conflict and advocating for policies that advance peace and justice. CMEP also works to protect and promote religious freedom for all people in the Middle East.</a:t>
            </a:r>
            <a:r>
              <a:rPr b="1" lang="en" sz="1300">
                <a:solidFill>
                  <a:srgbClr val="6AA84F"/>
                </a:solidFill>
                <a:latin typeface="Roboto"/>
                <a:ea typeface="Roboto"/>
                <a:cs typeface="Roboto"/>
                <a:sym typeface="Roboto"/>
              </a:rPr>
              <a:t> </a:t>
            </a:r>
            <a:endParaRPr b="1" sz="1300">
              <a:solidFill>
                <a:srgbClr val="6AA84F"/>
              </a:solidFill>
              <a:latin typeface="Roboto"/>
              <a:ea typeface="Roboto"/>
              <a:cs typeface="Roboto"/>
              <a:sym typeface="Roboto"/>
            </a:endParaRPr>
          </a:p>
          <a:p>
            <a:pPr indent="0" lvl="0" marL="0" rtl="0" algn="l">
              <a:lnSpc>
                <a:spcPct val="115000"/>
              </a:lnSpc>
              <a:spcBef>
                <a:spcPts val="1100"/>
              </a:spcBef>
              <a:spcAft>
                <a:spcPts val="0"/>
              </a:spcAft>
              <a:buNone/>
            </a:pPr>
            <a:r>
              <a:t/>
            </a:r>
            <a:endParaRPr sz="1200">
              <a:latin typeface="Times New Roman"/>
              <a:ea typeface="Times New Roman"/>
              <a:cs typeface="Times New Roman"/>
              <a:sym typeface="Times New Roman"/>
            </a:endParaRPr>
          </a:p>
        </p:txBody>
      </p:sp>
      <p:pic>
        <p:nvPicPr>
          <p:cNvPr id="88" name="Google Shape;88;p16"/>
          <p:cNvPicPr preferRelativeResize="0"/>
          <p:nvPr/>
        </p:nvPicPr>
        <p:blipFill>
          <a:blip r:embed="rId3">
            <a:alphaModFix/>
          </a:blip>
          <a:stretch>
            <a:fillRect/>
          </a:stretch>
        </p:blipFill>
        <p:spPr>
          <a:xfrm>
            <a:off x="3612625" y="3083413"/>
            <a:ext cx="1918750" cy="1918750"/>
          </a:xfrm>
          <a:prstGeom prst="rect">
            <a:avLst/>
          </a:prstGeom>
          <a:noFill/>
          <a:ln cap="flat" cmpd="sng" w="38100">
            <a:solidFill>
              <a:schemeClr val="accent1"/>
            </a:solidFill>
            <a:prstDash val="solid"/>
            <a:round/>
            <a:headEnd len="sm" w="sm" type="none"/>
            <a:tailEnd len="sm" w="sm" type="none"/>
          </a:ln>
        </p:spPr>
      </p:pic>
      <p:pic>
        <p:nvPicPr>
          <p:cNvPr id="89" name="Google Shape;89;p16"/>
          <p:cNvPicPr preferRelativeResize="0"/>
          <p:nvPr/>
        </p:nvPicPr>
        <p:blipFill>
          <a:blip r:embed="rId4">
            <a:alphaModFix/>
          </a:blip>
          <a:stretch>
            <a:fillRect/>
          </a:stretch>
        </p:blipFill>
        <p:spPr>
          <a:xfrm>
            <a:off x="464775" y="3171238"/>
            <a:ext cx="2628900" cy="1743075"/>
          </a:xfrm>
          <a:prstGeom prst="rect">
            <a:avLst/>
          </a:prstGeom>
          <a:noFill/>
          <a:ln cap="flat" cmpd="sng" w="38100">
            <a:solidFill>
              <a:schemeClr val="accent1"/>
            </a:solidFill>
            <a:prstDash val="solid"/>
            <a:round/>
            <a:headEnd len="sm" w="sm" type="none"/>
            <a:tailEnd len="sm" w="sm" type="none"/>
          </a:ln>
        </p:spPr>
      </p:pic>
      <p:pic>
        <p:nvPicPr>
          <p:cNvPr id="90" name="Google Shape;90;p16"/>
          <p:cNvPicPr preferRelativeResize="0"/>
          <p:nvPr/>
        </p:nvPicPr>
        <p:blipFill>
          <a:blip r:embed="rId5">
            <a:alphaModFix/>
          </a:blip>
          <a:stretch>
            <a:fillRect/>
          </a:stretch>
        </p:blipFill>
        <p:spPr>
          <a:xfrm>
            <a:off x="6004550" y="3124963"/>
            <a:ext cx="2733522" cy="1835650"/>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ctrTitle"/>
          </p:nvPr>
        </p:nvSpPr>
        <p:spPr>
          <a:xfrm>
            <a:off x="311700" y="141525"/>
            <a:ext cx="8520600" cy="85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My Work as an Advocacy Intern </a:t>
            </a:r>
            <a:endParaRPr/>
          </a:p>
        </p:txBody>
      </p:sp>
      <p:sp>
        <p:nvSpPr>
          <p:cNvPr id="96" name="Google Shape;96;p17"/>
          <p:cNvSpPr txBox="1"/>
          <p:nvPr>
            <p:ph idx="1" type="subTitle"/>
          </p:nvPr>
        </p:nvSpPr>
        <p:spPr>
          <a:xfrm>
            <a:off x="480300" y="938325"/>
            <a:ext cx="8183400" cy="1550400"/>
          </a:xfrm>
          <a:prstGeom prst="rect">
            <a:avLst/>
          </a:prstGeom>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5000"/>
              </a:lnSpc>
              <a:spcBef>
                <a:spcPts val="0"/>
              </a:spcBef>
              <a:spcAft>
                <a:spcPts val="0"/>
              </a:spcAft>
              <a:buSzPts val="440"/>
              <a:buNone/>
            </a:pPr>
            <a:r>
              <a:rPr b="1" lang="en" sz="1080">
                <a:solidFill>
                  <a:srgbClr val="6AA84F"/>
                </a:solidFill>
              </a:rPr>
              <a:t>Although I technically don't work “on the hill” like many of my fellow Loyola interns/classmates, CMEP’s office is located right across the street from both the Supreme Court and the Capitol Building. Through CMEP’s engagement with U.S. foreign policy in the Middle East, I have participated in advocacy days on the hill with my coworkers and CMEP coalition partners. During these advocacy days, us and our partners meet with the offices of congressmen and congresswomen to discuss legislation that outlines how the U.S. is involved in different Middle Eastern countries. So, yes, I do not work “on the hill” but it is organizations like mine that I often hear my classmates discussing as they tell stories of people who visit their congressional offices! My work with CMEP has been truly fulfilling, especially through my participation in events like these. </a:t>
            </a:r>
            <a:endParaRPr b="1" sz="1080">
              <a:solidFill>
                <a:srgbClr val="6AA84F"/>
              </a:solidFill>
            </a:endParaRPr>
          </a:p>
          <a:p>
            <a:pPr indent="0" lvl="0" marL="0" rtl="0" algn="l">
              <a:lnSpc>
                <a:spcPct val="90000"/>
              </a:lnSpc>
              <a:spcBef>
                <a:spcPts val="0"/>
              </a:spcBef>
              <a:spcAft>
                <a:spcPts val="0"/>
              </a:spcAft>
              <a:buSzPts val="440"/>
              <a:buNone/>
            </a:pPr>
            <a:r>
              <a:t/>
            </a:r>
            <a:endParaRPr sz="740"/>
          </a:p>
        </p:txBody>
      </p:sp>
      <p:pic>
        <p:nvPicPr>
          <p:cNvPr id="97" name="Google Shape;97;p17"/>
          <p:cNvPicPr preferRelativeResize="0"/>
          <p:nvPr/>
        </p:nvPicPr>
        <p:blipFill>
          <a:blip r:embed="rId3">
            <a:alphaModFix/>
          </a:blip>
          <a:stretch>
            <a:fillRect/>
          </a:stretch>
        </p:blipFill>
        <p:spPr>
          <a:xfrm>
            <a:off x="508838" y="3309375"/>
            <a:ext cx="3881375" cy="1733575"/>
          </a:xfrm>
          <a:prstGeom prst="rect">
            <a:avLst/>
          </a:prstGeom>
          <a:noFill/>
          <a:ln cap="flat" cmpd="sng" w="38100">
            <a:solidFill>
              <a:schemeClr val="dk1"/>
            </a:solidFill>
            <a:prstDash val="solid"/>
            <a:round/>
            <a:headEnd len="sm" w="sm" type="none"/>
            <a:tailEnd len="sm" w="sm" type="none"/>
          </a:ln>
        </p:spPr>
      </p:pic>
      <p:pic>
        <p:nvPicPr>
          <p:cNvPr id="98" name="Google Shape;98;p17"/>
          <p:cNvPicPr preferRelativeResize="0"/>
          <p:nvPr/>
        </p:nvPicPr>
        <p:blipFill>
          <a:blip r:embed="rId4">
            <a:alphaModFix/>
          </a:blip>
          <a:stretch>
            <a:fillRect/>
          </a:stretch>
        </p:blipFill>
        <p:spPr>
          <a:xfrm>
            <a:off x="4702100" y="3309337"/>
            <a:ext cx="3649150" cy="1733575"/>
          </a:xfrm>
          <a:prstGeom prst="rect">
            <a:avLst/>
          </a:prstGeom>
          <a:noFill/>
          <a:ln cap="flat" cmpd="sng" w="38100">
            <a:solidFill>
              <a:schemeClr val="accent1"/>
            </a:solidFill>
            <a:prstDash val="solid"/>
            <a:round/>
            <a:headEnd len="sm" w="sm" type="none"/>
            <a:tailEnd len="sm" w="sm" type="none"/>
          </a:ln>
        </p:spPr>
      </p:pic>
      <p:sp>
        <p:nvSpPr>
          <p:cNvPr id="99" name="Google Shape;99;p17"/>
          <p:cNvSpPr txBox="1"/>
          <p:nvPr/>
        </p:nvSpPr>
        <p:spPr>
          <a:xfrm>
            <a:off x="508838" y="2909125"/>
            <a:ext cx="3881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6AA84F"/>
                </a:solidFill>
                <a:latin typeface="Roboto"/>
                <a:ea typeface="Roboto"/>
                <a:cs typeface="Roboto"/>
                <a:sym typeface="Roboto"/>
              </a:rPr>
              <a:t>Rayburn House Office Building</a:t>
            </a:r>
            <a:endParaRPr b="1">
              <a:solidFill>
                <a:srgbClr val="6AA84F"/>
              </a:solidFill>
              <a:latin typeface="Roboto"/>
              <a:ea typeface="Roboto"/>
              <a:cs typeface="Roboto"/>
              <a:sym typeface="Roboto"/>
            </a:endParaRPr>
          </a:p>
        </p:txBody>
      </p:sp>
      <p:sp>
        <p:nvSpPr>
          <p:cNvPr id="100" name="Google Shape;100;p17"/>
          <p:cNvSpPr txBox="1"/>
          <p:nvPr/>
        </p:nvSpPr>
        <p:spPr>
          <a:xfrm>
            <a:off x="4585975" y="2909125"/>
            <a:ext cx="3881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6AA84F"/>
                </a:solidFill>
                <a:latin typeface="Roboto"/>
                <a:ea typeface="Roboto"/>
                <a:cs typeface="Roboto"/>
                <a:sym typeface="Roboto"/>
              </a:rPr>
              <a:t>Dirksen Senate Office Building</a:t>
            </a:r>
            <a:endParaRPr b="1">
              <a:solidFill>
                <a:srgbClr val="6AA84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