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43891200" cy="32918400"/>
  <p:notesSz cx="6858000" cy="9144000"/>
  <p:defaultTextStyle>
    <a:defPPr>
      <a:defRPr lang="en-US"/>
    </a:defPPr>
    <a:lvl1pPr algn="l" rtl="0" eaLnBrk="0" fontAlgn="base" hangingPunct="0">
      <a:spcBef>
        <a:spcPct val="0"/>
      </a:spcBef>
      <a:spcAft>
        <a:spcPct val="0"/>
      </a:spcAft>
      <a:defRPr sz="35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35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35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35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3500" kern="1200">
        <a:solidFill>
          <a:schemeClr val="tx1"/>
        </a:solidFill>
        <a:latin typeface="Arial" panose="020B0604020202020204" pitchFamily="34" charset="0"/>
        <a:ea typeface="+mn-ea"/>
        <a:cs typeface="+mn-cs"/>
      </a:defRPr>
    </a:lvl5pPr>
    <a:lvl6pPr marL="2286000" algn="l" defTabSz="914400" rtl="0" eaLnBrk="1" latinLnBrk="0" hangingPunct="1">
      <a:defRPr sz="3500" kern="1200">
        <a:solidFill>
          <a:schemeClr val="tx1"/>
        </a:solidFill>
        <a:latin typeface="Arial" panose="020B0604020202020204" pitchFamily="34" charset="0"/>
        <a:ea typeface="+mn-ea"/>
        <a:cs typeface="+mn-cs"/>
      </a:defRPr>
    </a:lvl6pPr>
    <a:lvl7pPr marL="2743200" algn="l" defTabSz="914400" rtl="0" eaLnBrk="1" latinLnBrk="0" hangingPunct="1">
      <a:defRPr sz="3500" kern="1200">
        <a:solidFill>
          <a:schemeClr val="tx1"/>
        </a:solidFill>
        <a:latin typeface="Arial" panose="020B0604020202020204" pitchFamily="34" charset="0"/>
        <a:ea typeface="+mn-ea"/>
        <a:cs typeface="+mn-cs"/>
      </a:defRPr>
    </a:lvl7pPr>
    <a:lvl8pPr marL="3200400" algn="l" defTabSz="914400" rtl="0" eaLnBrk="1" latinLnBrk="0" hangingPunct="1">
      <a:defRPr sz="3500" kern="1200">
        <a:solidFill>
          <a:schemeClr val="tx1"/>
        </a:solidFill>
        <a:latin typeface="Arial" panose="020B0604020202020204" pitchFamily="34" charset="0"/>
        <a:ea typeface="+mn-ea"/>
        <a:cs typeface="+mn-cs"/>
      </a:defRPr>
    </a:lvl8pPr>
    <a:lvl9pPr marL="3657600" algn="l" defTabSz="914400" rtl="0" eaLnBrk="1" latinLnBrk="0" hangingPunct="1">
      <a:defRPr sz="35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DC6"/>
    <a:srgbClr val="FFFFD1"/>
    <a:srgbClr val="FFFFB3"/>
    <a:srgbClr val="FFFF99"/>
    <a:srgbClr val="FFECC5"/>
    <a:srgbClr val="33CC33"/>
    <a:srgbClr val="78002F"/>
    <a:srgbClr val="F8E2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51"/>
    <p:restoredTop sz="96296"/>
  </p:normalViewPr>
  <p:slideViewPr>
    <p:cSldViewPr>
      <p:cViewPr varScale="1">
        <p:scale>
          <a:sx n="26" d="100"/>
          <a:sy n="26" d="100"/>
        </p:scale>
        <p:origin x="1904" y="320"/>
      </p:cViewPr>
      <p:guideLst>
        <p:guide orient="horz" pos="10368"/>
        <p:guide pos="13824"/>
      </p:guideLst>
    </p:cSldViewPr>
  </p:slideViewPr>
  <p:outlineViewPr>
    <p:cViewPr>
      <p:scale>
        <a:sx n="33" d="100"/>
        <a:sy n="33" d="100"/>
      </p:scale>
      <p:origin x="0" y="0"/>
    </p:cViewPr>
  </p:outlin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CD5602-3DF9-0E4B-907B-64CCC0404EEF}" type="datetimeFigureOut">
              <a:rPr lang="en-US" smtClean="0"/>
              <a:t>4/18/23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2E5E6C-083B-D34F-B874-1FE12B261581}" type="slidenum">
              <a:rPr lang="en-US" smtClean="0"/>
              <a:t>‹#›</a:t>
            </a:fld>
            <a:endParaRPr lang="en-US"/>
          </a:p>
        </p:txBody>
      </p:sp>
    </p:spTree>
    <p:extLst>
      <p:ext uri="{BB962C8B-B14F-4D97-AF65-F5344CB8AC3E}">
        <p14:creationId xmlns:p14="http://schemas.microsoft.com/office/powerpoint/2010/main" val="1973049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2E5E6C-083B-D34F-B874-1FE12B261581}" type="slidenum">
              <a:rPr lang="en-US" smtClean="0"/>
              <a:t>1</a:t>
            </a:fld>
            <a:endParaRPr lang="en-US"/>
          </a:p>
        </p:txBody>
      </p:sp>
    </p:spTree>
    <p:extLst>
      <p:ext uri="{BB962C8B-B14F-4D97-AF65-F5344CB8AC3E}">
        <p14:creationId xmlns:p14="http://schemas.microsoft.com/office/powerpoint/2010/main" val="2064904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418" y="10226279"/>
            <a:ext cx="37308367" cy="7055644"/>
          </a:xfrm>
        </p:spPr>
        <p:txBody>
          <a:bodyPr/>
          <a:lstStyle/>
          <a:p>
            <a:r>
              <a:rPr lang="en-US"/>
              <a:t>Click to edit Master title style</a:t>
            </a:r>
          </a:p>
        </p:txBody>
      </p:sp>
      <p:sp>
        <p:nvSpPr>
          <p:cNvPr id="3" name="Subtitle 2"/>
          <p:cNvSpPr>
            <a:spLocks noGrp="1"/>
          </p:cNvSpPr>
          <p:nvPr>
            <p:ph type="subTitle" idx="1"/>
          </p:nvPr>
        </p:nvSpPr>
        <p:spPr>
          <a:xfrm>
            <a:off x="6582834" y="18653523"/>
            <a:ext cx="30725533" cy="8412956"/>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0C834E-2F21-4ADA-94F6-2295701800A7}" type="slidenum">
              <a:rPr lang="en-US" altLang="en-US"/>
              <a:pPr>
                <a:defRPr/>
              </a:pPr>
              <a:t>‹#›</a:t>
            </a:fld>
            <a:endParaRPr lang="en-US" altLang="en-US"/>
          </a:p>
        </p:txBody>
      </p:sp>
    </p:spTree>
    <p:extLst>
      <p:ext uri="{BB962C8B-B14F-4D97-AF65-F5344CB8AC3E}">
        <p14:creationId xmlns:p14="http://schemas.microsoft.com/office/powerpoint/2010/main" val="2139424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8F433DE-49BA-4683-A0EB-053B16819DB6}" type="slidenum">
              <a:rPr lang="en-US" altLang="en-US"/>
              <a:pPr>
                <a:defRPr/>
              </a:pPr>
              <a:t>‹#›</a:t>
            </a:fld>
            <a:endParaRPr lang="en-US" altLang="en-US"/>
          </a:p>
        </p:txBody>
      </p:sp>
    </p:spTree>
    <p:extLst>
      <p:ext uri="{BB962C8B-B14F-4D97-AF65-F5344CB8AC3E}">
        <p14:creationId xmlns:p14="http://schemas.microsoft.com/office/powerpoint/2010/main" val="161404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967" y="1318022"/>
            <a:ext cx="9876367" cy="2808803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2867" y="1318022"/>
            <a:ext cx="29425900" cy="280880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C5D33F-FB73-4E2A-84C5-37C7BCB22E34}" type="slidenum">
              <a:rPr lang="en-US" altLang="en-US"/>
              <a:pPr>
                <a:defRPr/>
              </a:pPr>
              <a:t>‹#›</a:t>
            </a:fld>
            <a:endParaRPr lang="en-US" altLang="en-US"/>
          </a:p>
        </p:txBody>
      </p:sp>
    </p:spTree>
    <p:extLst>
      <p:ext uri="{BB962C8B-B14F-4D97-AF65-F5344CB8AC3E}">
        <p14:creationId xmlns:p14="http://schemas.microsoft.com/office/powerpoint/2010/main" val="2879915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4B866CF-3908-4261-8409-6FF53599B37F}" type="slidenum">
              <a:rPr lang="en-US" altLang="en-US"/>
              <a:pPr>
                <a:defRPr/>
              </a:pPr>
              <a:t>‹#›</a:t>
            </a:fld>
            <a:endParaRPr lang="en-US" altLang="en-US"/>
          </a:p>
        </p:txBody>
      </p:sp>
    </p:spTree>
    <p:extLst>
      <p:ext uri="{BB962C8B-B14F-4D97-AF65-F5344CB8AC3E}">
        <p14:creationId xmlns:p14="http://schemas.microsoft.com/office/powerpoint/2010/main" val="112784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2644"/>
            <a:ext cx="37308367" cy="6538913"/>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3467101" y="13951744"/>
            <a:ext cx="37308367" cy="720090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6DF5FD-06F7-485D-A31E-3D5300B832D8}" type="slidenum">
              <a:rPr lang="en-US" altLang="en-US"/>
              <a:pPr>
                <a:defRPr/>
              </a:pPr>
              <a:t>‹#›</a:t>
            </a:fld>
            <a:endParaRPr lang="en-US" altLang="en-US"/>
          </a:p>
        </p:txBody>
      </p:sp>
    </p:spTree>
    <p:extLst>
      <p:ext uri="{BB962C8B-B14F-4D97-AF65-F5344CB8AC3E}">
        <p14:creationId xmlns:p14="http://schemas.microsoft.com/office/powerpoint/2010/main" val="1178539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2867" y="7680722"/>
            <a:ext cx="19651133" cy="2172533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47200" y="7680722"/>
            <a:ext cx="19651133" cy="2172533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D78D61E-F6E4-48E6-806F-05EF7798B2A6}" type="slidenum">
              <a:rPr lang="en-US" altLang="en-US"/>
              <a:pPr>
                <a:defRPr/>
              </a:pPr>
              <a:t>‹#›</a:t>
            </a:fld>
            <a:endParaRPr lang="en-US" altLang="en-US"/>
          </a:p>
        </p:txBody>
      </p:sp>
    </p:spTree>
    <p:extLst>
      <p:ext uri="{BB962C8B-B14F-4D97-AF65-F5344CB8AC3E}">
        <p14:creationId xmlns:p14="http://schemas.microsoft.com/office/powerpoint/2010/main" val="1953072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985" y="1318022"/>
            <a:ext cx="39501233"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985" y="7368778"/>
            <a:ext cx="19392900" cy="30706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2194985" y="10439401"/>
            <a:ext cx="19392900" cy="1896665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967" y="7368778"/>
            <a:ext cx="19399251" cy="30706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22296967" y="10439401"/>
            <a:ext cx="19399251" cy="1896665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9AD2C1A-7A7B-4E41-AB64-7C938E9F1C2D}" type="slidenum">
              <a:rPr lang="en-US" altLang="en-US"/>
              <a:pPr>
                <a:defRPr/>
              </a:pPr>
              <a:t>‹#›</a:t>
            </a:fld>
            <a:endParaRPr lang="en-US" altLang="en-US"/>
          </a:p>
        </p:txBody>
      </p:sp>
    </p:spTree>
    <p:extLst>
      <p:ext uri="{BB962C8B-B14F-4D97-AF65-F5344CB8AC3E}">
        <p14:creationId xmlns:p14="http://schemas.microsoft.com/office/powerpoint/2010/main" val="3084483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AD5584-3C64-4E93-86F2-1564F0ADB3CB}" type="slidenum">
              <a:rPr lang="en-US" altLang="en-US"/>
              <a:pPr>
                <a:defRPr/>
              </a:pPr>
              <a:t>‹#›</a:t>
            </a:fld>
            <a:endParaRPr lang="en-US" altLang="en-US"/>
          </a:p>
        </p:txBody>
      </p:sp>
    </p:spTree>
    <p:extLst>
      <p:ext uri="{BB962C8B-B14F-4D97-AF65-F5344CB8AC3E}">
        <p14:creationId xmlns:p14="http://schemas.microsoft.com/office/powerpoint/2010/main" val="3559706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248E349-1732-4319-B942-240F677D651A}" type="slidenum">
              <a:rPr lang="en-US" altLang="en-US"/>
              <a:pPr>
                <a:defRPr/>
              </a:pPr>
              <a:t>‹#›</a:t>
            </a:fld>
            <a:endParaRPr lang="en-US" altLang="en-US"/>
          </a:p>
        </p:txBody>
      </p:sp>
    </p:spTree>
    <p:extLst>
      <p:ext uri="{BB962C8B-B14F-4D97-AF65-F5344CB8AC3E}">
        <p14:creationId xmlns:p14="http://schemas.microsoft.com/office/powerpoint/2010/main" val="4267419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985" y="1310879"/>
            <a:ext cx="14439900" cy="557807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17159817" y="1310879"/>
            <a:ext cx="24536400" cy="2809517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985" y="6888956"/>
            <a:ext cx="14439900" cy="22517100"/>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CF9A08-07F2-4F79-9167-DF68881905B7}" type="slidenum">
              <a:rPr lang="en-US" altLang="en-US"/>
              <a:pPr>
                <a:defRPr/>
              </a:pPr>
              <a:t>‹#›</a:t>
            </a:fld>
            <a:endParaRPr lang="en-US" altLang="en-US"/>
          </a:p>
        </p:txBody>
      </p:sp>
    </p:spTree>
    <p:extLst>
      <p:ext uri="{BB962C8B-B14F-4D97-AF65-F5344CB8AC3E}">
        <p14:creationId xmlns:p14="http://schemas.microsoft.com/office/powerpoint/2010/main" val="2266595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134" y="23043356"/>
            <a:ext cx="26335567" cy="271938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8602134" y="2940844"/>
            <a:ext cx="26335567" cy="1975127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8602134" y="25762744"/>
            <a:ext cx="26335567" cy="386357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2DCC650-4B9B-4635-AD8B-A01C68F8513C}" type="slidenum">
              <a:rPr lang="en-US" altLang="en-US"/>
              <a:pPr>
                <a:defRPr/>
              </a:pPr>
              <a:t>‹#›</a:t>
            </a:fld>
            <a:endParaRPr lang="en-US" altLang="en-US"/>
          </a:p>
        </p:txBody>
      </p:sp>
    </p:spTree>
    <p:extLst>
      <p:ext uri="{BB962C8B-B14F-4D97-AF65-F5344CB8AC3E}">
        <p14:creationId xmlns:p14="http://schemas.microsoft.com/office/powerpoint/2010/main" val="3748356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2338" y="1317625"/>
            <a:ext cx="395065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904" tIns="219452" rIns="438904" bIns="219452"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2192338" y="7680325"/>
            <a:ext cx="39506525"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904" tIns="219452" rIns="438904" bIns="21945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2192338" y="29976763"/>
            <a:ext cx="10245725" cy="2286000"/>
          </a:xfrm>
          <a:prstGeom prst="rect">
            <a:avLst/>
          </a:prstGeom>
          <a:noFill/>
          <a:ln w="9525">
            <a:noFill/>
            <a:miter lim="800000"/>
            <a:headEnd/>
            <a:tailEnd/>
          </a:ln>
          <a:effectLst/>
        </p:spPr>
        <p:txBody>
          <a:bodyPr vert="horz" wrap="square" lIns="438904" tIns="219452" rIns="438904" bIns="219452" numCol="1" anchor="t" anchorCtr="0" compatLnSpc="1">
            <a:prstTxWarp prst="textNoShape">
              <a:avLst/>
            </a:prstTxWarp>
          </a:bodyPr>
          <a:lstStyle>
            <a:lvl1pPr eaLnBrk="1" hangingPunct="1">
              <a:defRPr sz="5025">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4993938" y="29976763"/>
            <a:ext cx="13903325" cy="2286000"/>
          </a:xfrm>
          <a:prstGeom prst="rect">
            <a:avLst/>
          </a:prstGeom>
          <a:noFill/>
          <a:ln w="9525">
            <a:noFill/>
            <a:miter lim="800000"/>
            <a:headEnd/>
            <a:tailEnd/>
          </a:ln>
          <a:effectLst/>
        </p:spPr>
        <p:txBody>
          <a:bodyPr vert="horz" wrap="square" lIns="438904" tIns="219452" rIns="438904" bIns="219452" numCol="1" anchor="t" anchorCtr="0" compatLnSpc="1">
            <a:prstTxWarp prst="textNoShape">
              <a:avLst/>
            </a:prstTxWarp>
          </a:bodyPr>
          <a:lstStyle>
            <a:lvl1pPr algn="ctr" eaLnBrk="1" hangingPunct="1">
              <a:defRPr sz="5025">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31453138" y="29976763"/>
            <a:ext cx="10245725" cy="2286000"/>
          </a:xfrm>
          <a:prstGeom prst="rect">
            <a:avLst/>
          </a:prstGeom>
          <a:noFill/>
          <a:ln w="9525">
            <a:noFill/>
            <a:miter lim="800000"/>
            <a:headEnd/>
            <a:tailEnd/>
          </a:ln>
          <a:effectLst/>
        </p:spPr>
        <p:txBody>
          <a:bodyPr vert="horz" wrap="square" lIns="438904" tIns="219452" rIns="438904" bIns="219452" numCol="1" anchor="t" anchorCtr="0" compatLnSpc="1">
            <a:prstTxWarp prst="textNoShape">
              <a:avLst/>
            </a:prstTxWarp>
          </a:bodyPr>
          <a:lstStyle>
            <a:lvl1pPr algn="r" eaLnBrk="1" hangingPunct="1">
              <a:defRPr sz="5025" smtClean="0"/>
            </a:lvl1pPr>
          </a:lstStyle>
          <a:p>
            <a:pPr>
              <a:defRPr/>
            </a:pPr>
            <a:fld id="{FDFF9B68-EC2B-4B1D-90F1-F2D2DD4A6CFB}" type="slidenum">
              <a:rPr lang="en-US" altLang="en-US"/>
              <a:pPr>
                <a:defRPr/>
              </a:pPr>
              <a:t>‹#›</a:t>
            </a:fld>
            <a:endParaRPr lang="en-US" altLang="en-US"/>
          </a:p>
        </p:txBody>
      </p:sp>
      <p:sp>
        <p:nvSpPr>
          <p:cNvPr id="1031" name="Rectangle 7"/>
          <p:cNvSpPr>
            <a:spLocks noChangeArrowheads="1"/>
          </p:cNvSpPr>
          <p:nvPr userDrawn="1"/>
        </p:nvSpPr>
        <p:spPr bwMode="auto">
          <a:xfrm>
            <a:off x="0" y="0"/>
            <a:ext cx="43891200" cy="3429000"/>
          </a:xfrm>
          <a:prstGeom prst="rect">
            <a:avLst/>
          </a:prstGeom>
          <a:solidFill>
            <a:srgbClr val="78002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500">
                <a:solidFill>
                  <a:schemeClr val="tx1"/>
                </a:solidFill>
                <a:latin typeface="Arial" panose="020B0604020202020204" pitchFamily="34" charset="0"/>
              </a:defRPr>
            </a:lvl1pPr>
            <a:lvl2pPr marL="742950" indent="-285750" eaLnBrk="0" hangingPunct="0">
              <a:defRPr sz="3500">
                <a:solidFill>
                  <a:schemeClr val="tx1"/>
                </a:solidFill>
                <a:latin typeface="Arial" panose="020B0604020202020204" pitchFamily="34" charset="0"/>
              </a:defRPr>
            </a:lvl2pPr>
            <a:lvl3pPr marL="1143000" indent="-228600" eaLnBrk="0" hangingPunct="0">
              <a:defRPr sz="3500">
                <a:solidFill>
                  <a:schemeClr val="tx1"/>
                </a:solidFill>
                <a:latin typeface="Arial" panose="020B0604020202020204" pitchFamily="34" charset="0"/>
              </a:defRPr>
            </a:lvl3pPr>
            <a:lvl4pPr marL="1600200" indent="-228600" eaLnBrk="0" hangingPunct="0">
              <a:defRPr sz="3500">
                <a:solidFill>
                  <a:schemeClr val="tx1"/>
                </a:solidFill>
                <a:latin typeface="Arial" panose="020B0604020202020204" pitchFamily="34" charset="0"/>
              </a:defRPr>
            </a:lvl4pPr>
            <a:lvl5pPr marL="2057400" indent="-228600" eaLnBrk="0" hangingPunct="0">
              <a:defRPr sz="3500">
                <a:solidFill>
                  <a:schemeClr val="tx1"/>
                </a:solidFill>
                <a:latin typeface="Arial" panose="020B0604020202020204" pitchFamily="34" charset="0"/>
              </a:defRPr>
            </a:lvl5pPr>
            <a:lvl6pPr marL="2514600" indent="-228600" eaLnBrk="0" fontAlgn="base" hangingPunct="0">
              <a:spcBef>
                <a:spcPct val="0"/>
              </a:spcBef>
              <a:spcAft>
                <a:spcPct val="0"/>
              </a:spcAft>
              <a:defRPr sz="3500">
                <a:solidFill>
                  <a:schemeClr val="tx1"/>
                </a:solidFill>
                <a:latin typeface="Arial" panose="020B0604020202020204" pitchFamily="34" charset="0"/>
              </a:defRPr>
            </a:lvl6pPr>
            <a:lvl7pPr marL="2971800" indent="-228600" eaLnBrk="0" fontAlgn="base" hangingPunct="0">
              <a:spcBef>
                <a:spcPct val="0"/>
              </a:spcBef>
              <a:spcAft>
                <a:spcPct val="0"/>
              </a:spcAft>
              <a:defRPr sz="3500">
                <a:solidFill>
                  <a:schemeClr val="tx1"/>
                </a:solidFill>
                <a:latin typeface="Arial" panose="020B0604020202020204" pitchFamily="34" charset="0"/>
              </a:defRPr>
            </a:lvl7pPr>
            <a:lvl8pPr marL="3429000" indent="-228600" eaLnBrk="0" fontAlgn="base" hangingPunct="0">
              <a:spcBef>
                <a:spcPct val="0"/>
              </a:spcBef>
              <a:spcAft>
                <a:spcPct val="0"/>
              </a:spcAft>
              <a:defRPr sz="3500">
                <a:solidFill>
                  <a:schemeClr val="tx1"/>
                </a:solidFill>
                <a:latin typeface="Arial" panose="020B0604020202020204" pitchFamily="34" charset="0"/>
              </a:defRPr>
            </a:lvl8pPr>
            <a:lvl9pPr marL="3886200" indent="-228600" eaLnBrk="0" fontAlgn="base" hangingPunct="0">
              <a:spcBef>
                <a:spcPct val="0"/>
              </a:spcBef>
              <a:spcAft>
                <a:spcPct val="0"/>
              </a:spcAft>
              <a:defRPr sz="3500">
                <a:solidFill>
                  <a:schemeClr val="tx1"/>
                </a:solidFill>
                <a:latin typeface="Arial" panose="020B0604020202020204" pitchFamily="34" charset="0"/>
              </a:defRPr>
            </a:lvl9pPr>
          </a:lstStyle>
          <a:p>
            <a:pPr eaLnBrk="1" hangingPunct="1">
              <a:defRPr/>
            </a:pPr>
            <a:endParaRPr lang="en-US" altLang="en-US" sz="2625"/>
          </a:p>
        </p:txBody>
      </p:sp>
      <p:pic>
        <p:nvPicPr>
          <p:cNvPr id="1032" name="Picture 3"/>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192338" y="677863"/>
            <a:ext cx="6072187"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90888" rtl="0" eaLnBrk="0" fontAlgn="base" hangingPunct="0">
        <a:spcBef>
          <a:spcPct val="0"/>
        </a:spcBef>
        <a:spcAft>
          <a:spcPct val="0"/>
        </a:spcAft>
        <a:defRPr sz="15900">
          <a:solidFill>
            <a:schemeClr val="tx2"/>
          </a:solidFill>
          <a:latin typeface="+mj-lt"/>
          <a:ea typeface="+mj-ea"/>
          <a:cs typeface="+mj-cs"/>
        </a:defRPr>
      </a:lvl1pPr>
      <a:lvl2pPr algn="ctr" defTabSz="3290888" rtl="0" eaLnBrk="0" fontAlgn="base" hangingPunct="0">
        <a:spcBef>
          <a:spcPct val="0"/>
        </a:spcBef>
        <a:spcAft>
          <a:spcPct val="0"/>
        </a:spcAft>
        <a:defRPr sz="15900">
          <a:solidFill>
            <a:schemeClr val="tx2"/>
          </a:solidFill>
          <a:latin typeface="Arial" charset="0"/>
        </a:defRPr>
      </a:lvl2pPr>
      <a:lvl3pPr algn="ctr" defTabSz="3290888" rtl="0" eaLnBrk="0" fontAlgn="base" hangingPunct="0">
        <a:spcBef>
          <a:spcPct val="0"/>
        </a:spcBef>
        <a:spcAft>
          <a:spcPct val="0"/>
        </a:spcAft>
        <a:defRPr sz="15900">
          <a:solidFill>
            <a:schemeClr val="tx2"/>
          </a:solidFill>
          <a:latin typeface="Arial" charset="0"/>
        </a:defRPr>
      </a:lvl3pPr>
      <a:lvl4pPr algn="ctr" defTabSz="3290888" rtl="0" eaLnBrk="0" fontAlgn="base" hangingPunct="0">
        <a:spcBef>
          <a:spcPct val="0"/>
        </a:spcBef>
        <a:spcAft>
          <a:spcPct val="0"/>
        </a:spcAft>
        <a:defRPr sz="15900">
          <a:solidFill>
            <a:schemeClr val="tx2"/>
          </a:solidFill>
          <a:latin typeface="Arial" charset="0"/>
        </a:defRPr>
      </a:lvl4pPr>
      <a:lvl5pPr algn="ctr" defTabSz="3290888" rtl="0" eaLnBrk="0" fontAlgn="base" hangingPunct="0">
        <a:spcBef>
          <a:spcPct val="0"/>
        </a:spcBef>
        <a:spcAft>
          <a:spcPct val="0"/>
        </a:spcAft>
        <a:defRPr sz="15900">
          <a:solidFill>
            <a:schemeClr val="tx2"/>
          </a:solidFill>
          <a:latin typeface="Arial" charset="0"/>
        </a:defRPr>
      </a:lvl5pPr>
      <a:lvl6pPr marL="342900" algn="ctr" defTabSz="3292079" rtl="0" fontAlgn="base">
        <a:spcBef>
          <a:spcPct val="0"/>
        </a:spcBef>
        <a:spcAft>
          <a:spcPct val="0"/>
        </a:spcAft>
        <a:defRPr sz="15900">
          <a:solidFill>
            <a:schemeClr val="tx2"/>
          </a:solidFill>
          <a:latin typeface="Arial" charset="0"/>
        </a:defRPr>
      </a:lvl6pPr>
      <a:lvl7pPr marL="685800" algn="ctr" defTabSz="3292079" rtl="0" fontAlgn="base">
        <a:spcBef>
          <a:spcPct val="0"/>
        </a:spcBef>
        <a:spcAft>
          <a:spcPct val="0"/>
        </a:spcAft>
        <a:defRPr sz="15900">
          <a:solidFill>
            <a:schemeClr val="tx2"/>
          </a:solidFill>
          <a:latin typeface="Arial" charset="0"/>
        </a:defRPr>
      </a:lvl7pPr>
      <a:lvl8pPr marL="1028700" algn="ctr" defTabSz="3292079" rtl="0" fontAlgn="base">
        <a:spcBef>
          <a:spcPct val="0"/>
        </a:spcBef>
        <a:spcAft>
          <a:spcPct val="0"/>
        </a:spcAft>
        <a:defRPr sz="15900">
          <a:solidFill>
            <a:schemeClr val="tx2"/>
          </a:solidFill>
          <a:latin typeface="Arial" charset="0"/>
        </a:defRPr>
      </a:lvl8pPr>
      <a:lvl9pPr marL="1371600" algn="ctr" defTabSz="3292079" rtl="0" fontAlgn="base">
        <a:spcBef>
          <a:spcPct val="0"/>
        </a:spcBef>
        <a:spcAft>
          <a:spcPct val="0"/>
        </a:spcAft>
        <a:defRPr sz="15900">
          <a:solidFill>
            <a:schemeClr val="tx2"/>
          </a:solidFill>
          <a:latin typeface="Arial" charset="0"/>
        </a:defRPr>
      </a:lvl9pPr>
    </p:titleStyle>
    <p:bodyStyle>
      <a:lvl1pPr marL="1233488" indent="-1233488" algn="l" defTabSz="3290888" rtl="0" eaLnBrk="0" fontAlgn="base" hangingPunct="0">
        <a:spcBef>
          <a:spcPct val="20000"/>
        </a:spcBef>
        <a:spcAft>
          <a:spcPct val="0"/>
        </a:spcAft>
        <a:buChar char="•"/>
        <a:defRPr sz="11500">
          <a:solidFill>
            <a:schemeClr val="tx1"/>
          </a:solidFill>
          <a:latin typeface="+mn-lt"/>
          <a:ea typeface="+mn-ea"/>
          <a:cs typeface="+mn-cs"/>
        </a:defRPr>
      </a:lvl1pPr>
      <a:lvl2pPr marL="2674938" indent="-1028700" algn="l" defTabSz="3290888" rtl="0" eaLnBrk="0" fontAlgn="base" hangingPunct="0">
        <a:spcBef>
          <a:spcPct val="20000"/>
        </a:spcBef>
        <a:spcAft>
          <a:spcPct val="0"/>
        </a:spcAft>
        <a:buChar char="–"/>
        <a:defRPr sz="10100">
          <a:solidFill>
            <a:schemeClr val="tx1"/>
          </a:solidFill>
          <a:latin typeface="+mn-lt"/>
        </a:defRPr>
      </a:lvl2pPr>
      <a:lvl3pPr marL="4114800" indent="-822325" algn="l" defTabSz="3290888" rtl="0" eaLnBrk="0" fontAlgn="base" hangingPunct="0">
        <a:spcBef>
          <a:spcPct val="20000"/>
        </a:spcBef>
        <a:spcAft>
          <a:spcPct val="0"/>
        </a:spcAft>
        <a:buChar char="•"/>
        <a:defRPr sz="8700">
          <a:solidFill>
            <a:schemeClr val="tx1"/>
          </a:solidFill>
          <a:latin typeface="+mn-lt"/>
        </a:defRPr>
      </a:lvl3pPr>
      <a:lvl4pPr marL="5761038" indent="-822325" algn="l" defTabSz="3290888" rtl="0" eaLnBrk="0" fontAlgn="base" hangingPunct="0">
        <a:spcBef>
          <a:spcPct val="20000"/>
        </a:spcBef>
        <a:spcAft>
          <a:spcPct val="0"/>
        </a:spcAft>
        <a:buChar char="–"/>
        <a:defRPr sz="7200">
          <a:solidFill>
            <a:schemeClr val="tx1"/>
          </a:solidFill>
          <a:latin typeface="+mn-lt"/>
        </a:defRPr>
      </a:lvl4pPr>
      <a:lvl5pPr marL="7405688" indent="-822325" algn="l" defTabSz="3290888" rtl="0" eaLnBrk="0" fontAlgn="base" hangingPunct="0">
        <a:spcBef>
          <a:spcPct val="20000"/>
        </a:spcBef>
        <a:spcAft>
          <a:spcPct val="0"/>
        </a:spcAft>
        <a:buChar char="»"/>
        <a:defRPr sz="7200">
          <a:solidFill>
            <a:schemeClr val="tx1"/>
          </a:solidFill>
          <a:latin typeface="+mn-lt"/>
        </a:defRPr>
      </a:lvl5pPr>
      <a:lvl6pPr marL="7749779" indent="-822722" algn="l" defTabSz="3292079" rtl="0" fontAlgn="base">
        <a:spcBef>
          <a:spcPct val="20000"/>
        </a:spcBef>
        <a:spcAft>
          <a:spcPct val="0"/>
        </a:spcAft>
        <a:buChar char="»"/>
        <a:defRPr sz="7200">
          <a:solidFill>
            <a:schemeClr val="tx1"/>
          </a:solidFill>
          <a:latin typeface="+mn-lt"/>
        </a:defRPr>
      </a:lvl6pPr>
      <a:lvl7pPr marL="8092679" indent="-822722" algn="l" defTabSz="3292079" rtl="0" fontAlgn="base">
        <a:spcBef>
          <a:spcPct val="20000"/>
        </a:spcBef>
        <a:spcAft>
          <a:spcPct val="0"/>
        </a:spcAft>
        <a:buChar char="»"/>
        <a:defRPr sz="7200">
          <a:solidFill>
            <a:schemeClr val="tx1"/>
          </a:solidFill>
          <a:latin typeface="+mn-lt"/>
        </a:defRPr>
      </a:lvl7pPr>
      <a:lvl8pPr marL="8435579" indent="-822722" algn="l" defTabSz="3292079" rtl="0" fontAlgn="base">
        <a:spcBef>
          <a:spcPct val="20000"/>
        </a:spcBef>
        <a:spcAft>
          <a:spcPct val="0"/>
        </a:spcAft>
        <a:buChar char="»"/>
        <a:defRPr sz="7200">
          <a:solidFill>
            <a:schemeClr val="tx1"/>
          </a:solidFill>
          <a:latin typeface="+mn-lt"/>
        </a:defRPr>
      </a:lvl8pPr>
      <a:lvl9pPr marL="8778479" indent="-822722" algn="l" defTabSz="3292079" rtl="0" fontAlgn="base">
        <a:spcBef>
          <a:spcPct val="20000"/>
        </a:spcBef>
        <a:spcAft>
          <a:spcPct val="0"/>
        </a:spcAft>
        <a:buChar char="»"/>
        <a:defRPr sz="7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4"/>
          <p:cNvSpPr>
            <a:spLocks noChangeArrowheads="1"/>
          </p:cNvSpPr>
          <p:nvPr/>
        </p:nvSpPr>
        <p:spPr bwMode="auto">
          <a:xfrm>
            <a:off x="8876830" y="113384"/>
            <a:ext cx="27038322" cy="337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0015" tIns="60008" rIns="120015" bIns="60008" anchor="ctr"/>
          <a:lstStyle>
            <a:lvl1pPr defTabSz="4389438" eaLnBrk="0" hangingPunct="0">
              <a:defRPr sz="3500">
                <a:solidFill>
                  <a:schemeClr val="tx1"/>
                </a:solidFill>
                <a:latin typeface="Arial" panose="020B0604020202020204" pitchFamily="34" charset="0"/>
              </a:defRPr>
            </a:lvl1pPr>
            <a:lvl2pPr marL="742950" indent="-285750" defTabSz="4389438" eaLnBrk="0" hangingPunct="0">
              <a:defRPr sz="3500">
                <a:solidFill>
                  <a:schemeClr val="tx1"/>
                </a:solidFill>
                <a:latin typeface="Arial" panose="020B0604020202020204" pitchFamily="34" charset="0"/>
              </a:defRPr>
            </a:lvl2pPr>
            <a:lvl3pPr marL="1143000" indent="-228600" defTabSz="4389438" eaLnBrk="0" hangingPunct="0">
              <a:defRPr sz="3500">
                <a:solidFill>
                  <a:schemeClr val="tx1"/>
                </a:solidFill>
                <a:latin typeface="Arial" panose="020B0604020202020204" pitchFamily="34" charset="0"/>
              </a:defRPr>
            </a:lvl3pPr>
            <a:lvl4pPr marL="1600200" indent="-228600" defTabSz="4389438" eaLnBrk="0" hangingPunct="0">
              <a:defRPr sz="3500">
                <a:solidFill>
                  <a:schemeClr val="tx1"/>
                </a:solidFill>
                <a:latin typeface="Arial" panose="020B0604020202020204" pitchFamily="34" charset="0"/>
              </a:defRPr>
            </a:lvl4pPr>
            <a:lvl5pPr marL="2057400" indent="-228600" defTabSz="4389438" eaLnBrk="0" hangingPunct="0">
              <a:defRPr sz="35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35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35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35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3500">
                <a:solidFill>
                  <a:schemeClr val="tx1"/>
                </a:solidFill>
                <a:latin typeface="Arial" panose="020B0604020202020204" pitchFamily="34" charset="0"/>
              </a:defRPr>
            </a:lvl9pPr>
          </a:lstStyle>
          <a:p>
            <a:pPr algn="ctr" eaLnBrk="1" hangingPunct="1">
              <a:defRPr/>
            </a:pPr>
            <a:r>
              <a:rPr lang="en-US" altLang="en-US" sz="5400" b="1" dirty="0">
                <a:solidFill>
                  <a:schemeClr val="bg1"/>
                </a:solidFill>
              </a:rPr>
              <a:t>Postpartum Depression Screening in Federally Qualified Health Centers (FQHCs)</a:t>
            </a:r>
          </a:p>
          <a:p>
            <a:pPr algn="ctr" eaLnBrk="1" hangingPunct="1">
              <a:defRPr/>
            </a:pPr>
            <a:r>
              <a:rPr lang="en-US" altLang="en-US" sz="3000" b="1" dirty="0">
                <a:solidFill>
                  <a:schemeClr val="bg1"/>
                </a:solidFill>
              </a:rPr>
              <a:t>Gabby </a:t>
            </a:r>
            <a:r>
              <a:rPr lang="en-US" altLang="en-US" sz="3000" b="1" dirty="0" err="1">
                <a:solidFill>
                  <a:schemeClr val="bg1"/>
                </a:solidFill>
              </a:rPr>
              <a:t>Borkorm</a:t>
            </a:r>
            <a:r>
              <a:rPr lang="en-US" altLang="en-US" sz="3000" b="1" dirty="0">
                <a:solidFill>
                  <a:schemeClr val="bg1"/>
                </a:solidFill>
              </a:rPr>
              <a:t>, CNA </a:t>
            </a:r>
            <a:r>
              <a:rPr lang="en-US" altLang="en-US" sz="3000" b="1" baseline="30000" dirty="0">
                <a:solidFill>
                  <a:schemeClr val="bg1"/>
                </a:solidFill>
              </a:rPr>
              <a:t>1 </a:t>
            </a:r>
            <a:r>
              <a:rPr lang="en-US" altLang="en-US" sz="3000" b="1" dirty="0">
                <a:solidFill>
                  <a:schemeClr val="bg1"/>
                </a:solidFill>
              </a:rPr>
              <a:t>and Sandi </a:t>
            </a:r>
            <a:r>
              <a:rPr lang="en-US" altLang="en-US" sz="3000" b="1" dirty="0" err="1">
                <a:solidFill>
                  <a:schemeClr val="bg1"/>
                </a:solidFill>
              </a:rPr>
              <a:t>Tenfelde</a:t>
            </a:r>
            <a:r>
              <a:rPr lang="en-US" altLang="en-US" sz="3000" b="1" dirty="0">
                <a:solidFill>
                  <a:schemeClr val="bg1"/>
                </a:solidFill>
              </a:rPr>
              <a:t>, PhD, APRN, WHNP-BC </a:t>
            </a:r>
            <a:r>
              <a:rPr lang="en-US" altLang="en-US" sz="3000" b="1" baseline="30000" dirty="0">
                <a:solidFill>
                  <a:schemeClr val="bg1"/>
                </a:solidFill>
              </a:rPr>
              <a:t>2</a:t>
            </a:r>
            <a:endParaRPr lang="en-US" altLang="en-US" sz="3000" b="1" dirty="0">
              <a:solidFill>
                <a:schemeClr val="bg1"/>
              </a:solidFill>
            </a:endParaRPr>
          </a:p>
          <a:p>
            <a:pPr algn="ctr" eaLnBrk="1" hangingPunct="1">
              <a:defRPr/>
            </a:pPr>
            <a:r>
              <a:rPr lang="en-US" altLang="en-US" sz="3000" b="1" baseline="30000" dirty="0">
                <a:solidFill>
                  <a:schemeClr val="bg1"/>
                </a:solidFill>
              </a:rPr>
              <a:t>1</a:t>
            </a:r>
            <a:r>
              <a:rPr lang="en-US" altLang="en-US" sz="3000" b="1" dirty="0">
                <a:solidFill>
                  <a:schemeClr val="bg1"/>
                </a:solidFill>
              </a:rPr>
              <a:t>Loyola University Chicago, Undergraduate Student, College of Arts &amp; Sciences, Psychology Major &amp; Bioethics Minor</a:t>
            </a:r>
          </a:p>
          <a:p>
            <a:pPr algn="ctr" eaLnBrk="1" hangingPunct="1">
              <a:defRPr/>
            </a:pPr>
            <a:r>
              <a:rPr lang="en-US" altLang="en-US" sz="3000" b="1" baseline="30000" dirty="0">
                <a:solidFill>
                  <a:schemeClr val="bg1"/>
                </a:solidFill>
              </a:rPr>
              <a:t>2</a:t>
            </a:r>
            <a:r>
              <a:rPr lang="en-US" altLang="en-US" sz="3000" b="1" dirty="0">
                <a:solidFill>
                  <a:schemeClr val="bg1"/>
                </a:solidFill>
              </a:rPr>
              <a:t>Loyola University Chicago, Associate Professor, Marcella </a:t>
            </a:r>
            <a:r>
              <a:rPr lang="en-US" altLang="en-US" sz="3000" b="1" dirty="0" err="1">
                <a:solidFill>
                  <a:schemeClr val="bg1"/>
                </a:solidFill>
              </a:rPr>
              <a:t>Niehoff</a:t>
            </a:r>
            <a:r>
              <a:rPr lang="en-US" altLang="en-US" sz="3000" b="1" dirty="0">
                <a:solidFill>
                  <a:schemeClr val="bg1"/>
                </a:solidFill>
              </a:rPr>
              <a:t> School of Nursing</a:t>
            </a:r>
          </a:p>
        </p:txBody>
      </p:sp>
      <p:sp>
        <p:nvSpPr>
          <p:cNvPr id="2051" name="Rectangle 5"/>
          <p:cNvSpPr>
            <a:spLocks noChangeArrowheads="1"/>
          </p:cNvSpPr>
          <p:nvPr/>
        </p:nvSpPr>
        <p:spPr bwMode="auto">
          <a:xfrm>
            <a:off x="-1588" y="31917628"/>
            <a:ext cx="43892788" cy="1006475"/>
          </a:xfrm>
          <a:prstGeom prst="rect">
            <a:avLst/>
          </a:prstGeom>
          <a:solidFill>
            <a:srgbClr val="78002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500">
                <a:solidFill>
                  <a:schemeClr val="tx1"/>
                </a:solidFill>
                <a:latin typeface="Arial" panose="020B0604020202020204" pitchFamily="34" charset="0"/>
              </a:defRPr>
            </a:lvl1pPr>
            <a:lvl2pPr marL="742950" indent="-285750" eaLnBrk="0" hangingPunct="0">
              <a:defRPr sz="3500">
                <a:solidFill>
                  <a:schemeClr val="tx1"/>
                </a:solidFill>
                <a:latin typeface="Arial" panose="020B0604020202020204" pitchFamily="34" charset="0"/>
              </a:defRPr>
            </a:lvl2pPr>
            <a:lvl3pPr marL="1143000" indent="-228600" eaLnBrk="0" hangingPunct="0">
              <a:defRPr sz="3500">
                <a:solidFill>
                  <a:schemeClr val="tx1"/>
                </a:solidFill>
                <a:latin typeface="Arial" panose="020B0604020202020204" pitchFamily="34" charset="0"/>
              </a:defRPr>
            </a:lvl3pPr>
            <a:lvl4pPr marL="1600200" indent="-228600" eaLnBrk="0" hangingPunct="0">
              <a:defRPr sz="3500">
                <a:solidFill>
                  <a:schemeClr val="tx1"/>
                </a:solidFill>
                <a:latin typeface="Arial" panose="020B0604020202020204" pitchFamily="34" charset="0"/>
              </a:defRPr>
            </a:lvl4pPr>
            <a:lvl5pPr marL="2057400" indent="-228600" eaLnBrk="0" hangingPunct="0">
              <a:defRPr sz="3500">
                <a:solidFill>
                  <a:schemeClr val="tx1"/>
                </a:solidFill>
                <a:latin typeface="Arial" panose="020B0604020202020204" pitchFamily="34" charset="0"/>
              </a:defRPr>
            </a:lvl5pPr>
            <a:lvl6pPr marL="2514600" indent="-228600" eaLnBrk="0" fontAlgn="base" hangingPunct="0">
              <a:spcBef>
                <a:spcPct val="0"/>
              </a:spcBef>
              <a:spcAft>
                <a:spcPct val="0"/>
              </a:spcAft>
              <a:defRPr sz="3500">
                <a:solidFill>
                  <a:schemeClr val="tx1"/>
                </a:solidFill>
                <a:latin typeface="Arial" panose="020B0604020202020204" pitchFamily="34" charset="0"/>
              </a:defRPr>
            </a:lvl6pPr>
            <a:lvl7pPr marL="2971800" indent="-228600" eaLnBrk="0" fontAlgn="base" hangingPunct="0">
              <a:spcBef>
                <a:spcPct val="0"/>
              </a:spcBef>
              <a:spcAft>
                <a:spcPct val="0"/>
              </a:spcAft>
              <a:defRPr sz="3500">
                <a:solidFill>
                  <a:schemeClr val="tx1"/>
                </a:solidFill>
                <a:latin typeface="Arial" panose="020B0604020202020204" pitchFamily="34" charset="0"/>
              </a:defRPr>
            </a:lvl7pPr>
            <a:lvl8pPr marL="3429000" indent="-228600" eaLnBrk="0" fontAlgn="base" hangingPunct="0">
              <a:spcBef>
                <a:spcPct val="0"/>
              </a:spcBef>
              <a:spcAft>
                <a:spcPct val="0"/>
              </a:spcAft>
              <a:defRPr sz="3500">
                <a:solidFill>
                  <a:schemeClr val="tx1"/>
                </a:solidFill>
                <a:latin typeface="Arial" panose="020B0604020202020204" pitchFamily="34" charset="0"/>
              </a:defRPr>
            </a:lvl8pPr>
            <a:lvl9pPr marL="3886200" indent="-228600" eaLnBrk="0" fontAlgn="base" hangingPunct="0">
              <a:spcBef>
                <a:spcPct val="0"/>
              </a:spcBef>
              <a:spcAft>
                <a:spcPct val="0"/>
              </a:spcAft>
              <a:defRPr sz="3500">
                <a:solidFill>
                  <a:schemeClr val="tx1"/>
                </a:solidFill>
                <a:latin typeface="Arial" panose="020B0604020202020204" pitchFamily="34" charset="0"/>
              </a:defRPr>
            </a:lvl9pPr>
          </a:lstStyle>
          <a:p>
            <a:pPr eaLnBrk="1" hangingPunct="1">
              <a:defRPr/>
            </a:pPr>
            <a:endParaRPr lang="en-US" altLang="en-US" sz="2625"/>
          </a:p>
        </p:txBody>
      </p:sp>
      <p:sp>
        <p:nvSpPr>
          <p:cNvPr id="2053" name="Rectangle 10"/>
          <p:cNvSpPr>
            <a:spLocks noChangeArrowheads="1"/>
          </p:cNvSpPr>
          <p:nvPr/>
        </p:nvSpPr>
        <p:spPr bwMode="auto">
          <a:xfrm>
            <a:off x="14925675" y="4618038"/>
            <a:ext cx="13970000" cy="823912"/>
          </a:xfrm>
          <a:prstGeom prst="rect">
            <a:avLst/>
          </a:prstGeom>
          <a:solidFill>
            <a:srgbClr val="78002F"/>
          </a:solidFill>
          <a:ln w="9525">
            <a:solidFill>
              <a:schemeClr val="tx1"/>
            </a:solidFill>
            <a:miter lim="800000"/>
            <a:headEnd/>
            <a:tailEnd/>
          </a:ln>
        </p:spPr>
        <p:txBody>
          <a:bodyPr wrap="none" lIns="120015" tIns="60008" rIns="120015" bIns="60008" anchor="ctr"/>
          <a:lstStyle>
            <a:lvl1pPr defTabSz="4389438">
              <a:spcBef>
                <a:spcPct val="20000"/>
              </a:spcBef>
              <a:buChar char="•"/>
              <a:defRPr sz="11500">
                <a:solidFill>
                  <a:schemeClr val="tx1"/>
                </a:solidFill>
                <a:latin typeface="Arial" panose="020B0604020202020204" pitchFamily="34" charset="0"/>
              </a:defRPr>
            </a:lvl1pPr>
            <a:lvl2pPr marL="742950" indent="-285750" defTabSz="4389438">
              <a:spcBef>
                <a:spcPct val="20000"/>
              </a:spcBef>
              <a:buChar char="–"/>
              <a:defRPr sz="10100">
                <a:solidFill>
                  <a:schemeClr val="tx1"/>
                </a:solidFill>
                <a:latin typeface="Arial" panose="020B0604020202020204" pitchFamily="34" charset="0"/>
              </a:defRPr>
            </a:lvl2pPr>
            <a:lvl3pPr marL="1143000" indent="-228600" defTabSz="4389438">
              <a:spcBef>
                <a:spcPct val="20000"/>
              </a:spcBef>
              <a:buChar char="•"/>
              <a:defRPr sz="8700">
                <a:solidFill>
                  <a:schemeClr val="tx1"/>
                </a:solidFill>
                <a:latin typeface="Arial" panose="020B0604020202020204" pitchFamily="34" charset="0"/>
              </a:defRPr>
            </a:lvl3pPr>
            <a:lvl4pPr marL="1600200" indent="-228600" defTabSz="4389438">
              <a:spcBef>
                <a:spcPct val="20000"/>
              </a:spcBef>
              <a:buChar char="–"/>
              <a:defRPr sz="7200">
                <a:solidFill>
                  <a:schemeClr val="tx1"/>
                </a:solidFill>
                <a:latin typeface="Arial" panose="020B0604020202020204" pitchFamily="34" charset="0"/>
              </a:defRPr>
            </a:lvl4pPr>
            <a:lvl5pPr marL="2057400" indent="-228600" defTabSz="4389438">
              <a:spcBef>
                <a:spcPct val="20000"/>
              </a:spcBef>
              <a:buChar char="»"/>
              <a:defRPr sz="7200">
                <a:solidFill>
                  <a:schemeClr val="tx1"/>
                </a:solidFill>
                <a:latin typeface="Arial" panose="020B0604020202020204" pitchFamily="34" charset="0"/>
              </a:defRPr>
            </a:lvl5pPr>
            <a:lvl6pPr marL="25146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6pPr>
            <a:lvl7pPr marL="29718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7pPr>
            <a:lvl8pPr marL="34290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8pPr>
            <a:lvl9pPr marL="38862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9pPr>
          </a:lstStyle>
          <a:p>
            <a:pPr algn="ctr" eaLnBrk="1" hangingPunct="1">
              <a:spcBef>
                <a:spcPct val="0"/>
              </a:spcBef>
              <a:buFontTx/>
              <a:buNone/>
            </a:pPr>
            <a:r>
              <a:rPr lang="en-US" altLang="en-US" sz="4800" b="1">
                <a:solidFill>
                  <a:schemeClr val="bg1"/>
                </a:solidFill>
              </a:rPr>
              <a:t>Methods</a:t>
            </a:r>
            <a:endParaRPr lang="en-US" altLang="en-US" sz="1800" b="1">
              <a:solidFill>
                <a:schemeClr val="bg1"/>
              </a:solidFill>
            </a:endParaRPr>
          </a:p>
        </p:txBody>
      </p:sp>
      <p:sp>
        <p:nvSpPr>
          <p:cNvPr id="2054" name="Rectangle 10"/>
          <p:cNvSpPr>
            <a:spLocks noChangeArrowheads="1"/>
          </p:cNvSpPr>
          <p:nvPr/>
        </p:nvSpPr>
        <p:spPr bwMode="auto">
          <a:xfrm>
            <a:off x="14925675" y="13075444"/>
            <a:ext cx="13970000" cy="823912"/>
          </a:xfrm>
          <a:prstGeom prst="rect">
            <a:avLst/>
          </a:prstGeom>
          <a:solidFill>
            <a:srgbClr val="78002F"/>
          </a:solidFill>
          <a:ln w="9525">
            <a:solidFill>
              <a:schemeClr val="tx1"/>
            </a:solidFill>
            <a:miter lim="800000"/>
            <a:headEnd/>
            <a:tailEnd/>
          </a:ln>
        </p:spPr>
        <p:txBody>
          <a:bodyPr wrap="none" lIns="120015" tIns="60008" rIns="120015" bIns="60008" anchor="ctr"/>
          <a:lstStyle>
            <a:lvl1pPr defTabSz="4389438">
              <a:spcBef>
                <a:spcPct val="20000"/>
              </a:spcBef>
              <a:buChar char="•"/>
              <a:defRPr sz="11500">
                <a:solidFill>
                  <a:schemeClr val="tx1"/>
                </a:solidFill>
                <a:latin typeface="Arial" panose="020B0604020202020204" pitchFamily="34" charset="0"/>
              </a:defRPr>
            </a:lvl1pPr>
            <a:lvl2pPr marL="742950" indent="-285750" defTabSz="4389438">
              <a:spcBef>
                <a:spcPct val="20000"/>
              </a:spcBef>
              <a:buChar char="–"/>
              <a:defRPr sz="10100">
                <a:solidFill>
                  <a:schemeClr val="tx1"/>
                </a:solidFill>
                <a:latin typeface="Arial" panose="020B0604020202020204" pitchFamily="34" charset="0"/>
              </a:defRPr>
            </a:lvl2pPr>
            <a:lvl3pPr marL="1143000" indent="-228600" defTabSz="4389438">
              <a:spcBef>
                <a:spcPct val="20000"/>
              </a:spcBef>
              <a:buChar char="•"/>
              <a:defRPr sz="8700">
                <a:solidFill>
                  <a:schemeClr val="tx1"/>
                </a:solidFill>
                <a:latin typeface="Arial" panose="020B0604020202020204" pitchFamily="34" charset="0"/>
              </a:defRPr>
            </a:lvl3pPr>
            <a:lvl4pPr marL="1600200" indent="-228600" defTabSz="4389438">
              <a:spcBef>
                <a:spcPct val="20000"/>
              </a:spcBef>
              <a:buChar char="–"/>
              <a:defRPr sz="7200">
                <a:solidFill>
                  <a:schemeClr val="tx1"/>
                </a:solidFill>
                <a:latin typeface="Arial" panose="020B0604020202020204" pitchFamily="34" charset="0"/>
              </a:defRPr>
            </a:lvl4pPr>
            <a:lvl5pPr marL="2057400" indent="-228600" defTabSz="4389438">
              <a:spcBef>
                <a:spcPct val="20000"/>
              </a:spcBef>
              <a:buChar char="»"/>
              <a:defRPr sz="7200">
                <a:solidFill>
                  <a:schemeClr val="tx1"/>
                </a:solidFill>
                <a:latin typeface="Arial" panose="020B0604020202020204" pitchFamily="34" charset="0"/>
              </a:defRPr>
            </a:lvl5pPr>
            <a:lvl6pPr marL="25146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6pPr>
            <a:lvl7pPr marL="29718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7pPr>
            <a:lvl8pPr marL="34290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8pPr>
            <a:lvl9pPr marL="38862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9pPr>
          </a:lstStyle>
          <a:p>
            <a:pPr algn="ctr" eaLnBrk="1" hangingPunct="1">
              <a:spcBef>
                <a:spcPct val="0"/>
              </a:spcBef>
              <a:buFontTx/>
              <a:buNone/>
            </a:pPr>
            <a:r>
              <a:rPr lang="en-US" altLang="en-US" sz="4800" b="1" dirty="0">
                <a:solidFill>
                  <a:schemeClr val="bg1"/>
                </a:solidFill>
              </a:rPr>
              <a:t>Results</a:t>
            </a:r>
            <a:endParaRPr lang="en-US" altLang="en-US" sz="1800" b="1" dirty="0">
              <a:solidFill>
                <a:schemeClr val="bg1"/>
              </a:solidFill>
            </a:endParaRPr>
          </a:p>
        </p:txBody>
      </p:sp>
      <p:sp>
        <p:nvSpPr>
          <p:cNvPr id="2057" name="Rectangle 10"/>
          <p:cNvSpPr>
            <a:spLocks noChangeArrowheads="1"/>
          </p:cNvSpPr>
          <p:nvPr/>
        </p:nvSpPr>
        <p:spPr bwMode="auto">
          <a:xfrm>
            <a:off x="346075" y="4618064"/>
            <a:ext cx="13970000" cy="823912"/>
          </a:xfrm>
          <a:prstGeom prst="rect">
            <a:avLst/>
          </a:prstGeom>
          <a:solidFill>
            <a:srgbClr val="78002F"/>
          </a:solidFill>
          <a:ln w="9525">
            <a:solidFill>
              <a:schemeClr val="tx1"/>
            </a:solidFill>
            <a:miter lim="800000"/>
            <a:headEnd/>
            <a:tailEnd/>
          </a:ln>
        </p:spPr>
        <p:txBody>
          <a:bodyPr wrap="none" lIns="120015" tIns="60008" rIns="120015" bIns="60008" anchor="ctr"/>
          <a:lstStyle>
            <a:lvl1pPr defTabSz="4389438">
              <a:spcBef>
                <a:spcPct val="20000"/>
              </a:spcBef>
              <a:buChar char="•"/>
              <a:defRPr sz="11500">
                <a:solidFill>
                  <a:schemeClr val="tx1"/>
                </a:solidFill>
                <a:latin typeface="Arial" panose="020B0604020202020204" pitchFamily="34" charset="0"/>
              </a:defRPr>
            </a:lvl1pPr>
            <a:lvl2pPr marL="742950" indent="-285750" defTabSz="4389438">
              <a:spcBef>
                <a:spcPct val="20000"/>
              </a:spcBef>
              <a:buChar char="–"/>
              <a:defRPr sz="10100">
                <a:solidFill>
                  <a:schemeClr val="tx1"/>
                </a:solidFill>
                <a:latin typeface="Arial" panose="020B0604020202020204" pitchFamily="34" charset="0"/>
              </a:defRPr>
            </a:lvl2pPr>
            <a:lvl3pPr marL="1143000" indent="-228600" defTabSz="4389438">
              <a:spcBef>
                <a:spcPct val="20000"/>
              </a:spcBef>
              <a:buChar char="•"/>
              <a:defRPr sz="8700">
                <a:solidFill>
                  <a:schemeClr val="tx1"/>
                </a:solidFill>
                <a:latin typeface="Arial" panose="020B0604020202020204" pitchFamily="34" charset="0"/>
              </a:defRPr>
            </a:lvl3pPr>
            <a:lvl4pPr marL="1600200" indent="-228600" defTabSz="4389438">
              <a:spcBef>
                <a:spcPct val="20000"/>
              </a:spcBef>
              <a:buChar char="–"/>
              <a:defRPr sz="7200">
                <a:solidFill>
                  <a:schemeClr val="tx1"/>
                </a:solidFill>
                <a:latin typeface="Arial" panose="020B0604020202020204" pitchFamily="34" charset="0"/>
              </a:defRPr>
            </a:lvl4pPr>
            <a:lvl5pPr marL="2057400" indent="-228600" defTabSz="4389438">
              <a:spcBef>
                <a:spcPct val="20000"/>
              </a:spcBef>
              <a:buChar char="»"/>
              <a:defRPr sz="7200">
                <a:solidFill>
                  <a:schemeClr val="tx1"/>
                </a:solidFill>
                <a:latin typeface="Arial" panose="020B0604020202020204" pitchFamily="34" charset="0"/>
              </a:defRPr>
            </a:lvl5pPr>
            <a:lvl6pPr marL="25146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6pPr>
            <a:lvl7pPr marL="29718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7pPr>
            <a:lvl8pPr marL="34290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8pPr>
            <a:lvl9pPr marL="38862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9pPr>
          </a:lstStyle>
          <a:p>
            <a:pPr algn="ctr" eaLnBrk="1" hangingPunct="1">
              <a:spcBef>
                <a:spcPct val="0"/>
              </a:spcBef>
              <a:buFontTx/>
              <a:buNone/>
            </a:pPr>
            <a:r>
              <a:rPr lang="en-US" altLang="en-US" sz="4800" b="1" dirty="0">
                <a:solidFill>
                  <a:schemeClr val="bg1"/>
                </a:solidFill>
              </a:rPr>
              <a:t>Background</a:t>
            </a:r>
            <a:endParaRPr lang="en-US" altLang="en-US" sz="1800" b="1" dirty="0">
              <a:solidFill>
                <a:schemeClr val="bg1"/>
              </a:solidFill>
            </a:endParaRPr>
          </a:p>
        </p:txBody>
      </p:sp>
      <p:sp>
        <p:nvSpPr>
          <p:cNvPr id="2060" name="Rectangle 10"/>
          <p:cNvSpPr>
            <a:spLocks noChangeArrowheads="1"/>
          </p:cNvSpPr>
          <p:nvPr/>
        </p:nvSpPr>
        <p:spPr bwMode="auto">
          <a:xfrm>
            <a:off x="29506863" y="4618038"/>
            <a:ext cx="13968412" cy="823912"/>
          </a:xfrm>
          <a:prstGeom prst="rect">
            <a:avLst/>
          </a:prstGeom>
          <a:solidFill>
            <a:srgbClr val="78002F"/>
          </a:solidFill>
          <a:ln w="9525">
            <a:solidFill>
              <a:schemeClr val="tx1"/>
            </a:solidFill>
            <a:miter lim="800000"/>
            <a:headEnd/>
            <a:tailEnd/>
          </a:ln>
        </p:spPr>
        <p:txBody>
          <a:bodyPr wrap="none" lIns="120015" tIns="60008" rIns="120015" bIns="60008" anchor="ctr"/>
          <a:lstStyle>
            <a:lvl1pPr defTabSz="4389438">
              <a:spcBef>
                <a:spcPct val="20000"/>
              </a:spcBef>
              <a:buChar char="•"/>
              <a:defRPr sz="11500">
                <a:solidFill>
                  <a:schemeClr val="tx1"/>
                </a:solidFill>
                <a:latin typeface="Arial" panose="020B0604020202020204" pitchFamily="34" charset="0"/>
              </a:defRPr>
            </a:lvl1pPr>
            <a:lvl2pPr marL="742950" indent="-285750" defTabSz="4389438">
              <a:spcBef>
                <a:spcPct val="20000"/>
              </a:spcBef>
              <a:buChar char="–"/>
              <a:defRPr sz="10100">
                <a:solidFill>
                  <a:schemeClr val="tx1"/>
                </a:solidFill>
                <a:latin typeface="Arial" panose="020B0604020202020204" pitchFamily="34" charset="0"/>
              </a:defRPr>
            </a:lvl2pPr>
            <a:lvl3pPr marL="1143000" indent="-228600" defTabSz="4389438">
              <a:spcBef>
                <a:spcPct val="20000"/>
              </a:spcBef>
              <a:buChar char="•"/>
              <a:defRPr sz="8700">
                <a:solidFill>
                  <a:schemeClr val="tx1"/>
                </a:solidFill>
                <a:latin typeface="Arial" panose="020B0604020202020204" pitchFamily="34" charset="0"/>
              </a:defRPr>
            </a:lvl3pPr>
            <a:lvl4pPr marL="1600200" indent="-228600" defTabSz="4389438">
              <a:spcBef>
                <a:spcPct val="20000"/>
              </a:spcBef>
              <a:buChar char="–"/>
              <a:defRPr sz="7200">
                <a:solidFill>
                  <a:schemeClr val="tx1"/>
                </a:solidFill>
                <a:latin typeface="Arial" panose="020B0604020202020204" pitchFamily="34" charset="0"/>
              </a:defRPr>
            </a:lvl4pPr>
            <a:lvl5pPr marL="2057400" indent="-228600" defTabSz="4389438">
              <a:spcBef>
                <a:spcPct val="20000"/>
              </a:spcBef>
              <a:buChar char="»"/>
              <a:defRPr sz="7200">
                <a:solidFill>
                  <a:schemeClr val="tx1"/>
                </a:solidFill>
                <a:latin typeface="Arial" panose="020B0604020202020204" pitchFamily="34" charset="0"/>
              </a:defRPr>
            </a:lvl5pPr>
            <a:lvl6pPr marL="25146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6pPr>
            <a:lvl7pPr marL="29718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7pPr>
            <a:lvl8pPr marL="34290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8pPr>
            <a:lvl9pPr marL="38862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9pPr>
          </a:lstStyle>
          <a:p>
            <a:pPr algn="ctr" eaLnBrk="1" hangingPunct="1">
              <a:spcBef>
                <a:spcPct val="0"/>
              </a:spcBef>
              <a:buFontTx/>
              <a:buNone/>
            </a:pPr>
            <a:r>
              <a:rPr lang="en-US" altLang="en-US" sz="4800" b="1" dirty="0">
                <a:solidFill>
                  <a:schemeClr val="bg1"/>
                </a:solidFill>
              </a:rPr>
              <a:t>Results (continued)</a:t>
            </a:r>
            <a:endParaRPr lang="en-US" altLang="en-US" sz="1800" b="1" dirty="0">
              <a:solidFill>
                <a:schemeClr val="bg1"/>
              </a:solidFill>
            </a:endParaRPr>
          </a:p>
        </p:txBody>
      </p:sp>
      <p:sp>
        <p:nvSpPr>
          <p:cNvPr id="2061" name="Rectangle 10"/>
          <p:cNvSpPr>
            <a:spLocks noChangeArrowheads="1"/>
          </p:cNvSpPr>
          <p:nvPr/>
        </p:nvSpPr>
        <p:spPr bwMode="auto">
          <a:xfrm>
            <a:off x="29293134" y="18098254"/>
            <a:ext cx="13968412" cy="823912"/>
          </a:xfrm>
          <a:prstGeom prst="rect">
            <a:avLst/>
          </a:prstGeom>
          <a:solidFill>
            <a:srgbClr val="78002F"/>
          </a:solidFill>
          <a:ln w="9525">
            <a:solidFill>
              <a:schemeClr val="tx1"/>
            </a:solidFill>
            <a:miter lim="800000"/>
            <a:headEnd/>
            <a:tailEnd/>
          </a:ln>
        </p:spPr>
        <p:txBody>
          <a:bodyPr wrap="none" lIns="120015" tIns="60008" rIns="120015" bIns="60008" anchor="ctr"/>
          <a:lstStyle>
            <a:lvl1pPr defTabSz="4389438">
              <a:spcBef>
                <a:spcPct val="20000"/>
              </a:spcBef>
              <a:buChar char="•"/>
              <a:defRPr sz="11500">
                <a:solidFill>
                  <a:schemeClr val="tx1"/>
                </a:solidFill>
                <a:latin typeface="Arial" panose="020B0604020202020204" pitchFamily="34" charset="0"/>
              </a:defRPr>
            </a:lvl1pPr>
            <a:lvl2pPr marL="742950" indent="-285750" defTabSz="4389438">
              <a:spcBef>
                <a:spcPct val="20000"/>
              </a:spcBef>
              <a:buChar char="–"/>
              <a:defRPr sz="10100">
                <a:solidFill>
                  <a:schemeClr val="tx1"/>
                </a:solidFill>
                <a:latin typeface="Arial" panose="020B0604020202020204" pitchFamily="34" charset="0"/>
              </a:defRPr>
            </a:lvl2pPr>
            <a:lvl3pPr marL="1143000" indent="-228600" defTabSz="4389438">
              <a:spcBef>
                <a:spcPct val="20000"/>
              </a:spcBef>
              <a:buChar char="•"/>
              <a:defRPr sz="8700">
                <a:solidFill>
                  <a:schemeClr val="tx1"/>
                </a:solidFill>
                <a:latin typeface="Arial" panose="020B0604020202020204" pitchFamily="34" charset="0"/>
              </a:defRPr>
            </a:lvl3pPr>
            <a:lvl4pPr marL="1600200" indent="-228600" defTabSz="4389438">
              <a:spcBef>
                <a:spcPct val="20000"/>
              </a:spcBef>
              <a:buChar char="–"/>
              <a:defRPr sz="7200">
                <a:solidFill>
                  <a:schemeClr val="tx1"/>
                </a:solidFill>
                <a:latin typeface="Arial" panose="020B0604020202020204" pitchFamily="34" charset="0"/>
              </a:defRPr>
            </a:lvl4pPr>
            <a:lvl5pPr marL="2057400" indent="-228600" defTabSz="4389438">
              <a:spcBef>
                <a:spcPct val="20000"/>
              </a:spcBef>
              <a:buChar char="»"/>
              <a:defRPr sz="7200">
                <a:solidFill>
                  <a:schemeClr val="tx1"/>
                </a:solidFill>
                <a:latin typeface="Arial" panose="020B0604020202020204" pitchFamily="34" charset="0"/>
              </a:defRPr>
            </a:lvl5pPr>
            <a:lvl6pPr marL="25146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6pPr>
            <a:lvl7pPr marL="29718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7pPr>
            <a:lvl8pPr marL="34290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8pPr>
            <a:lvl9pPr marL="38862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9pPr>
          </a:lstStyle>
          <a:p>
            <a:pPr algn="ctr" eaLnBrk="1" hangingPunct="1">
              <a:spcBef>
                <a:spcPct val="0"/>
              </a:spcBef>
              <a:buFontTx/>
              <a:buNone/>
            </a:pPr>
            <a:r>
              <a:rPr lang="en-US" altLang="en-US" sz="4800" b="1" dirty="0">
                <a:solidFill>
                  <a:schemeClr val="bg1"/>
                </a:solidFill>
              </a:rPr>
              <a:t>Limitations</a:t>
            </a:r>
            <a:endParaRPr lang="en-US" altLang="en-US" sz="1800" b="1" dirty="0">
              <a:solidFill>
                <a:schemeClr val="bg1"/>
              </a:solidFill>
            </a:endParaRPr>
          </a:p>
        </p:txBody>
      </p:sp>
      <p:sp>
        <p:nvSpPr>
          <p:cNvPr id="33" name="Rectangle 10">
            <a:extLst>
              <a:ext uri="{FF2B5EF4-FFF2-40B4-BE49-F238E27FC236}">
                <a16:creationId xmlns:a16="http://schemas.microsoft.com/office/drawing/2014/main" id="{8BEB54A8-D4FA-9244-BA5C-6294DF06EF56}"/>
              </a:ext>
            </a:extLst>
          </p:cNvPr>
          <p:cNvSpPr>
            <a:spLocks noChangeArrowheads="1"/>
          </p:cNvSpPr>
          <p:nvPr/>
        </p:nvSpPr>
        <p:spPr bwMode="auto">
          <a:xfrm>
            <a:off x="425770" y="25860424"/>
            <a:ext cx="13970000" cy="823912"/>
          </a:xfrm>
          <a:prstGeom prst="rect">
            <a:avLst/>
          </a:prstGeom>
          <a:solidFill>
            <a:srgbClr val="78002F"/>
          </a:solidFill>
          <a:ln w="9525">
            <a:solidFill>
              <a:schemeClr val="tx1"/>
            </a:solidFill>
            <a:miter lim="800000"/>
            <a:headEnd/>
            <a:tailEnd/>
          </a:ln>
        </p:spPr>
        <p:txBody>
          <a:bodyPr wrap="none" lIns="120015" tIns="60008" rIns="120015" bIns="60008" anchor="ctr"/>
          <a:lstStyle>
            <a:lvl1pPr defTabSz="4389438">
              <a:spcBef>
                <a:spcPct val="20000"/>
              </a:spcBef>
              <a:buChar char="•"/>
              <a:defRPr sz="11500">
                <a:solidFill>
                  <a:schemeClr val="tx1"/>
                </a:solidFill>
                <a:latin typeface="Arial" panose="020B0604020202020204" pitchFamily="34" charset="0"/>
              </a:defRPr>
            </a:lvl1pPr>
            <a:lvl2pPr marL="742950" indent="-285750" defTabSz="4389438">
              <a:spcBef>
                <a:spcPct val="20000"/>
              </a:spcBef>
              <a:buChar char="–"/>
              <a:defRPr sz="10100">
                <a:solidFill>
                  <a:schemeClr val="tx1"/>
                </a:solidFill>
                <a:latin typeface="Arial" panose="020B0604020202020204" pitchFamily="34" charset="0"/>
              </a:defRPr>
            </a:lvl2pPr>
            <a:lvl3pPr marL="1143000" indent="-228600" defTabSz="4389438">
              <a:spcBef>
                <a:spcPct val="20000"/>
              </a:spcBef>
              <a:buChar char="•"/>
              <a:defRPr sz="8700">
                <a:solidFill>
                  <a:schemeClr val="tx1"/>
                </a:solidFill>
                <a:latin typeface="Arial" panose="020B0604020202020204" pitchFamily="34" charset="0"/>
              </a:defRPr>
            </a:lvl3pPr>
            <a:lvl4pPr marL="1600200" indent="-228600" defTabSz="4389438">
              <a:spcBef>
                <a:spcPct val="20000"/>
              </a:spcBef>
              <a:buChar char="–"/>
              <a:defRPr sz="7200">
                <a:solidFill>
                  <a:schemeClr val="tx1"/>
                </a:solidFill>
                <a:latin typeface="Arial" panose="020B0604020202020204" pitchFamily="34" charset="0"/>
              </a:defRPr>
            </a:lvl4pPr>
            <a:lvl5pPr marL="2057400" indent="-228600" defTabSz="4389438">
              <a:spcBef>
                <a:spcPct val="20000"/>
              </a:spcBef>
              <a:buChar char="»"/>
              <a:defRPr sz="7200">
                <a:solidFill>
                  <a:schemeClr val="tx1"/>
                </a:solidFill>
                <a:latin typeface="Arial" panose="020B0604020202020204" pitchFamily="34" charset="0"/>
              </a:defRPr>
            </a:lvl5pPr>
            <a:lvl6pPr marL="25146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6pPr>
            <a:lvl7pPr marL="29718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7pPr>
            <a:lvl8pPr marL="34290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8pPr>
            <a:lvl9pPr marL="38862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9pPr>
          </a:lstStyle>
          <a:p>
            <a:pPr algn="ctr" eaLnBrk="1" hangingPunct="1">
              <a:spcBef>
                <a:spcPct val="0"/>
              </a:spcBef>
              <a:buFontTx/>
              <a:buNone/>
            </a:pPr>
            <a:r>
              <a:rPr lang="en-US" altLang="en-US" sz="4800" b="1" dirty="0">
                <a:solidFill>
                  <a:schemeClr val="bg1"/>
                </a:solidFill>
              </a:rPr>
              <a:t>Purpose</a:t>
            </a:r>
            <a:endParaRPr lang="en-US" altLang="en-US" sz="1800" b="1" dirty="0">
              <a:solidFill>
                <a:schemeClr val="bg1"/>
              </a:solidFill>
            </a:endParaRPr>
          </a:p>
        </p:txBody>
      </p:sp>
      <p:sp>
        <p:nvSpPr>
          <p:cNvPr id="36" name="Rectangle 10">
            <a:extLst>
              <a:ext uri="{FF2B5EF4-FFF2-40B4-BE49-F238E27FC236}">
                <a16:creationId xmlns:a16="http://schemas.microsoft.com/office/drawing/2014/main" id="{AB7D99A9-E9D2-6A46-93C7-1967ECE202A2}"/>
              </a:ext>
            </a:extLst>
          </p:cNvPr>
          <p:cNvSpPr>
            <a:spLocks noChangeArrowheads="1"/>
          </p:cNvSpPr>
          <p:nvPr/>
        </p:nvSpPr>
        <p:spPr bwMode="auto">
          <a:xfrm>
            <a:off x="29293134" y="23939548"/>
            <a:ext cx="13968412" cy="823912"/>
          </a:xfrm>
          <a:prstGeom prst="rect">
            <a:avLst/>
          </a:prstGeom>
          <a:solidFill>
            <a:srgbClr val="78002F"/>
          </a:solidFill>
          <a:ln w="9525">
            <a:solidFill>
              <a:schemeClr val="tx1"/>
            </a:solidFill>
            <a:miter lim="800000"/>
            <a:headEnd/>
            <a:tailEnd/>
          </a:ln>
        </p:spPr>
        <p:txBody>
          <a:bodyPr wrap="none" lIns="120015" tIns="60008" rIns="120015" bIns="60008" anchor="ctr"/>
          <a:lstStyle>
            <a:lvl1pPr defTabSz="4389438">
              <a:spcBef>
                <a:spcPct val="20000"/>
              </a:spcBef>
              <a:buChar char="•"/>
              <a:defRPr sz="11500">
                <a:solidFill>
                  <a:schemeClr val="tx1"/>
                </a:solidFill>
                <a:latin typeface="Arial" panose="020B0604020202020204" pitchFamily="34" charset="0"/>
              </a:defRPr>
            </a:lvl1pPr>
            <a:lvl2pPr marL="742950" indent="-285750" defTabSz="4389438">
              <a:spcBef>
                <a:spcPct val="20000"/>
              </a:spcBef>
              <a:buChar char="–"/>
              <a:defRPr sz="10100">
                <a:solidFill>
                  <a:schemeClr val="tx1"/>
                </a:solidFill>
                <a:latin typeface="Arial" panose="020B0604020202020204" pitchFamily="34" charset="0"/>
              </a:defRPr>
            </a:lvl2pPr>
            <a:lvl3pPr marL="1143000" indent="-228600" defTabSz="4389438">
              <a:spcBef>
                <a:spcPct val="20000"/>
              </a:spcBef>
              <a:buChar char="•"/>
              <a:defRPr sz="8700">
                <a:solidFill>
                  <a:schemeClr val="tx1"/>
                </a:solidFill>
                <a:latin typeface="Arial" panose="020B0604020202020204" pitchFamily="34" charset="0"/>
              </a:defRPr>
            </a:lvl3pPr>
            <a:lvl4pPr marL="1600200" indent="-228600" defTabSz="4389438">
              <a:spcBef>
                <a:spcPct val="20000"/>
              </a:spcBef>
              <a:buChar char="–"/>
              <a:defRPr sz="7200">
                <a:solidFill>
                  <a:schemeClr val="tx1"/>
                </a:solidFill>
                <a:latin typeface="Arial" panose="020B0604020202020204" pitchFamily="34" charset="0"/>
              </a:defRPr>
            </a:lvl4pPr>
            <a:lvl5pPr marL="2057400" indent="-228600" defTabSz="4389438">
              <a:spcBef>
                <a:spcPct val="20000"/>
              </a:spcBef>
              <a:buChar char="»"/>
              <a:defRPr sz="7200">
                <a:solidFill>
                  <a:schemeClr val="tx1"/>
                </a:solidFill>
                <a:latin typeface="Arial" panose="020B0604020202020204" pitchFamily="34" charset="0"/>
              </a:defRPr>
            </a:lvl5pPr>
            <a:lvl6pPr marL="25146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6pPr>
            <a:lvl7pPr marL="29718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7pPr>
            <a:lvl8pPr marL="34290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8pPr>
            <a:lvl9pPr marL="38862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9pPr>
          </a:lstStyle>
          <a:p>
            <a:pPr algn="ctr" eaLnBrk="1" hangingPunct="1">
              <a:spcBef>
                <a:spcPct val="0"/>
              </a:spcBef>
              <a:buFontTx/>
              <a:buNone/>
            </a:pPr>
            <a:r>
              <a:rPr lang="en-US" altLang="en-US" sz="4800" b="1" dirty="0">
                <a:solidFill>
                  <a:schemeClr val="bg1"/>
                </a:solidFill>
              </a:rPr>
              <a:t>Implications / Conclusion</a:t>
            </a:r>
            <a:endParaRPr lang="en-US" altLang="en-US" sz="1800" b="1" dirty="0">
              <a:solidFill>
                <a:schemeClr val="bg1"/>
              </a:solidFill>
            </a:endParaRPr>
          </a:p>
        </p:txBody>
      </p:sp>
      <p:sp>
        <p:nvSpPr>
          <p:cNvPr id="47" name="Rectangle 10">
            <a:extLst>
              <a:ext uri="{FF2B5EF4-FFF2-40B4-BE49-F238E27FC236}">
                <a16:creationId xmlns:a16="http://schemas.microsoft.com/office/drawing/2014/main" id="{30C03C8C-5C88-DE42-8F8B-220FBF33BD73}"/>
              </a:ext>
            </a:extLst>
          </p:cNvPr>
          <p:cNvSpPr>
            <a:spLocks noChangeArrowheads="1"/>
          </p:cNvSpPr>
          <p:nvPr/>
        </p:nvSpPr>
        <p:spPr bwMode="auto">
          <a:xfrm>
            <a:off x="29447392" y="9582178"/>
            <a:ext cx="13968412" cy="823912"/>
          </a:xfrm>
          <a:prstGeom prst="rect">
            <a:avLst/>
          </a:prstGeom>
          <a:solidFill>
            <a:srgbClr val="78002F"/>
          </a:solidFill>
          <a:ln w="9525">
            <a:solidFill>
              <a:schemeClr val="tx1"/>
            </a:solidFill>
            <a:miter lim="800000"/>
            <a:headEnd/>
            <a:tailEnd/>
          </a:ln>
        </p:spPr>
        <p:txBody>
          <a:bodyPr wrap="none" lIns="120015" tIns="60008" rIns="120015" bIns="60008" anchor="ctr"/>
          <a:lstStyle>
            <a:lvl1pPr defTabSz="4389438">
              <a:spcBef>
                <a:spcPct val="20000"/>
              </a:spcBef>
              <a:buChar char="•"/>
              <a:defRPr sz="11500">
                <a:solidFill>
                  <a:schemeClr val="tx1"/>
                </a:solidFill>
                <a:latin typeface="Arial" panose="020B0604020202020204" pitchFamily="34" charset="0"/>
              </a:defRPr>
            </a:lvl1pPr>
            <a:lvl2pPr marL="742950" indent="-285750" defTabSz="4389438">
              <a:spcBef>
                <a:spcPct val="20000"/>
              </a:spcBef>
              <a:buChar char="–"/>
              <a:defRPr sz="10100">
                <a:solidFill>
                  <a:schemeClr val="tx1"/>
                </a:solidFill>
                <a:latin typeface="Arial" panose="020B0604020202020204" pitchFamily="34" charset="0"/>
              </a:defRPr>
            </a:lvl2pPr>
            <a:lvl3pPr marL="1143000" indent="-228600" defTabSz="4389438">
              <a:spcBef>
                <a:spcPct val="20000"/>
              </a:spcBef>
              <a:buChar char="•"/>
              <a:defRPr sz="8700">
                <a:solidFill>
                  <a:schemeClr val="tx1"/>
                </a:solidFill>
                <a:latin typeface="Arial" panose="020B0604020202020204" pitchFamily="34" charset="0"/>
              </a:defRPr>
            </a:lvl3pPr>
            <a:lvl4pPr marL="1600200" indent="-228600" defTabSz="4389438">
              <a:spcBef>
                <a:spcPct val="20000"/>
              </a:spcBef>
              <a:buChar char="–"/>
              <a:defRPr sz="7200">
                <a:solidFill>
                  <a:schemeClr val="tx1"/>
                </a:solidFill>
                <a:latin typeface="Arial" panose="020B0604020202020204" pitchFamily="34" charset="0"/>
              </a:defRPr>
            </a:lvl4pPr>
            <a:lvl5pPr marL="2057400" indent="-228600" defTabSz="4389438">
              <a:spcBef>
                <a:spcPct val="20000"/>
              </a:spcBef>
              <a:buChar char="»"/>
              <a:defRPr sz="7200">
                <a:solidFill>
                  <a:schemeClr val="tx1"/>
                </a:solidFill>
                <a:latin typeface="Arial" panose="020B0604020202020204" pitchFamily="34" charset="0"/>
              </a:defRPr>
            </a:lvl5pPr>
            <a:lvl6pPr marL="25146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6pPr>
            <a:lvl7pPr marL="29718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7pPr>
            <a:lvl8pPr marL="34290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8pPr>
            <a:lvl9pPr marL="38862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9pPr>
          </a:lstStyle>
          <a:p>
            <a:pPr algn="ctr" eaLnBrk="1" hangingPunct="1">
              <a:spcBef>
                <a:spcPct val="0"/>
              </a:spcBef>
              <a:buFontTx/>
              <a:buNone/>
            </a:pPr>
            <a:r>
              <a:rPr lang="en-US" altLang="en-US" sz="4800" b="1" dirty="0">
                <a:solidFill>
                  <a:schemeClr val="bg1"/>
                </a:solidFill>
              </a:rPr>
              <a:t>Discussion</a:t>
            </a:r>
            <a:endParaRPr lang="en-US" altLang="en-US" sz="1800" b="1" dirty="0">
              <a:solidFill>
                <a:schemeClr val="bg1"/>
              </a:solidFill>
            </a:endParaRPr>
          </a:p>
        </p:txBody>
      </p:sp>
      <p:sp>
        <p:nvSpPr>
          <p:cNvPr id="19" name="TextBox 18">
            <a:extLst>
              <a:ext uri="{FF2B5EF4-FFF2-40B4-BE49-F238E27FC236}">
                <a16:creationId xmlns:a16="http://schemas.microsoft.com/office/drawing/2014/main" id="{93153442-1381-0544-8199-5CA1DE6FED51}"/>
              </a:ext>
            </a:extLst>
          </p:cNvPr>
          <p:cNvSpPr txBox="1"/>
          <p:nvPr/>
        </p:nvSpPr>
        <p:spPr>
          <a:xfrm>
            <a:off x="602618" y="27044376"/>
            <a:ext cx="13970000" cy="3416320"/>
          </a:xfrm>
          <a:prstGeom prst="rect">
            <a:avLst/>
          </a:prstGeom>
          <a:noFill/>
        </p:spPr>
        <p:txBody>
          <a:bodyPr wrap="square" rtlCol="0">
            <a:spAutoFit/>
          </a:bodyPr>
          <a:lstStyle/>
          <a:p>
            <a:pPr algn="ctr"/>
            <a:r>
              <a:rPr lang="en-US" sz="5400" dirty="0"/>
              <a:t>The purpose of this presentation is to describe postpartum depression screening practices for birthing persons in Federally Qualified Health Centers </a:t>
            </a:r>
          </a:p>
        </p:txBody>
      </p:sp>
      <p:sp>
        <p:nvSpPr>
          <p:cNvPr id="22" name="TextBox 21">
            <a:extLst>
              <a:ext uri="{FF2B5EF4-FFF2-40B4-BE49-F238E27FC236}">
                <a16:creationId xmlns:a16="http://schemas.microsoft.com/office/drawing/2014/main" id="{0275D867-54CE-3D4E-83A7-C731496CC079}"/>
              </a:ext>
            </a:extLst>
          </p:cNvPr>
          <p:cNvSpPr txBox="1"/>
          <p:nvPr/>
        </p:nvSpPr>
        <p:spPr>
          <a:xfrm>
            <a:off x="15193228" y="15746385"/>
            <a:ext cx="13970000" cy="10618291"/>
          </a:xfrm>
          <a:prstGeom prst="rect">
            <a:avLst/>
          </a:prstGeom>
          <a:noFill/>
        </p:spPr>
        <p:txBody>
          <a:bodyPr wrap="square" rtlCol="0">
            <a:spAutoFit/>
          </a:bodyPr>
          <a:lstStyle/>
          <a:p>
            <a:pPr algn="ctr"/>
            <a:r>
              <a:rPr lang="en-US" sz="3600" b="1" dirty="0"/>
              <a:t>Table 1.  Prenatal care patient characteristics associated with postpartum EPDS &gt;10</a:t>
            </a:r>
            <a:endParaRPr lang="en-US" sz="3600" dirty="0"/>
          </a:p>
          <a:p>
            <a:endParaRPr lang="en-US" sz="3600" dirty="0"/>
          </a:p>
          <a:p>
            <a:endParaRPr lang="en-US" sz="3600" dirty="0"/>
          </a:p>
          <a:p>
            <a:endParaRPr lang="en-US" sz="3600" dirty="0"/>
          </a:p>
          <a:p>
            <a:endParaRPr lang="en-US" sz="3600" dirty="0"/>
          </a:p>
          <a:p>
            <a:endParaRPr lang="en-US" sz="3600" dirty="0"/>
          </a:p>
          <a:p>
            <a:endParaRPr lang="en-US" sz="3600" dirty="0"/>
          </a:p>
          <a:p>
            <a:endParaRPr lang="en-US" sz="3600" dirty="0"/>
          </a:p>
          <a:p>
            <a:endParaRPr lang="en-US" sz="3600" dirty="0"/>
          </a:p>
          <a:p>
            <a:endParaRPr lang="en-US" sz="3600" b="1" dirty="0"/>
          </a:p>
          <a:p>
            <a:endParaRPr lang="en-US" sz="3600" b="1" dirty="0"/>
          </a:p>
          <a:p>
            <a:endParaRPr lang="en-US" sz="3600" b="1" dirty="0"/>
          </a:p>
          <a:p>
            <a:endParaRPr lang="en-US" sz="3600" b="1" dirty="0"/>
          </a:p>
          <a:p>
            <a:endParaRPr lang="en-US" sz="3600" b="1" dirty="0"/>
          </a:p>
          <a:p>
            <a:endParaRPr lang="en-US" sz="3600" b="1" dirty="0"/>
          </a:p>
          <a:p>
            <a:endParaRPr lang="en-US" sz="3600" b="1" dirty="0"/>
          </a:p>
          <a:p>
            <a:endParaRPr lang="en-US" sz="3600" b="1" dirty="0"/>
          </a:p>
          <a:p>
            <a:endParaRPr lang="en-US" sz="3600" b="1" dirty="0"/>
          </a:p>
        </p:txBody>
      </p:sp>
      <p:sp>
        <p:nvSpPr>
          <p:cNvPr id="24" name="TextBox 23">
            <a:extLst>
              <a:ext uri="{FF2B5EF4-FFF2-40B4-BE49-F238E27FC236}">
                <a16:creationId xmlns:a16="http://schemas.microsoft.com/office/drawing/2014/main" id="{CE98F435-3175-8F4B-8A0D-9A409339FCC0}"/>
              </a:ext>
            </a:extLst>
          </p:cNvPr>
          <p:cNvSpPr txBox="1"/>
          <p:nvPr/>
        </p:nvSpPr>
        <p:spPr>
          <a:xfrm>
            <a:off x="14915144" y="6034521"/>
            <a:ext cx="13933141" cy="7017306"/>
          </a:xfrm>
          <a:prstGeom prst="rect">
            <a:avLst/>
          </a:prstGeom>
          <a:noFill/>
        </p:spPr>
        <p:txBody>
          <a:bodyPr wrap="square" rtlCol="0">
            <a:spAutoFit/>
          </a:bodyPr>
          <a:lstStyle/>
          <a:p>
            <a:pPr marL="457200" indent="-457200">
              <a:spcBef>
                <a:spcPts val="200"/>
              </a:spcBef>
              <a:spcAft>
                <a:spcPts val="200"/>
              </a:spcAft>
              <a:buFont typeface="Arial" panose="020B0604020202020204" pitchFamily="34" charset="0"/>
              <a:buChar char="•"/>
            </a:pPr>
            <a:r>
              <a:rPr lang="en-US" b="1" dirty="0"/>
              <a:t>Design: </a:t>
            </a:r>
            <a:r>
              <a:rPr lang="en-US" dirty="0"/>
              <a:t>Secondary data analysis of clinic level data (2012-2017)</a:t>
            </a:r>
          </a:p>
          <a:p>
            <a:pPr marL="457200" indent="-457200">
              <a:spcBef>
                <a:spcPts val="200"/>
              </a:spcBef>
              <a:spcAft>
                <a:spcPts val="200"/>
              </a:spcAft>
              <a:buFont typeface="Arial" panose="020B0604020202020204" pitchFamily="34" charset="0"/>
              <a:buChar char="•"/>
            </a:pPr>
            <a:r>
              <a:rPr lang="en-US" b="1" dirty="0"/>
              <a:t>Sample: </a:t>
            </a:r>
            <a:r>
              <a:rPr lang="en-US" dirty="0"/>
              <a:t>31,435 birthing persons who returned for postpartum care in Federally Qualified Health Centers</a:t>
            </a:r>
          </a:p>
          <a:p>
            <a:pPr marL="457200" indent="-457200">
              <a:spcBef>
                <a:spcPts val="200"/>
              </a:spcBef>
              <a:spcAft>
                <a:spcPts val="200"/>
              </a:spcAft>
              <a:buFont typeface="Arial" panose="020B0604020202020204" pitchFamily="34" charset="0"/>
              <a:buChar char="•"/>
            </a:pPr>
            <a:r>
              <a:rPr lang="en-US" b="1" dirty="0"/>
              <a:t>Measurements</a:t>
            </a:r>
          </a:p>
          <a:p>
            <a:pPr marL="914400" lvl="1" indent="-457200">
              <a:spcBef>
                <a:spcPts val="200"/>
              </a:spcBef>
              <a:spcAft>
                <a:spcPts val="200"/>
              </a:spcAft>
              <a:buFont typeface="Arial" panose="020B0604020202020204" pitchFamily="34" charset="0"/>
              <a:buChar char="•"/>
            </a:pPr>
            <a:r>
              <a:rPr lang="en-US" dirty="0"/>
              <a:t>Completion of Edinburgh Postpartum Depression Scale (EPDS)</a:t>
            </a:r>
            <a:endParaRPr lang="en-US" i="1" dirty="0"/>
          </a:p>
          <a:p>
            <a:pPr marL="571500" indent="-571500">
              <a:spcBef>
                <a:spcPts val="200"/>
              </a:spcBef>
              <a:spcAft>
                <a:spcPts val="200"/>
              </a:spcAft>
              <a:buFont typeface="Arial" panose="020B0604020202020204" pitchFamily="34" charset="0"/>
              <a:buChar char="•"/>
            </a:pPr>
            <a:r>
              <a:rPr lang="en-US" b="1" dirty="0"/>
              <a:t>Analysis</a:t>
            </a:r>
          </a:p>
          <a:p>
            <a:pPr marL="1028700" lvl="1" indent="-571500">
              <a:spcBef>
                <a:spcPts val="200"/>
              </a:spcBef>
              <a:spcAft>
                <a:spcPts val="200"/>
              </a:spcAft>
              <a:buFont typeface="Arial" panose="020B0604020202020204" pitchFamily="34" charset="0"/>
              <a:buChar char="•"/>
            </a:pPr>
            <a:r>
              <a:rPr lang="en-US" dirty="0"/>
              <a:t>Descriptive statistics were used to describe the sample </a:t>
            </a:r>
          </a:p>
          <a:p>
            <a:pPr marL="1028700" lvl="1" indent="-571500">
              <a:spcBef>
                <a:spcPts val="200"/>
              </a:spcBef>
              <a:spcAft>
                <a:spcPts val="200"/>
              </a:spcAft>
              <a:buFont typeface="Arial" panose="020B0604020202020204" pitchFamily="34" charset="0"/>
              <a:buChar char="•"/>
            </a:pPr>
            <a:r>
              <a:rPr lang="en-US" dirty="0"/>
              <a:t>Logistic regression used to compare bivariate outcome of EPDS&gt;10 (positive scale) on predictor variables</a:t>
            </a:r>
          </a:p>
          <a:p>
            <a:pPr marL="1028700" lvl="1" indent="-571500">
              <a:spcBef>
                <a:spcPts val="200"/>
              </a:spcBef>
              <a:spcAft>
                <a:spcPts val="200"/>
              </a:spcAft>
              <a:buFont typeface="Arial" panose="020B0604020202020204" pitchFamily="34" charset="0"/>
              <a:buChar char="•"/>
            </a:pPr>
            <a:r>
              <a:rPr lang="en-US" dirty="0"/>
              <a:t>SPSS statistical software used</a:t>
            </a:r>
          </a:p>
          <a:p>
            <a:pPr marL="571500" indent="-571500">
              <a:spcBef>
                <a:spcPts val="200"/>
              </a:spcBef>
              <a:spcAft>
                <a:spcPts val="200"/>
              </a:spcAft>
              <a:buFont typeface="Arial" panose="020B0604020202020204" pitchFamily="34" charset="0"/>
              <a:buChar char="•"/>
            </a:pPr>
            <a:r>
              <a:rPr lang="en-US" b="1" dirty="0"/>
              <a:t>Ethics Approval</a:t>
            </a:r>
          </a:p>
          <a:p>
            <a:pPr marL="1028700" lvl="1" indent="-571500">
              <a:spcBef>
                <a:spcPts val="200"/>
              </a:spcBef>
              <a:spcAft>
                <a:spcPts val="200"/>
              </a:spcAft>
              <a:buFont typeface="Arial" panose="020B0604020202020204" pitchFamily="34" charset="0"/>
              <a:buChar char="•"/>
            </a:pPr>
            <a:r>
              <a:rPr lang="en-US" dirty="0"/>
              <a:t>Approved by the Institutional Review Board (IRB) at LUC</a:t>
            </a:r>
          </a:p>
        </p:txBody>
      </p:sp>
      <p:sp>
        <p:nvSpPr>
          <p:cNvPr id="23" name="TextBox 22">
            <a:extLst>
              <a:ext uri="{FF2B5EF4-FFF2-40B4-BE49-F238E27FC236}">
                <a16:creationId xmlns:a16="http://schemas.microsoft.com/office/drawing/2014/main" id="{BF83C126-3BB2-E845-A7FB-9AAE04B2873E}"/>
              </a:ext>
            </a:extLst>
          </p:cNvPr>
          <p:cNvSpPr txBox="1"/>
          <p:nvPr/>
        </p:nvSpPr>
        <p:spPr>
          <a:xfrm>
            <a:off x="29542134" y="5850531"/>
            <a:ext cx="13933141" cy="1251625"/>
          </a:xfrm>
          <a:prstGeom prst="rect">
            <a:avLst/>
          </a:prstGeom>
          <a:noFill/>
        </p:spPr>
        <p:txBody>
          <a:bodyPr wrap="square" rtlCol="0">
            <a:spAutoFit/>
          </a:bodyPr>
          <a:lstStyle/>
          <a:p>
            <a:pPr algn="ctr">
              <a:spcBef>
                <a:spcPts val="200"/>
              </a:spcBef>
              <a:spcAft>
                <a:spcPts val="200"/>
              </a:spcAft>
            </a:pPr>
            <a:r>
              <a:rPr lang="en-US" sz="3600" b="1" dirty="0"/>
              <a:t>When are they getting screened?</a:t>
            </a:r>
          </a:p>
          <a:p>
            <a:pPr>
              <a:spcBef>
                <a:spcPts val="200"/>
              </a:spcBef>
              <a:spcAft>
                <a:spcPts val="200"/>
              </a:spcAft>
            </a:pPr>
            <a:r>
              <a:rPr lang="en-US" sz="3600" b="1" dirty="0"/>
              <a:t>Distribution of days to first recorded postpartum EPDS</a:t>
            </a:r>
          </a:p>
        </p:txBody>
      </p:sp>
      <p:sp>
        <p:nvSpPr>
          <p:cNvPr id="29" name="Rectangle 10">
            <a:extLst>
              <a:ext uri="{FF2B5EF4-FFF2-40B4-BE49-F238E27FC236}">
                <a16:creationId xmlns:a16="http://schemas.microsoft.com/office/drawing/2014/main" id="{C040ACD3-9248-8B48-973B-8889D75956A7}"/>
              </a:ext>
            </a:extLst>
          </p:cNvPr>
          <p:cNvSpPr>
            <a:spLocks noChangeArrowheads="1"/>
          </p:cNvSpPr>
          <p:nvPr/>
        </p:nvSpPr>
        <p:spPr bwMode="auto">
          <a:xfrm>
            <a:off x="29506863" y="29050017"/>
            <a:ext cx="13968412" cy="823912"/>
          </a:xfrm>
          <a:prstGeom prst="rect">
            <a:avLst/>
          </a:prstGeom>
          <a:solidFill>
            <a:srgbClr val="78002F"/>
          </a:solidFill>
          <a:ln w="9525">
            <a:solidFill>
              <a:schemeClr val="tx1"/>
            </a:solidFill>
            <a:miter lim="800000"/>
            <a:headEnd/>
            <a:tailEnd/>
          </a:ln>
        </p:spPr>
        <p:txBody>
          <a:bodyPr wrap="none" lIns="120015" tIns="60008" rIns="120015" bIns="60008" anchor="ctr"/>
          <a:lstStyle>
            <a:lvl1pPr defTabSz="4389438">
              <a:spcBef>
                <a:spcPct val="20000"/>
              </a:spcBef>
              <a:buChar char="•"/>
              <a:defRPr sz="11500">
                <a:solidFill>
                  <a:schemeClr val="tx1"/>
                </a:solidFill>
                <a:latin typeface="Arial" panose="020B0604020202020204" pitchFamily="34" charset="0"/>
              </a:defRPr>
            </a:lvl1pPr>
            <a:lvl2pPr marL="742950" indent="-285750" defTabSz="4389438">
              <a:spcBef>
                <a:spcPct val="20000"/>
              </a:spcBef>
              <a:buChar char="–"/>
              <a:defRPr sz="10100">
                <a:solidFill>
                  <a:schemeClr val="tx1"/>
                </a:solidFill>
                <a:latin typeface="Arial" panose="020B0604020202020204" pitchFamily="34" charset="0"/>
              </a:defRPr>
            </a:lvl2pPr>
            <a:lvl3pPr marL="1143000" indent="-228600" defTabSz="4389438">
              <a:spcBef>
                <a:spcPct val="20000"/>
              </a:spcBef>
              <a:buChar char="•"/>
              <a:defRPr sz="8700">
                <a:solidFill>
                  <a:schemeClr val="tx1"/>
                </a:solidFill>
                <a:latin typeface="Arial" panose="020B0604020202020204" pitchFamily="34" charset="0"/>
              </a:defRPr>
            </a:lvl3pPr>
            <a:lvl4pPr marL="1600200" indent="-228600" defTabSz="4389438">
              <a:spcBef>
                <a:spcPct val="20000"/>
              </a:spcBef>
              <a:buChar char="–"/>
              <a:defRPr sz="7200">
                <a:solidFill>
                  <a:schemeClr val="tx1"/>
                </a:solidFill>
                <a:latin typeface="Arial" panose="020B0604020202020204" pitchFamily="34" charset="0"/>
              </a:defRPr>
            </a:lvl4pPr>
            <a:lvl5pPr marL="2057400" indent="-228600" defTabSz="4389438">
              <a:spcBef>
                <a:spcPct val="20000"/>
              </a:spcBef>
              <a:buChar char="»"/>
              <a:defRPr sz="7200">
                <a:solidFill>
                  <a:schemeClr val="tx1"/>
                </a:solidFill>
                <a:latin typeface="Arial" panose="020B0604020202020204" pitchFamily="34" charset="0"/>
              </a:defRPr>
            </a:lvl5pPr>
            <a:lvl6pPr marL="25146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6pPr>
            <a:lvl7pPr marL="29718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7pPr>
            <a:lvl8pPr marL="34290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8pPr>
            <a:lvl9pPr marL="3886200" indent="-228600" defTabSz="4389438" eaLnBrk="0" fontAlgn="base" hangingPunct="0">
              <a:spcBef>
                <a:spcPct val="20000"/>
              </a:spcBef>
              <a:spcAft>
                <a:spcPct val="0"/>
              </a:spcAft>
              <a:buChar char="»"/>
              <a:defRPr sz="7200">
                <a:solidFill>
                  <a:schemeClr val="tx1"/>
                </a:solidFill>
                <a:latin typeface="Arial" panose="020B0604020202020204" pitchFamily="34" charset="0"/>
              </a:defRPr>
            </a:lvl9pPr>
          </a:lstStyle>
          <a:p>
            <a:pPr algn="ctr" eaLnBrk="1" hangingPunct="1">
              <a:spcBef>
                <a:spcPct val="0"/>
              </a:spcBef>
              <a:buFontTx/>
              <a:buNone/>
            </a:pPr>
            <a:r>
              <a:rPr lang="en-US" altLang="en-US" sz="4800" b="1" dirty="0">
                <a:solidFill>
                  <a:schemeClr val="bg1"/>
                </a:solidFill>
              </a:rPr>
              <a:t>Acknowledgements</a:t>
            </a:r>
            <a:endParaRPr lang="en-US" altLang="en-US" sz="1800" b="1" dirty="0">
              <a:solidFill>
                <a:schemeClr val="bg1"/>
              </a:solidFill>
            </a:endParaRPr>
          </a:p>
        </p:txBody>
      </p:sp>
      <p:sp>
        <p:nvSpPr>
          <p:cNvPr id="6" name="TextBox 5">
            <a:extLst>
              <a:ext uri="{FF2B5EF4-FFF2-40B4-BE49-F238E27FC236}">
                <a16:creationId xmlns:a16="http://schemas.microsoft.com/office/drawing/2014/main" id="{C14438D0-BEA7-A549-AF64-CEBDF3F5B036}"/>
              </a:ext>
            </a:extLst>
          </p:cNvPr>
          <p:cNvSpPr txBox="1"/>
          <p:nvPr/>
        </p:nvSpPr>
        <p:spPr>
          <a:xfrm>
            <a:off x="44707629" y="13487400"/>
            <a:ext cx="184731" cy="63094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46ED7DB0-0A86-D142-BBC6-93BB8EAC7DAF}"/>
              </a:ext>
            </a:extLst>
          </p:cNvPr>
          <p:cNvSpPr txBox="1"/>
          <p:nvPr/>
        </p:nvSpPr>
        <p:spPr>
          <a:xfrm>
            <a:off x="45001543" y="7478486"/>
            <a:ext cx="184731" cy="630942"/>
          </a:xfrm>
          <a:prstGeom prst="rect">
            <a:avLst/>
          </a:prstGeom>
          <a:noFill/>
        </p:spPr>
        <p:txBody>
          <a:bodyPr wrap="none" rtlCol="0">
            <a:spAutoFit/>
          </a:bodyPr>
          <a:lstStyle/>
          <a:p>
            <a:endParaRPr lang="en-US" dirty="0"/>
          </a:p>
        </p:txBody>
      </p:sp>
      <p:graphicFrame>
        <p:nvGraphicFramePr>
          <p:cNvPr id="5" name="Table 7">
            <a:extLst>
              <a:ext uri="{FF2B5EF4-FFF2-40B4-BE49-F238E27FC236}">
                <a16:creationId xmlns:a16="http://schemas.microsoft.com/office/drawing/2014/main" id="{BA7408F1-5E7A-3EF0-006B-E6E43D80EF79}"/>
              </a:ext>
            </a:extLst>
          </p:cNvPr>
          <p:cNvGraphicFramePr>
            <a:graphicFrameLocks noGrp="1"/>
          </p:cNvGraphicFramePr>
          <p:nvPr>
            <p:extLst>
              <p:ext uri="{D42A27DB-BD31-4B8C-83A1-F6EECF244321}">
                <p14:modId xmlns:p14="http://schemas.microsoft.com/office/powerpoint/2010/main" val="283106210"/>
              </p:ext>
            </p:extLst>
          </p:nvPr>
        </p:nvGraphicFramePr>
        <p:xfrm>
          <a:off x="15556210" y="17191928"/>
          <a:ext cx="13244036" cy="13877064"/>
        </p:xfrm>
        <a:graphic>
          <a:graphicData uri="http://schemas.openxmlformats.org/drawingml/2006/table">
            <a:tbl>
              <a:tblPr firstRow="1" bandRow="1">
                <a:tableStyleId>{00A15C55-8517-42AA-B614-E9B94910E393}</a:tableStyleId>
              </a:tblPr>
              <a:tblGrid>
                <a:gridCol w="3938291">
                  <a:extLst>
                    <a:ext uri="{9D8B030D-6E8A-4147-A177-3AD203B41FA5}">
                      <a16:colId xmlns:a16="http://schemas.microsoft.com/office/drawing/2014/main" val="2075135721"/>
                    </a:ext>
                  </a:extLst>
                </a:gridCol>
                <a:gridCol w="3168352">
                  <a:extLst>
                    <a:ext uri="{9D8B030D-6E8A-4147-A177-3AD203B41FA5}">
                      <a16:colId xmlns:a16="http://schemas.microsoft.com/office/drawing/2014/main" val="641213008"/>
                    </a:ext>
                  </a:extLst>
                </a:gridCol>
                <a:gridCol w="3528392">
                  <a:extLst>
                    <a:ext uri="{9D8B030D-6E8A-4147-A177-3AD203B41FA5}">
                      <a16:colId xmlns:a16="http://schemas.microsoft.com/office/drawing/2014/main" val="3326817243"/>
                    </a:ext>
                  </a:extLst>
                </a:gridCol>
                <a:gridCol w="2609001">
                  <a:extLst>
                    <a:ext uri="{9D8B030D-6E8A-4147-A177-3AD203B41FA5}">
                      <a16:colId xmlns:a16="http://schemas.microsoft.com/office/drawing/2014/main" val="476598580"/>
                    </a:ext>
                  </a:extLst>
                </a:gridCol>
              </a:tblGrid>
              <a:tr h="1052401">
                <a:tc>
                  <a:txBody>
                    <a:bodyPr/>
                    <a:lstStyle/>
                    <a:p>
                      <a:endParaRPr lang="en-US" sz="3200" dirty="0"/>
                    </a:p>
                  </a:txBody>
                  <a:tcPr/>
                </a:tc>
                <a:tc>
                  <a:txBody>
                    <a:bodyPr/>
                    <a:lstStyle/>
                    <a:p>
                      <a:pPr algn="ctr"/>
                      <a:r>
                        <a:rPr lang="en-US" sz="3200" dirty="0"/>
                        <a:t>N(%) of Sample</a:t>
                      </a:r>
                    </a:p>
                  </a:txBody>
                  <a:tcPr/>
                </a:tc>
                <a:tc>
                  <a:txBody>
                    <a:bodyPr/>
                    <a:lstStyle/>
                    <a:p>
                      <a:pPr algn="ctr"/>
                      <a:r>
                        <a:rPr lang="en-US" sz="3200" dirty="0"/>
                        <a:t>N(%) with </a:t>
                      </a:r>
                    </a:p>
                    <a:p>
                      <a:pPr algn="ctr"/>
                      <a:r>
                        <a:rPr lang="en-US" sz="3200" dirty="0"/>
                        <a:t>EPDS &gt;10</a:t>
                      </a:r>
                    </a:p>
                  </a:txBody>
                  <a:tcPr/>
                </a:tc>
                <a:tc>
                  <a:txBody>
                    <a:bodyPr/>
                    <a:lstStyle/>
                    <a:p>
                      <a:pPr algn="ctr"/>
                      <a:r>
                        <a:rPr lang="en-US" sz="3200" dirty="0"/>
                        <a:t>p value</a:t>
                      </a:r>
                    </a:p>
                  </a:txBody>
                  <a:tcPr/>
                </a:tc>
                <a:extLst>
                  <a:ext uri="{0D108BD9-81ED-4DB2-BD59-A6C34878D82A}">
                    <a16:rowId xmlns:a16="http://schemas.microsoft.com/office/drawing/2014/main" val="2927699208"/>
                  </a:ext>
                </a:extLst>
              </a:tr>
              <a:tr h="648744">
                <a:tc>
                  <a:txBody>
                    <a:bodyPr/>
                    <a:lstStyle/>
                    <a:p>
                      <a:r>
                        <a:rPr lang="en-US" sz="3200" dirty="0"/>
                        <a:t>Overall </a:t>
                      </a:r>
                    </a:p>
                  </a:txBody>
                  <a:tcPr/>
                </a:tc>
                <a:tc>
                  <a:txBody>
                    <a:bodyPr/>
                    <a:lstStyle/>
                    <a:p>
                      <a:pPr algn="ctr"/>
                      <a:r>
                        <a:rPr lang="en-US" sz="3200" dirty="0"/>
                        <a:t>20604</a:t>
                      </a:r>
                    </a:p>
                  </a:txBody>
                  <a:tcPr/>
                </a:tc>
                <a:tc>
                  <a:txBody>
                    <a:bodyPr/>
                    <a:lstStyle/>
                    <a:p>
                      <a:pPr algn="ctr"/>
                      <a:r>
                        <a:rPr lang="en-US" sz="3200" dirty="0"/>
                        <a:t>1213 (5.9)</a:t>
                      </a:r>
                    </a:p>
                  </a:txBody>
                  <a:tcPr/>
                </a:tc>
                <a:tc>
                  <a:txBody>
                    <a:bodyPr/>
                    <a:lstStyle/>
                    <a:p>
                      <a:pPr algn="ctr"/>
                      <a:endParaRPr lang="en-US" sz="3200" dirty="0"/>
                    </a:p>
                  </a:txBody>
                  <a:tcPr/>
                </a:tc>
                <a:extLst>
                  <a:ext uri="{0D108BD9-81ED-4DB2-BD59-A6C34878D82A}">
                    <a16:rowId xmlns:a16="http://schemas.microsoft.com/office/drawing/2014/main" val="3692620298"/>
                  </a:ext>
                </a:extLst>
              </a:tr>
              <a:tr h="1052401">
                <a:tc>
                  <a:txBody>
                    <a:bodyPr/>
                    <a:lstStyle/>
                    <a:p>
                      <a:r>
                        <a:rPr lang="en-US" sz="3200" dirty="0"/>
                        <a:t>Age at first PNC visit</a:t>
                      </a:r>
                    </a:p>
                    <a:p>
                      <a:r>
                        <a:rPr lang="en-US" sz="3200" dirty="0"/>
                        <a:t>&lt;25</a:t>
                      </a:r>
                    </a:p>
                    <a:p>
                      <a:r>
                        <a:rPr lang="en-US" sz="3200" dirty="0"/>
                        <a:t>25-30</a:t>
                      </a:r>
                    </a:p>
                    <a:p>
                      <a:r>
                        <a:rPr lang="en-US" sz="3200" dirty="0"/>
                        <a:t>30-35</a:t>
                      </a:r>
                    </a:p>
                    <a:p>
                      <a:r>
                        <a:rPr lang="en-US" sz="3200" dirty="0"/>
                        <a:t>&gt;35</a:t>
                      </a:r>
                    </a:p>
                  </a:txBody>
                  <a:tcPr/>
                </a:tc>
                <a:tc>
                  <a:txBody>
                    <a:bodyPr/>
                    <a:lstStyle/>
                    <a:p>
                      <a:pPr algn="ctr"/>
                      <a:endParaRPr lang="en-US" sz="3200" dirty="0"/>
                    </a:p>
                    <a:p>
                      <a:pPr algn="ctr"/>
                      <a:r>
                        <a:rPr lang="en-US" sz="3200" dirty="0"/>
                        <a:t>7586</a:t>
                      </a:r>
                    </a:p>
                    <a:p>
                      <a:pPr algn="ctr"/>
                      <a:r>
                        <a:rPr lang="en-US" sz="3200" dirty="0"/>
                        <a:t>6078</a:t>
                      </a:r>
                    </a:p>
                    <a:p>
                      <a:pPr algn="ctr"/>
                      <a:r>
                        <a:rPr lang="en-US" sz="3200" dirty="0"/>
                        <a:t>4315</a:t>
                      </a:r>
                    </a:p>
                    <a:p>
                      <a:pPr algn="ctr"/>
                      <a:r>
                        <a:rPr lang="en-US" sz="3200" dirty="0"/>
                        <a:t>2625</a:t>
                      </a:r>
                    </a:p>
                  </a:txBody>
                  <a:tcPr/>
                </a:tc>
                <a:tc>
                  <a:txBody>
                    <a:bodyPr/>
                    <a:lstStyle/>
                    <a:p>
                      <a:pPr algn="ctr"/>
                      <a:endParaRPr lang="en-US" sz="3200" dirty="0"/>
                    </a:p>
                    <a:p>
                      <a:pPr algn="ctr"/>
                      <a:r>
                        <a:rPr lang="en-US" sz="3200" dirty="0"/>
                        <a:t>485 (6.4)</a:t>
                      </a:r>
                    </a:p>
                    <a:p>
                      <a:pPr algn="ctr"/>
                      <a:r>
                        <a:rPr lang="en-US" sz="3200" dirty="0"/>
                        <a:t>342 (5.6)</a:t>
                      </a:r>
                    </a:p>
                    <a:p>
                      <a:pPr algn="ctr"/>
                      <a:r>
                        <a:rPr lang="en-US" sz="3200" dirty="0"/>
                        <a:t>224 (5.2)</a:t>
                      </a:r>
                    </a:p>
                    <a:p>
                      <a:pPr algn="ctr"/>
                      <a:r>
                        <a:rPr lang="en-US" sz="3200" dirty="0"/>
                        <a:t>162 (6.2)</a:t>
                      </a:r>
                    </a:p>
                  </a:txBody>
                  <a:tcPr/>
                </a:tc>
                <a:tc>
                  <a:txBody>
                    <a:bodyPr/>
                    <a:lstStyle/>
                    <a:p>
                      <a:pPr algn="ctr"/>
                      <a:endParaRPr lang="en-US" sz="3200" dirty="0"/>
                    </a:p>
                    <a:p>
                      <a:pPr algn="ctr"/>
                      <a:endParaRPr lang="en-US" sz="3200" dirty="0"/>
                    </a:p>
                    <a:p>
                      <a:pPr algn="ctr"/>
                      <a:r>
                        <a:rPr lang="en-US" sz="3200" dirty="0"/>
                        <a:t>0.04</a:t>
                      </a:r>
                    </a:p>
                  </a:txBody>
                  <a:tcPr/>
                </a:tc>
                <a:extLst>
                  <a:ext uri="{0D108BD9-81ED-4DB2-BD59-A6C34878D82A}">
                    <a16:rowId xmlns:a16="http://schemas.microsoft.com/office/drawing/2014/main" val="700978771"/>
                  </a:ext>
                </a:extLst>
              </a:tr>
              <a:tr h="1052401">
                <a:tc>
                  <a:txBody>
                    <a:bodyPr/>
                    <a:lstStyle/>
                    <a:p>
                      <a:r>
                        <a:rPr lang="en-US" sz="3200" dirty="0"/>
                        <a:t>Race/Ethnicity</a:t>
                      </a:r>
                    </a:p>
                    <a:p>
                      <a:r>
                        <a:rPr lang="en-US" sz="3200" dirty="0"/>
                        <a:t>Non-Hispanic White</a:t>
                      </a:r>
                    </a:p>
                    <a:p>
                      <a:r>
                        <a:rPr lang="en-US" sz="3200" dirty="0"/>
                        <a:t>Non-Hispanic Black</a:t>
                      </a:r>
                    </a:p>
                    <a:p>
                      <a:r>
                        <a:rPr lang="en-US" sz="3200" dirty="0"/>
                        <a:t>Non-Hispanic Other</a:t>
                      </a:r>
                    </a:p>
                    <a:p>
                      <a:r>
                        <a:rPr lang="en-US" sz="3200" dirty="0"/>
                        <a:t>Hispanic</a:t>
                      </a:r>
                    </a:p>
                    <a:p>
                      <a:r>
                        <a:rPr lang="en-US" sz="3200" dirty="0"/>
                        <a:t>   English Speaking</a:t>
                      </a:r>
                    </a:p>
                    <a:p>
                      <a:r>
                        <a:rPr lang="en-US" sz="3200" dirty="0"/>
                        <a:t>   Spanish Speaking</a:t>
                      </a:r>
                    </a:p>
                  </a:txBody>
                  <a:tcPr/>
                </a:tc>
                <a:tc>
                  <a:txBody>
                    <a:bodyPr/>
                    <a:lstStyle/>
                    <a:p>
                      <a:pPr algn="ctr"/>
                      <a:endParaRPr lang="en-US" sz="3200" dirty="0"/>
                    </a:p>
                    <a:p>
                      <a:pPr algn="ctr"/>
                      <a:r>
                        <a:rPr lang="en-US" sz="3200" dirty="0"/>
                        <a:t>1409</a:t>
                      </a:r>
                    </a:p>
                    <a:p>
                      <a:pPr algn="ctr"/>
                      <a:r>
                        <a:rPr lang="en-US" sz="3200" dirty="0"/>
                        <a:t>4234</a:t>
                      </a:r>
                    </a:p>
                    <a:p>
                      <a:pPr algn="ctr"/>
                      <a:r>
                        <a:rPr lang="en-US" sz="3200" dirty="0"/>
                        <a:t>1366</a:t>
                      </a:r>
                    </a:p>
                    <a:p>
                      <a:pPr algn="ctr"/>
                      <a:r>
                        <a:rPr lang="en-US" sz="3200" dirty="0"/>
                        <a:t>13072</a:t>
                      </a:r>
                    </a:p>
                    <a:p>
                      <a:pPr algn="ctr"/>
                      <a:r>
                        <a:rPr lang="en-US" sz="3200" dirty="0"/>
                        <a:t>4316</a:t>
                      </a:r>
                    </a:p>
                    <a:p>
                      <a:pPr algn="ctr"/>
                      <a:r>
                        <a:rPr lang="en-US" sz="3200" dirty="0"/>
                        <a:t>8721</a:t>
                      </a:r>
                    </a:p>
                  </a:txBody>
                  <a:tcPr/>
                </a:tc>
                <a:tc>
                  <a:txBody>
                    <a:bodyPr/>
                    <a:lstStyle/>
                    <a:p>
                      <a:pPr algn="ctr"/>
                      <a:endParaRPr lang="en-US" sz="3200" dirty="0"/>
                    </a:p>
                    <a:p>
                      <a:pPr algn="ctr"/>
                      <a:r>
                        <a:rPr lang="en-US" sz="3200" dirty="0"/>
                        <a:t>126 (8.9)</a:t>
                      </a:r>
                    </a:p>
                    <a:p>
                      <a:pPr algn="ctr"/>
                      <a:r>
                        <a:rPr lang="en-US" sz="3200" dirty="0"/>
                        <a:t>263 (6.2)</a:t>
                      </a:r>
                    </a:p>
                    <a:p>
                      <a:pPr algn="ctr"/>
                      <a:r>
                        <a:rPr lang="en-US" sz="3200" dirty="0"/>
                        <a:t>95 (7.0)</a:t>
                      </a:r>
                    </a:p>
                    <a:p>
                      <a:pPr algn="ctr"/>
                      <a:r>
                        <a:rPr lang="en-US" sz="3200" dirty="0"/>
                        <a:t>696 (5.3)</a:t>
                      </a:r>
                    </a:p>
                    <a:p>
                      <a:pPr algn="ctr"/>
                      <a:r>
                        <a:rPr lang="en-US" sz="3200" dirty="0"/>
                        <a:t>325 (7.5)</a:t>
                      </a:r>
                    </a:p>
                    <a:p>
                      <a:pPr algn="ctr"/>
                      <a:r>
                        <a:rPr lang="en-US" sz="3200" dirty="0"/>
                        <a:t>369 (4.2)</a:t>
                      </a:r>
                    </a:p>
                  </a:txBody>
                  <a:tcPr/>
                </a:tc>
                <a:tc>
                  <a:txBody>
                    <a:bodyPr/>
                    <a:lstStyle/>
                    <a:p>
                      <a:pPr algn="ctr"/>
                      <a:endParaRPr lang="en-US" sz="3200" dirty="0"/>
                    </a:p>
                    <a:p>
                      <a:pPr algn="ctr"/>
                      <a:endParaRPr lang="en-US" sz="3200" dirty="0"/>
                    </a:p>
                    <a:p>
                      <a:pPr algn="ctr"/>
                      <a:endParaRPr lang="en-US" sz="3200" dirty="0"/>
                    </a:p>
                    <a:p>
                      <a:pPr algn="ctr"/>
                      <a:r>
                        <a:rPr lang="en-US" sz="3200" dirty="0"/>
                        <a:t>&lt;0.001</a:t>
                      </a:r>
                    </a:p>
                    <a:p>
                      <a:pPr algn="ctr"/>
                      <a:endParaRPr lang="en-US" sz="3200" dirty="0"/>
                    </a:p>
                    <a:p>
                      <a:pPr algn="ctr"/>
                      <a:r>
                        <a:rPr lang="en-US" sz="3200" dirty="0"/>
                        <a:t>0.14</a:t>
                      </a:r>
                    </a:p>
                  </a:txBody>
                  <a:tcPr/>
                </a:tc>
                <a:extLst>
                  <a:ext uri="{0D108BD9-81ED-4DB2-BD59-A6C34878D82A}">
                    <a16:rowId xmlns:a16="http://schemas.microsoft.com/office/drawing/2014/main" val="1761567858"/>
                  </a:ext>
                </a:extLst>
              </a:tr>
              <a:tr h="1052401">
                <a:tc>
                  <a:txBody>
                    <a:bodyPr/>
                    <a:lstStyle/>
                    <a:p>
                      <a:r>
                        <a:rPr lang="en-US" sz="3200" dirty="0"/>
                        <a:t>Marital Status</a:t>
                      </a:r>
                    </a:p>
                    <a:p>
                      <a:r>
                        <a:rPr lang="en-US" sz="3200" dirty="0"/>
                        <a:t>Married</a:t>
                      </a:r>
                    </a:p>
                    <a:p>
                      <a:r>
                        <a:rPr lang="en-US" sz="3200" dirty="0"/>
                        <a:t>Partnered</a:t>
                      </a:r>
                    </a:p>
                    <a:p>
                      <a:r>
                        <a:rPr lang="en-US" sz="3200" dirty="0"/>
                        <a:t>Single</a:t>
                      </a:r>
                    </a:p>
                  </a:txBody>
                  <a:tcPr/>
                </a:tc>
                <a:tc>
                  <a:txBody>
                    <a:bodyPr/>
                    <a:lstStyle/>
                    <a:p>
                      <a:pPr algn="ctr"/>
                      <a:endParaRPr lang="en-US" sz="3200" dirty="0"/>
                    </a:p>
                    <a:p>
                      <a:pPr algn="ctr"/>
                      <a:r>
                        <a:rPr lang="en-US" sz="3200" dirty="0"/>
                        <a:t>6712</a:t>
                      </a:r>
                    </a:p>
                    <a:p>
                      <a:pPr algn="ctr"/>
                      <a:r>
                        <a:rPr lang="en-US" sz="3200" dirty="0"/>
                        <a:t>1920</a:t>
                      </a:r>
                    </a:p>
                    <a:p>
                      <a:pPr algn="ctr"/>
                      <a:r>
                        <a:rPr lang="en-US" sz="3200" dirty="0"/>
                        <a:t>11561</a:t>
                      </a:r>
                    </a:p>
                  </a:txBody>
                  <a:tcPr/>
                </a:tc>
                <a:tc>
                  <a:txBody>
                    <a:bodyPr/>
                    <a:lstStyle/>
                    <a:p>
                      <a:pPr algn="ctr"/>
                      <a:endParaRPr lang="en-US" sz="3200" dirty="0"/>
                    </a:p>
                    <a:p>
                      <a:pPr algn="ctr"/>
                      <a:r>
                        <a:rPr lang="en-US" sz="3200" dirty="0"/>
                        <a:t>304 (4.5)</a:t>
                      </a:r>
                    </a:p>
                    <a:p>
                      <a:pPr algn="ctr"/>
                      <a:r>
                        <a:rPr lang="en-US" sz="3200" dirty="0"/>
                        <a:t>74 (3.9)</a:t>
                      </a:r>
                    </a:p>
                    <a:p>
                      <a:pPr algn="ctr"/>
                      <a:r>
                        <a:rPr lang="en-US" sz="3200" dirty="0"/>
                        <a:t>805 (7.0)</a:t>
                      </a:r>
                    </a:p>
                  </a:txBody>
                  <a:tcPr/>
                </a:tc>
                <a:tc>
                  <a:txBody>
                    <a:bodyPr/>
                    <a:lstStyle/>
                    <a:p>
                      <a:pPr algn="ctr"/>
                      <a:endParaRPr lang="en-US" sz="3200" dirty="0"/>
                    </a:p>
                    <a:p>
                      <a:pPr algn="ctr"/>
                      <a:endParaRPr lang="en-US" sz="3200" dirty="0"/>
                    </a:p>
                    <a:p>
                      <a:pPr algn="ctr"/>
                      <a:r>
                        <a:rPr lang="en-US" sz="3200" dirty="0"/>
                        <a:t>&lt;0.001</a:t>
                      </a:r>
                    </a:p>
                  </a:txBody>
                  <a:tcPr/>
                </a:tc>
                <a:extLst>
                  <a:ext uri="{0D108BD9-81ED-4DB2-BD59-A6C34878D82A}">
                    <a16:rowId xmlns:a16="http://schemas.microsoft.com/office/drawing/2014/main" val="3659290171"/>
                  </a:ext>
                </a:extLst>
              </a:tr>
              <a:tr h="1052401">
                <a:tc>
                  <a:txBody>
                    <a:bodyPr/>
                    <a:lstStyle/>
                    <a:p>
                      <a:r>
                        <a:rPr lang="en-US" sz="3200" dirty="0"/>
                        <a:t>Employment</a:t>
                      </a:r>
                    </a:p>
                    <a:p>
                      <a:r>
                        <a:rPr lang="en-US" sz="3200" dirty="0"/>
                        <a:t>Full time</a:t>
                      </a:r>
                    </a:p>
                    <a:p>
                      <a:r>
                        <a:rPr lang="en-US" sz="3200" dirty="0"/>
                        <a:t>Part time</a:t>
                      </a:r>
                    </a:p>
                    <a:p>
                      <a:r>
                        <a:rPr lang="en-US" sz="3200" dirty="0"/>
                        <a:t>Not employed</a:t>
                      </a:r>
                    </a:p>
                  </a:txBody>
                  <a:tcPr/>
                </a:tc>
                <a:tc>
                  <a:txBody>
                    <a:bodyPr/>
                    <a:lstStyle/>
                    <a:p>
                      <a:pPr algn="ctr"/>
                      <a:endParaRPr lang="en-US" sz="3200" dirty="0"/>
                    </a:p>
                    <a:p>
                      <a:pPr algn="ctr"/>
                      <a:r>
                        <a:rPr lang="en-US" sz="3200" dirty="0"/>
                        <a:t>5104</a:t>
                      </a:r>
                    </a:p>
                    <a:p>
                      <a:pPr algn="ctr"/>
                      <a:r>
                        <a:rPr lang="en-US" sz="3200" dirty="0"/>
                        <a:t>512</a:t>
                      </a:r>
                    </a:p>
                    <a:p>
                      <a:pPr algn="ctr"/>
                      <a:r>
                        <a:rPr lang="en-US" sz="3200" dirty="0"/>
                        <a:t>9644</a:t>
                      </a:r>
                    </a:p>
                  </a:txBody>
                  <a:tcPr/>
                </a:tc>
                <a:tc>
                  <a:txBody>
                    <a:bodyPr/>
                    <a:lstStyle/>
                    <a:p>
                      <a:pPr algn="ctr"/>
                      <a:endParaRPr lang="en-US" sz="3200" dirty="0"/>
                    </a:p>
                    <a:p>
                      <a:pPr algn="ctr"/>
                      <a:r>
                        <a:rPr lang="en-US" sz="3200" dirty="0"/>
                        <a:t>364 (7.1)</a:t>
                      </a:r>
                    </a:p>
                    <a:p>
                      <a:pPr algn="ctr"/>
                      <a:r>
                        <a:rPr lang="en-US" sz="3200" dirty="0"/>
                        <a:t>21 (4.1)</a:t>
                      </a:r>
                    </a:p>
                    <a:p>
                      <a:pPr algn="ctr"/>
                      <a:r>
                        <a:rPr lang="en-US" sz="3200" dirty="0"/>
                        <a:t>541 (5.6)</a:t>
                      </a:r>
                    </a:p>
                  </a:txBody>
                  <a:tcPr/>
                </a:tc>
                <a:tc>
                  <a:txBody>
                    <a:bodyPr/>
                    <a:lstStyle/>
                    <a:p>
                      <a:pPr algn="ctr"/>
                      <a:endParaRPr lang="en-US" sz="3200" dirty="0"/>
                    </a:p>
                    <a:p>
                      <a:pPr algn="ctr"/>
                      <a:endParaRPr lang="en-US" sz="3200" dirty="0"/>
                    </a:p>
                    <a:p>
                      <a:pPr algn="ctr"/>
                      <a:r>
                        <a:rPr lang="en-US" sz="3200" dirty="0"/>
                        <a:t>&lt;0.001</a:t>
                      </a:r>
                    </a:p>
                  </a:txBody>
                  <a:tcPr/>
                </a:tc>
                <a:extLst>
                  <a:ext uri="{0D108BD9-81ED-4DB2-BD59-A6C34878D82A}">
                    <a16:rowId xmlns:a16="http://schemas.microsoft.com/office/drawing/2014/main" val="3394372925"/>
                  </a:ext>
                </a:extLst>
              </a:tr>
              <a:tr h="1052401">
                <a:tc>
                  <a:txBody>
                    <a:bodyPr/>
                    <a:lstStyle/>
                    <a:p>
                      <a:r>
                        <a:rPr lang="en-US" sz="3200" dirty="0"/>
                        <a:t>Parity</a:t>
                      </a:r>
                    </a:p>
                    <a:p>
                      <a:r>
                        <a:rPr lang="en-US" sz="3200" dirty="0"/>
                        <a:t>0</a:t>
                      </a:r>
                    </a:p>
                    <a:p>
                      <a:r>
                        <a:rPr lang="en-US" sz="3200" dirty="0"/>
                        <a:t>1</a:t>
                      </a:r>
                    </a:p>
                    <a:p>
                      <a:r>
                        <a:rPr lang="en-US" sz="3200" dirty="0"/>
                        <a:t>&gt;2</a:t>
                      </a:r>
                    </a:p>
                  </a:txBody>
                  <a:tcPr/>
                </a:tc>
                <a:tc>
                  <a:txBody>
                    <a:bodyPr/>
                    <a:lstStyle/>
                    <a:p>
                      <a:pPr algn="ctr"/>
                      <a:endParaRPr lang="en-US" sz="3200" dirty="0"/>
                    </a:p>
                    <a:p>
                      <a:pPr algn="ctr"/>
                      <a:r>
                        <a:rPr lang="en-US" sz="3200" dirty="0"/>
                        <a:t>7164</a:t>
                      </a:r>
                    </a:p>
                    <a:p>
                      <a:pPr algn="ctr"/>
                      <a:r>
                        <a:rPr lang="en-US" sz="3200" dirty="0"/>
                        <a:t>5815</a:t>
                      </a:r>
                    </a:p>
                    <a:p>
                      <a:pPr algn="ctr"/>
                      <a:r>
                        <a:rPr lang="en-US" sz="3200" dirty="0"/>
                        <a:t>7625</a:t>
                      </a:r>
                    </a:p>
                  </a:txBody>
                  <a:tcPr/>
                </a:tc>
                <a:tc>
                  <a:txBody>
                    <a:bodyPr/>
                    <a:lstStyle/>
                    <a:p>
                      <a:pPr algn="ctr"/>
                      <a:endParaRPr lang="en-US" sz="3200" dirty="0"/>
                    </a:p>
                    <a:p>
                      <a:pPr algn="ctr"/>
                      <a:r>
                        <a:rPr lang="en-US" sz="3200" dirty="0"/>
                        <a:t>450 (6.3)</a:t>
                      </a:r>
                    </a:p>
                    <a:p>
                      <a:pPr algn="ctr"/>
                      <a:r>
                        <a:rPr lang="en-US" sz="3200" dirty="0"/>
                        <a:t>321 (5.5)</a:t>
                      </a:r>
                    </a:p>
                    <a:p>
                      <a:pPr algn="ctr"/>
                      <a:r>
                        <a:rPr lang="en-US" sz="3200" dirty="0"/>
                        <a:t>442 (5.8)</a:t>
                      </a:r>
                    </a:p>
                  </a:txBody>
                  <a:tcPr/>
                </a:tc>
                <a:tc>
                  <a:txBody>
                    <a:bodyPr/>
                    <a:lstStyle/>
                    <a:p>
                      <a:pPr algn="ctr"/>
                      <a:endParaRPr lang="en-US" sz="3200" dirty="0"/>
                    </a:p>
                    <a:p>
                      <a:pPr algn="ctr"/>
                      <a:endParaRPr lang="en-US" sz="3200" dirty="0"/>
                    </a:p>
                    <a:p>
                      <a:pPr algn="ctr"/>
                      <a:r>
                        <a:rPr lang="en-US" sz="3200" dirty="0"/>
                        <a:t>0.22</a:t>
                      </a:r>
                    </a:p>
                  </a:txBody>
                  <a:tcPr/>
                </a:tc>
                <a:extLst>
                  <a:ext uri="{0D108BD9-81ED-4DB2-BD59-A6C34878D82A}">
                    <a16:rowId xmlns:a16="http://schemas.microsoft.com/office/drawing/2014/main" val="282385804"/>
                  </a:ext>
                </a:extLst>
              </a:tr>
            </a:tbl>
          </a:graphicData>
        </a:graphic>
      </p:graphicFrame>
      <p:pic>
        <p:nvPicPr>
          <p:cNvPr id="11" name="Graphic 10" descr="Woman with baby outline">
            <a:extLst>
              <a:ext uri="{FF2B5EF4-FFF2-40B4-BE49-F238E27FC236}">
                <a16:creationId xmlns:a16="http://schemas.microsoft.com/office/drawing/2014/main" id="{82631318-BD43-EB60-4AA7-F099E6E23B2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79704" y="19928868"/>
            <a:ext cx="5858747" cy="5858747"/>
          </a:xfrm>
          <a:prstGeom prst="rect">
            <a:avLst/>
          </a:prstGeom>
        </p:spPr>
      </p:pic>
      <p:pic>
        <p:nvPicPr>
          <p:cNvPr id="16" name="Graphic 15" descr="Rain with solid fill">
            <a:extLst>
              <a:ext uri="{FF2B5EF4-FFF2-40B4-BE49-F238E27FC236}">
                <a16:creationId xmlns:a16="http://schemas.microsoft.com/office/drawing/2014/main" id="{CA064229-A8AE-7007-BF45-C87AB0BC9D2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087905" y="17212086"/>
            <a:ext cx="3420160" cy="3420160"/>
          </a:xfrm>
          <a:prstGeom prst="rect">
            <a:avLst/>
          </a:prstGeom>
        </p:spPr>
      </p:pic>
      <p:sp>
        <p:nvSpPr>
          <p:cNvPr id="17" name="TextBox 16">
            <a:extLst>
              <a:ext uri="{FF2B5EF4-FFF2-40B4-BE49-F238E27FC236}">
                <a16:creationId xmlns:a16="http://schemas.microsoft.com/office/drawing/2014/main" id="{F1F079C9-8034-D17E-4CEF-24035E996EC1}"/>
              </a:ext>
            </a:extLst>
          </p:cNvPr>
          <p:cNvSpPr txBox="1"/>
          <p:nvPr/>
        </p:nvSpPr>
        <p:spPr>
          <a:xfrm>
            <a:off x="30382926" y="7263459"/>
            <a:ext cx="12097344" cy="1708160"/>
          </a:xfrm>
          <a:prstGeom prst="rect">
            <a:avLst/>
          </a:prstGeom>
          <a:noFill/>
        </p:spPr>
        <p:txBody>
          <a:bodyPr wrap="square" rtlCol="0">
            <a:spAutoFit/>
          </a:bodyPr>
          <a:lstStyle/>
          <a:p>
            <a:pPr marL="457200" indent="-457200">
              <a:buFont typeface="Arial" panose="020B0604020202020204" pitchFamily="34" charset="0"/>
              <a:buChar char="•"/>
            </a:pPr>
            <a:r>
              <a:rPr lang="en-US" dirty="0"/>
              <a:t>15% (n=3,098) in first 21 days</a:t>
            </a:r>
          </a:p>
          <a:p>
            <a:pPr marL="457200" indent="-457200">
              <a:buFont typeface="Arial" panose="020B0604020202020204" pitchFamily="34" charset="0"/>
              <a:buChar char="•"/>
            </a:pPr>
            <a:r>
              <a:rPr lang="en-US" dirty="0"/>
              <a:t>82% (n=16,831) in days 22-84</a:t>
            </a:r>
          </a:p>
          <a:p>
            <a:pPr marL="457200" indent="-457200">
              <a:buFont typeface="Arial" panose="020B0604020202020204" pitchFamily="34" charset="0"/>
              <a:buChar char="•"/>
            </a:pPr>
            <a:r>
              <a:rPr lang="en-US" dirty="0"/>
              <a:t>3% (n=675) in days 85-365</a:t>
            </a:r>
          </a:p>
        </p:txBody>
      </p:sp>
      <p:sp>
        <p:nvSpPr>
          <p:cNvPr id="18" name="TextBox 17">
            <a:extLst>
              <a:ext uri="{FF2B5EF4-FFF2-40B4-BE49-F238E27FC236}">
                <a16:creationId xmlns:a16="http://schemas.microsoft.com/office/drawing/2014/main" id="{CD292864-5414-1F89-C5F8-EFD17DE097C2}"/>
              </a:ext>
            </a:extLst>
          </p:cNvPr>
          <p:cNvSpPr txBox="1"/>
          <p:nvPr/>
        </p:nvSpPr>
        <p:spPr>
          <a:xfrm>
            <a:off x="15556210" y="14118342"/>
            <a:ext cx="13244036" cy="1246495"/>
          </a:xfrm>
          <a:prstGeom prst="rect">
            <a:avLst/>
          </a:prstGeom>
          <a:noFill/>
        </p:spPr>
        <p:txBody>
          <a:bodyPr wrap="square" rtlCol="0">
            <a:spAutoFit/>
          </a:bodyPr>
          <a:lstStyle/>
          <a:p>
            <a:pPr algn="ctr"/>
            <a:r>
              <a:rPr lang="en-US" sz="4000" b="1" dirty="0"/>
              <a:t>65% </a:t>
            </a:r>
            <a:r>
              <a:rPr lang="en-US" b="1" dirty="0"/>
              <a:t>of postpartum patients returning for care were screened for postpartum depression (20,604 / 31,435)</a:t>
            </a:r>
          </a:p>
        </p:txBody>
      </p:sp>
      <p:sp>
        <p:nvSpPr>
          <p:cNvPr id="4" name="TextBox 3">
            <a:extLst>
              <a:ext uri="{FF2B5EF4-FFF2-40B4-BE49-F238E27FC236}">
                <a16:creationId xmlns:a16="http://schemas.microsoft.com/office/drawing/2014/main" id="{63AB21F2-6482-A5EA-6DF8-219A8DDFBE16}"/>
              </a:ext>
            </a:extLst>
          </p:cNvPr>
          <p:cNvSpPr txBox="1"/>
          <p:nvPr/>
        </p:nvSpPr>
        <p:spPr>
          <a:xfrm>
            <a:off x="602618" y="5691952"/>
            <a:ext cx="13618676" cy="13388280"/>
          </a:xfrm>
          <a:prstGeom prst="rect">
            <a:avLst/>
          </a:prstGeom>
          <a:noFill/>
        </p:spPr>
        <p:txBody>
          <a:bodyPr wrap="square" lIns="91440" tIns="45720" rIns="91440" bIns="45720" rtlCol="0" anchor="t">
            <a:spAutoFit/>
          </a:bodyPr>
          <a:lstStyle/>
          <a:p>
            <a:pPr marL="571500" indent="-571500">
              <a:buFont typeface="Arial" panose="020B0604020202020204" pitchFamily="34" charset="0"/>
              <a:buChar char="•"/>
            </a:pPr>
            <a:r>
              <a:rPr lang="en-US" sz="3600" b="0" i="0" u="none" strike="noStrike" dirty="0">
                <a:solidFill>
                  <a:srgbClr val="2E2E2E"/>
                </a:solidFill>
                <a:effectLst/>
                <a:latin typeface="+mn-lt"/>
              </a:rPr>
              <a:t>Postpartum depression has been recognized as a significant problem for new mothers, with an estimated prevalence of about 13% </a:t>
            </a:r>
            <a:r>
              <a:rPr lang="en-US" b="0" i="0" dirty="0">
                <a:solidFill>
                  <a:srgbClr val="000000"/>
                </a:solidFill>
                <a:effectLst/>
                <a:latin typeface="+mn-lt"/>
              </a:rPr>
              <a:t>(Knights et al., 2016)</a:t>
            </a:r>
            <a:endParaRPr lang="en-US" b="0" i="0" dirty="0">
              <a:solidFill>
                <a:srgbClr val="000000"/>
              </a:solidFill>
              <a:effectLst/>
              <a:latin typeface="+mn-lt"/>
              <a:cs typeface="Arial"/>
            </a:endParaRPr>
          </a:p>
          <a:p>
            <a:pPr marL="571500" indent="-571500">
              <a:buFont typeface="Arial" panose="020B0604020202020204" pitchFamily="34" charset="0"/>
              <a:buChar char="•"/>
            </a:pPr>
            <a:r>
              <a:rPr lang="en-US" sz="3600" b="0" i="0" u="none" strike="noStrike" dirty="0">
                <a:solidFill>
                  <a:srgbClr val="000000"/>
                </a:solidFill>
                <a:effectLst/>
                <a:latin typeface="+mn-lt"/>
              </a:rPr>
              <a:t>Edinburgh Postnatal Depression Scale (EPDS) is a valuable and efficient way of identifying patients at risk for “perinatal” depression.</a:t>
            </a:r>
            <a:endParaRPr lang="en-US" b="0" i="0" dirty="0">
              <a:solidFill>
                <a:srgbClr val="000000"/>
              </a:solidFill>
              <a:effectLst/>
              <a:latin typeface="+mn-lt"/>
            </a:endParaRPr>
          </a:p>
          <a:p>
            <a:pPr marL="571500" indent="-571500">
              <a:buFont typeface="Arial" panose="020B0604020202020204" pitchFamily="34" charset="0"/>
              <a:buChar char="•"/>
            </a:pPr>
            <a:r>
              <a:rPr lang="en-US" sz="3600" dirty="0">
                <a:latin typeface="+mn-lt"/>
              </a:rPr>
              <a:t>The condition has well documented and significant negative health outcomes for mother and child including physical, psychological, and interpersonal impacts for affected women and developmental and cognitive impacts for children (Docherty et al., 2022) </a:t>
            </a:r>
            <a:endParaRPr lang="en-US" sz="3600" b="0" i="0" dirty="0">
              <a:solidFill>
                <a:srgbClr val="000000"/>
              </a:solidFill>
              <a:effectLst/>
              <a:latin typeface="+mn-lt"/>
            </a:endParaRPr>
          </a:p>
          <a:p>
            <a:pPr marL="571500" indent="-571500">
              <a:buFont typeface="Arial" panose="020B0604020202020204" pitchFamily="34" charset="0"/>
              <a:buChar char="•"/>
            </a:pPr>
            <a:r>
              <a:rPr lang="en-US" sz="3600" b="0" i="0" u="none" strike="noStrike" dirty="0">
                <a:effectLst/>
                <a:latin typeface="+mn-lt"/>
              </a:rPr>
              <a:t>Although The American Congress of Obstetricians and Gynecologists (ACOG) cite insufficient evidence of benefits of screening, they recommend screening for depression and anxiety at least once during the perinatal period using a standardized validated tool </a:t>
            </a:r>
            <a:r>
              <a:rPr lang="en-US" sz="3600" b="0" i="0" dirty="0">
                <a:effectLst/>
                <a:latin typeface="+mn-lt"/>
              </a:rPr>
              <a:t>(Knights et al., 2016)</a:t>
            </a:r>
          </a:p>
          <a:p>
            <a:pPr marL="571500" indent="-571500">
              <a:buFont typeface="Arial" panose="020B0604020202020204" pitchFamily="34" charset="0"/>
              <a:buChar char="•"/>
            </a:pPr>
            <a:r>
              <a:rPr lang="en-US" sz="3600" dirty="0">
                <a:latin typeface="+mn-lt"/>
              </a:rPr>
              <a:t>A recent retrospective chart review in a large U.S. health system highlighted significant inequity in screening practices: women who were Medicaid funded, and women who were African–American, Asian, American–Indian, or mixed race were less likely than women of the White race to be screened in the postpartum period (Docherty et al., 2022)</a:t>
            </a:r>
            <a:endParaRPr lang="en-US" sz="3600" dirty="0">
              <a:latin typeface="+mn-lt"/>
              <a:cs typeface="Arial"/>
            </a:endParaRPr>
          </a:p>
          <a:p>
            <a:pPr marL="571500" indent="-571500">
              <a:buFont typeface="Arial" panose="020B0604020202020204" pitchFamily="34" charset="0"/>
              <a:buChar char="•"/>
            </a:pPr>
            <a:endParaRPr lang="en-US" sz="3600" b="0" i="0" dirty="0">
              <a:solidFill>
                <a:srgbClr val="000000"/>
              </a:solidFill>
              <a:effectLst/>
              <a:latin typeface="+mn-lt"/>
            </a:endParaRPr>
          </a:p>
          <a:p>
            <a:endParaRPr lang="en-US" sz="3600" dirty="0">
              <a:latin typeface="+mn-lt"/>
            </a:endParaRPr>
          </a:p>
        </p:txBody>
      </p:sp>
      <p:sp>
        <p:nvSpPr>
          <p:cNvPr id="12" name="TextBox 11">
            <a:extLst>
              <a:ext uri="{FF2B5EF4-FFF2-40B4-BE49-F238E27FC236}">
                <a16:creationId xmlns:a16="http://schemas.microsoft.com/office/drawing/2014/main" id="{BB3460A0-9F9B-1A86-68CA-AFC4313653B2}"/>
              </a:ext>
            </a:extLst>
          </p:cNvPr>
          <p:cNvSpPr txBox="1"/>
          <p:nvPr/>
        </p:nvSpPr>
        <p:spPr>
          <a:xfrm>
            <a:off x="29882659" y="19178048"/>
            <a:ext cx="12633559" cy="5478423"/>
          </a:xfrm>
          <a:prstGeom prst="rect">
            <a:avLst/>
          </a:prstGeom>
          <a:noFill/>
        </p:spPr>
        <p:txBody>
          <a:bodyPr wrap="square" rtlCol="0">
            <a:spAutoFit/>
          </a:bodyPr>
          <a:lstStyle/>
          <a:p>
            <a:r>
              <a:rPr lang="en-US" sz="4000" dirty="0"/>
              <a:t>Study limitations include: </a:t>
            </a:r>
          </a:p>
          <a:p>
            <a:r>
              <a:rPr lang="en-US" sz="4000" dirty="0"/>
              <a:t>1. The data was not collected for research purposes.</a:t>
            </a:r>
          </a:p>
          <a:p>
            <a:r>
              <a:rPr lang="en-US" sz="4000" dirty="0"/>
              <a:t>2. No information on if the patient completed the form or if it was done with the assistance of clinical staff.</a:t>
            </a:r>
          </a:p>
          <a:p>
            <a:r>
              <a:rPr lang="en-US" sz="4000" dirty="0"/>
              <a:t>3. No information on if patients had pre- pregnancy depression nor how or if they were treated for their symptoms.</a:t>
            </a:r>
          </a:p>
          <a:p>
            <a:endParaRPr lang="en-US" dirty="0"/>
          </a:p>
          <a:p>
            <a:endParaRPr lang="en-US" dirty="0"/>
          </a:p>
        </p:txBody>
      </p:sp>
      <p:sp>
        <p:nvSpPr>
          <p:cNvPr id="21" name="TextBox 20">
            <a:extLst>
              <a:ext uri="{FF2B5EF4-FFF2-40B4-BE49-F238E27FC236}">
                <a16:creationId xmlns:a16="http://schemas.microsoft.com/office/drawing/2014/main" id="{21235C32-1154-0D17-FE37-16F868CAAE39}"/>
              </a:ext>
            </a:extLst>
          </p:cNvPr>
          <p:cNvSpPr txBox="1"/>
          <p:nvPr/>
        </p:nvSpPr>
        <p:spPr>
          <a:xfrm>
            <a:off x="29416598" y="10359875"/>
            <a:ext cx="13244036" cy="9464129"/>
          </a:xfrm>
          <a:prstGeom prst="rect">
            <a:avLst/>
          </a:prstGeom>
          <a:noFill/>
        </p:spPr>
        <p:txBody>
          <a:bodyPr wrap="square" rtlCol="0">
            <a:spAutoFit/>
          </a:bodyPr>
          <a:lstStyle/>
          <a:p>
            <a:pPr marL="457200" indent="-457200">
              <a:buFont typeface="Arial" panose="020B0604020202020204" pitchFamily="34" charset="0"/>
              <a:buChar char="•"/>
            </a:pPr>
            <a:r>
              <a:rPr lang="en-US" dirty="0"/>
              <a:t> </a:t>
            </a:r>
            <a:r>
              <a:rPr lang="en-US" sz="3600" dirty="0"/>
              <a:t>Only 65% of returning postpartum patients were screened for postpartum depression, meaning that there is a possibility that the remaining 35% went undiagnosed.</a:t>
            </a:r>
          </a:p>
          <a:p>
            <a:pPr marL="457200" indent="-457200">
              <a:buFont typeface="Arial" panose="020B0604020202020204" pitchFamily="34" charset="0"/>
              <a:buChar char="•"/>
            </a:pPr>
            <a:r>
              <a:rPr lang="en-US" sz="3600" dirty="0"/>
              <a:t>Non- Hispanic White birthing persons had the highest rates of PPD in comparison to their counterparts who are people of color.</a:t>
            </a:r>
          </a:p>
          <a:p>
            <a:pPr marL="457200" indent="-457200">
              <a:buFont typeface="Arial" panose="020B0604020202020204" pitchFamily="34" charset="0"/>
              <a:buChar char="•"/>
            </a:pPr>
            <a:r>
              <a:rPr lang="en-US" sz="3600" b="0" i="0" u="none" strike="noStrike" dirty="0">
                <a:solidFill>
                  <a:srgbClr val="000000"/>
                </a:solidFill>
                <a:effectLst/>
                <a:latin typeface="Times New Roman" panose="02020603050405020304" pitchFamily="18" charset="0"/>
              </a:rPr>
              <a:t>​​</a:t>
            </a:r>
            <a:r>
              <a:rPr lang="en-US" sz="3600" b="0" i="0" u="none" strike="noStrike" dirty="0">
                <a:solidFill>
                  <a:srgbClr val="000000"/>
                </a:solidFill>
                <a:effectLst/>
                <a:latin typeface="Arial" panose="020B0604020202020204" pitchFamily="34" charset="0"/>
              </a:rPr>
              <a:t>There is a possibility that non-Hispanic Blacks and other birthing persons of color experience higher rates of PPD, but they are not reported due to a stigma associated with mental illness that prevents them from reporting mental illness health in their community and racial biases within healthcare.</a:t>
            </a:r>
            <a:r>
              <a:rPr lang="en-US" sz="3600" dirty="0"/>
              <a:t>. </a:t>
            </a:r>
          </a:p>
          <a:p>
            <a:pPr marL="457200" indent="-457200">
              <a:buFont typeface="Arial" panose="020B0604020202020204" pitchFamily="34" charset="0"/>
              <a:buChar char="•"/>
            </a:pPr>
            <a:r>
              <a:rPr lang="en-US" sz="3600" dirty="0"/>
              <a:t>82% of the sample was screened in days 22-84, indicating that birthing persons failed to get screened earlier and later post </a:t>
            </a:r>
            <a:r>
              <a:rPr lang="en-US" sz="3600"/>
              <a:t>birth.</a:t>
            </a:r>
            <a:endParaRPr lang="en-US" sz="3600" dirty="0"/>
          </a:p>
          <a:p>
            <a:endParaRPr lang="en-US" dirty="0"/>
          </a:p>
          <a:p>
            <a:pPr marL="457200" indent="-457200">
              <a:buFont typeface="Arial" panose="020B0604020202020204" pitchFamily="34" charset="0"/>
              <a:buChar char="•"/>
            </a:pPr>
            <a:endParaRPr lang="en-US" dirty="0"/>
          </a:p>
          <a:p>
            <a:endParaRPr lang="en-US" dirty="0"/>
          </a:p>
        </p:txBody>
      </p:sp>
      <p:sp>
        <p:nvSpPr>
          <p:cNvPr id="31" name="TextBox 30">
            <a:extLst>
              <a:ext uri="{FF2B5EF4-FFF2-40B4-BE49-F238E27FC236}">
                <a16:creationId xmlns:a16="http://schemas.microsoft.com/office/drawing/2014/main" id="{86E255E8-1F94-0AED-84CF-697F9E51973B}"/>
              </a:ext>
            </a:extLst>
          </p:cNvPr>
          <p:cNvSpPr txBox="1"/>
          <p:nvPr/>
        </p:nvSpPr>
        <p:spPr>
          <a:xfrm>
            <a:off x="29532531" y="30087907"/>
            <a:ext cx="14316209" cy="1200329"/>
          </a:xfrm>
          <a:prstGeom prst="rect">
            <a:avLst/>
          </a:prstGeom>
          <a:noFill/>
        </p:spPr>
        <p:txBody>
          <a:bodyPr wrap="square" rtlCol="0">
            <a:spAutoFit/>
          </a:bodyPr>
          <a:lstStyle/>
          <a:p>
            <a:r>
              <a:rPr lang="en-US" sz="3600" dirty="0"/>
              <a:t>We would like to thank the </a:t>
            </a:r>
            <a:r>
              <a:rPr lang="en-US" sz="3600" dirty="0" err="1"/>
              <a:t>Cura</a:t>
            </a:r>
            <a:r>
              <a:rPr lang="en-US" sz="3600" dirty="0"/>
              <a:t> </a:t>
            </a:r>
            <a:r>
              <a:rPr lang="en-US" sz="3600"/>
              <a:t>Scholars program </a:t>
            </a:r>
            <a:r>
              <a:rPr lang="en-US" sz="3600" dirty="0"/>
              <a:t>and Loyola University Chicago.</a:t>
            </a:r>
            <a:endParaRPr lang="en-US" dirty="0"/>
          </a:p>
        </p:txBody>
      </p:sp>
      <p:sp>
        <p:nvSpPr>
          <p:cNvPr id="32" name="TextBox 31">
            <a:extLst>
              <a:ext uri="{FF2B5EF4-FFF2-40B4-BE49-F238E27FC236}">
                <a16:creationId xmlns:a16="http://schemas.microsoft.com/office/drawing/2014/main" id="{39DA2170-65AF-3009-97C0-9A4F350A896D}"/>
              </a:ext>
            </a:extLst>
          </p:cNvPr>
          <p:cNvSpPr txBox="1"/>
          <p:nvPr/>
        </p:nvSpPr>
        <p:spPr>
          <a:xfrm>
            <a:off x="29215232" y="25042487"/>
            <a:ext cx="13968412" cy="5586145"/>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en-US" sz="3600" dirty="0">
                <a:latin typeface="Arial"/>
                <a:cs typeface="Arial"/>
              </a:rPr>
              <a:t>To ensure accuracy in diagnosing PPD and a proper treatment plan, birthing persons should be screened more than once. </a:t>
            </a:r>
            <a:endParaRPr lang="en-US" sz="3600" dirty="0">
              <a:cs typeface="Arial" panose="020B0604020202020204" pitchFamily="34" charset="0"/>
            </a:endParaRPr>
          </a:p>
          <a:p>
            <a:pPr marL="457200" indent="-457200">
              <a:buFont typeface="Arial" panose="020B0604020202020204" pitchFamily="34" charset="0"/>
              <a:buChar char="•"/>
            </a:pPr>
            <a:r>
              <a:rPr lang="en-US" sz="3600" dirty="0">
                <a:latin typeface="Arial"/>
                <a:cs typeface="Arial"/>
              </a:rPr>
              <a:t>To address this issue, targeted programs must be developed to support minorities who may be at risk for postpartum depression; these programs should focus on reducing the stigma of mental illness in their communities, as well as providing culturally-sensitive healthcare that is free of racial bias.</a:t>
            </a:r>
            <a:br>
              <a:rPr lang="en-US" dirty="0"/>
            </a:br>
            <a:r>
              <a:rPr lang="en-US" dirty="0">
                <a:latin typeface="Arial"/>
                <a:cs typeface="Arial"/>
              </a:rPr>
              <a:t> </a:t>
            </a:r>
            <a:endParaRPr lang="en-US" dirty="0">
              <a:cs typeface="Arial" panose="020B0604020202020204" pitchFamily="34" charset="0"/>
            </a:endParaRP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5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048E59CF872E49816CD432043BAE9D" ma:contentTypeVersion="17" ma:contentTypeDescription="Create a new document." ma:contentTypeScope="" ma:versionID="600674d6dd12170a59418a9b168c2da4">
  <xsd:schema xmlns:xsd="http://www.w3.org/2001/XMLSchema" xmlns:xs="http://www.w3.org/2001/XMLSchema" xmlns:p="http://schemas.microsoft.com/office/2006/metadata/properties" xmlns:ns1="http://schemas.microsoft.com/sharepoint/v3" xmlns:ns3="89673d65-1d93-42c4-bc96-ca6e9db93cbe" xmlns:ns4="47138b05-1f9f-442e-91fd-1da71cc25a43" targetNamespace="http://schemas.microsoft.com/office/2006/metadata/properties" ma:root="true" ma:fieldsID="5ae73f540f7abf707f73e7788f242db9" ns1:_="" ns3:_="" ns4:_="">
    <xsd:import namespace="http://schemas.microsoft.com/sharepoint/v3"/>
    <xsd:import namespace="89673d65-1d93-42c4-bc96-ca6e9db93cbe"/>
    <xsd:import namespace="47138b05-1f9f-442e-91fd-1da71cc25a4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GenerationTime" minOccurs="0"/>
                <xsd:element ref="ns4:MediaServiceEventHashCode" minOccurs="0"/>
                <xsd:element ref="ns4:MediaServiceLocation" minOccurs="0"/>
                <xsd:element ref="ns4:MediaServiceAutoKeyPoints" minOccurs="0"/>
                <xsd:element ref="ns4:MediaServiceKeyPoints" minOccurs="0"/>
                <xsd:element ref="ns1:_ip_UnifiedCompliancePolicyProperties" minOccurs="0"/>
                <xsd:element ref="ns1:_ip_UnifiedCompliancePolicyUIAction" minOccurs="0"/>
                <xsd:element ref="ns4:MediaLengthInSecond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673d65-1d93-42c4-bc96-ca6e9db93cb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138b05-1f9f-442e-91fd-1da71cc25a4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3" nillable="true" ma:displayName="MediaLengthInSeconds" ma:hidden="true"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47138b05-1f9f-442e-91fd-1da71cc25a4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AF67AA8-9826-4379-98B7-E16B28C450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9673d65-1d93-42c4-bc96-ca6e9db93cbe"/>
    <ds:schemaRef ds:uri="47138b05-1f9f-442e-91fd-1da71cc25a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D67BBE-1DB2-4980-9B37-1D58519A573C}">
  <ds:schemaRefs>
    <ds:schemaRef ds:uri="http://schemas.microsoft.com/sharepoint/v3"/>
    <ds:schemaRef ds:uri="http://schemas.microsoft.com/office/2006/documentManagement/types"/>
    <ds:schemaRef ds:uri="http://purl.org/dc/elements/1.1/"/>
    <ds:schemaRef ds:uri="http://schemas.microsoft.com/office/2006/metadata/properties"/>
    <ds:schemaRef ds:uri="http://purl.org/dc/dcmitype/"/>
    <ds:schemaRef ds:uri="http://www.w3.org/XML/1998/namespace"/>
    <ds:schemaRef ds:uri="47138b05-1f9f-442e-91fd-1da71cc25a43"/>
    <ds:schemaRef ds:uri="http://purl.org/dc/terms/"/>
    <ds:schemaRef ds:uri="89673d65-1d93-42c4-bc96-ca6e9db93cb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E0A53DF7-943F-43E9-AE0E-702AA294B3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7655</TotalTime>
  <Words>889</Words>
  <Application>Microsoft Macintosh PowerPoint</Application>
  <PresentationFormat>Custom</PresentationFormat>
  <Paragraphs>161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Style A 36 by 48 tall</dc:title>
  <dc:creator>Cindy Kranz</dc:creator>
  <cp:lastModifiedBy>Borkorm, Gabrielle</cp:lastModifiedBy>
  <cp:revision>237</cp:revision>
  <dcterms:created xsi:type="dcterms:W3CDTF">2004-07-27T20:30:49Z</dcterms:created>
  <dcterms:modified xsi:type="dcterms:W3CDTF">2023-04-18T20:33:54Z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0x010100A7048E59CF872E49816CD432043BAE9D</vt:lpwstr>
  </property>
</Properties>
</file>