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ubik Medium"/>
      <p:regular r:id="rId17"/>
      <p:bold r:id="rId18"/>
      <p:italic r:id="rId19"/>
      <p:boldItalic r:id="rId20"/>
    </p:embeddedFont>
    <p:embeddedFont>
      <p:font typeface="Lobster"/>
      <p:regular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Medium-bold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Lobster-regular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ubikMedium-regular.fntdata"/><Relationship Id="rId16" Type="http://schemas.openxmlformats.org/officeDocument/2006/relationships/slide" Target="slides/slide12.xml"/><Relationship Id="rId19" Type="http://schemas.openxmlformats.org/officeDocument/2006/relationships/font" Target="fonts/RubikMedium-italic.fntdata"/><Relationship Id="rId18" Type="http://schemas.openxmlformats.org/officeDocument/2006/relationships/font" Target="fonts/Rubik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2e8e8c8bf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2e8e8c8bf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2e8e8c8bf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2e8e8c8bf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2e8e8c8bf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2e8e8c8bf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9b3b36cc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f9b3b36cc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2e8e8c8bf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2e8e8c8bf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65d92282a_1_1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f65d92282a_1_1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2e8e8c8bfc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2e8e8c8bf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f9b3b36cc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f9b3b36cc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2e8e8c8bf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2e8e8c8bf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2e8e8c8bf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2e8e8c8bf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2e8e8c8bf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2e8e8c8bf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0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10" Type="http://schemas.openxmlformats.org/officeDocument/2006/relationships/image" Target="../media/image8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10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10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10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10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1" Type="http://schemas.openxmlformats.org/officeDocument/2006/relationships/hyperlink" Target="http://bit.ly/2TtBDfr" TargetMode="External"/><Relationship Id="rId10" Type="http://schemas.openxmlformats.org/officeDocument/2006/relationships/hyperlink" Target="http://bit.ly/2TyoMsr" TargetMode="External"/><Relationship Id="rId9" Type="http://schemas.openxmlformats.org/officeDocument/2006/relationships/hyperlink" Target="http://bit.ly/2Tynxth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0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0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0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0" Type="http://schemas.openxmlformats.org/officeDocument/2006/relationships/image" Target="../media/image8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9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5050" y="1371350"/>
            <a:ext cx="7713900" cy="14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92500" y="2974712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50" y="602275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8236" y="377607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7063" y="3902318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1175" y="106350"/>
            <a:ext cx="975451" cy="124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5528013" y="4167712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5608235" y="56603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6520" y="33532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63375" y="3776075"/>
            <a:ext cx="975451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513" y="4348600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236" y="4068304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2399708">
            <a:off x="7772752" y="-141039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76920">
            <a:off x="499113" y="255300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4356023" y="255290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28395" y="1898200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15929">
            <a:off x="-151275" y="4236600"/>
            <a:ext cx="975450" cy="124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63" y="2253738"/>
            <a:ext cx="567077" cy="51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1"/>
          <p:cNvSpPr txBox="1"/>
          <p:nvPr>
            <p:ph hasCustomPrompt="1" type="title"/>
          </p:nvPr>
        </p:nvSpPr>
        <p:spPr>
          <a:xfrm>
            <a:off x="1284000" y="16346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3" name="Google Shape;133;p11"/>
          <p:cNvSpPr txBox="1"/>
          <p:nvPr>
            <p:ph idx="1" type="subTitle"/>
          </p:nvPr>
        </p:nvSpPr>
        <p:spPr>
          <a:xfrm>
            <a:off x="1284000" y="3127053"/>
            <a:ext cx="65760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>
            <p:ph type="title"/>
          </p:nvPr>
        </p:nvSpPr>
        <p:spPr>
          <a:xfrm>
            <a:off x="1470326" y="1501321"/>
            <a:ext cx="2933700" cy="376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13"/>
          <p:cNvSpPr txBox="1"/>
          <p:nvPr>
            <p:ph hasCustomPrompt="1" idx="2" type="title"/>
          </p:nvPr>
        </p:nvSpPr>
        <p:spPr>
          <a:xfrm>
            <a:off x="791251" y="1727825"/>
            <a:ext cx="603600" cy="3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/>
          <p:nvPr>
            <p:ph idx="1" type="subTitle"/>
          </p:nvPr>
        </p:nvSpPr>
        <p:spPr>
          <a:xfrm>
            <a:off x="1470326" y="1954707"/>
            <a:ext cx="2933700" cy="42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3"/>
          <p:cNvSpPr txBox="1"/>
          <p:nvPr>
            <p:ph idx="3" type="title"/>
          </p:nvPr>
        </p:nvSpPr>
        <p:spPr>
          <a:xfrm>
            <a:off x="5486067" y="1501321"/>
            <a:ext cx="2933700" cy="376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" name="Google Shape;141;p13"/>
          <p:cNvSpPr txBox="1"/>
          <p:nvPr>
            <p:ph hasCustomPrompt="1" idx="4" type="title"/>
          </p:nvPr>
        </p:nvSpPr>
        <p:spPr>
          <a:xfrm>
            <a:off x="4813228" y="1727875"/>
            <a:ext cx="603600" cy="3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/>
          <p:nvPr>
            <p:ph idx="5" type="subTitle"/>
          </p:nvPr>
        </p:nvSpPr>
        <p:spPr>
          <a:xfrm>
            <a:off x="5486067" y="1954707"/>
            <a:ext cx="2933700" cy="42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3"/>
          <p:cNvSpPr txBox="1"/>
          <p:nvPr>
            <p:ph idx="6" type="title"/>
          </p:nvPr>
        </p:nvSpPr>
        <p:spPr>
          <a:xfrm>
            <a:off x="1470324" y="3423002"/>
            <a:ext cx="2933700" cy="376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4" name="Google Shape;144;p13"/>
          <p:cNvSpPr txBox="1"/>
          <p:nvPr>
            <p:ph hasCustomPrompt="1" idx="7" type="title"/>
          </p:nvPr>
        </p:nvSpPr>
        <p:spPr>
          <a:xfrm>
            <a:off x="791251" y="3613450"/>
            <a:ext cx="603600" cy="3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/>
          <p:nvPr>
            <p:ph idx="8" type="subTitle"/>
          </p:nvPr>
        </p:nvSpPr>
        <p:spPr>
          <a:xfrm>
            <a:off x="1470324" y="3883690"/>
            <a:ext cx="2933700" cy="42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3"/>
          <p:cNvSpPr txBox="1"/>
          <p:nvPr>
            <p:ph idx="9" type="title"/>
          </p:nvPr>
        </p:nvSpPr>
        <p:spPr>
          <a:xfrm>
            <a:off x="5486069" y="3423002"/>
            <a:ext cx="2933700" cy="376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" name="Google Shape;147;p13"/>
          <p:cNvSpPr txBox="1"/>
          <p:nvPr>
            <p:ph hasCustomPrompt="1" idx="13" type="title"/>
          </p:nvPr>
        </p:nvSpPr>
        <p:spPr>
          <a:xfrm>
            <a:off x="4813228" y="3613450"/>
            <a:ext cx="603600" cy="3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/>
          <p:nvPr>
            <p:ph idx="14" type="subTitle"/>
          </p:nvPr>
        </p:nvSpPr>
        <p:spPr>
          <a:xfrm>
            <a:off x="5486067" y="3883690"/>
            <a:ext cx="2933700" cy="42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50" name="Google Shape;150;p13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51" name="Google Shape;15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5363" y="2639550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2149" y="4608492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25" y="-60982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76920">
            <a:off x="4556426" y="4479837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4297485" y="-418047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92817" y="229962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700010">
            <a:off x="8350761" y="-389576"/>
            <a:ext cx="975449" cy="12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 rot="-1473278">
            <a:off x="-200125" y="4185624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ONLY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>
            <p:ph type="title"/>
          </p:nvPr>
        </p:nvSpPr>
        <p:spPr>
          <a:xfrm>
            <a:off x="5065288" y="1943657"/>
            <a:ext cx="2733300" cy="10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62" name="Google Shape;1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3999" y="452417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638" y="241468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10">
            <a:off x="8350761" y="-389576"/>
            <a:ext cx="975449" cy="12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76920">
            <a:off x="8622513" y="2442812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2102998" y="4696328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7108" y="45241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 rot="-1473278">
            <a:off x="-200125" y="4185624"/>
            <a:ext cx="975450" cy="124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5768573" y="206853"/>
            <a:ext cx="431953" cy="65628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4"/>
          <p:cNvSpPr txBox="1"/>
          <p:nvPr>
            <p:ph idx="2" type="title"/>
          </p:nvPr>
        </p:nvSpPr>
        <p:spPr>
          <a:xfrm>
            <a:off x="715104" y="543625"/>
            <a:ext cx="2355300" cy="376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1" name="Google Shape;171;p14"/>
          <p:cNvSpPr txBox="1"/>
          <p:nvPr>
            <p:ph idx="1" type="subTitle"/>
          </p:nvPr>
        </p:nvSpPr>
        <p:spPr>
          <a:xfrm>
            <a:off x="715104" y="997012"/>
            <a:ext cx="2355300" cy="42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4"/>
          <p:cNvSpPr txBox="1"/>
          <p:nvPr>
            <p:ph idx="3" type="title"/>
          </p:nvPr>
        </p:nvSpPr>
        <p:spPr>
          <a:xfrm>
            <a:off x="715104" y="2665616"/>
            <a:ext cx="2355300" cy="376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3" name="Google Shape;173;p14"/>
          <p:cNvSpPr txBox="1"/>
          <p:nvPr>
            <p:ph idx="4" type="subTitle"/>
          </p:nvPr>
        </p:nvSpPr>
        <p:spPr>
          <a:xfrm>
            <a:off x="715104" y="3123871"/>
            <a:ext cx="2355300" cy="42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4"/>
          <p:cNvSpPr txBox="1"/>
          <p:nvPr>
            <p:ph idx="5" type="title"/>
          </p:nvPr>
        </p:nvSpPr>
        <p:spPr>
          <a:xfrm>
            <a:off x="715104" y="1604621"/>
            <a:ext cx="2355300" cy="376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5" name="Google Shape;175;p14"/>
          <p:cNvSpPr txBox="1"/>
          <p:nvPr>
            <p:ph idx="6" type="subTitle"/>
          </p:nvPr>
        </p:nvSpPr>
        <p:spPr>
          <a:xfrm>
            <a:off x="715104" y="2060441"/>
            <a:ext cx="2355300" cy="42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7" type="title"/>
          </p:nvPr>
        </p:nvSpPr>
        <p:spPr>
          <a:xfrm>
            <a:off x="715104" y="3726612"/>
            <a:ext cx="2355300" cy="376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7" name="Google Shape;177;p14"/>
          <p:cNvSpPr txBox="1"/>
          <p:nvPr>
            <p:ph idx="8" type="subTitle"/>
          </p:nvPr>
        </p:nvSpPr>
        <p:spPr>
          <a:xfrm>
            <a:off x="715104" y="4187300"/>
            <a:ext cx="2355300" cy="42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 txBox="1"/>
          <p:nvPr>
            <p:ph type="title"/>
          </p:nvPr>
        </p:nvSpPr>
        <p:spPr>
          <a:xfrm>
            <a:off x="2290050" y="2975932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1" name="Google Shape;181;p15"/>
          <p:cNvSpPr txBox="1"/>
          <p:nvPr>
            <p:ph idx="1" type="subTitle"/>
          </p:nvPr>
        </p:nvSpPr>
        <p:spPr>
          <a:xfrm>
            <a:off x="1458150" y="1635668"/>
            <a:ext cx="6227700" cy="15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182" name="Google Shape;1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138" y="2349550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486" y="34137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50" y="2178043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99708">
            <a:off x="-147062" y="-227001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8212926" y="156775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499110" y="4316003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15045" y="4182050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 rot="2315929">
            <a:off x="8315111" y="4236600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 txBox="1"/>
          <p:nvPr>
            <p:ph idx="1" type="subTitle"/>
          </p:nvPr>
        </p:nvSpPr>
        <p:spPr>
          <a:xfrm>
            <a:off x="3204300" y="1763551"/>
            <a:ext cx="2735400" cy="21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94" name="Google Shape;194;p16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95" name="Google Shape;1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1888" y="2443963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336" y="471272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1575" y="1991306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2399708">
            <a:off x="8310902" y="-178564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-14012" y="-168675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4468723" y="-289860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12283" y="44386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315929">
            <a:off x="-151275" y="4236600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 txBox="1"/>
          <p:nvPr>
            <p:ph idx="1" type="subTitle"/>
          </p:nvPr>
        </p:nvSpPr>
        <p:spPr>
          <a:xfrm>
            <a:off x="4104694" y="2927469"/>
            <a:ext cx="3404100" cy="114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7"/>
          <p:cNvSpPr txBox="1"/>
          <p:nvPr>
            <p:ph type="title"/>
          </p:nvPr>
        </p:nvSpPr>
        <p:spPr>
          <a:xfrm>
            <a:off x="4104694" y="1255750"/>
            <a:ext cx="3404100" cy="168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07" name="Google Shape;2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088" y="342063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11" y="159442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363" y="2140343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8083650" y="4052924"/>
            <a:ext cx="975452" cy="12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8212926" y="206850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5127723" y="4280353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3420" y="41500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 rot="-666424">
            <a:off x="-180998" y="4119724"/>
            <a:ext cx="975449" cy="124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8"/>
          <p:cNvSpPr txBox="1"/>
          <p:nvPr>
            <p:ph idx="1" type="subTitle"/>
          </p:nvPr>
        </p:nvSpPr>
        <p:spPr>
          <a:xfrm>
            <a:off x="4880628" y="2023675"/>
            <a:ext cx="3077400" cy="114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18"/>
          <p:cNvSpPr txBox="1"/>
          <p:nvPr>
            <p:ph type="title"/>
          </p:nvPr>
        </p:nvSpPr>
        <p:spPr>
          <a:xfrm>
            <a:off x="4880628" y="1522625"/>
            <a:ext cx="3077400" cy="4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19" name="Google Shape;2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088" y="342063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11" y="159442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363" y="2140343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8083650" y="4052924"/>
            <a:ext cx="975452" cy="12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8212926" y="206850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5127723" y="4280353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3420" y="41500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 rot="-666424">
            <a:off x="-180998" y="4119724"/>
            <a:ext cx="975449" cy="124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2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9"/>
          <p:cNvSpPr txBox="1"/>
          <p:nvPr>
            <p:ph idx="1" type="subTitle"/>
          </p:nvPr>
        </p:nvSpPr>
        <p:spPr>
          <a:xfrm>
            <a:off x="720000" y="1315625"/>
            <a:ext cx="77040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088" y="-267537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7564" y="-350033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9238" y="2140343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8426800" y="4453874"/>
            <a:ext cx="975452" cy="12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8507351" y="148550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5528673" y="4665028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1970" y="4764050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 rot="-666424">
            <a:off x="-456648" y="4453874"/>
            <a:ext cx="975449" cy="124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39" name="Google Shape;239;p19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2_1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0"/>
          <p:cNvSpPr txBox="1"/>
          <p:nvPr>
            <p:ph idx="1" type="subTitle"/>
          </p:nvPr>
        </p:nvSpPr>
        <p:spPr>
          <a:xfrm>
            <a:off x="720000" y="1115150"/>
            <a:ext cx="7704000" cy="3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43" name="Google Shape;2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088" y="-267537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11" y="159442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363" y="2140343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8083650" y="4052924"/>
            <a:ext cx="975452" cy="12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8212926" y="206850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5528673" y="4665028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1970" y="4764050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 rot="-666424">
            <a:off x="-180998" y="4119724"/>
            <a:ext cx="975449" cy="124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52" name="Google Shape;252;p20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type="title"/>
          </p:nvPr>
        </p:nvSpPr>
        <p:spPr>
          <a:xfrm>
            <a:off x="3284047" y="1951025"/>
            <a:ext cx="4360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2" type="title"/>
          </p:nvPr>
        </p:nvSpPr>
        <p:spPr>
          <a:xfrm>
            <a:off x="1907453" y="2260476"/>
            <a:ext cx="101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3284047" y="2972489"/>
            <a:ext cx="4360200" cy="2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463" y="4337300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111" y="467904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50" y="2178043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2399708">
            <a:off x="8398502" y="-227001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499126" y="206850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8212923" y="3433728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370" y="244400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315929">
            <a:off x="-151275" y="4167775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1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57" name="Google Shape;2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39679" y="2443963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55274" y="471272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653784" y="1991306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99708">
            <a:off x="-147062" y="-178564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976920">
            <a:off x="8721346" y="-168675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700000">
            <a:off x="4238610" y="-289860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45682" y="44386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 rot="2315929">
            <a:off x="8315111" y="4236600"/>
            <a:ext cx="975450" cy="124469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 txBox="1"/>
          <p:nvPr>
            <p:ph type="title"/>
          </p:nvPr>
        </p:nvSpPr>
        <p:spPr>
          <a:xfrm>
            <a:off x="720000" y="2115976"/>
            <a:ext cx="2439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9" name="Google Shape;269;p22"/>
          <p:cNvSpPr txBox="1"/>
          <p:nvPr>
            <p:ph idx="1" type="subTitle"/>
          </p:nvPr>
        </p:nvSpPr>
        <p:spPr>
          <a:xfrm>
            <a:off x="720000" y="2470075"/>
            <a:ext cx="2439300" cy="8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2"/>
          <p:cNvSpPr txBox="1"/>
          <p:nvPr>
            <p:ph idx="2" type="title"/>
          </p:nvPr>
        </p:nvSpPr>
        <p:spPr>
          <a:xfrm>
            <a:off x="3352350" y="3353359"/>
            <a:ext cx="2439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1" name="Google Shape;271;p22"/>
          <p:cNvSpPr txBox="1"/>
          <p:nvPr>
            <p:ph idx="3" type="subTitle"/>
          </p:nvPr>
        </p:nvSpPr>
        <p:spPr>
          <a:xfrm>
            <a:off x="3352350" y="3704187"/>
            <a:ext cx="2439300" cy="8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2"/>
          <p:cNvSpPr txBox="1"/>
          <p:nvPr>
            <p:ph idx="4" type="title"/>
          </p:nvPr>
        </p:nvSpPr>
        <p:spPr>
          <a:xfrm>
            <a:off x="5984700" y="2115976"/>
            <a:ext cx="2439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3" name="Google Shape;273;p22"/>
          <p:cNvSpPr txBox="1"/>
          <p:nvPr>
            <p:ph idx="5" type="subTitle"/>
          </p:nvPr>
        </p:nvSpPr>
        <p:spPr>
          <a:xfrm>
            <a:off x="5984700" y="2470075"/>
            <a:ext cx="2439300" cy="8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22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75" name="Google Shape;275;p22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76" name="Google Shape;2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450" y="4744025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8136" y="4114004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13" y="2168668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2399708">
            <a:off x="8398502" y="-227001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499126" y="206850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8826123" y="2789228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8070" y="-29372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315929">
            <a:off x="-151275" y="4167775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3"/>
          <p:cNvSpPr txBox="1"/>
          <p:nvPr>
            <p:ph type="title"/>
          </p:nvPr>
        </p:nvSpPr>
        <p:spPr>
          <a:xfrm>
            <a:off x="719977" y="196196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7" name="Google Shape;287;p23"/>
          <p:cNvSpPr txBox="1"/>
          <p:nvPr>
            <p:ph idx="1" type="subTitle"/>
          </p:nvPr>
        </p:nvSpPr>
        <p:spPr>
          <a:xfrm>
            <a:off x="719977" y="238239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3"/>
          <p:cNvSpPr txBox="1"/>
          <p:nvPr>
            <p:ph idx="2" type="title"/>
          </p:nvPr>
        </p:nvSpPr>
        <p:spPr>
          <a:xfrm>
            <a:off x="3419247" y="196196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9" name="Google Shape;289;p23"/>
          <p:cNvSpPr txBox="1"/>
          <p:nvPr>
            <p:ph idx="3" type="subTitle"/>
          </p:nvPr>
        </p:nvSpPr>
        <p:spPr>
          <a:xfrm>
            <a:off x="3419247" y="238239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23"/>
          <p:cNvSpPr txBox="1"/>
          <p:nvPr>
            <p:ph idx="4" type="title"/>
          </p:nvPr>
        </p:nvSpPr>
        <p:spPr>
          <a:xfrm>
            <a:off x="719977" y="370016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1" name="Google Shape;291;p23"/>
          <p:cNvSpPr txBox="1"/>
          <p:nvPr>
            <p:ph idx="5" type="subTitle"/>
          </p:nvPr>
        </p:nvSpPr>
        <p:spPr>
          <a:xfrm>
            <a:off x="719977" y="411973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23"/>
          <p:cNvSpPr txBox="1"/>
          <p:nvPr>
            <p:ph idx="6" type="title"/>
          </p:nvPr>
        </p:nvSpPr>
        <p:spPr>
          <a:xfrm>
            <a:off x="3419247" y="370016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3" name="Google Shape;293;p23"/>
          <p:cNvSpPr txBox="1"/>
          <p:nvPr>
            <p:ph idx="7" type="subTitle"/>
          </p:nvPr>
        </p:nvSpPr>
        <p:spPr>
          <a:xfrm>
            <a:off x="3419247" y="411973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23"/>
          <p:cNvSpPr txBox="1"/>
          <p:nvPr>
            <p:ph idx="8" type="title"/>
          </p:nvPr>
        </p:nvSpPr>
        <p:spPr>
          <a:xfrm>
            <a:off x="6118523" y="196196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5" name="Google Shape;295;p23"/>
          <p:cNvSpPr txBox="1"/>
          <p:nvPr>
            <p:ph idx="9" type="subTitle"/>
          </p:nvPr>
        </p:nvSpPr>
        <p:spPr>
          <a:xfrm>
            <a:off x="6118523" y="238239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23"/>
          <p:cNvSpPr txBox="1"/>
          <p:nvPr>
            <p:ph idx="13" type="title"/>
          </p:nvPr>
        </p:nvSpPr>
        <p:spPr>
          <a:xfrm>
            <a:off x="6118523" y="370016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7" name="Google Shape;297;p23"/>
          <p:cNvSpPr txBox="1"/>
          <p:nvPr>
            <p:ph idx="14" type="subTitle"/>
          </p:nvPr>
        </p:nvSpPr>
        <p:spPr>
          <a:xfrm>
            <a:off x="6118523" y="411973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2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99" name="Google Shape;299;p23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00" name="Google Shape;3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63" y="275100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3988" y="4231868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0">
            <a:off x="8296400" y="-277426"/>
            <a:ext cx="975452" cy="12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6506110" y="38578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0595" y="-134450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 rot="-666424">
            <a:off x="-180998" y="4119724"/>
            <a:ext cx="975449" cy="124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4"/>
          <p:cNvSpPr txBox="1"/>
          <p:nvPr>
            <p:ph hasCustomPrompt="1" type="title"/>
          </p:nvPr>
        </p:nvSpPr>
        <p:spPr>
          <a:xfrm>
            <a:off x="2095938" y="752338"/>
            <a:ext cx="2799600" cy="52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24"/>
          <p:cNvSpPr txBox="1"/>
          <p:nvPr>
            <p:ph idx="1" type="subTitle"/>
          </p:nvPr>
        </p:nvSpPr>
        <p:spPr>
          <a:xfrm>
            <a:off x="2095938" y="1157165"/>
            <a:ext cx="27996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0" name="Google Shape;310;p24"/>
          <p:cNvSpPr txBox="1"/>
          <p:nvPr>
            <p:ph hasCustomPrompt="1" idx="2" type="title"/>
          </p:nvPr>
        </p:nvSpPr>
        <p:spPr>
          <a:xfrm>
            <a:off x="3486463" y="2144575"/>
            <a:ext cx="2799600" cy="52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24"/>
          <p:cNvSpPr txBox="1"/>
          <p:nvPr>
            <p:ph idx="3" type="subTitle"/>
          </p:nvPr>
        </p:nvSpPr>
        <p:spPr>
          <a:xfrm>
            <a:off x="3486463" y="2571878"/>
            <a:ext cx="27996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2" name="Google Shape;312;p24"/>
          <p:cNvSpPr txBox="1"/>
          <p:nvPr>
            <p:ph hasCustomPrompt="1" idx="4" type="title"/>
          </p:nvPr>
        </p:nvSpPr>
        <p:spPr>
          <a:xfrm>
            <a:off x="4248463" y="3536813"/>
            <a:ext cx="2799600" cy="52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" name="Google Shape;313;p24"/>
          <p:cNvSpPr txBox="1"/>
          <p:nvPr>
            <p:ph idx="5" type="subTitle"/>
          </p:nvPr>
        </p:nvSpPr>
        <p:spPr>
          <a:xfrm>
            <a:off x="4248463" y="3986592"/>
            <a:ext cx="27996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314" name="Google Shape;3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121" y="2320925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322824" y="4812554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428909" y="-61157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99708">
            <a:off x="8323113" y="4154511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976920">
            <a:off x="8496471" y="2065987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700000">
            <a:off x="4587110" y="-363785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45682" y="44386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 rot="2315929">
            <a:off x="-79889" y="-252100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5"/>
          <p:cNvSpPr txBox="1"/>
          <p:nvPr>
            <p:ph type="ctrTitle"/>
          </p:nvPr>
        </p:nvSpPr>
        <p:spPr>
          <a:xfrm>
            <a:off x="2430000" y="535000"/>
            <a:ext cx="4284000" cy="113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5" name="Google Shape;325;p25"/>
          <p:cNvSpPr txBox="1"/>
          <p:nvPr>
            <p:ph idx="1" type="subTitle"/>
          </p:nvPr>
        </p:nvSpPr>
        <p:spPr>
          <a:xfrm>
            <a:off x="2425050" y="2907475"/>
            <a:ext cx="4293900" cy="9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326" name="Google Shape;3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450" y="4929550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8136" y="4068304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2399708">
            <a:off x="8264152" y="-278864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76920">
            <a:off x="499113" y="255300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4356023" y="-254210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8220" y="2253750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15929">
            <a:off x="-151275" y="4236600"/>
            <a:ext cx="975450" cy="124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63" y="2311850"/>
            <a:ext cx="567077" cy="51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5"/>
          <p:cNvSpPr txBox="1"/>
          <p:nvPr/>
        </p:nvSpPr>
        <p:spPr>
          <a:xfrm>
            <a:off x="2685600" y="3992900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</a:t>
            </a:r>
            <a:r>
              <a:rPr b="1"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39679" y="2443963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55274" y="471272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653784" y="1991306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99708">
            <a:off x="-147062" y="-178564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976920">
            <a:off x="8721346" y="-168675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700000">
            <a:off x="4238610" y="-289860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45682" y="44386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 rot="2315929">
            <a:off x="8315111" y="4236600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717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717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1888" y="2443963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336" y="471272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1575" y="1991306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2399708">
            <a:off x="8310902" y="-178564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-14012" y="-168675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4468723" y="-289860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12283" y="44386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315929">
            <a:off x="-151275" y="4236600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37" name="Google Shape;37;p4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00" y="249700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5674" y="474322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5388" y="2613268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10">
            <a:off x="8350761" y="-389576"/>
            <a:ext cx="975449" cy="12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6898251" y="4280362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4886048" y="-402622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46195" y="-426050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 rot="-1473278">
            <a:off x="-200125" y="4185624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 txBox="1"/>
          <p:nvPr>
            <p:ph type="title"/>
          </p:nvPr>
        </p:nvSpPr>
        <p:spPr>
          <a:xfrm>
            <a:off x="1577700" y="3730874"/>
            <a:ext cx="2444400" cy="3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9" name="Google Shape;49;p5"/>
          <p:cNvSpPr txBox="1"/>
          <p:nvPr>
            <p:ph idx="1" type="subTitle"/>
          </p:nvPr>
        </p:nvSpPr>
        <p:spPr>
          <a:xfrm>
            <a:off x="1577700" y="2950568"/>
            <a:ext cx="2444400" cy="8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2" type="title"/>
          </p:nvPr>
        </p:nvSpPr>
        <p:spPr>
          <a:xfrm>
            <a:off x="5121900" y="3730874"/>
            <a:ext cx="2444400" cy="3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1" name="Google Shape;51;p5"/>
          <p:cNvSpPr txBox="1"/>
          <p:nvPr>
            <p:ph idx="3" type="subTitle"/>
          </p:nvPr>
        </p:nvSpPr>
        <p:spPr>
          <a:xfrm>
            <a:off x="5121900" y="2950568"/>
            <a:ext cx="2444400" cy="8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53" name="Google Shape;53;p5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54" name="Google Shape;5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50" y="2311850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3999" y="452417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638" y="241468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10">
            <a:off x="8350761" y="-389576"/>
            <a:ext cx="975449" cy="12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8622513" y="2442812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2095023" y="4479828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27108" y="45241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 rot="-1473278">
            <a:off x="-200125" y="4185624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65" name="Google Shape;65;p6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66" name="Google Shape;6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1888" y="2443963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336" y="471272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1575" y="1991306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2399708">
            <a:off x="8310902" y="-178564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499113" y="255300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4468723" y="-289860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12283" y="44386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315929">
            <a:off x="-151275" y="4236600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720000" y="1609675"/>
            <a:ext cx="7704000" cy="22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78" name="Google Shape;78;p7"/>
          <p:cNvCxnSpPr/>
          <p:nvPr/>
        </p:nvCxnSpPr>
        <p:spPr>
          <a:xfrm>
            <a:off x="1474200" y="101771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79" name="Google Shape;7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1888" y="2395525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336" y="471272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1575" y="1991306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2399708">
            <a:off x="8310902" y="-227001"/>
            <a:ext cx="975446" cy="124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499113" y="206862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4468723" y="-338297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12283" y="443867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315929">
            <a:off x="-151275" y="4236600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90" name="Google Shape;9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00" y="769500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2499" y="377607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363" y="3384193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1175" y="106350"/>
            <a:ext cx="975451" cy="124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76920">
            <a:off x="5522801" y="4070287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5608235" y="56603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6520" y="33532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63375" y="3776075"/>
            <a:ext cx="975451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>
            <p:ph type="title"/>
          </p:nvPr>
        </p:nvSpPr>
        <p:spPr>
          <a:xfrm>
            <a:off x="2022675" y="1582428"/>
            <a:ext cx="5098500" cy="5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9"/>
          <p:cNvSpPr txBox="1"/>
          <p:nvPr>
            <p:ph idx="1" type="subTitle"/>
          </p:nvPr>
        </p:nvSpPr>
        <p:spPr>
          <a:xfrm>
            <a:off x="2022838" y="2201166"/>
            <a:ext cx="5098500" cy="13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" name="Google Shape;10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8950" y="2139663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7411" y="184204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338" y="1968156"/>
            <a:ext cx="567077" cy="86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76920">
            <a:off x="6859226" y="443125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4543385" y="4280365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533" y="4030600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 rot="2700010">
            <a:off x="-117428" y="-338051"/>
            <a:ext cx="975449" cy="12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473278">
            <a:off x="8433458" y="4294749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0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-1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0"/>
          <p:cNvSpPr txBox="1"/>
          <p:nvPr>
            <p:ph type="title"/>
          </p:nvPr>
        </p:nvSpPr>
        <p:spPr>
          <a:xfrm>
            <a:off x="2482800" y="3747500"/>
            <a:ext cx="41784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14" name="Google Shape;11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510262" y="275100"/>
            <a:ext cx="567077" cy="51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046715" y="-50121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265574">
            <a:off x="8242812" y="4089493"/>
            <a:ext cx="567078" cy="86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383848">
            <a:off x="8290325" y="-87351"/>
            <a:ext cx="975452" cy="12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 rot="976920">
            <a:off x="8212924" y="2243612"/>
            <a:ext cx="431952" cy="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 rot="2700000">
            <a:off x="217213" y="2079278"/>
            <a:ext cx="431953" cy="65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328759" y="141625"/>
            <a:ext cx="772685" cy="7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 rot="-1513826">
            <a:off x="-156749" y="4101299"/>
            <a:ext cx="975450" cy="12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/>
          <p:nvPr>
            <p:ph type="ctrTitle"/>
          </p:nvPr>
        </p:nvSpPr>
        <p:spPr>
          <a:xfrm>
            <a:off x="715050" y="1371350"/>
            <a:ext cx="7713900" cy="14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Analysis of the Babies Antibiotic Stewardship Improvement Collaborative (BASIC) Initiative Launched by ILPQC</a:t>
            </a:r>
            <a:endParaRPr b="1"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</a:endParaRPr>
          </a:p>
        </p:txBody>
      </p:sp>
      <p:sp>
        <p:nvSpPr>
          <p:cNvPr id="363" name="Google Shape;363;p28"/>
          <p:cNvSpPr txBox="1"/>
          <p:nvPr>
            <p:ph idx="1" type="subTitle"/>
          </p:nvPr>
        </p:nvSpPr>
        <p:spPr>
          <a:xfrm>
            <a:off x="2392500" y="2974712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Faiza Sheikha</a:t>
            </a:r>
            <a:endParaRPr/>
          </a:p>
        </p:txBody>
      </p:sp>
      <p:cxnSp>
        <p:nvCxnSpPr>
          <p:cNvPr id="364" name="Google Shape;364;p28"/>
          <p:cNvCxnSpPr/>
          <p:nvPr/>
        </p:nvCxnSpPr>
        <p:spPr>
          <a:xfrm>
            <a:off x="1474200" y="2878063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7"/>
          <p:cNvSpPr txBox="1"/>
          <p:nvPr>
            <p:ph idx="2" type="title"/>
          </p:nvPr>
        </p:nvSpPr>
        <p:spPr>
          <a:xfrm>
            <a:off x="1907453" y="2260476"/>
            <a:ext cx="101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3" name="Google Shape;4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875" y="1376898"/>
            <a:ext cx="3662749" cy="220155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7"/>
          <p:cNvSpPr txBox="1"/>
          <p:nvPr/>
        </p:nvSpPr>
        <p:spPr>
          <a:xfrm>
            <a:off x="2245750" y="1937375"/>
            <a:ext cx="2037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37%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37"/>
          <p:cNvSpPr txBox="1"/>
          <p:nvPr/>
        </p:nvSpPr>
        <p:spPr>
          <a:xfrm>
            <a:off x="2644200" y="2288300"/>
            <a:ext cx="1639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88%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37"/>
          <p:cNvSpPr txBox="1"/>
          <p:nvPr/>
        </p:nvSpPr>
        <p:spPr>
          <a:xfrm>
            <a:off x="1820150" y="2639225"/>
            <a:ext cx="2427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0%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37"/>
          <p:cNvSpPr txBox="1"/>
          <p:nvPr/>
        </p:nvSpPr>
        <p:spPr>
          <a:xfrm>
            <a:off x="1856375" y="3003425"/>
            <a:ext cx="2427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1%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8" name="Google Shape;458;p37"/>
          <p:cNvSpPr txBox="1"/>
          <p:nvPr/>
        </p:nvSpPr>
        <p:spPr>
          <a:xfrm>
            <a:off x="5596275" y="2444975"/>
            <a:ext cx="356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9" name="Google Shape;459;p37"/>
          <p:cNvSpPr txBox="1"/>
          <p:nvPr/>
        </p:nvSpPr>
        <p:spPr>
          <a:xfrm>
            <a:off x="4908075" y="1521300"/>
            <a:ext cx="4256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Shows that the hospitals with </a:t>
            </a: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&lt;60%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of Medicaid patients grew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51%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between the two-time points and hospitals with </a:t>
            </a: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&gt;60%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of Medicaid patients improved by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1%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in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between these two time periods.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8"/>
          <p:cNvSpPr txBox="1"/>
          <p:nvPr>
            <p:ph type="title"/>
          </p:nvPr>
        </p:nvSpPr>
        <p:spPr>
          <a:xfrm>
            <a:off x="513097" y="1018300"/>
            <a:ext cx="4360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65" name="Google Shape;465;p38"/>
          <p:cNvSpPr txBox="1"/>
          <p:nvPr>
            <p:ph idx="2" type="title"/>
          </p:nvPr>
        </p:nvSpPr>
        <p:spPr>
          <a:xfrm>
            <a:off x="1907453" y="2260476"/>
            <a:ext cx="101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8"/>
          <p:cNvSpPr txBox="1"/>
          <p:nvPr/>
        </p:nvSpPr>
        <p:spPr>
          <a:xfrm>
            <a:off x="4699700" y="1605150"/>
            <a:ext cx="3558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Further investigate drop in rural percentage for achievement of the BASIC goal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Further investigate discrepancy in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achievement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of the BASIC goal for hospitals with a higher percentage of black, hispanic, and other patients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Find cause of hospitals with more medicaid patients decreasing in terms of improvement for the BASIC goal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38"/>
          <p:cNvSpPr txBox="1"/>
          <p:nvPr/>
        </p:nvSpPr>
        <p:spPr>
          <a:xfrm>
            <a:off x="1014200" y="1860100"/>
            <a:ext cx="3685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High improvement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en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stopping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antibiotics delivered within 48 hours for the following: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-Urban hospitals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-Hospitals with less than 60% medicaid patients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-Hospitals with less than 60% black/hispanic/other patients stopping antibiotics delivered within 80%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p38"/>
          <p:cNvSpPr txBox="1"/>
          <p:nvPr/>
        </p:nvSpPr>
        <p:spPr>
          <a:xfrm>
            <a:off x="5170675" y="1459900"/>
            <a:ext cx="418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Next steps: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9"/>
          <p:cNvSpPr txBox="1"/>
          <p:nvPr>
            <p:ph type="title"/>
          </p:nvPr>
        </p:nvSpPr>
        <p:spPr>
          <a:xfrm>
            <a:off x="3273975" y="1741775"/>
            <a:ext cx="4838700" cy="13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Lobster"/>
                <a:ea typeface="Lobster"/>
                <a:cs typeface="Lobster"/>
                <a:sym typeface="Lobster"/>
              </a:rPr>
              <a:t>Thank you</a:t>
            </a:r>
            <a:endParaRPr sz="4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74" name="Google Shape;474;p39"/>
          <p:cNvSpPr txBox="1"/>
          <p:nvPr>
            <p:ph idx="2" type="title"/>
          </p:nvPr>
        </p:nvSpPr>
        <p:spPr>
          <a:xfrm>
            <a:off x="1907453" y="2260476"/>
            <a:ext cx="101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BACKGROUND</a:t>
            </a:r>
            <a:endParaRPr/>
          </a:p>
        </p:txBody>
      </p:sp>
      <p:pic>
        <p:nvPicPr>
          <p:cNvPr id="370" name="Google Shape;3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386" y="2695429"/>
            <a:ext cx="772675" cy="88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76920">
            <a:off x="5822038" y="2914587"/>
            <a:ext cx="431952" cy="65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9"/>
          <p:cNvSpPr txBox="1"/>
          <p:nvPr/>
        </p:nvSpPr>
        <p:spPr>
          <a:xfrm>
            <a:off x="249550" y="915913"/>
            <a:ext cx="43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ILPQC</a:t>
            </a:r>
            <a:endParaRPr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29"/>
          <p:cNvSpPr txBox="1"/>
          <p:nvPr/>
        </p:nvSpPr>
        <p:spPr>
          <a:xfrm>
            <a:off x="4067100" y="961325"/>
            <a:ext cx="43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29"/>
          <p:cNvSpPr txBox="1"/>
          <p:nvPr/>
        </p:nvSpPr>
        <p:spPr>
          <a:xfrm>
            <a:off x="105900" y="1144850"/>
            <a:ext cx="31995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"/>
              <a:buFont typeface="Montserrat"/>
              <a:buChar char="●"/>
            </a:pP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Statewide network composed of:</a:t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"/>
              <a:buFont typeface="Montserrat"/>
              <a:buChar char="-"/>
            </a:pP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Hospital teams</a:t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"/>
              <a:buFont typeface="Montserrat"/>
              <a:buChar char="-"/>
            </a:pP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Perinatal clinicians</a:t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"/>
              <a:buFont typeface="Montserrat"/>
              <a:buChar char="-"/>
            </a:pP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Patients</a:t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"/>
              <a:buFont typeface="Montserrat"/>
              <a:buChar char="-"/>
            </a:pP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Public health leaders</a:t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"/>
              <a:buFont typeface="Montserrat"/>
              <a:buChar char="-"/>
            </a:pP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Policymakers </a:t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"/>
              <a:buFont typeface="Montserrat"/>
              <a:buChar char="●"/>
            </a:pP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Goal:</a:t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To improve obstetric and neonatal care by </a:t>
            </a:r>
            <a:r>
              <a:rPr i="1" lang="en" sz="1150" u="sng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reducing </a:t>
            </a:r>
            <a:r>
              <a:rPr b="1"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maternal</a:t>
            </a: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infant morbidity</a:t>
            </a: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mortality</a:t>
            </a: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"/>
              <a:buFont typeface="Montserrat"/>
              <a:buChar char="●"/>
            </a:pP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Collaborating with </a:t>
            </a:r>
            <a:r>
              <a:rPr b="1"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91 </a:t>
            </a:r>
            <a:r>
              <a:rPr lang="en" sz="1150" u="sng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Illinois </a:t>
            </a: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hospitals participating in 1 or more initiative</a:t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"/>
              <a:buFont typeface="Montserrat"/>
              <a:buChar char="●"/>
            </a:pPr>
            <a:r>
              <a:rPr lang="en" sz="115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Supporting participating hospitals’ implementation of evidenced-based practices using quality improvement science</a:t>
            </a:r>
            <a:endParaRPr sz="115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5" name="Google Shape;3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5050" y="1428550"/>
            <a:ext cx="4804551" cy="31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9"/>
          <p:cNvSpPr txBox="1"/>
          <p:nvPr/>
        </p:nvSpPr>
        <p:spPr>
          <a:xfrm>
            <a:off x="5385525" y="3469600"/>
            <a:ext cx="1641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-Executive Director, OB Clinical  Lead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-Neonatal Clinical Co-Leads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-State Project Director, Quality Lead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-Project Coordinators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-Nurse Quality Manager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-Director of Data and Operations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-PostDoctoral Scholar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-Technical IT Consultant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29"/>
          <p:cNvSpPr txBox="1"/>
          <p:nvPr/>
        </p:nvSpPr>
        <p:spPr>
          <a:xfrm>
            <a:off x="5098100" y="1195100"/>
            <a:ext cx="43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Organizational Chart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Background</a:t>
            </a:r>
            <a:endParaRPr/>
          </a:p>
        </p:txBody>
      </p:sp>
      <p:sp>
        <p:nvSpPr>
          <p:cNvPr id="383" name="Google Shape;383;p30"/>
          <p:cNvSpPr txBox="1"/>
          <p:nvPr/>
        </p:nvSpPr>
        <p:spPr>
          <a:xfrm>
            <a:off x="332825" y="1111875"/>
            <a:ext cx="3895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Antibiotics are </a:t>
            </a:r>
            <a:r>
              <a:rPr b="1" lang="en" sz="1300">
                <a:latin typeface="Montserrat"/>
                <a:ea typeface="Montserrat"/>
                <a:cs typeface="Montserrat"/>
                <a:sym typeface="Montserrat"/>
              </a:rPr>
              <a:t>essential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in fighting infections in newborns. Variations in antibiotic prescribing for newborn infections can lead to: 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Antibiotic resistance making it more difficult to treat bacterial infections 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Mother-baby separation that can reduce breastfeeding and increase formula supplementation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Chronic conditions, including asthma, allergies, and obesity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30"/>
          <p:cNvSpPr txBox="1"/>
          <p:nvPr/>
        </p:nvSpPr>
        <p:spPr>
          <a:xfrm>
            <a:off x="4825775" y="1111875"/>
            <a:ext cx="4228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Babies Antibiotic Stewardship Improvement Collaborative (BASIC) initiative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Provide appropriate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antibiotics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, to appropriate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newborns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, for the appropriate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length of time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Decrease by 20% the number of newborns, born at ≥35 weeks who receive antibiotics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Decrease by 20% the number of newborns with a negative blood culture who receive antibiotics for longer than 36 hours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30"/>
          <p:cNvSpPr/>
          <p:nvPr/>
        </p:nvSpPr>
        <p:spPr>
          <a:xfrm>
            <a:off x="4263600" y="1160175"/>
            <a:ext cx="616800" cy="3831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0"/>
          <p:cNvSpPr txBox="1"/>
          <p:nvPr/>
        </p:nvSpPr>
        <p:spPr>
          <a:xfrm>
            <a:off x="4825775" y="3333200"/>
            <a:ext cx="39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872" y="4533100"/>
            <a:ext cx="2964628" cy="5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1"/>
          <p:cNvSpPr/>
          <p:nvPr/>
        </p:nvSpPr>
        <p:spPr>
          <a:xfrm>
            <a:off x="80703" y="128101"/>
            <a:ext cx="1460700" cy="146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1"/>
          <p:cNvSpPr txBox="1"/>
          <p:nvPr>
            <p:ph type="title"/>
          </p:nvPr>
        </p:nvSpPr>
        <p:spPr>
          <a:xfrm>
            <a:off x="3284047" y="1951025"/>
            <a:ext cx="4360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394" name="Google Shape;394;p31"/>
          <p:cNvSpPr txBox="1"/>
          <p:nvPr>
            <p:ph idx="1" type="subTitle"/>
          </p:nvPr>
        </p:nvSpPr>
        <p:spPr>
          <a:xfrm>
            <a:off x="3284047" y="3154014"/>
            <a:ext cx="4360200" cy="2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clinical improvement among various hospital metrics for newborns, born at ≥35 weeks who receive antibiotics as a result of the BASIC Initiative for Q3 and Q4 of 2022?</a:t>
            </a:r>
            <a:endParaRPr/>
          </a:p>
        </p:txBody>
      </p:sp>
      <p:sp>
        <p:nvSpPr>
          <p:cNvPr id="395" name="Google Shape;395;p31"/>
          <p:cNvSpPr txBox="1"/>
          <p:nvPr>
            <p:ph idx="2" type="title"/>
          </p:nvPr>
        </p:nvSpPr>
        <p:spPr>
          <a:xfrm>
            <a:off x="1907453" y="2260476"/>
            <a:ext cx="101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6" name="Google Shape;396;p31"/>
          <p:cNvCxnSpPr/>
          <p:nvPr/>
        </p:nvCxnSpPr>
        <p:spPr>
          <a:xfrm>
            <a:off x="3284047" y="2801863"/>
            <a:ext cx="4632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402" name="Google Shape;402;p32"/>
          <p:cNvSpPr txBox="1"/>
          <p:nvPr/>
        </p:nvSpPr>
        <p:spPr>
          <a:xfrm>
            <a:off x="4789550" y="1150975"/>
            <a:ext cx="3895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Data includes </a:t>
            </a:r>
            <a:r>
              <a:rPr b="1" lang="en" sz="1300">
                <a:latin typeface="Montserrat"/>
                <a:ea typeface="Montserrat"/>
                <a:cs typeface="Montserrat"/>
                <a:sym typeface="Montserrat"/>
              </a:rPr>
              <a:t>43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hospitals within Illinois analyzed who have implemented BASIC Initiative, with records of Q1, Q3, and Q4 data.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32"/>
          <p:cNvSpPr txBox="1"/>
          <p:nvPr/>
        </p:nvSpPr>
        <p:spPr>
          <a:xfrm>
            <a:off x="332825" y="1070475"/>
            <a:ext cx="3982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Analyze hospital characteristics (</a:t>
            </a:r>
            <a:r>
              <a:rPr b="1" lang="en" sz="1300">
                <a:latin typeface="Montserrat"/>
                <a:ea typeface="Montserrat"/>
                <a:cs typeface="Montserrat"/>
                <a:sym typeface="Montserrat"/>
              </a:rPr>
              <a:t>urbanization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300">
                <a:latin typeface="Montserrat"/>
                <a:ea typeface="Montserrat"/>
                <a:cs typeface="Montserrat"/>
                <a:sym typeface="Montserrat"/>
              </a:rPr>
              <a:t>black.hispanic/other patient population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b="1" lang="en" sz="1300">
                <a:latin typeface="Montserrat"/>
                <a:ea typeface="Montserrat"/>
                <a:cs typeface="Montserrat"/>
                <a:sym typeface="Montserrat"/>
              </a:rPr>
              <a:t>medicaid patient population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) for hospitals who have </a:t>
            </a:r>
            <a:r>
              <a:rPr lang="en" sz="1300" u="sng">
                <a:latin typeface="Montserrat"/>
                <a:ea typeface="Montserrat"/>
                <a:cs typeface="Montserrat"/>
                <a:sym typeface="Montserrat"/>
              </a:rPr>
              <a:t>implemented BASIC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and have been </a:t>
            </a:r>
            <a:r>
              <a:rPr lang="en" sz="1300" u="sng">
                <a:latin typeface="Montserrat"/>
                <a:ea typeface="Montserrat"/>
                <a:cs typeface="Montserrat"/>
                <a:sym typeface="Montserrat"/>
              </a:rPr>
              <a:t>successful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in stopping</a:t>
            </a:r>
            <a:r>
              <a:rPr b="1" lang="en" sz="1300">
                <a:latin typeface="Montserrat"/>
                <a:ea typeface="Montserrat"/>
                <a:cs typeface="Montserrat"/>
                <a:sym typeface="Montserrat"/>
              </a:rPr>
              <a:t> 80% or more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of the antibiotics delivered to 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newborns born at </a:t>
            </a:r>
            <a:r>
              <a:rPr b="1" lang="en" sz="1300">
                <a:latin typeface="Montserrat"/>
                <a:ea typeface="Montserrat"/>
                <a:cs typeface="Montserrat"/>
                <a:sym typeface="Montserrat"/>
              </a:rPr>
              <a:t>≥35 weeks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with a negative blood culture, within </a:t>
            </a:r>
            <a:r>
              <a:rPr b="1" lang="en" sz="1300">
                <a:latin typeface="Montserrat"/>
                <a:ea typeface="Montserrat"/>
                <a:cs typeface="Montserrat"/>
                <a:sym typeface="Montserrat"/>
              </a:rPr>
              <a:t>48</a:t>
            </a: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hours or less. 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32"/>
          <p:cNvSpPr txBox="1"/>
          <p:nvPr/>
        </p:nvSpPr>
        <p:spPr>
          <a:xfrm>
            <a:off x="4825775" y="3333200"/>
            <a:ext cx="39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32"/>
          <p:cNvSpPr txBox="1"/>
          <p:nvPr/>
        </p:nvSpPr>
        <p:spPr>
          <a:xfrm>
            <a:off x="4825775" y="2136163"/>
            <a:ext cx="3164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Data gathered from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RedCap</a:t>
            </a:r>
            <a:r>
              <a:rPr lang="en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, a browser-based, software and workflow methodology for designing clinical and translational research databases</a:t>
            </a:r>
            <a:endParaRPr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32"/>
          <p:cNvSpPr txBox="1"/>
          <p:nvPr/>
        </p:nvSpPr>
        <p:spPr>
          <a:xfrm>
            <a:off x="126775" y="3570300"/>
            <a:ext cx="80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Data coded to match with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existing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hospital characteristics using data dictionary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7" name="Google Shape;407;p32"/>
          <p:cNvPicPr preferRelativeResize="0"/>
          <p:nvPr/>
        </p:nvPicPr>
        <p:blipFill rotWithShape="1">
          <a:blip r:embed="rId3">
            <a:alphaModFix/>
          </a:blip>
          <a:srcRect b="17530" l="0" r="0" t="24363"/>
          <a:stretch/>
        </p:blipFill>
        <p:spPr>
          <a:xfrm>
            <a:off x="7885000" y="2566429"/>
            <a:ext cx="1061825" cy="6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25" y="3948800"/>
            <a:ext cx="6548314" cy="8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414" name="Google Shape;414;p33"/>
          <p:cNvSpPr txBox="1"/>
          <p:nvPr/>
        </p:nvSpPr>
        <p:spPr>
          <a:xfrm>
            <a:off x="674900" y="1238950"/>
            <a:ext cx="70335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Achievement of the number of newborns, born at ≥35 weeks with a negative blood culture who receive antibiotics for no longer than 48 hours.</a:t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5" name="Google Shape;4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925" y="1824200"/>
            <a:ext cx="6267450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4"/>
          <p:cNvSpPr/>
          <p:nvPr/>
        </p:nvSpPr>
        <p:spPr>
          <a:xfrm>
            <a:off x="80703" y="128101"/>
            <a:ext cx="1460700" cy="146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4"/>
          <p:cNvSpPr txBox="1"/>
          <p:nvPr>
            <p:ph type="title"/>
          </p:nvPr>
        </p:nvSpPr>
        <p:spPr>
          <a:xfrm>
            <a:off x="3284047" y="1951025"/>
            <a:ext cx="4360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422" name="Google Shape;422;p34"/>
          <p:cNvSpPr txBox="1"/>
          <p:nvPr>
            <p:ph idx="1" type="subTitle"/>
          </p:nvPr>
        </p:nvSpPr>
        <p:spPr>
          <a:xfrm>
            <a:off x="3284047" y="3154014"/>
            <a:ext cx="4360200" cy="2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data</a:t>
            </a:r>
            <a:endParaRPr/>
          </a:p>
        </p:txBody>
      </p:sp>
      <p:sp>
        <p:nvSpPr>
          <p:cNvPr id="423" name="Google Shape;423;p34"/>
          <p:cNvSpPr txBox="1"/>
          <p:nvPr>
            <p:ph idx="2" type="title"/>
          </p:nvPr>
        </p:nvSpPr>
        <p:spPr>
          <a:xfrm>
            <a:off x="1907453" y="2260476"/>
            <a:ext cx="101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4" name="Google Shape;424;p34"/>
          <p:cNvCxnSpPr/>
          <p:nvPr/>
        </p:nvCxnSpPr>
        <p:spPr>
          <a:xfrm>
            <a:off x="3284047" y="2801863"/>
            <a:ext cx="4632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"/>
          <p:cNvSpPr txBox="1"/>
          <p:nvPr>
            <p:ph idx="2" type="title"/>
          </p:nvPr>
        </p:nvSpPr>
        <p:spPr>
          <a:xfrm>
            <a:off x="1907453" y="2260476"/>
            <a:ext cx="101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0" name="Google Shape;4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63" y="1546925"/>
            <a:ext cx="4142676" cy="25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5"/>
          <p:cNvSpPr txBox="1"/>
          <p:nvPr/>
        </p:nvSpPr>
        <p:spPr>
          <a:xfrm>
            <a:off x="4887900" y="1774875"/>
            <a:ext cx="425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62%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increase in Urban hospitals achieving the goal of stopping 80% of antibiotics administered before 48 hours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Decrease in achievement of this goal within rural hospitals by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25%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35"/>
          <p:cNvSpPr txBox="1"/>
          <p:nvPr/>
        </p:nvSpPr>
        <p:spPr>
          <a:xfrm>
            <a:off x="1955050" y="2076375"/>
            <a:ext cx="223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33%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35"/>
          <p:cNvSpPr txBox="1"/>
          <p:nvPr/>
        </p:nvSpPr>
        <p:spPr>
          <a:xfrm>
            <a:off x="3274950" y="2519825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95%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35"/>
          <p:cNvSpPr txBox="1"/>
          <p:nvPr/>
        </p:nvSpPr>
        <p:spPr>
          <a:xfrm>
            <a:off x="2236675" y="3008575"/>
            <a:ext cx="236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35"/>
          <p:cNvSpPr txBox="1"/>
          <p:nvPr/>
        </p:nvSpPr>
        <p:spPr>
          <a:xfrm>
            <a:off x="1684325" y="3440225"/>
            <a:ext cx="2635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25%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6"/>
          <p:cNvSpPr txBox="1"/>
          <p:nvPr>
            <p:ph idx="2" type="title"/>
          </p:nvPr>
        </p:nvSpPr>
        <p:spPr>
          <a:xfrm>
            <a:off x="1907453" y="2260476"/>
            <a:ext cx="101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52" y="1474500"/>
            <a:ext cx="4280623" cy="25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6"/>
          <p:cNvSpPr txBox="1"/>
          <p:nvPr/>
        </p:nvSpPr>
        <p:spPr>
          <a:xfrm>
            <a:off x="2345375" y="1557550"/>
            <a:ext cx="521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36"/>
          <p:cNvSpPr txBox="1"/>
          <p:nvPr/>
        </p:nvSpPr>
        <p:spPr>
          <a:xfrm>
            <a:off x="3975325" y="2601113"/>
            <a:ext cx="80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84%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36"/>
          <p:cNvSpPr txBox="1"/>
          <p:nvPr/>
        </p:nvSpPr>
        <p:spPr>
          <a:xfrm>
            <a:off x="2687875" y="2992900"/>
            <a:ext cx="724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41%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36"/>
          <p:cNvSpPr txBox="1"/>
          <p:nvPr/>
        </p:nvSpPr>
        <p:spPr>
          <a:xfrm>
            <a:off x="1907450" y="3382125"/>
            <a:ext cx="2194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1%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36"/>
          <p:cNvSpPr txBox="1"/>
          <p:nvPr/>
        </p:nvSpPr>
        <p:spPr>
          <a:xfrm>
            <a:off x="5215950" y="1725150"/>
            <a:ext cx="3658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52%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improvement in hospitals that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serve </a:t>
            </a: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&lt;60%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of black/Hispanic Patients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40%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decrease in hospitals that serve </a:t>
            </a: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&gt;60%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of black/Hispanic patients.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36"/>
          <p:cNvSpPr txBox="1"/>
          <p:nvPr/>
        </p:nvSpPr>
        <p:spPr>
          <a:xfrm>
            <a:off x="2526475" y="2191425"/>
            <a:ext cx="724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32%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eakthrough against Antibiotic Resistance by Slidesgo">
  <a:themeElements>
    <a:clrScheme name="Simple Light">
      <a:dk1>
        <a:srgbClr val="F8416C"/>
      </a:dk1>
      <a:lt1>
        <a:srgbClr val="434343"/>
      </a:lt1>
      <a:dk2>
        <a:srgbClr val="00BFB5"/>
      </a:dk2>
      <a:lt2>
        <a:srgbClr val="91DFC7"/>
      </a:lt2>
      <a:accent1>
        <a:srgbClr val="67D4FF"/>
      </a:accent1>
      <a:accent2>
        <a:srgbClr val="384FA5"/>
      </a:accent2>
      <a:accent3>
        <a:srgbClr val="A1D5D7"/>
      </a:accent3>
      <a:accent4>
        <a:srgbClr val="D7EAEA"/>
      </a:accent4>
      <a:accent5>
        <a:srgbClr val="FFFFFF"/>
      </a:accent5>
      <a:accent6>
        <a:srgbClr val="ACDBDF"/>
      </a:accent6>
      <a:hlink>
        <a:srgbClr val="CE18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