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8404800" cy="384048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F2C36-BF8D-879D-03EA-DB5BC4076A71}" v="41" dt="2023-04-13T21:39:38.439"/>
    <p1510:client id="{053E9020-897E-2BA5-883D-5C43A3C09B85}" v="718" dt="2023-04-13T21:55:52.008"/>
    <p1510:client id="{1D3628BC-7609-AC94-13F9-5F4205F76F4C}" v="12" dt="2023-04-13T21:32:23.077"/>
    <p1510:client id="{242A5FC7-3470-CD78-983A-794D939627DD}" v="378" dt="2023-04-13T21:32:05.799"/>
    <p1510:client id="{3CAAE4DB-3816-8CEC-C26E-0AFA12CE42B1}" v="2" dt="2023-04-15T18:40:08.323"/>
    <p1510:client id="{41E29CDF-632B-9A74-5665-815E20153738}" v="11" dt="2023-04-13T21:37:21.056"/>
    <p1510:client id="{4D8953C8-10EF-4130-4EBF-6304E2CC166E}" v="6" dt="2023-04-15T18:42:49.227"/>
    <p1510:client id="{5020B1EE-D42F-CE6A-FB85-F9116F1C6B0A}" v="70" dt="2023-04-13T21:12:16.014"/>
    <p1510:client id="{5179E35C-C1B5-C0E2-C51F-687AB5411E74}" v="504" dt="2023-04-15T18:29:10.863"/>
    <p1510:client id="{5430CFC3-B2CC-6910-4DA1-841ACBF25DC5}" v="5" dt="2023-04-13T21:40:42.887"/>
    <p1510:client id="{54F41D96-77AD-7CCA-A1D6-B29BB1EB8BA7}" v="2" dt="2023-04-13T21:41:21.501"/>
    <p1510:client id="{56F2502C-FF23-8064-2ADE-12682323B51B}" v="1220" dt="2023-04-14T15:59:23.484"/>
    <p1510:client id="{58275A1B-5001-72BC-885B-79C40C633B61}" v="56" dt="2023-04-13T21:56:45.166"/>
    <p1510:client id="{651FDDDD-D99E-4FB0-6A9B-0FCB7CC15A2A}" v="68" dt="2023-04-13T21:37:34.090"/>
    <p1510:client id="{662E0180-30F9-D9D1-2051-DC6CFDF79F5A}" v="6" dt="2023-04-13T21:28:38.985"/>
    <p1510:client id="{6C974F6A-7796-5A87-07CA-54752346130B}" v="9" dt="2023-04-13T21:34:44.088"/>
    <p1510:client id="{7B5DCBD4-5909-4209-91C9-4DEB1A055C26}" v="1" dt="2023-04-20T20:38:03.272"/>
    <p1510:client id="{81DD40A0-51F5-459C-9EF5-4FE050F018F4}" v="603" dt="2023-04-13T21:37:29.615"/>
    <p1510:client id="{8C5236EC-E683-B054-D6C9-D47A04AB1702}" v="60" dt="2023-04-14T19:18:11.839"/>
    <p1510:client id="{92076F67-0364-6443-701F-AF351897C7CE}" v="11" dt="2023-04-15T18:32:48.793"/>
    <p1510:client id="{9BA4D3B9-080B-932D-29B3-E14C426C5EEA}" v="4" dt="2023-04-15T18:34:33.670"/>
    <p1510:client id="{A5BDC332-90E2-1C2E-B3D2-F67571167F1A}" v="10" dt="2023-04-13T21:37:39.358"/>
    <p1510:client id="{A987046C-46D3-4BAF-B5F8-38D42F881EA6}" v="373" dt="2023-04-13T20:57:49.122"/>
    <p1510:client id="{AC38FB75-8998-1BEB-157D-D19F5458E047}" v="38" dt="2023-04-13T21:32:39.389"/>
    <p1510:client id="{B85B8470-29B5-FC4A-31E9-864682D55EF6}" v="22" dt="2023-04-15T18:38:43.583"/>
    <p1510:client id="{DCABA1A0-6A12-AC8F-3D63-A8552693F4FB}" v="126" dt="2023-04-13T21:26:55.107"/>
    <p1510:client id="{DF5A8CD5-6958-CA86-B90B-BE4A90298722}" v="4" dt="2023-04-13T21:38:47.648"/>
    <p1510:client id="{E41269EB-3A51-9317-AA05-48104D7D68AD}" v="339" dt="2023-04-13T21:27:33.392"/>
    <p1510:client id="{F848EDFF-0170-2C32-65D8-7A848AEADCBD}" v="73" dt="2023-04-13T21:55:26.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4800600" y="20171413"/>
            <a:ext cx="28803600" cy="92722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8638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6820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2396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0386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620330" y="25701001"/>
            <a:ext cx="33124140" cy="840104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272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8252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a:t>Click to edit Master title style</a:t>
            </a:r>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1977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018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168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6327042" y="5529588"/>
            <a:ext cx="19442430" cy="27292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6615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0797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4/20/2023</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8940084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8698FD-1DD7-4A83-DC0E-8ECEB499757D}"/>
              </a:ext>
            </a:extLst>
          </p:cNvPr>
          <p:cNvSpPr txBox="1"/>
          <p:nvPr/>
        </p:nvSpPr>
        <p:spPr>
          <a:xfrm>
            <a:off x="14184876" y="9054177"/>
            <a:ext cx="12147687" cy="3093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51C671DB-A762-10D0-2311-229EF79194C6}"/>
              </a:ext>
            </a:extLst>
          </p:cNvPr>
          <p:cNvSpPr txBox="1"/>
          <p:nvPr/>
        </p:nvSpPr>
        <p:spPr>
          <a:xfrm>
            <a:off x="26822165" y="17593729"/>
            <a:ext cx="9455467" cy="21135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a:latin typeface="Times New Roman"/>
              <a:cs typeface="Arial"/>
            </a:endParaRPr>
          </a:p>
          <a:p>
            <a:br>
              <a:rPr lang="en-US" sz="5150"/>
            </a:br>
            <a:endParaRPr lang="en-US"/>
          </a:p>
        </p:txBody>
      </p:sp>
      <p:sp>
        <p:nvSpPr>
          <p:cNvPr id="6" name="Rectangle 5">
            <a:extLst>
              <a:ext uri="{FF2B5EF4-FFF2-40B4-BE49-F238E27FC236}">
                <a16:creationId xmlns:a16="http://schemas.microsoft.com/office/drawing/2014/main" id="{F66C9419-B918-25BC-D70C-6F753E7D1C01}"/>
              </a:ext>
            </a:extLst>
          </p:cNvPr>
          <p:cNvSpPr/>
          <p:nvPr/>
        </p:nvSpPr>
        <p:spPr>
          <a:xfrm>
            <a:off x="751145" y="2733749"/>
            <a:ext cx="37022478" cy="3403973"/>
          </a:xfrm>
          <a:prstGeom prst="rect">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a:solidFill>
                  <a:srgbClr val="000000"/>
                </a:solidFill>
                <a:ea typeface="+mn-lt"/>
                <a:cs typeface="+mn-lt"/>
              </a:rPr>
              <a:t>I</a:t>
            </a:r>
            <a:endParaRPr lang="en-US" sz="8000">
              <a:solidFill>
                <a:srgbClr val="FFFFFF"/>
              </a:solidFill>
              <a:latin typeface="Times New Roman"/>
              <a:ea typeface="+mn-lt"/>
              <a:cs typeface="Times New Roman"/>
            </a:endParaRPr>
          </a:p>
          <a:p>
            <a:pPr algn="ctr"/>
            <a:endParaRPr lang="en-US" sz="8000" b="1">
              <a:solidFill>
                <a:srgbClr val="000000"/>
              </a:solidFill>
              <a:latin typeface="Times New Roman"/>
              <a:ea typeface="+mn-lt"/>
              <a:cs typeface="+mn-lt"/>
            </a:endParaRPr>
          </a:p>
          <a:p>
            <a:pPr algn="ctr"/>
            <a:endParaRPr lang="en-US" sz="4800" b="1">
              <a:solidFill>
                <a:schemeClr val="bg1"/>
              </a:solidFill>
              <a:latin typeface="Times New Roman"/>
              <a:cs typeface="Calibri"/>
            </a:endParaRPr>
          </a:p>
          <a:p>
            <a:pPr algn="ctr"/>
            <a:r>
              <a:rPr lang="en-US" sz="4800">
                <a:solidFill>
                  <a:schemeClr val="bg1"/>
                </a:solidFill>
                <a:latin typeface="Times New Roman"/>
                <a:cs typeface="Calibri"/>
              </a:rPr>
              <a:t>Hanan Abdillahi, </a:t>
            </a:r>
            <a:r>
              <a:rPr lang="en-US" sz="4800">
                <a:latin typeface="Times New Roman"/>
                <a:ea typeface="+mn-lt"/>
                <a:cs typeface="+mn-lt"/>
              </a:rPr>
              <a:t>Stephanie Black, Selena Lynch, Valeria Monreal, Hunter Robbins</a:t>
            </a:r>
            <a:endParaRPr lang="en-US" sz="4800">
              <a:solidFill>
                <a:schemeClr val="bg1"/>
              </a:solidFill>
              <a:latin typeface="Times New Roman"/>
              <a:cs typeface="Calibri"/>
            </a:endParaRPr>
          </a:p>
          <a:p>
            <a:pPr algn="ctr"/>
            <a:r>
              <a:rPr lang="en-US" sz="4800">
                <a:latin typeface="Times New Roman"/>
                <a:cs typeface="Calibri"/>
              </a:rPr>
              <a:t>Mentor: Dr. Tania </a:t>
            </a:r>
            <a:r>
              <a:rPr lang="en-US" sz="4800">
                <a:latin typeface="Times New Roman"/>
                <a:ea typeface="+mn-lt"/>
                <a:cs typeface="+mn-lt"/>
              </a:rPr>
              <a:t>Schusler</a:t>
            </a:r>
          </a:p>
          <a:p>
            <a:pPr algn="ctr"/>
            <a:r>
              <a:rPr lang="en-US" sz="4800">
                <a:latin typeface="Times New Roman"/>
                <a:ea typeface="+mn-lt"/>
                <a:cs typeface="+mn-lt"/>
              </a:rPr>
              <a:t>Loyola University STEP Climate Action</a:t>
            </a:r>
            <a:endParaRPr lang="en-US" sz="4800">
              <a:latin typeface="Times New Roman"/>
            </a:endParaRPr>
          </a:p>
          <a:p>
            <a:pPr algn="ctr"/>
            <a:br>
              <a:rPr lang="en-US" sz="5150"/>
            </a:br>
            <a:endParaRPr lang="en-US"/>
          </a:p>
        </p:txBody>
      </p:sp>
      <p:pic>
        <p:nvPicPr>
          <p:cNvPr id="7" name="Picture 7">
            <a:extLst>
              <a:ext uri="{FF2B5EF4-FFF2-40B4-BE49-F238E27FC236}">
                <a16:creationId xmlns:a16="http://schemas.microsoft.com/office/drawing/2014/main" id="{5ACC3A70-348C-54BC-9E6E-ED8B77DD5553}"/>
              </a:ext>
            </a:extLst>
          </p:cNvPr>
          <p:cNvPicPr>
            <a:picLocks noChangeAspect="1"/>
          </p:cNvPicPr>
          <p:nvPr/>
        </p:nvPicPr>
        <p:blipFill>
          <a:blip r:embed="rId2"/>
          <a:stretch>
            <a:fillRect/>
          </a:stretch>
        </p:blipFill>
        <p:spPr>
          <a:xfrm>
            <a:off x="25396588" y="7864245"/>
            <a:ext cx="12185512" cy="8553895"/>
          </a:xfrm>
          <a:prstGeom prst="rect">
            <a:avLst/>
          </a:prstGeom>
        </p:spPr>
      </p:pic>
      <p:pic>
        <p:nvPicPr>
          <p:cNvPr id="57" name="Picture 57">
            <a:extLst>
              <a:ext uri="{FF2B5EF4-FFF2-40B4-BE49-F238E27FC236}">
                <a16:creationId xmlns:a16="http://schemas.microsoft.com/office/drawing/2014/main" id="{0CC0AA72-4978-BEA8-350D-951F247C9A2D}"/>
              </a:ext>
            </a:extLst>
          </p:cNvPr>
          <p:cNvPicPr>
            <a:picLocks noChangeAspect="1"/>
          </p:cNvPicPr>
          <p:nvPr/>
        </p:nvPicPr>
        <p:blipFill>
          <a:blip r:embed="rId3"/>
          <a:stretch>
            <a:fillRect/>
          </a:stretch>
        </p:blipFill>
        <p:spPr>
          <a:xfrm>
            <a:off x="13844722" y="9534813"/>
            <a:ext cx="11643964" cy="8343373"/>
          </a:xfrm>
          <a:prstGeom prst="rect">
            <a:avLst/>
          </a:prstGeom>
        </p:spPr>
      </p:pic>
      <p:sp>
        <p:nvSpPr>
          <p:cNvPr id="48" name="Rectangle 47">
            <a:extLst>
              <a:ext uri="{FF2B5EF4-FFF2-40B4-BE49-F238E27FC236}">
                <a16:creationId xmlns:a16="http://schemas.microsoft.com/office/drawing/2014/main" id="{40FD1EEC-2207-6FE9-DACF-F158AAC0EA61}"/>
              </a:ext>
            </a:extLst>
          </p:cNvPr>
          <p:cNvSpPr/>
          <p:nvPr/>
        </p:nvSpPr>
        <p:spPr>
          <a:xfrm>
            <a:off x="750538" y="6491909"/>
            <a:ext cx="11622333" cy="1240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a:cs typeface="Calibri"/>
              </a:rPr>
              <a:t>Abstract </a:t>
            </a:r>
            <a:endParaRPr lang="en-US"/>
          </a:p>
        </p:txBody>
      </p:sp>
      <p:sp>
        <p:nvSpPr>
          <p:cNvPr id="74" name="Rectangle 73">
            <a:extLst>
              <a:ext uri="{FF2B5EF4-FFF2-40B4-BE49-F238E27FC236}">
                <a16:creationId xmlns:a16="http://schemas.microsoft.com/office/drawing/2014/main" id="{9AB434CA-CA70-8D8E-88C3-053770A8B2F4}"/>
              </a:ext>
            </a:extLst>
          </p:cNvPr>
          <p:cNvSpPr/>
          <p:nvPr/>
        </p:nvSpPr>
        <p:spPr>
          <a:xfrm>
            <a:off x="13712058" y="8252062"/>
            <a:ext cx="11721420" cy="135379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cs typeface="Calibri"/>
              </a:rPr>
              <a:t>Have you experienced any of the conditions below due to climate change?</a:t>
            </a:r>
            <a:endParaRPr lang="en-US">
              <a:cs typeface="Calibri" panose="020F0502020204030204"/>
            </a:endParaRPr>
          </a:p>
        </p:txBody>
      </p:sp>
      <p:sp>
        <p:nvSpPr>
          <p:cNvPr id="120" name="Rectangle 119">
            <a:extLst>
              <a:ext uri="{FF2B5EF4-FFF2-40B4-BE49-F238E27FC236}">
                <a16:creationId xmlns:a16="http://schemas.microsoft.com/office/drawing/2014/main" id="{B99ACFA1-6C50-4EFC-17A1-C7FEAEADA631}"/>
              </a:ext>
            </a:extLst>
          </p:cNvPr>
          <p:cNvSpPr/>
          <p:nvPr/>
        </p:nvSpPr>
        <p:spPr>
          <a:xfrm>
            <a:off x="14033450" y="19243062"/>
            <a:ext cx="11055799" cy="128985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cs typeface="Calibri"/>
              </a:rPr>
              <a:t>Reflecting on courses at Loyola regarding climate change, which emotions best describe how you felt after the course?</a:t>
            </a:r>
          </a:p>
        </p:txBody>
      </p:sp>
      <p:sp>
        <p:nvSpPr>
          <p:cNvPr id="137" name="Rectangle 136">
            <a:extLst>
              <a:ext uri="{FF2B5EF4-FFF2-40B4-BE49-F238E27FC236}">
                <a16:creationId xmlns:a16="http://schemas.microsoft.com/office/drawing/2014/main" id="{A38E2E00-54EF-D31A-C6F8-344A0FE59A2D}"/>
              </a:ext>
            </a:extLst>
          </p:cNvPr>
          <p:cNvSpPr/>
          <p:nvPr/>
        </p:nvSpPr>
        <p:spPr>
          <a:xfrm>
            <a:off x="757318" y="12034740"/>
            <a:ext cx="11654816" cy="1206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a:latin typeface="Times New Roman"/>
                <a:cs typeface="Calibri"/>
              </a:rPr>
              <a:t>Introduction</a:t>
            </a:r>
          </a:p>
        </p:txBody>
      </p:sp>
      <p:sp>
        <p:nvSpPr>
          <p:cNvPr id="333" name="TextBox 332">
            <a:extLst>
              <a:ext uri="{FF2B5EF4-FFF2-40B4-BE49-F238E27FC236}">
                <a16:creationId xmlns:a16="http://schemas.microsoft.com/office/drawing/2014/main" id="{F113FEE8-4CCF-28A1-57C3-6F3C44224A30}"/>
              </a:ext>
            </a:extLst>
          </p:cNvPr>
          <p:cNvSpPr txBox="1"/>
          <p:nvPr/>
        </p:nvSpPr>
        <p:spPr>
          <a:xfrm>
            <a:off x="758651" y="7250831"/>
            <a:ext cx="11663494"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4400">
                <a:latin typeface="Times New Roman"/>
              </a:rPr>
            </a:br>
            <a:r>
              <a:rPr lang="en-US" sz="2800">
                <a:latin typeface="Times New Roman"/>
                <a:cs typeface="Times New Roman"/>
              </a:rPr>
              <a:t>Discourse on climate anxiety and environmental racism has been growing. Minorities are disproportionately affected by climate change, and we recognize the impacts that climate anxiety has on these populations. Our mission is to ensure every Loyola student feels supported in the advent of the climate crisis. We advanced this mission by inventorying resources at Loyola, building community engagement with these topics through surveys and interviews, and offering recommendations to faculty, staff, and administrators for how they can better support students. We hope to persuade Loyola to offer more information and expand resources for climate anxiety and environmental racism. </a:t>
            </a:r>
            <a:endParaRPr lang="en-US" sz="2800">
              <a:latin typeface="Times New Roman"/>
              <a:cs typeface="Calibri"/>
            </a:endParaRPr>
          </a:p>
        </p:txBody>
      </p:sp>
      <p:pic>
        <p:nvPicPr>
          <p:cNvPr id="356" name="Picture 356">
            <a:extLst>
              <a:ext uri="{FF2B5EF4-FFF2-40B4-BE49-F238E27FC236}">
                <a16:creationId xmlns:a16="http://schemas.microsoft.com/office/drawing/2014/main" id="{BFAA985A-E729-552B-D04F-761956EE21C7}"/>
              </a:ext>
            </a:extLst>
          </p:cNvPr>
          <p:cNvPicPr>
            <a:picLocks noChangeAspect="1"/>
          </p:cNvPicPr>
          <p:nvPr/>
        </p:nvPicPr>
        <p:blipFill>
          <a:blip r:embed="rId4"/>
          <a:stretch>
            <a:fillRect/>
          </a:stretch>
        </p:blipFill>
        <p:spPr>
          <a:xfrm>
            <a:off x="13156080" y="20610800"/>
            <a:ext cx="13178355" cy="8794351"/>
          </a:xfrm>
          <a:prstGeom prst="rect">
            <a:avLst/>
          </a:prstGeom>
        </p:spPr>
      </p:pic>
      <p:sp>
        <p:nvSpPr>
          <p:cNvPr id="567" name="Rectangle 566">
            <a:extLst>
              <a:ext uri="{FF2B5EF4-FFF2-40B4-BE49-F238E27FC236}">
                <a16:creationId xmlns:a16="http://schemas.microsoft.com/office/drawing/2014/main" id="{2C6A8EA9-F683-E052-B1FA-7EA58B3638AB}"/>
              </a:ext>
            </a:extLst>
          </p:cNvPr>
          <p:cNvSpPr/>
          <p:nvPr/>
        </p:nvSpPr>
        <p:spPr>
          <a:xfrm>
            <a:off x="750347" y="813304"/>
            <a:ext cx="37031355" cy="249008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b="1">
                <a:solidFill>
                  <a:schemeClr val="bg1"/>
                </a:solidFill>
                <a:latin typeface="Times New Roman"/>
                <a:ea typeface="+mn-lt"/>
                <a:cs typeface="+mn-lt"/>
              </a:rPr>
              <a:t>Increasing Awareness and Support for Climate </a:t>
            </a:r>
            <a:endParaRPr lang="en-US" sz="6000" b="1">
              <a:solidFill>
                <a:schemeClr val="bg1"/>
              </a:solidFill>
              <a:latin typeface="Times New Roman"/>
              <a:cs typeface="Calibri"/>
            </a:endParaRPr>
          </a:p>
          <a:p>
            <a:pPr algn="ctr"/>
            <a:r>
              <a:rPr lang="en-US" sz="6000" b="1">
                <a:solidFill>
                  <a:schemeClr val="bg1"/>
                </a:solidFill>
                <a:latin typeface="Times New Roman"/>
                <a:ea typeface="+mn-lt"/>
                <a:cs typeface="+mn-lt"/>
              </a:rPr>
              <a:t>Anxiety and Environmental Racism On-Campus</a:t>
            </a:r>
            <a:endParaRPr lang="en-US" sz="6000" b="1">
              <a:solidFill>
                <a:schemeClr val="bg1"/>
              </a:solidFill>
              <a:latin typeface="Times New Roman"/>
              <a:cs typeface="Calibri"/>
            </a:endParaRPr>
          </a:p>
        </p:txBody>
      </p:sp>
      <p:sp>
        <p:nvSpPr>
          <p:cNvPr id="380" name="Rectangle 379">
            <a:extLst>
              <a:ext uri="{FF2B5EF4-FFF2-40B4-BE49-F238E27FC236}">
                <a16:creationId xmlns:a16="http://schemas.microsoft.com/office/drawing/2014/main" id="{A530352D-B48B-E18F-59A7-4E3C8CECD4CC}"/>
              </a:ext>
            </a:extLst>
          </p:cNvPr>
          <p:cNvSpPr/>
          <p:nvPr/>
        </p:nvSpPr>
        <p:spPr>
          <a:xfrm>
            <a:off x="26374421" y="29371643"/>
            <a:ext cx="11073243" cy="1304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a:latin typeface="Times New Roman"/>
                <a:cs typeface="Calibri"/>
              </a:rPr>
              <a:t>References</a:t>
            </a:r>
          </a:p>
        </p:txBody>
      </p:sp>
      <p:sp>
        <p:nvSpPr>
          <p:cNvPr id="788" name="TextBox 787">
            <a:extLst>
              <a:ext uri="{FF2B5EF4-FFF2-40B4-BE49-F238E27FC236}">
                <a16:creationId xmlns:a16="http://schemas.microsoft.com/office/drawing/2014/main" id="{587A2FEA-02DE-54FF-1C8A-E1FD1ED00EB2}"/>
              </a:ext>
            </a:extLst>
          </p:cNvPr>
          <p:cNvSpPr txBox="1"/>
          <p:nvPr/>
        </p:nvSpPr>
        <p:spPr>
          <a:xfrm>
            <a:off x="26357778" y="30949170"/>
            <a:ext cx="11047864" cy="69788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Times New Roman"/>
                <a:ea typeface="+mn-lt"/>
                <a:cs typeface="+mn-lt"/>
              </a:rPr>
              <a:t>Ágoston, C., Csaba, B., Nagy, B., Kőváry, Z., </a:t>
            </a:r>
            <a:r>
              <a:rPr lang="en-US" sz="1800" err="1">
                <a:latin typeface="Times New Roman"/>
                <a:ea typeface="+mn-lt"/>
                <a:cs typeface="+mn-lt"/>
              </a:rPr>
              <a:t>Dúll</a:t>
            </a:r>
            <a:r>
              <a:rPr lang="en-US" sz="1800">
                <a:latin typeface="Times New Roman"/>
                <a:ea typeface="+mn-lt"/>
                <a:cs typeface="+mn-lt"/>
              </a:rPr>
              <a:t>, A., Rácz, J., &amp; Demetrovics, Z. (2022). Identifying Types of Eco-Anxiety, Eco-Guilt, Eco-Grief, and Eco-Coping in a Climate-Sensitive Population: A Qualitative Study. International journal of environmental research and public health, 19(4), 2461. https://doi.org/10.3390/ijerph19042461.</a:t>
            </a:r>
            <a:endParaRPr lang="en-US" sz="1800">
              <a:latin typeface="Times New Roman"/>
              <a:cs typeface="Calibri"/>
            </a:endParaRPr>
          </a:p>
          <a:p>
            <a:endParaRPr lang="en-US" sz="1800">
              <a:latin typeface="Times New Roman"/>
              <a:cs typeface="Calibri"/>
            </a:endParaRPr>
          </a:p>
          <a:p>
            <a:r>
              <a:rPr lang="en-US" sz="1800">
                <a:latin typeface="Times New Roman"/>
                <a:ea typeface="+mn-lt"/>
                <a:cs typeface="+mn-lt"/>
              </a:rPr>
              <a:t>Browne, A. (2022, October 25). What is climate anxiety? </a:t>
            </a:r>
            <a:r>
              <a:rPr lang="en-US" sz="1800" err="1">
                <a:latin typeface="Times New Roman"/>
                <a:ea typeface="+mn-lt"/>
                <a:cs typeface="+mn-lt"/>
              </a:rPr>
              <a:t>Earth.Org</a:t>
            </a:r>
            <a:r>
              <a:rPr lang="en-US" sz="1800">
                <a:latin typeface="Times New Roman"/>
                <a:ea typeface="+mn-lt"/>
                <a:cs typeface="+mn-lt"/>
              </a:rPr>
              <a:t>. Retrieved January 29, 2023, from https://earth.org/what-is-climate-anxiety/ </a:t>
            </a:r>
          </a:p>
          <a:p>
            <a:endParaRPr lang="en-US" sz="1800">
              <a:latin typeface="Times New Roman"/>
              <a:cs typeface="Calibri" panose="020F0502020204030204"/>
            </a:endParaRPr>
          </a:p>
          <a:p>
            <a:r>
              <a:rPr lang="en-US" sz="1800">
                <a:ea typeface="+mn-lt"/>
                <a:cs typeface="+mn-lt"/>
              </a:rPr>
              <a:t>Cornell SCE. (n.d.). </a:t>
            </a:r>
            <a:r>
              <a:rPr lang="en-US" sz="1800" i="1">
                <a:ea typeface="+mn-lt"/>
                <a:cs typeface="+mn-lt"/>
              </a:rPr>
              <a:t>Psych 1500 introduction to environmental psychology</a:t>
            </a:r>
            <a:r>
              <a:rPr lang="en-US" sz="1800">
                <a:ea typeface="+mn-lt"/>
                <a:cs typeface="+mn-lt"/>
              </a:rPr>
              <a:t>. https://sce.cornell.edu/courses/roster/psych-1500 </a:t>
            </a:r>
          </a:p>
          <a:p>
            <a:endParaRPr lang="en-US" sz="1800">
              <a:latin typeface="Times New Roman"/>
              <a:ea typeface="+mn-lt"/>
              <a:cs typeface="+mn-lt"/>
            </a:endParaRPr>
          </a:p>
          <a:p>
            <a:r>
              <a:rPr lang="en-US" sz="1800">
                <a:latin typeface="Times New Roman"/>
                <a:ea typeface="+mn-lt"/>
                <a:cs typeface="+mn-lt"/>
              </a:rPr>
              <a:t>Dodds J. (2021). The psychology of climate anxiety. </a:t>
            </a:r>
            <a:r>
              <a:rPr lang="en-US" sz="1800" err="1">
                <a:latin typeface="Times New Roman"/>
                <a:ea typeface="+mn-lt"/>
                <a:cs typeface="+mn-lt"/>
              </a:rPr>
              <a:t>BJPsych</a:t>
            </a:r>
            <a:r>
              <a:rPr lang="en-US" sz="1800">
                <a:latin typeface="Times New Roman"/>
                <a:ea typeface="+mn-lt"/>
                <a:cs typeface="+mn-lt"/>
              </a:rPr>
              <a:t> bulletin, 45(4), 222–226. https://doi.org/10.1192/bjb.2021.18</a:t>
            </a:r>
            <a:endParaRPr lang="en-US" sz="1800">
              <a:latin typeface="Times New Roman"/>
              <a:cs typeface="Calibri"/>
            </a:endParaRPr>
          </a:p>
          <a:p>
            <a:endParaRPr lang="en-US" sz="1800">
              <a:latin typeface="Times New Roman"/>
              <a:ea typeface="+mn-lt"/>
              <a:cs typeface="+mn-lt"/>
            </a:endParaRPr>
          </a:p>
          <a:p>
            <a:r>
              <a:rPr lang="en-US" sz="1800">
                <a:latin typeface="Times New Roman"/>
                <a:ea typeface="+mn-lt"/>
                <a:cs typeface="+mn-lt"/>
              </a:rPr>
              <a:t>Environmental Justice &amp; Environmental racism. </a:t>
            </a:r>
            <a:r>
              <a:rPr lang="en-US" sz="1800" err="1">
                <a:latin typeface="Times New Roman"/>
                <a:ea typeface="+mn-lt"/>
                <a:cs typeface="+mn-lt"/>
              </a:rPr>
              <a:t>Greenaction</a:t>
            </a:r>
            <a:r>
              <a:rPr lang="en-US" sz="1800">
                <a:latin typeface="Times New Roman"/>
                <a:ea typeface="+mn-lt"/>
                <a:cs typeface="+mn-lt"/>
              </a:rPr>
              <a:t> for Health and Environmental Justice. (n.d.). Retrieved February 22, 2023, from https://greenaction.org/what-is-environmental-justice/. </a:t>
            </a:r>
            <a:endParaRPr lang="en-US" sz="1800">
              <a:latin typeface="Times New Roman"/>
              <a:cs typeface="Calibri"/>
            </a:endParaRPr>
          </a:p>
          <a:p>
            <a:endParaRPr lang="en-US" sz="1800">
              <a:latin typeface="Times New Roman"/>
              <a:ea typeface="+mn-lt"/>
              <a:cs typeface="+mn-lt"/>
            </a:endParaRPr>
          </a:p>
          <a:p>
            <a:r>
              <a:rPr lang="en-US" sz="1800">
                <a:latin typeface="Times New Roman"/>
                <a:ea typeface="+mn-lt"/>
                <a:cs typeface="+mn-lt"/>
              </a:rPr>
              <a:t>Iberdrola. (2021, April 22). Eco-anxiety: the psychological aftermath of the climate crisis. Iberdrola. Retrieved January 29, 2023, from https://www.iberdrola.com/social-commitment/what-is-ecoanxiety.</a:t>
            </a:r>
            <a:endParaRPr lang="en-US" sz="1800">
              <a:latin typeface="Times New Roman"/>
              <a:cs typeface="Calibri"/>
            </a:endParaRPr>
          </a:p>
          <a:p>
            <a:endParaRPr lang="en-US" sz="1800">
              <a:latin typeface="Times New Roman"/>
              <a:ea typeface="+mn-lt"/>
              <a:cs typeface="+mn-lt"/>
            </a:endParaRPr>
          </a:p>
          <a:p>
            <a:r>
              <a:rPr lang="en-US" sz="1800" err="1">
                <a:ea typeface="+mn-lt"/>
                <a:cs typeface="+mn-lt"/>
              </a:rPr>
              <a:t>TodayShow</a:t>
            </a:r>
            <a:r>
              <a:rPr lang="en-US" sz="1800">
                <a:ea typeface="+mn-lt"/>
                <a:cs typeface="+mn-lt"/>
              </a:rPr>
              <a:t>. (2021, September 20). </a:t>
            </a:r>
            <a:r>
              <a:rPr lang="en-US" sz="1800" i="1">
                <a:ea typeface="+mn-lt"/>
                <a:cs typeface="+mn-lt"/>
              </a:rPr>
              <a:t>Climate anxiety is real. how to cope when it feels like the world is burning</a:t>
            </a:r>
            <a:r>
              <a:rPr lang="en-US" sz="1800">
                <a:ea typeface="+mn-lt"/>
                <a:cs typeface="+mn-lt"/>
              </a:rPr>
              <a:t>. TODAY.com. Retrieved April 13, 2023, from https://www.today.com/tmrw/climate-anxiety-real-how-cope-when-it-feels-world-burning-t231370 </a:t>
            </a:r>
          </a:p>
          <a:p>
            <a:endParaRPr lang="en-US" sz="5150">
              <a:cs typeface="Calibri"/>
            </a:endParaRPr>
          </a:p>
        </p:txBody>
      </p:sp>
      <p:sp>
        <p:nvSpPr>
          <p:cNvPr id="1411" name="TextBox 1410">
            <a:extLst>
              <a:ext uri="{FF2B5EF4-FFF2-40B4-BE49-F238E27FC236}">
                <a16:creationId xmlns:a16="http://schemas.microsoft.com/office/drawing/2014/main" id="{37A9349F-AAD9-90C3-AC02-3914BF679C47}"/>
              </a:ext>
            </a:extLst>
          </p:cNvPr>
          <p:cNvSpPr txBox="1"/>
          <p:nvPr/>
        </p:nvSpPr>
        <p:spPr>
          <a:xfrm>
            <a:off x="769665" y="13384450"/>
            <a:ext cx="11652008" cy="140346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ea typeface="+mn-lt"/>
                <a:cs typeface="+mn-lt"/>
              </a:rPr>
              <a:t>Climate anxiety and environmental racism has increasingly become a priority as the climate crisis captures the world's attention (Browne, 2022). </a:t>
            </a:r>
            <a:r>
              <a:rPr lang="en-US" sz="2800">
                <a:highlight>
                  <a:srgbClr val="FFFFFF"/>
                </a:highlight>
                <a:latin typeface="Times New Roman"/>
                <a:ea typeface="+mn-lt"/>
                <a:cs typeface="+mn-lt"/>
              </a:rPr>
              <a:t>Climate anxiety is derived from observing the “seemingly irrevocable impact of climate change and the associated concern for one’s future and that of the next generations'</a:t>
            </a:r>
            <a:r>
              <a:rPr lang="en-US" sz="2800">
                <a:latin typeface="Times New Roman"/>
                <a:ea typeface="+mn-lt"/>
                <a:cs typeface="+mn-lt"/>
              </a:rPr>
              <a:t>' (Iberdrola, 2021). </a:t>
            </a:r>
            <a:r>
              <a:rPr lang="en-US" sz="2800">
                <a:highlight>
                  <a:srgbClr val="FFFFFF"/>
                </a:highlight>
                <a:latin typeface="Times New Roman"/>
                <a:ea typeface="+mn-lt"/>
                <a:cs typeface="+mn-lt"/>
              </a:rPr>
              <a:t>Climate change affects mental health “directly through experiences of environmental traumas or indirectly through experiences of anxiety about the future</a:t>
            </a:r>
            <a:r>
              <a:rPr lang="en-US" sz="2800">
                <a:latin typeface="Times New Roman"/>
                <a:ea typeface="+mn-lt"/>
                <a:cs typeface="+mn-lt"/>
              </a:rPr>
              <a:t>” (Ágoston C, et al, 2022). </a:t>
            </a:r>
            <a:r>
              <a:rPr lang="en-US" sz="2800">
                <a:highlight>
                  <a:srgbClr val="FFFFFF"/>
                </a:highlight>
                <a:latin typeface="Times New Roman"/>
                <a:ea typeface="+mn-lt"/>
                <a:cs typeface="+mn-lt"/>
              </a:rPr>
              <a:t>Those experiencing climate anxiety feel immense guilt for the impact they have on the environment, a burden that grows heavier as the planet dives into further disarray. The internalization of environmental problems has many psychological consequences, ranging from mild to serious cases of stress, panic attacks, sleeplessness, depression, and hopelessness</a:t>
            </a:r>
            <a:r>
              <a:rPr lang="en-US" sz="2800">
                <a:latin typeface="Times New Roman"/>
                <a:ea typeface="+mn-lt"/>
                <a:cs typeface="+mn-lt"/>
              </a:rPr>
              <a:t> (Dodds J, 2021).  As climate anxiety rises among youth, we must ensure that support exists for them.</a:t>
            </a:r>
            <a:endParaRPr lang="en-US" sz="2800">
              <a:latin typeface="Times New Roman"/>
              <a:cs typeface="Times New Roman"/>
            </a:endParaRPr>
          </a:p>
          <a:p>
            <a:endParaRPr lang="en-US" sz="2800">
              <a:latin typeface="Times New Roman"/>
              <a:ea typeface="+mn-lt"/>
              <a:cs typeface="+mn-lt"/>
            </a:endParaRPr>
          </a:p>
          <a:p>
            <a:r>
              <a:rPr lang="en-US" sz="2800">
                <a:highlight>
                  <a:srgbClr val="FFFFFF"/>
                </a:highlight>
                <a:latin typeface="Times New Roman"/>
                <a:ea typeface="+mn-lt"/>
                <a:cs typeface="+mn-lt"/>
              </a:rPr>
              <a:t>Minority groups are disproportionately affected by climate change “due to disparities in infrastructure and health resources''</a:t>
            </a:r>
            <a:r>
              <a:rPr lang="en-US" sz="2800">
                <a:latin typeface="Times New Roman"/>
                <a:ea typeface="+mn-lt"/>
                <a:cs typeface="+mn-lt"/>
              </a:rPr>
              <a:t> (Dodds J, 2021). According to Green Action, environmental racism “refers to the institutional regulations, policies, or corporate decisions that deliberately target certain communities for locally undesirable land uses and lax enforcement of zoning, resulting in communities being disproportionately exposed to toxic and hazardous waste based upon race” (</a:t>
            </a:r>
            <a:r>
              <a:rPr lang="en-US" sz="2800" i="1">
                <a:latin typeface="Times New Roman"/>
                <a:ea typeface="+mn-lt"/>
                <a:cs typeface="+mn-lt"/>
              </a:rPr>
              <a:t>Environmental Justice &amp; Environmental Racism</a:t>
            </a:r>
            <a:r>
              <a:rPr lang="en-US" sz="2800">
                <a:latin typeface="Times New Roman"/>
                <a:ea typeface="+mn-lt"/>
                <a:cs typeface="+mn-lt"/>
              </a:rPr>
              <a:t>, n.d.). We must raise awareness to the impacts of environmental racism and better support students affected by this issue. It is also important</a:t>
            </a:r>
            <a:r>
              <a:rPr lang="en-US" sz="2800">
                <a:highlight>
                  <a:srgbClr val="FFFFFF"/>
                </a:highlight>
                <a:latin typeface="Times New Roman"/>
                <a:ea typeface="+mn-lt"/>
                <a:cs typeface="+mn-lt"/>
              </a:rPr>
              <a:t> to explore the impacts that climate anxiety has on these populations, as they feel the existential threat of climate change the most.</a:t>
            </a:r>
            <a:endParaRPr lang="en-US" sz="2800">
              <a:latin typeface="Times New Roman"/>
              <a:cs typeface="Times New Roman"/>
            </a:endParaRPr>
          </a:p>
          <a:p>
            <a:br>
              <a:rPr lang="en-US" sz="5150"/>
            </a:br>
            <a:br>
              <a:rPr lang="en-US" sz="5150"/>
            </a:br>
            <a:br>
              <a:rPr lang="en-US" sz="5150"/>
            </a:br>
            <a:endParaRPr lang="en-US" sz="5150">
              <a:cs typeface="Calibri"/>
            </a:endParaRPr>
          </a:p>
        </p:txBody>
      </p:sp>
      <p:sp>
        <p:nvSpPr>
          <p:cNvPr id="1463" name="Rectangle 1462">
            <a:extLst>
              <a:ext uri="{FF2B5EF4-FFF2-40B4-BE49-F238E27FC236}">
                <a16:creationId xmlns:a16="http://schemas.microsoft.com/office/drawing/2014/main" id="{D830F307-DE47-9B4D-4D12-3C5E505447B0}"/>
              </a:ext>
            </a:extLst>
          </p:cNvPr>
          <p:cNvSpPr/>
          <p:nvPr/>
        </p:nvSpPr>
        <p:spPr>
          <a:xfrm>
            <a:off x="958008" y="28321022"/>
            <a:ext cx="11419555" cy="1224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a:latin typeface="Times New Roman"/>
                <a:cs typeface="Calibri"/>
              </a:rPr>
              <a:t>Methods</a:t>
            </a:r>
          </a:p>
        </p:txBody>
      </p:sp>
      <p:sp>
        <p:nvSpPr>
          <p:cNvPr id="378" name="TextBox 377">
            <a:extLst>
              <a:ext uri="{FF2B5EF4-FFF2-40B4-BE49-F238E27FC236}">
                <a16:creationId xmlns:a16="http://schemas.microsoft.com/office/drawing/2014/main" id="{D5F992F5-33AF-CFBD-35DD-AE6C01B32080}"/>
              </a:ext>
            </a:extLst>
          </p:cNvPr>
          <p:cNvSpPr txBox="1"/>
          <p:nvPr/>
        </p:nvSpPr>
        <p:spPr>
          <a:xfrm>
            <a:off x="965831" y="29792112"/>
            <a:ext cx="11455177" cy="8209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800">
                <a:latin typeface="Times New Roman"/>
                <a:ea typeface="+mn-lt"/>
                <a:cs typeface="+mn-lt"/>
              </a:rPr>
              <a:t>We researched climate anxiety and environmental racism to provide context.</a:t>
            </a:r>
            <a:endParaRPr lang="en-US" sz="2800">
              <a:latin typeface="Times New Roman"/>
              <a:cs typeface="Times New Roman"/>
            </a:endParaRPr>
          </a:p>
          <a:p>
            <a:pPr marL="457200" indent="-457200">
              <a:buAutoNum type="arabicPeriod"/>
            </a:pPr>
            <a:r>
              <a:rPr lang="en-US" sz="2800">
                <a:latin typeface="Times New Roman"/>
                <a:ea typeface="+mn-lt"/>
                <a:cs typeface="+mn-lt"/>
              </a:rPr>
              <a:t>We researched what other schools (nationally and internationally) are doing to support their students through climate anxiety and environmental racism. </a:t>
            </a:r>
            <a:endParaRPr lang="en-US" sz="2800">
              <a:latin typeface="Times New Roman"/>
              <a:cs typeface="Times New Roman"/>
            </a:endParaRPr>
          </a:p>
          <a:p>
            <a:pPr marL="457200" indent="-457200">
              <a:buAutoNum type="arabicPeriod"/>
            </a:pPr>
            <a:r>
              <a:rPr lang="en-US" sz="2800">
                <a:latin typeface="Times New Roman"/>
                <a:ea typeface="+mn-lt"/>
                <a:cs typeface="+mn-lt"/>
              </a:rPr>
              <a:t>We inventoried the resources available at Loyola to support students through climate anxiety and environmental racism. </a:t>
            </a:r>
            <a:endParaRPr lang="en-US" sz="2800">
              <a:latin typeface="Times New Roman"/>
              <a:cs typeface="Times New Roman"/>
            </a:endParaRPr>
          </a:p>
          <a:p>
            <a:pPr marL="457200" indent="-457200">
              <a:buAutoNum type="arabicPeriod"/>
            </a:pPr>
            <a:r>
              <a:rPr lang="en-US" sz="2800">
                <a:latin typeface="Times New Roman"/>
                <a:ea typeface="+mn-lt"/>
                <a:cs typeface="+mn-lt"/>
              </a:rPr>
              <a:t>We created a survey to gauge how students feel about the two topics and their knowledge on the current initiatives at Loyola. This survey was distributed and completed by students in ENVS 101 and 137.</a:t>
            </a:r>
            <a:endParaRPr lang="en-US" sz="2800">
              <a:latin typeface="Times New Roman"/>
              <a:cs typeface="Times New Roman"/>
            </a:endParaRPr>
          </a:p>
          <a:p>
            <a:pPr marL="457200" indent="-457200">
              <a:buAutoNum type="arabicPeriod"/>
            </a:pPr>
            <a:r>
              <a:rPr lang="en-US" sz="2800">
                <a:latin typeface="Times New Roman"/>
                <a:ea typeface="+mn-lt"/>
                <a:cs typeface="+mn-lt"/>
              </a:rPr>
              <a:t>We interviewed five faculty and staff from different departments to address the cross-</a:t>
            </a:r>
            <a:r>
              <a:rPr lang="en-US" sz="2800" err="1">
                <a:latin typeface="Times New Roman"/>
                <a:ea typeface="+mn-lt"/>
                <a:cs typeface="+mn-lt"/>
              </a:rPr>
              <a:t>sectionality</a:t>
            </a:r>
            <a:r>
              <a:rPr lang="en-US" sz="2800">
                <a:latin typeface="Times New Roman"/>
                <a:ea typeface="+mn-lt"/>
                <a:cs typeface="+mn-lt"/>
              </a:rPr>
              <a:t> of climate anxiety and environmental racism (Psychology, School of Environmental Sustainability, Wellness Center, Political Science). </a:t>
            </a:r>
            <a:endParaRPr lang="en-US" sz="2800">
              <a:latin typeface="Times New Roman"/>
              <a:cs typeface="Times New Roman"/>
            </a:endParaRPr>
          </a:p>
          <a:p>
            <a:pPr marL="457200" indent="-457200">
              <a:buAutoNum type="arabicPeriod"/>
            </a:pPr>
            <a:r>
              <a:rPr lang="en-US" sz="2800">
                <a:latin typeface="Times New Roman"/>
                <a:ea typeface="+mn-lt"/>
                <a:cs typeface="+mn-lt"/>
              </a:rPr>
              <a:t>All of the above deliverables will culminate in a proposal for Dr. Keith Champagne, Vice President for Student Development &amp; Dr. Will Rodriguez, Assistant Vice President and Dean of Students. </a:t>
            </a:r>
            <a:endParaRPr lang="en-US" sz="2800">
              <a:latin typeface="Times New Roman"/>
              <a:cs typeface="Times New Roman"/>
            </a:endParaRPr>
          </a:p>
          <a:p>
            <a:pPr marL="914400" indent="-914400" algn="l">
              <a:buAutoNum type="arabicPeriod"/>
            </a:pPr>
            <a:endParaRPr lang="en-US" sz="5150">
              <a:cs typeface="Calibri"/>
            </a:endParaRPr>
          </a:p>
        </p:txBody>
      </p:sp>
      <p:sp>
        <p:nvSpPr>
          <p:cNvPr id="2210" name="Rectangle 2209">
            <a:extLst>
              <a:ext uri="{FF2B5EF4-FFF2-40B4-BE49-F238E27FC236}">
                <a16:creationId xmlns:a16="http://schemas.microsoft.com/office/drawing/2014/main" id="{37E3CF49-84EA-35C3-BAEE-D827E186FD32}"/>
              </a:ext>
            </a:extLst>
          </p:cNvPr>
          <p:cNvSpPr/>
          <p:nvPr/>
        </p:nvSpPr>
        <p:spPr>
          <a:xfrm>
            <a:off x="13611060" y="6485492"/>
            <a:ext cx="12150021" cy="1296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a:latin typeface="Times New Roman"/>
                <a:cs typeface="Calibri"/>
              </a:rPr>
              <a:t>Results</a:t>
            </a:r>
            <a:endParaRPr lang="en-US"/>
          </a:p>
        </p:txBody>
      </p:sp>
      <p:sp>
        <p:nvSpPr>
          <p:cNvPr id="2232" name="Rectangle 2231">
            <a:extLst>
              <a:ext uri="{FF2B5EF4-FFF2-40B4-BE49-F238E27FC236}">
                <a16:creationId xmlns:a16="http://schemas.microsoft.com/office/drawing/2014/main" id="{F9D1A261-5C02-9A2E-FA75-286C69F2E0CC}"/>
              </a:ext>
            </a:extLst>
          </p:cNvPr>
          <p:cNvSpPr/>
          <p:nvPr/>
        </p:nvSpPr>
        <p:spPr>
          <a:xfrm>
            <a:off x="26008710" y="19243623"/>
            <a:ext cx="11063359" cy="1189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a:latin typeface="Times New Roman"/>
                <a:cs typeface="Calibri"/>
              </a:rPr>
              <a:t>Discussion</a:t>
            </a:r>
            <a:endParaRPr lang="en-US" sz="4800"/>
          </a:p>
        </p:txBody>
      </p:sp>
      <p:sp>
        <p:nvSpPr>
          <p:cNvPr id="144" name="TextBox 143">
            <a:extLst>
              <a:ext uri="{FF2B5EF4-FFF2-40B4-BE49-F238E27FC236}">
                <a16:creationId xmlns:a16="http://schemas.microsoft.com/office/drawing/2014/main" id="{8326AA27-16DC-4E5C-5EDE-220316B09AE8}"/>
              </a:ext>
            </a:extLst>
          </p:cNvPr>
          <p:cNvSpPr txBox="1"/>
          <p:nvPr/>
        </p:nvSpPr>
        <p:spPr>
          <a:xfrm>
            <a:off x="27063260" y="26163759"/>
            <a:ext cx="9503427" cy="8848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150">
              <a:cs typeface="Calibri"/>
            </a:endParaRPr>
          </a:p>
        </p:txBody>
      </p:sp>
      <p:sp>
        <p:nvSpPr>
          <p:cNvPr id="351" name="TextBox 350">
            <a:extLst>
              <a:ext uri="{FF2B5EF4-FFF2-40B4-BE49-F238E27FC236}">
                <a16:creationId xmlns:a16="http://schemas.microsoft.com/office/drawing/2014/main" id="{2B502B56-AF2A-0FFB-A1DA-65EA6AA4C788}"/>
              </a:ext>
            </a:extLst>
          </p:cNvPr>
          <p:cNvSpPr txBox="1"/>
          <p:nvPr/>
        </p:nvSpPr>
        <p:spPr>
          <a:xfrm>
            <a:off x="25776908" y="20427832"/>
            <a:ext cx="11111038" cy="1075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a:r>
              <a:rPr lang="en-US" sz="2800">
                <a:solidFill>
                  <a:schemeClr val="bg2">
                    <a:lumMod val="10000"/>
                  </a:schemeClr>
                </a:solidFill>
                <a:latin typeface="Times New Roman"/>
                <a:cs typeface="Times New Roman"/>
              </a:rPr>
              <a:t>Our accomplishments include receiving perspectives from different faculty and staff throughout Loyola and conducting a survey that assesses student's feelings and general knowledge towards the concept of climate anxiety and environmental racism. </a:t>
            </a:r>
            <a:r>
              <a:rPr lang="en-US" sz="2800">
                <a:solidFill>
                  <a:schemeClr val="bg2">
                    <a:lumMod val="10000"/>
                  </a:schemeClr>
                </a:solidFill>
                <a:latin typeface="Times New Roman"/>
                <a:cs typeface="Arial"/>
              </a:rPr>
              <a:t>Based on our results, we determined that students, faculty, and staff are experiencing emotions related to climate anxiety. We also identified solutions to address those concerns. </a:t>
            </a:r>
            <a:endParaRPr lang="en-US" sz="2800">
              <a:solidFill>
                <a:schemeClr val="bg2">
                  <a:lumMod val="10000"/>
                </a:schemeClr>
              </a:solidFill>
              <a:cs typeface="Calibri" panose="020F0502020204030204"/>
            </a:endParaRPr>
          </a:p>
          <a:p>
            <a:pPr marL="685800" lvl="1" indent="-457200">
              <a:buFont typeface="Wingdings"/>
              <a:buChar char="Ø"/>
            </a:pPr>
            <a:endParaRPr lang="en-US" sz="2800">
              <a:solidFill>
                <a:schemeClr val="bg2">
                  <a:lumMod val="10000"/>
                </a:schemeClr>
              </a:solidFill>
              <a:latin typeface="Times New Roman"/>
              <a:cs typeface="Arial"/>
            </a:endParaRPr>
          </a:p>
          <a:p>
            <a:pPr marL="685800" lvl="1" indent="-457200">
              <a:buFont typeface="Wingdings"/>
              <a:buChar char="Ø"/>
            </a:pPr>
            <a:r>
              <a:rPr lang="en-US" sz="2800">
                <a:solidFill>
                  <a:schemeClr val="bg2">
                    <a:lumMod val="10000"/>
                  </a:schemeClr>
                </a:solidFill>
                <a:latin typeface="Times New Roman"/>
                <a:cs typeface="Arial"/>
              </a:rPr>
              <a:t>Students, faculty, and staff have a general agreement that climate anxiety should be explored further, and Loyola should offer more resources related to this subject.</a:t>
            </a:r>
          </a:p>
          <a:p>
            <a:pPr marL="685800" lvl="1" indent="-457200">
              <a:buFont typeface="Wingdings"/>
              <a:buChar char="Ø"/>
            </a:pPr>
            <a:endParaRPr lang="en-US" sz="2800">
              <a:solidFill>
                <a:schemeClr val="bg2">
                  <a:lumMod val="10000"/>
                </a:schemeClr>
              </a:solidFill>
              <a:latin typeface="Times New Roman"/>
              <a:cs typeface="Arial"/>
            </a:endParaRPr>
          </a:p>
          <a:p>
            <a:pPr marL="685800" lvl="1" indent="-457200">
              <a:buFont typeface="Wingdings"/>
              <a:buChar char="Ø"/>
            </a:pPr>
            <a:r>
              <a:rPr lang="en-US" sz="2800">
                <a:solidFill>
                  <a:schemeClr val="bg2">
                    <a:lumMod val="10000"/>
                  </a:schemeClr>
                </a:solidFill>
                <a:latin typeface="Times New Roman"/>
                <a:cs typeface="Arial"/>
              </a:rPr>
              <a:t>From the survey data, students expressed greatest interest in involvement in an environmental or climate psychology course. Cornell University </a:t>
            </a:r>
            <a:r>
              <a:rPr lang="en-US" sz="2800">
                <a:solidFill>
                  <a:schemeClr val="bg2">
                    <a:lumMod val="10000"/>
                  </a:schemeClr>
                </a:solidFill>
                <a:latin typeface="Times New Roman"/>
                <a:ea typeface="+mn-lt"/>
                <a:cs typeface="+mn-lt"/>
              </a:rPr>
              <a:t>is one of the only schools in the United States that offers a class on environmental psychology (Cornell SCE, </a:t>
            </a:r>
            <a:r>
              <a:rPr lang="en-US" sz="2800" err="1">
                <a:solidFill>
                  <a:schemeClr val="bg2">
                    <a:lumMod val="10000"/>
                  </a:schemeClr>
                </a:solidFill>
                <a:latin typeface="Times New Roman"/>
                <a:ea typeface="+mn-lt"/>
                <a:cs typeface="+mn-lt"/>
              </a:rPr>
              <a:t>n.d</a:t>
            </a:r>
            <a:r>
              <a:rPr lang="en-US" sz="2800">
                <a:solidFill>
                  <a:schemeClr val="bg2">
                    <a:lumMod val="10000"/>
                  </a:schemeClr>
                </a:solidFill>
                <a:latin typeface="Times New Roman"/>
                <a:ea typeface="+mn-lt"/>
                <a:cs typeface="+mn-lt"/>
              </a:rPr>
              <a:t>). Loyola could offer a course on environmental psychology as well, with a special focus on climate anxiety.</a:t>
            </a:r>
          </a:p>
          <a:p>
            <a:pPr marL="685800" lvl="1" indent="-457200">
              <a:buFont typeface="Wingdings"/>
              <a:buChar char="Ø"/>
            </a:pPr>
            <a:endParaRPr lang="en-US" sz="2800">
              <a:solidFill>
                <a:schemeClr val="bg2">
                  <a:lumMod val="10000"/>
                </a:schemeClr>
              </a:solidFill>
              <a:latin typeface="Times New Roman"/>
              <a:cs typeface="Arial"/>
            </a:endParaRPr>
          </a:p>
          <a:p>
            <a:pPr marL="685800" lvl="1" indent="-457200">
              <a:buFont typeface="Wingdings"/>
              <a:buChar char="Ø"/>
            </a:pPr>
            <a:r>
              <a:rPr lang="en-US" sz="2800">
                <a:solidFill>
                  <a:schemeClr val="bg2">
                    <a:lumMod val="10000"/>
                  </a:schemeClr>
                </a:solidFill>
                <a:latin typeface="Times New Roman"/>
                <a:cs typeface="Arial"/>
              </a:rPr>
              <a:t>Recurring dialogue should occur among LUC students, faculty, and staff that allows them to engage deeper with the causes and effects of climate anxiety and/or environmental racism.</a:t>
            </a:r>
          </a:p>
          <a:p>
            <a:pPr marL="228600" lvl="1"/>
            <a:endParaRPr lang="en-US" sz="2800">
              <a:solidFill>
                <a:srgbClr val="FF0000"/>
              </a:solidFill>
              <a:latin typeface="Times New Roman"/>
              <a:cs typeface="Arial"/>
            </a:endParaRPr>
          </a:p>
          <a:p>
            <a:endParaRPr lang="en-US" sz="5150">
              <a:solidFill>
                <a:srgbClr val="FF0000"/>
              </a:solidFill>
              <a:latin typeface="Calibri" panose="020F0502020204030204"/>
              <a:cs typeface="Calibri"/>
            </a:endParaRPr>
          </a:p>
        </p:txBody>
      </p:sp>
      <p:sp>
        <p:nvSpPr>
          <p:cNvPr id="5446" name="TextBox 5445">
            <a:extLst>
              <a:ext uri="{FF2B5EF4-FFF2-40B4-BE49-F238E27FC236}">
                <a16:creationId xmlns:a16="http://schemas.microsoft.com/office/drawing/2014/main" id="{C8961D0E-68A1-3878-EAD3-09A13C6A8E03}"/>
              </a:ext>
            </a:extLst>
          </p:cNvPr>
          <p:cNvSpPr txBox="1"/>
          <p:nvPr/>
        </p:nvSpPr>
        <p:spPr>
          <a:xfrm>
            <a:off x="14054324" y="31176272"/>
            <a:ext cx="11181262"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latin typeface="Times New Roman"/>
                <a:cs typeface="Calibri" panose="020F0502020204030204"/>
              </a:rPr>
              <a:t>50.91% of students surveyed were not aware of Loyola's Climate Action plan. </a:t>
            </a:r>
          </a:p>
          <a:p>
            <a:endParaRPr lang="en-US" sz="2800">
              <a:latin typeface="Times New Roman"/>
              <a:cs typeface="Calibri" panose="020F0502020204030204"/>
            </a:endParaRPr>
          </a:p>
          <a:p>
            <a:pPr marL="457200" indent="-457200">
              <a:buFont typeface="Arial"/>
              <a:buChar char="•"/>
            </a:pPr>
            <a:r>
              <a:rPr lang="en-US" sz="2800">
                <a:latin typeface="Times New Roman"/>
                <a:cs typeface="Calibri" panose="020F0502020204030204"/>
              </a:rPr>
              <a:t>For students who were asked if Loyola was adequately addressing climate change, 3 said not at all, 39 said somewhat, and 13 said yes very well.</a:t>
            </a:r>
          </a:p>
          <a:p>
            <a:pPr marL="457200" indent="-457200">
              <a:buFont typeface="Arial"/>
              <a:buChar char="•"/>
            </a:pPr>
            <a:endParaRPr lang="en-US" sz="2800">
              <a:latin typeface="Times New Roman"/>
              <a:cs typeface="Calibri" panose="020F0502020204030204"/>
            </a:endParaRPr>
          </a:p>
          <a:p>
            <a:pPr marL="457200" indent="-457200">
              <a:buFont typeface="Arial"/>
              <a:buChar char="•"/>
            </a:pPr>
            <a:r>
              <a:rPr lang="en-US" sz="2800">
                <a:latin typeface="Times New Roman"/>
                <a:cs typeface="Times New Roman"/>
              </a:rPr>
              <a:t>Survey limitations:</a:t>
            </a:r>
            <a:endParaRPr lang="en-US" sz="5150">
              <a:latin typeface="Calibri" panose="020F0502020204030204"/>
              <a:cs typeface="Calibri"/>
            </a:endParaRPr>
          </a:p>
          <a:p>
            <a:pPr marL="1773555" lvl="1" indent="-457200">
              <a:buFont typeface="Arial"/>
              <a:buChar char="•"/>
            </a:pPr>
            <a:r>
              <a:rPr lang="en-US" sz="2800">
                <a:latin typeface="Times New Roman"/>
                <a:cs typeface="Times New Roman"/>
              </a:rPr>
              <a:t>We only surveyed students in ENVS 101 and 237.</a:t>
            </a:r>
            <a:endParaRPr lang="en-US" sz="5150">
              <a:latin typeface="Calibri" panose="020F0502020204030204"/>
              <a:cs typeface="Calibri"/>
            </a:endParaRPr>
          </a:p>
          <a:p>
            <a:pPr marL="1773555" lvl="1" indent="-457200">
              <a:buFont typeface="Arial"/>
              <a:buChar char="•"/>
            </a:pPr>
            <a:r>
              <a:rPr lang="en-US" sz="2800">
                <a:latin typeface="Times New Roman"/>
                <a:cs typeface="Times New Roman"/>
              </a:rPr>
              <a:t>Some students started but did not finish the survey.</a:t>
            </a:r>
            <a:endParaRPr lang="en-US" sz="5150">
              <a:latin typeface="Calibri" panose="020F0502020204030204"/>
              <a:cs typeface="Calibri"/>
            </a:endParaRPr>
          </a:p>
          <a:p>
            <a:pPr marL="1316355" lvl="1"/>
            <a:endParaRPr lang="en-US" sz="2800">
              <a:latin typeface="Times New Roman"/>
              <a:cs typeface="Times New Roman"/>
            </a:endParaRPr>
          </a:p>
          <a:p>
            <a:pPr marL="457200" indent="-457200">
              <a:buFont typeface="Arial"/>
              <a:buChar char="•"/>
            </a:pPr>
            <a:r>
              <a:rPr lang="en-US" sz="2800">
                <a:latin typeface="Times New Roman"/>
                <a:cs typeface="Times New Roman"/>
              </a:rPr>
              <a:t>Our sample could be expanded to gain perspectives across the student body. </a:t>
            </a:r>
            <a:endParaRPr lang="en-US" sz="5150">
              <a:latin typeface="Calibri" panose="020F0502020204030204"/>
              <a:cs typeface="Calibri"/>
            </a:endParaRPr>
          </a:p>
          <a:p>
            <a:pPr marL="457200" indent="-457200">
              <a:buFont typeface="Arial"/>
              <a:buChar char="•"/>
            </a:pPr>
            <a:endParaRPr lang="en-US" sz="2800">
              <a:solidFill>
                <a:srgbClr val="444444"/>
              </a:solidFill>
              <a:latin typeface="Times New Roman"/>
              <a:cs typeface="Times New Roman"/>
            </a:endParaRPr>
          </a:p>
          <a:p>
            <a:pPr marL="457200" indent="-457200">
              <a:buFont typeface="Arial"/>
              <a:buChar char="•"/>
            </a:pPr>
            <a:endParaRPr lang="en-US" sz="2800">
              <a:solidFill>
                <a:srgbClr val="444444"/>
              </a:solidFill>
              <a:latin typeface="Times New Roman"/>
              <a:cs typeface="Times New Roman"/>
            </a:endParaRPr>
          </a:p>
          <a:p>
            <a:pPr marL="457200" indent="-457200">
              <a:buFont typeface="Arial"/>
              <a:buChar char="•"/>
            </a:pPr>
            <a:endParaRPr lang="en-US" sz="2800">
              <a:latin typeface="Times New Roman"/>
              <a:cs typeface="Calibri" panose="020F0502020204030204"/>
            </a:endParaRPr>
          </a:p>
        </p:txBody>
      </p:sp>
      <p:pic>
        <p:nvPicPr>
          <p:cNvPr id="6077" name="Picture 6077">
            <a:extLst>
              <a:ext uri="{FF2B5EF4-FFF2-40B4-BE49-F238E27FC236}">
                <a16:creationId xmlns:a16="http://schemas.microsoft.com/office/drawing/2014/main" id="{8A4EDDC2-B8B8-9422-4023-5E97B18556E9}"/>
              </a:ext>
            </a:extLst>
          </p:cNvPr>
          <p:cNvPicPr>
            <a:picLocks noChangeAspect="1"/>
          </p:cNvPicPr>
          <p:nvPr/>
        </p:nvPicPr>
        <p:blipFill>
          <a:blip r:embed="rId5"/>
          <a:stretch>
            <a:fillRect/>
          </a:stretch>
        </p:blipFill>
        <p:spPr>
          <a:xfrm>
            <a:off x="2437156" y="24019885"/>
            <a:ext cx="8212899" cy="4106448"/>
          </a:xfrm>
          <a:prstGeom prst="rect">
            <a:avLst/>
          </a:prstGeom>
        </p:spPr>
      </p:pic>
      <p:sp>
        <p:nvSpPr>
          <p:cNvPr id="6554" name="TextBox 6553">
            <a:extLst>
              <a:ext uri="{FF2B5EF4-FFF2-40B4-BE49-F238E27FC236}">
                <a16:creationId xmlns:a16="http://schemas.microsoft.com/office/drawing/2014/main" id="{7EBD6478-08B6-6C7F-9BBC-33B8E973080F}"/>
              </a:ext>
            </a:extLst>
          </p:cNvPr>
          <p:cNvSpPr txBox="1"/>
          <p:nvPr/>
        </p:nvSpPr>
        <p:spPr>
          <a:xfrm>
            <a:off x="9023920" y="27384668"/>
            <a:ext cx="28205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Times New Roman"/>
                <a:cs typeface="Calibri"/>
              </a:rPr>
              <a:t>Image Source: Today.com </a:t>
            </a:r>
          </a:p>
        </p:txBody>
      </p:sp>
      <p:pic>
        <p:nvPicPr>
          <p:cNvPr id="4" name="Picture 4" descr="Logo, company name&#10;&#10;Description automatically generated">
            <a:extLst>
              <a:ext uri="{FF2B5EF4-FFF2-40B4-BE49-F238E27FC236}">
                <a16:creationId xmlns:a16="http://schemas.microsoft.com/office/drawing/2014/main" id="{A38D574A-6316-5B60-4D14-8CE2F42E273A}"/>
              </a:ext>
            </a:extLst>
          </p:cNvPr>
          <p:cNvPicPr>
            <a:picLocks noChangeAspect="1"/>
          </p:cNvPicPr>
          <p:nvPr/>
        </p:nvPicPr>
        <p:blipFill>
          <a:blip r:embed="rId6"/>
          <a:stretch>
            <a:fillRect/>
          </a:stretch>
        </p:blipFill>
        <p:spPr>
          <a:xfrm>
            <a:off x="30589938" y="3567661"/>
            <a:ext cx="5898365" cy="2310685"/>
          </a:xfrm>
          <a:prstGeom prst="rect">
            <a:avLst/>
          </a:prstGeom>
        </p:spPr>
      </p:pic>
      <p:sp>
        <p:nvSpPr>
          <p:cNvPr id="5" name="TextBox 4">
            <a:extLst>
              <a:ext uri="{FF2B5EF4-FFF2-40B4-BE49-F238E27FC236}">
                <a16:creationId xmlns:a16="http://schemas.microsoft.com/office/drawing/2014/main" id="{177F1FDD-6FFF-E01B-9DBE-11925026289E}"/>
              </a:ext>
            </a:extLst>
          </p:cNvPr>
          <p:cNvSpPr txBox="1"/>
          <p:nvPr/>
        </p:nvSpPr>
        <p:spPr>
          <a:xfrm>
            <a:off x="14205555" y="17862252"/>
            <a:ext cx="11042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a:cs typeface="Calibri"/>
              </a:rPr>
              <a:t>Figure 1. Students responding to the survey reported experiencing symptoms of climate anxiety (N =87)</a:t>
            </a:r>
            <a:endParaRPr lang="en-US" sz="2400">
              <a:highlight>
                <a:srgbClr val="FFFF00"/>
              </a:highlight>
              <a:latin typeface="Times New Roman"/>
              <a:cs typeface="Calibri"/>
            </a:endParaRPr>
          </a:p>
        </p:txBody>
      </p:sp>
      <p:sp>
        <p:nvSpPr>
          <p:cNvPr id="8" name="TextBox 7">
            <a:extLst>
              <a:ext uri="{FF2B5EF4-FFF2-40B4-BE49-F238E27FC236}">
                <a16:creationId xmlns:a16="http://schemas.microsoft.com/office/drawing/2014/main" id="{3176CB74-1136-C06E-F8FB-B46F2F61D1E0}"/>
              </a:ext>
            </a:extLst>
          </p:cNvPr>
          <p:cNvSpPr txBox="1"/>
          <p:nvPr/>
        </p:nvSpPr>
        <p:spPr>
          <a:xfrm>
            <a:off x="14384300" y="29416797"/>
            <a:ext cx="11042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a:cs typeface="Calibri"/>
              </a:rPr>
              <a:t>Figure 2. Students responding to the survey experienced varied emotions after learning about climate change in a course (N = 55).</a:t>
            </a:r>
            <a:endParaRPr lang="en-US" sz="2400">
              <a:latin typeface="Times New Roman"/>
              <a:cs typeface="Times New Roman"/>
            </a:endParaRPr>
          </a:p>
        </p:txBody>
      </p:sp>
      <p:sp>
        <p:nvSpPr>
          <p:cNvPr id="9" name="TextBox 8">
            <a:extLst>
              <a:ext uri="{FF2B5EF4-FFF2-40B4-BE49-F238E27FC236}">
                <a16:creationId xmlns:a16="http://schemas.microsoft.com/office/drawing/2014/main" id="{9D5A9617-6312-0A4D-CFC4-2A74E30FCC77}"/>
              </a:ext>
            </a:extLst>
          </p:cNvPr>
          <p:cNvSpPr txBox="1"/>
          <p:nvPr/>
        </p:nvSpPr>
        <p:spPr>
          <a:xfrm>
            <a:off x="26727424" y="16739522"/>
            <a:ext cx="11042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a:cs typeface="Calibri"/>
              </a:rPr>
              <a:t>Figure 3. Students responding to the survey expressed greatest interest in a course on environmental or climate psychology (N = 52).</a:t>
            </a:r>
            <a:endParaRPr lang="en-US" sz="2400">
              <a:latin typeface="Times New Roman"/>
              <a:cs typeface="Times New Roman"/>
            </a:endParaRPr>
          </a:p>
        </p:txBody>
      </p:sp>
    </p:spTree>
    <p:extLst>
      <p:ext uri="{BB962C8B-B14F-4D97-AF65-F5344CB8AC3E}">
        <p14:creationId xmlns:p14="http://schemas.microsoft.com/office/powerpoint/2010/main" val="1737331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Bethany</dc:creator>
  <cp:revision>2</cp:revision>
  <dcterms:created xsi:type="dcterms:W3CDTF">2015-10-26T20:35:27Z</dcterms:created>
  <dcterms:modified xsi:type="dcterms:W3CDTF">2023-04-20T20:58:54Z</dcterms:modified>
</cp:coreProperties>
</file>