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38404800" cy="384048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0" autoAdjust="0"/>
    <p:restoredTop sz="94660"/>
  </p:normalViewPr>
  <p:slideViewPr>
    <p:cSldViewPr snapToGrid="0">
      <p:cViewPr>
        <p:scale>
          <a:sx n="19" d="100"/>
          <a:sy n="19" d="100"/>
        </p:scale>
        <p:origin x="-472" y="-32"/>
      </p:cViewPr>
      <p:guideLst>
        <p:guide orient="horz" pos="12096"/>
        <p:guide pos="120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8E7CD1-9A1C-2E48-B9AD-D8A9AF41836C}" type="datetimeFigureOut">
              <a:rPr lang="en-US" smtClean="0"/>
              <a:t>4/19/23</a:t>
            </a:fld>
            <a:endParaRPr lang="en-US" dirty="0"/>
          </a:p>
        </p:txBody>
      </p:sp>
      <p:sp>
        <p:nvSpPr>
          <p:cNvPr id="4" name="Slide Image Placeholder 3"/>
          <p:cNvSpPr>
            <a:spLocks noGrp="1" noRot="1" noChangeAspect="1"/>
          </p:cNvSpPr>
          <p:nvPr>
            <p:ph type="sldImg" idx="2"/>
          </p:nvPr>
        </p:nvSpPr>
        <p:spPr>
          <a:xfrm>
            <a:off x="1714500" y="685800"/>
            <a:ext cx="3429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0F1F52-0F72-A340-8EE9-7B8AA9225DAF}" type="slidenum">
              <a:rPr lang="en-US" smtClean="0"/>
              <a:t>‹#›</a:t>
            </a:fld>
            <a:endParaRPr lang="en-US" dirty="0"/>
          </a:p>
        </p:txBody>
      </p:sp>
    </p:spTree>
    <p:extLst>
      <p:ext uri="{BB962C8B-B14F-4D97-AF65-F5344CB8AC3E}">
        <p14:creationId xmlns:p14="http://schemas.microsoft.com/office/powerpoint/2010/main" val="20712744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6285233"/>
            <a:ext cx="32644080" cy="13370560"/>
          </a:xfrm>
        </p:spPr>
        <p:txBody>
          <a:bodyPr anchor="b"/>
          <a:lstStyle>
            <a:lvl1pPr algn="ctr">
              <a:defRPr sz="25200"/>
            </a:lvl1pPr>
          </a:lstStyle>
          <a:p>
            <a:r>
              <a:rPr lang="en-US" smtClean="0"/>
              <a:t>Click to edit Master title style</a:t>
            </a:r>
            <a:endParaRPr lang="en-US" dirty="0"/>
          </a:p>
        </p:txBody>
      </p:sp>
      <p:sp>
        <p:nvSpPr>
          <p:cNvPr id="3" name="Subtitle 2"/>
          <p:cNvSpPr>
            <a:spLocks noGrp="1"/>
          </p:cNvSpPr>
          <p:nvPr>
            <p:ph type="subTitle" idx="1"/>
          </p:nvPr>
        </p:nvSpPr>
        <p:spPr>
          <a:xfrm>
            <a:off x="4800600" y="20171413"/>
            <a:ext cx="28803600" cy="9272267"/>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dirty="0"/>
          </a:p>
        </p:txBody>
      </p:sp>
    </p:spTree>
    <p:extLst>
      <p:ext uri="{BB962C8B-B14F-4D97-AF65-F5344CB8AC3E}">
        <p14:creationId xmlns:p14="http://schemas.microsoft.com/office/powerpoint/2010/main" val="16849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dirty="0"/>
          </a:p>
        </p:txBody>
      </p:sp>
    </p:spTree>
    <p:extLst>
      <p:ext uri="{BB962C8B-B14F-4D97-AF65-F5344CB8AC3E}">
        <p14:creationId xmlns:p14="http://schemas.microsoft.com/office/powerpoint/2010/main" val="2660505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2044700"/>
            <a:ext cx="8281035" cy="3254629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640332" y="2044700"/>
            <a:ext cx="24363045" cy="3254629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dirty="0"/>
          </a:p>
        </p:txBody>
      </p:sp>
    </p:spTree>
    <p:extLst>
      <p:ext uri="{BB962C8B-B14F-4D97-AF65-F5344CB8AC3E}">
        <p14:creationId xmlns:p14="http://schemas.microsoft.com/office/powerpoint/2010/main" val="124678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dirty="0"/>
          </a:p>
        </p:txBody>
      </p:sp>
    </p:spTree>
    <p:extLst>
      <p:ext uri="{BB962C8B-B14F-4D97-AF65-F5344CB8AC3E}">
        <p14:creationId xmlns:p14="http://schemas.microsoft.com/office/powerpoint/2010/main" val="422967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9574541"/>
            <a:ext cx="33124140" cy="15975327"/>
          </a:xfrm>
        </p:spPr>
        <p:txBody>
          <a:bodyPr anchor="b"/>
          <a:lstStyle>
            <a:lvl1pPr>
              <a:defRPr sz="25200"/>
            </a:lvl1pPr>
          </a:lstStyle>
          <a:p>
            <a:r>
              <a:rPr lang="en-US" smtClean="0"/>
              <a:t>Click to edit Master title style</a:t>
            </a:r>
            <a:endParaRPr lang="en-US" dirty="0"/>
          </a:p>
        </p:txBody>
      </p:sp>
      <p:sp>
        <p:nvSpPr>
          <p:cNvPr id="3" name="Text Placeholder 2"/>
          <p:cNvSpPr>
            <a:spLocks noGrp="1"/>
          </p:cNvSpPr>
          <p:nvPr>
            <p:ph type="body" idx="1"/>
          </p:nvPr>
        </p:nvSpPr>
        <p:spPr>
          <a:xfrm>
            <a:off x="2620330" y="25701001"/>
            <a:ext cx="33124140" cy="8401047"/>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022F2F-1DFB-4495-9929-91AA1C47FA66}" type="datetimeFigureOut">
              <a:rPr lang="en-US" smtClean="0"/>
              <a:t>4/19/23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dirty="0"/>
          </a:p>
        </p:txBody>
      </p:sp>
    </p:spTree>
    <p:extLst>
      <p:ext uri="{BB962C8B-B14F-4D97-AF65-F5344CB8AC3E}">
        <p14:creationId xmlns:p14="http://schemas.microsoft.com/office/powerpoint/2010/main" val="380599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640330" y="10223500"/>
            <a:ext cx="16322040" cy="2436749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9442430" y="10223500"/>
            <a:ext cx="16322040" cy="2436749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C022F2F-1DFB-4495-9929-91AA1C47FA66}" type="datetimeFigureOut">
              <a:rPr lang="en-US" smtClean="0"/>
              <a:t>4/19/23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dirty="0"/>
          </a:p>
        </p:txBody>
      </p:sp>
    </p:spTree>
    <p:extLst>
      <p:ext uri="{BB962C8B-B14F-4D97-AF65-F5344CB8AC3E}">
        <p14:creationId xmlns:p14="http://schemas.microsoft.com/office/powerpoint/2010/main" val="403229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044708"/>
            <a:ext cx="33124140" cy="742315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645336" y="9414513"/>
            <a:ext cx="16247028"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smtClean="0"/>
              <a:t>Click to edit Master text styles</a:t>
            </a:r>
          </a:p>
        </p:txBody>
      </p:sp>
      <p:sp>
        <p:nvSpPr>
          <p:cNvPr id="4" name="Content Placeholder 3"/>
          <p:cNvSpPr>
            <a:spLocks noGrp="1"/>
          </p:cNvSpPr>
          <p:nvPr>
            <p:ph sz="half" idx="2"/>
          </p:nvPr>
        </p:nvSpPr>
        <p:spPr>
          <a:xfrm>
            <a:off x="2645336" y="14028420"/>
            <a:ext cx="16247028" cy="2063369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9442432" y="9414513"/>
            <a:ext cx="16327042"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smtClean="0"/>
              <a:t>Click to edit Master text styles</a:t>
            </a:r>
          </a:p>
        </p:txBody>
      </p:sp>
      <p:sp>
        <p:nvSpPr>
          <p:cNvPr id="6" name="Content Placeholder 5"/>
          <p:cNvSpPr>
            <a:spLocks noGrp="1"/>
          </p:cNvSpPr>
          <p:nvPr>
            <p:ph sz="quarter" idx="4"/>
          </p:nvPr>
        </p:nvSpPr>
        <p:spPr>
          <a:xfrm>
            <a:off x="19442432" y="14028420"/>
            <a:ext cx="16327042" cy="2063369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C022F2F-1DFB-4495-9929-91AA1C47FA66}" type="datetimeFigureOut">
              <a:rPr lang="en-US" smtClean="0"/>
              <a:t>4/19/23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061848D-EA57-4F60-9A14-854C5AAD08F2}" type="slidenum">
              <a:rPr lang="en-US" smtClean="0"/>
              <a:t>‹#›</a:t>
            </a:fld>
            <a:endParaRPr lang="en-US" dirty="0"/>
          </a:p>
        </p:txBody>
      </p:sp>
    </p:spTree>
    <p:extLst>
      <p:ext uri="{BB962C8B-B14F-4D97-AF65-F5344CB8AC3E}">
        <p14:creationId xmlns:p14="http://schemas.microsoft.com/office/powerpoint/2010/main" val="174695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C022F2F-1DFB-4495-9929-91AA1C47FA66}" type="datetimeFigureOut">
              <a:rPr lang="en-US" smtClean="0"/>
              <a:t>4/19/23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61848D-EA57-4F60-9A14-854C5AAD08F2}" type="slidenum">
              <a:rPr lang="en-US" smtClean="0"/>
              <a:t>‹#›</a:t>
            </a:fld>
            <a:endParaRPr lang="en-US" dirty="0"/>
          </a:p>
        </p:txBody>
      </p:sp>
    </p:spTree>
    <p:extLst>
      <p:ext uri="{BB962C8B-B14F-4D97-AF65-F5344CB8AC3E}">
        <p14:creationId xmlns:p14="http://schemas.microsoft.com/office/powerpoint/2010/main" val="89796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22F2F-1DFB-4495-9929-91AA1C47FA66}" type="datetimeFigureOut">
              <a:rPr lang="en-US" smtClean="0"/>
              <a:t>4/19/23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61848D-EA57-4F60-9A14-854C5AAD08F2}" type="slidenum">
              <a:rPr lang="en-US" smtClean="0"/>
              <a:t>‹#›</a:t>
            </a:fld>
            <a:endParaRPr lang="en-US" dirty="0"/>
          </a:p>
        </p:txBody>
      </p:sp>
    </p:spTree>
    <p:extLst>
      <p:ext uri="{BB962C8B-B14F-4D97-AF65-F5344CB8AC3E}">
        <p14:creationId xmlns:p14="http://schemas.microsoft.com/office/powerpoint/2010/main" val="62516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smtClean="0"/>
              <a:t>Click to edit Master title style</a:t>
            </a:r>
            <a:endParaRPr lang="en-US" dirty="0"/>
          </a:p>
        </p:txBody>
      </p:sp>
      <p:sp>
        <p:nvSpPr>
          <p:cNvPr id="3" name="Content Placeholder 2"/>
          <p:cNvSpPr>
            <a:spLocks noGrp="1"/>
          </p:cNvSpPr>
          <p:nvPr>
            <p:ph idx="1"/>
          </p:nvPr>
        </p:nvSpPr>
        <p:spPr>
          <a:xfrm>
            <a:off x="16327042" y="5529588"/>
            <a:ext cx="19442430" cy="272923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4/19/23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dirty="0"/>
          </a:p>
        </p:txBody>
      </p:sp>
    </p:spTree>
    <p:extLst>
      <p:ext uri="{BB962C8B-B14F-4D97-AF65-F5344CB8AC3E}">
        <p14:creationId xmlns:p14="http://schemas.microsoft.com/office/powerpoint/2010/main" val="2901352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6327042" y="5529588"/>
            <a:ext cx="19442430" cy="272923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dirty="0" smtClean="0"/>
              <a:t>Click icon to add picture</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4/19/23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dirty="0"/>
          </a:p>
        </p:txBody>
      </p:sp>
    </p:spTree>
    <p:extLst>
      <p:ext uri="{BB962C8B-B14F-4D97-AF65-F5344CB8AC3E}">
        <p14:creationId xmlns:p14="http://schemas.microsoft.com/office/powerpoint/2010/main" val="22245947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2044708"/>
            <a:ext cx="33124140" cy="742315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640330" y="10223500"/>
            <a:ext cx="33124140" cy="2436749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40330" y="35595568"/>
            <a:ext cx="8641080" cy="2044700"/>
          </a:xfrm>
          <a:prstGeom prst="rect">
            <a:avLst/>
          </a:prstGeom>
        </p:spPr>
        <p:txBody>
          <a:bodyPr vert="horz" lIns="91440" tIns="45720" rIns="91440" bIns="45720" rtlCol="0" anchor="ctr"/>
          <a:lstStyle>
            <a:lvl1pPr algn="l">
              <a:defRPr sz="5040">
                <a:solidFill>
                  <a:schemeClr val="tx1">
                    <a:tint val="75000"/>
                  </a:schemeClr>
                </a:solidFill>
              </a:defRPr>
            </a:lvl1pPr>
          </a:lstStyle>
          <a:p>
            <a:fld id="{9C022F2F-1DFB-4495-9929-91AA1C47FA66}" type="datetimeFigureOut">
              <a:rPr lang="en-US" smtClean="0"/>
              <a:t>4/19/23</a:t>
            </a:fld>
            <a:endParaRPr lang="en-US" dirty="0"/>
          </a:p>
        </p:txBody>
      </p:sp>
      <p:sp>
        <p:nvSpPr>
          <p:cNvPr id="5" name="Footer Placeholder 4"/>
          <p:cNvSpPr>
            <a:spLocks noGrp="1"/>
          </p:cNvSpPr>
          <p:nvPr>
            <p:ph type="ftr" sz="quarter" idx="3"/>
          </p:nvPr>
        </p:nvSpPr>
        <p:spPr>
          <a:xfrm>
            <a:off x="12721590" y="35595568"/>
            <a:ext cx="12961620" cy="20447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7123390" y="35595568"/>
            <a:ext cx="8641080" cy="2044700"/>
          </a:xfrm>
          <a:prstGeom prst="rect">
            <a:avLst/>
          </a:prstGeom>
        </p:spPr>
        <p:txBody>
          <a:bodyPr vert="horz" lIns="91440" tIns="45720" rIns="91440" bIns="45720" rtlCol="0" anchor="ctr"/>
          <a:lstStyle>
            <a:lvl1pPr algn="r">
              <a:defRPr sz="5040">
                <a:solidFill>
                  <a:schemeClr val="tx1">
                    <a:tint val="75000"/>
                  </a:schemeClr>
                </a:solidFill>
              </a:defRPr>
            </a:lvl1pPr>
          </a:lstStyle>
          <a:p>
            <a:fld id="{0061848D-EA57-4F60-9A14-854C5AAD08F2}" type="slidenum">
              <a:rPr lang="en-US" smtClean="0"/>
              <a:t>‹#›</a:t>
            </a:fld>
            <a:endParaRPr lang="en-US" dirty="0"/>
          </a:p>
        </p:txBody>
      </p:sp>
    </p:spTree>
    <p:extLst>
      <p:ext uri="{BB962C8B-B14F-4D97-AF65-F5344CB8AC3E}">
        <p14:creationId xmlns:p14="http://schemas.microsoft.com/office/powerpoint/2010/main" val="3520027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3256769" y="0"/>
            <a:ext cx="15994612" cy="6237453"/>
          </a:xfrm>
          <a:prstGeom prst="rect">
            <a:avLst/>
          </a:prstGeom>
        </p:spPr>
      </p:pic>
      <p:pic>
        <p:nvPicPr>
          <p:cNvPr id="3" name="Picture 2"/>
          <p:cNvPicPr>
            <a:picLocks noChangeAspect="1"/>
          </p:cNvPicPr>
          <p:nvPr/>
        </p:nvPicPr>
        <p:blipFill>
          <a:blip r:embed="rId3"/>
          <a:stretch>
            <a:fillRect/>
          </a:stretch>
        </p:blipFill>
        <p:spPr>
          <a:xfrm>
            <a:off x="1058228" y="985683"/>
            <a:ext cx="10793908" cy="3885806"/>
          </a:xfrm>
          <a:prstGeom prst="rect">
            <a:avLst/>
          </a:prstGeom>
        </p:spPr>
      </p:pic>
      <p:sp>
        <p:nvSpPr>
          <p:cNvPr id="5" name="Rectangle 4"/>
          <p:cNvSpPr/>
          <p:nvPr/>
        </p:nvSpPr>
        <p:spPr>
          <a:xfrm>
            <a:off x="12077643" y="1755185"/>
            <a:ext cx="12614308" cy="5478423"/>
          </a:xfrm>
          <a:prstGeom prst="rect">
            <a:avLst/>
          </a:prstGeom>
        </p:spPr>
        <p:txBody>
          <a:bodyPr wrap="square">
            <a:spAutoFit/>
          </a:bodyPr>
          <a:lstStyle/>
          <a:p>
            <a:pPr algn="ctr"/>
            <a:r>
              <a:rPr lang="en-US" sz="7000" b="1" dirty="0">
                <a:latin typeface="Times New Roman"/>
                <a:cs typeface="Times New Roman"/>
              </a:rPr>
              <a:t>ONE Northside: SJI </a:t>
            </a:r>
            <a:r>
              <a:rPr lang="en-US" sz="7000" b="1" dirty="0" smtClean="0">
                <a:latin typeface="Times New Roman"/>
                <a:cs typeface="Times New Roman"/>
              </a:rPr>
              <a:t>Presentation</a:t>
            </a:r>
            <a:endParaRPr lang="en-US" sz="7000" b="1" dirty="0">
              <a:latin typeface="Times New Roman"/>
              <a:cs typeface="Times New Roman"/>
            </a:endParaRPr>
          </a:p>
          <a:p>
            <a:pPr algn="ctr"/>
            <a:r>
              <a:rPr lang="en-US" sz="7000" b="1" dirty="0" smtClean="0">
                <a:latin typeface="Times New Roman"/>
                <a:cs typeface="Times New Roman"/>
              </a:rPr>
              <a:t>Anna Alexander: Membership and Training Intern</a:t>
            </a:r>
          </a:p>
          <a:p>
            <a:pPr algn="ctr"/>
            <a:r>
              <a:rPr lang="en-US" sz="7000" b="1" dirty="0" smtClean="0">
                <a:latin typeface="Times New Roman"/>
                <a:cs typeface="Times New Roman"/>
              </a:rPr>
              <a:t>Mentor: Anna Mangahas </a:t>
            </a:r>
            <a:endParaRPr lang="en-US" sz="7000" dirty="0">
              <a:latin typeface="Times New Roman"/>
              <a:cs typeface="Times New Roman"/>
            </a:endParaRPr>
          </a:p>
        </p:txBody>
      </p:sp>
      <p:sp>
        <p:nvSpPr>
          <p:cNvPr id="7" name="TextBox 6"/>
          <p:cNvSpPr txBox="1"/>
          <p:nvPr/>
        </p:nvSpPr>
        <p:spPr>
          <a:xfrm>
            <a:off x="2937138" y="6854296"/>
            <a:ext cx="8465811" cy="1015663"/>
          </a:xfrm>
          <a:prstGeom prst="rect">
            <a:avLst/>
          </a:prstGeom>
          <a:noFill/>
        </p:spPr>
        <p:txBody>
          <a:bodyPr wrap="square" rtlCol="0">
            <a:spAutoFit/>
          </a:bodyPr>
          <a:lstStyle/>
          <a:p>
            <a:pPr algn="ctr"/>
            <a:r>
              <a:rPr lang="en-US" sz="6000" b="1" dirty="0" smtClean="0">
                <a:latin typeface="Times New Roman"/>
                <a:cs typeface="Times New Roman"/>
              </a:rPr>
              <a:t>Introduction </a:t>
            </a:r>
            <a:endParaRPr lang="en-US" sz="6000" b="1" dirty="0">
              <a:latin typeface="Times New Roman"/>
              <a:cs typeface="Times New Roman"/>
            </a:endParaRPr>
          </a:p>
        </p:txBody>
      </p:sp>
      <p:sp>
        <p:nvSpPr>
          <p:cNvPr id="8" name="TextBox 7"/>
          <p:cNvSpPr txBox="1"/>
          <p:nvPr/>
        </p:nvSpPr>
        <p:spPr>
          <a:xfrm>
            <a:off x="15164473" y="8825952"/>
            <a:ext cx="9030199" cy="1015663"/>
          </a:xfrm>
          <a:prstGeom prst="rect">
            <a:avLst/>
          </a:prstGeom>
          <a:noFill/>
        </p:spPr>
        <p:txBody>
          <a:bodyPr wrap="square" rtlCol="0">
            <a:spAutoFit/>
          </a:bodyPr>
          <a:lstStyle/>
          <a:p>
            <a:pPr algn="ctr"/>
            <a:r>
              <a:rPr lang="en-US" sz="6000" b="1" dirty="0" smtClean="0">
                <a:latin typeface="Times New Roman"/>
                <a:cs typeface="Times New Roman"/>
              </a:rPr>
              <a:t>Learning Objectives </a:t>
            </a:r>
            <a:endParaRPr lang="en-US" sz="6000" b="1" dirty="0">
              <a:latin typeface="Times New Roman"/>
              <a:cs typeface="Times New Roman"/>
            </a:endParaRPr>
          </a:p>
        </p:txBody>
      </p:sp>
      <p:sp>
        <p:nvSpPr>
          <p:cNvPr id="9" name="TextBox 8"/>
          <p:cNvSpPr txBox="1"/>
          <p:nvPr/>
        </p:nvSpPr>
        <p:spPr>
          <a:xfrm>
            <a:off x="3340501" y="18676903"/>
            <a:ext cx="7689779" cy="1938992"/>
          </a:xfrm>
          <a:prstGeom prst="rect">
            <a:avLst/>
          </a:prstGeom>
          <a:noFill/>
        </p:spPr>
        <p:txBody>
          <a:bodyPr wrap="square" rtlCol="0">
            <a:spAutoFit/>
          </a:bodyPr>
          <a:lstStyle/>
          <a:p>
            <a:pPr algn="ctr"/>
            <a:r>
              <a:rPr lang="en-US" sz="6000" b="1" dirty="0" smtClean="0">
                <a:latin typeface="Times New Roman"/>
                <a:cs typeface="Times New Roman"/>
              </a:rPr>
              <a:t>Personal Projects and Work </a:t>
            </a:r>
            <a:endParaRPr lang="en-US" sz="6000" b="1" dirty="0">
              <a:latin typeface="Times New Roman"/>
              <a:cs typeface="Times New Roman"/>
            </a:endParaRPr>
          </a:p>
        </p:txBody>
      </p:sp>
      <p:sp>
        <p:nvSpPr>
          <p:cNvPr id="10" name="TextBox 9"/>
          <p:cNvSpPr txBox="1"/>
          <p:nvPr/>
        </p:nvSpPr>
        <p:spPr>
          <a:xfrm>
            <a:off x="27861560" y="7630006"/>
            <a:ext cx="6913746" cy="1015663"/>
          </a:xfrm>
          <a:prstGeom prst="rect">
            <a:avLst/>
          </a:prstGeom>
          <a:noFill/>
        </p:spPr>
        <p:txBody>
          <a:bodyPr wrap="square" rtlCol="0">
            <a:spAutoFit/>
          </a:bodyPr>
          <a:lstStyle/>
          <a:p>
            <a:pPr algn="ctr"/>
            <a:r>
              <a:rPr lang="en-US" sz="6000" b="1" dirty="0" smtClean="0">
                <a:latin typeface="Times New Roman"/>
                <a:cs typeface="Times New Roman"/>
              </a:rPr>
              <a:t>Reflection</a:t>
            </a:r>
            <a:r>
              <a:rPr lang="en-US" sz="6000" b="1" dirty="0" smtClean="0"/>
              <a:t> </a:t>
            </a:r>
            <a:endParaRPr lang="en-US" sz="6000" b="1" dirty="0"/>
          </a:p>
        </p:txBody>
      </p:sp>
      <p:sp>
        <p:nvSpPr>
          <p:cNvPr id="11" name="TextBox 10"/>
          <p:cNvSpPr txBox="1"/>
          <p:nvPr/>
        </p:nvSpPr>
        <p:spPr>
          <a:xfrm>
            <a:off x="27127851" y="32894065"/>
            <a:ext cx="8818553" cy="1015663"/>
          </a:xfrm>
          <a:prstGeom prst="rect">
            <a:avLst/>
          </a:prstGeom>
          <a:noFill/>
        </p:spPr>
        <p:txBody>
          <a:bodyPr wrap="square" rtlCol="0">
            <a:spAutoFit/>
          </a:bodyPr>
          <a:lstStyle/>
          <a:p>
            <a:pPr algn="ctr"/>
            <a:r>
              <a:rPr lang="en-US" sz="6000" b="1" dirty="0" smtClean="0">
                <a:latin typeface="Times New Roman"/>
                <a:cs typeface="Times New Roman"/>
              </a:rPr>
              <a:t>Acknowledgements </a:t>
            </a:r>
            <a:endParaRPr lang="en-US" sz="6000" b="1" dirty="0">
              <a:latin typeface="Times New Roman"/>
              <a:cs typeface="Times New Roman"/>
            </a:endParaRPr>
          </a:p>
        </p:txBody>
      </p:sp>
      <p:sp>
        <p:nvSpPr>
          <p:cNvPr id="12" name="TextBox 11"/>
          <p:cNvSpPr txBox="1"/>
          <p:nvPr/>
        </p:nvSpPr>
        <p:spPr>
          <a:xfrm>
            <a:off x="1689462" y="7971971"/>
            <a:ext cx="11076103" cy="10463172"/>
          </a:xfrm>
          <a:prstGeom prst="rect">
            <a:avLst/>
          </a:prstGeom>
          <a:noFill/>
        </p:spPr>
        <p:txBody>
          <a:bodyPr wrap="square" rtlCol="0">
            <a:spAutoFit/>
          </a:bodyPr>
          <a:lstStyle/>
          <a:p>
            <a:pPr algn="ctr"/>
            <a:r>
              <a:rPr lang="en-US" dirty="0" smtClean="0">
                <a:latin typeface="Times New Roman"/>
                <a:cs typeface="Times New Roman"/>
              </a:rPr>
              <a:t>For my Social Justice Internship I had the pleasure of being able to intern with ONE Northside. ONE Northside is an organization that unites diverse communities of the north side to engage in collective power to eliminate injustices through community organizing.  </a:t>
            </a:r>
          </a:p>
          <a:p>
            <a:pPr algn="ctr"/>
            <a:r>
              <a:rPr lang="en-US" dirty="0" smtClean="0">
                <a:latin typeface="Times New Roman"/>
                <a:cs typeface="Times New Roman"/>
              </a:rPr>
              <a:t>In my role as a membership and training intern, I worked alongside my mentor in assisting with many of her projects such as ONE People’s Campaign, COPA, and city council. </a:t>
            </a:r>
            <a:endParaRPr lang="en-US" dirty="0">
              <a:latin typeface="Times New Roman"/>
              <a:cs typeface="Times New Roman"/>
            </a:endParaRPr>
          </a:p>
        </p:txBody>
      </p:sp>
      <p:sp>
        <p:nvSpPr>
          <p:cNvPr id="13" name="TextBox 12"/>
          <p:cNvSpPr txBox="1"/>
          <p:nvPr/>
        </p:nvSpPr>
        <p:spPr>
          <a:xfrm>
            <a:off x="15312969" y="9943629"/>
            <a:ext cx="8677457" cy="15249714"/>
          </a:xfrm>
          <a:prstGeom prst="rect">
            <a:avLst/>
          </a:prstGeom>
          <a:noFill/>
        </p:spPr>
        <p:txBody>
          <a:bodyPr wrap="square" rtlCol="0">
            <a:spAutoFit/>
          </a:bodyPr>
          <a:lstStyle/>
          <a:p>
            <a:pPr marL="914400" indent="-914400" algn="ctr">
              <a:buAutoNum type="arabicPeriod"/>
            </a:pPr>
            <a:r>
              <a:rPr lang="en-US" dirty="0" smtClean="0">
                <a:latin typeface="Times New Roman"/>
                <a:cs typeface="Times New Roman"/>
              </a:rPr>
              <a:t>As </a:t>
            </a:r>
            <a:r>
              <a:rPr lang="en-US" dirty="0">
                <a:latin typeface="Times New Roman"/>
                <a:cs typeface="Times New Roman"/>
              </a:rPr>
              <a:t>a result of interning with ONE Northside, I will be able to develop my professional skills in a professional setting by working with a well known nonprofit</a:t>
            </a:r>
            <a:r>
              <a:rPr lang="en-US" dirty="0" smtClean="0">
                <a:latin typeface="Times New Roman"/>
                <a:cs typeface="Times New Roman"/>
              </a:rPr>
              <a:t>.</a:t>
            </a:r>
          </a:p>
          <a:p>
            <a:pPr marL="914400" indent="-914400" algn="ctr">
              <a:buAutoNum type="arabicPeriod"/>
            </a:pPr>
            <a:r>
              <a:rPr lang="en-US" dirty="0">
                <a:latin typeface="Times New Roman"/>
                <a:cs typeface="Times New Roman"/>
              </a:rPr>
              <a:t>Through my internship with ONE Northside, I hope to be able to put my major </a:t>
            </a:r>
            <a:r>
              <a:rPr lang="en-US" dirty="0" smtClean="0">
                <a:latin typeface="Times New Roman"/>
                <a:cs typeface="Times New Roman"/>
              </a:rPr>
              <a:t>(Advocacy </a:t>
            </a:r>
            <a:r>
              <a:rPr lang="en-US" dirty="0">
                <a:latin typeface="Times New Roman"/>
                <a:cs typeface="Times New Roman"/>
              </a:rPr>
              <a:t>and </a:t>
            </a:r>
            <a:r>
              <a:rPr lang="en-US" dirty="0" smtClean="0">
                <a:latin typeface="Times New Roman"/>
                <a:cs typeface="Times New Roman"/>
              </a:rPr>
              <a:t>Social </a:t>
            </a:r>
            <a:r>
              <a:rPr lang="en-US" dirty="0">
                <a:latin typeface="Times New Roman"/>
                <a:cs typeface="Times New Roman"/>
              </a:rPr>
              <a:t>C</a:t>
            </a:r>
            <a:r>
              <a:rPr lang="en-US" dirty="0" smtClean="0">
                <a:latin typeface="Times New Roman"/>
                <a:cs typeface="Times New Roman"/>
              </a:rPr>
              <a:t>hange</a:t>
            </a:r>
            <a:r>
              <a:rPr lang="en-US" dirty="0">
                <a:latin typeface="Times New Roman"/>
                <a:cs typeface="Times New Roman"/>
              </a:rPr>
              <a:t>) to good use by participating in civic engagement</a:t>
            </a:r>
            <a:r>
              <a:rPr lang="en-US" dirty="0" smtClean="0">
                <a:latin typeface="Times New Roman"/>
                <a:cs typeface="Times New Roman"/>
              </a:rPr>
              <a:t>.</a:t>
            </a:r>
          </a:p>
          <a:p>
            <a:pPr marL="914400" indent="-914400" algn="ctr">
              <a:buAutoNum type="arabicPeriod"/>
            </a:pPr>
            <a:r>
              <a:rPr lang="en-US" dirty="0" smtClean="0">
                <a:latin typeface="Times New Roman"/>
                <a:cs typeface="Times New Roman"/>
              </a:rPr>
              <a:t>While interning with ONE Northside, I hope to gain a deeper understanding of city politics though the vessel of non-profit work. </a:t>
            </a:r>
            <a:endParaRPr lang="en-US" dirty="0">
              <a:latin typeface="Times New Roman"/>
              <a:cs typeface="Times New Roman"/>
            </a:endParaRPr>
          </a:p>
        </p:txBody>
      </p:sp>
      <p:sp>
        <p:nvSpPr>
          <p:cNvPr id="14" name="TextBox 13"/>
          <p:cNvSpPr txBox="1"/>
          <p:nvPr/>
        </p:nvSpPr>
        <p:spPr>
          <a:xfrm>
            <a:off x="1280600" y="20682437"/>
            <a:ext cx="11819118" cy="16047470"/>
          </a:xfrm>
          <a:prstGeom prst="rect">
            <a:avLst/>
          </a:prstGeom>
          <a:noFill/>
        </p:spPr>
        <p:txBody>
          <a:bodyPr wrap="square" rtlCol="0">
            <a:spAutoFit/>
          </a:bodyPr>
          <a:lstStyle/>
          <a:p>
            <a:pPr algn="ctr"/>
            <a:r>
              <a:rPr lang="en-US" dirty="0" smtClean="0">
                <a:latin typeface="Times New Roman"/>
                <a:cs typeface="Times New Roman"/>
              </a:rPr>
              <a:t>While working with my mentor, I was able to participate in the city political sector through community organizing initiatives such as campaigning, with their sister organization ONE </a:t>
            </a:r>
            <a:r>
              <a:rPr lang="en-US" dirty="0" smtClean="0">
                <a:latin typeface="Times New Roman"/>
                <a:cs typeface="Times New Roman"/>
              </a:rPr>
              <a:t>People’s </a:t>
            </a:r>
            <a:r>
              <a:rPr lang="en-US" dirty="0" smtClean="0">
                <a:latin typeface="Times New Roman"/>
                <a:cs typeface="Times New Roman"/>
              </a:rPr>
              <a:t>campaign. I would assist with a lot of behind the scenes work such as making reminder calls for meetings, and events that were occurring. Another project that I was able to assist with involved learning more about Chicago’s new police accountability sector, and attending city council meetings. I was able to learn how to file complaints against police members, and was able to participate the process of filing and witness the end result of a case. The biggest project that I worked on was creating a workable resources document for ONE Northside, full of accessible resources </a:t>
            </a:r>
            <a:r>
              <a:rPr lang="en-US" dirty="0" smtClean="0">
                <a:latin typeface="Times New Roman"/>
                <a:cs typeface="Times New Roman"/>
              </a:rPr>
              <a:t>on the </a:t>
            </a:r>
            <a:r>
              <a:rPr lang="en-US" smtClean="0">
                <a:latin typeface="Times New Roman"/>
                <a:cs typeface="Times New Roman"/>
              </a:rPr>
              <a:t>north side.  </a:t>
            </a:r>
            <a:endParaRPr lang="en-US" dirty="0">
              <a:latin typeface="Times New Roman"/>
              <a:cs typeface="Times New Roman"/>
            </a:endParaRPr>
          </a:p>
        </p:txBody>
      </p:sp>
      <p:pic>
        <p:nvPicPr>
          <p:cNvPr id="15" name="Picture 14" descr="bit.ly_3Zaz95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600243" y="25694455"/>
            <a:ext cx="8198032" cy="8198032"/>
          </a:xfrm>
          <a:prstGeom prst="rect">
            <a:avLst/>
          </a:prstGeom>
        </p:spPr>
      </p:pic>
      <p:sp>
        <p:nvSpPr>
          <p:cNvPr id="16" name="TextBox 15"/>
          <p:cNvSpPr txBox="1"/>
          <p:nvPr/>
        </p:nvSpPr>
        <p:spPr>
          <a:xfrm>
            <a:off x="14238856" y="34360429"/>
            <a:ext cx="10829551" cy="3283360"/>
          </a:xfrm>
          <a:prstGeom prst="rect">
            <a:avLst/>
          </a:prstGeom>
          <a:noFill/>
        </p:spPr>
        <p:txBody>
          <a:bodyPr wrap="square" rtlCol="0">
            <a:spAutoFit/>
          </a:bodyPr>
          <a:lstStyle/>
          <a:p>
            <a:pPr algn="ctr"/>
            <a:r>
              <a:rPr lang="en-US" dirty="0" smtClean="0">
                <a:latin typeface="Times New Roman"/>
                <a:cs typeface="Times New Roman"/>
              </a:rPr>
              <a:t>This is the QR Code for the resources document that I created for ONS. It is on Google docs so that it can always be accessible and amended when needed. </a:t>
            </a:r>
            <a:endParaRPr lang="en-US" dirty="0">
              <a:latin typeface="Times New Roman"/>
              <a:cs typeface="Times New Roman"/>
            </a:endParaRPr>
          </a:p>
        </p:txBody>
      </p:sp>
      <p:sp>
        <p:nvSpPr>
          <p:cNvPr id="17" name="TextBox 16"/>
          <p:cNvSpPr txBox="1"/>
          <p:nvPr/>
        </p:nvSpPr>
        <p:spPr>
          <a:xfrm>
            <a:off x="27274427" y="34226732"/>
            <a:ext cx="9492570" cy="3283360"/>
          </a:xfrm>
          <a:prstGeom prst="rect">
            <a:avLst/>
          </a:prstGeom>
          <a:noFill/>
        </p:spPr>
        <p:txBody>
          <a:bodyPr wrap="square" rtlCol="0">
            <a:spAutoFit/>
          </a:bodyPr>
          <a:lstStyle/>
          <a:p>
            <a:pPr algn="ctr"/>
            <a:r>
              <a:rPr lang="en-US" dirty="0" smtClean="0">
                <a:latin typeface="Times New Roman"/>
                <a:cs typeface="Times New Roman"/>
              </a:rPr>
              <a:t>Anna Mangahas: ONE Northside Membership and Training </a:t>
            </a:r>
          </a:p>
          <a:p>
            <a:pPr algn="ctr"/>
            <a:r>
              <a:rPr lang="en-US" dirty="0" smtClean="0">
                <a:latin typeface="Times New Roman"/>
                <a:cs typeface="Times New Roman"/>
              </a:rPr>
              <a:t>Everyone at ONE Northside </a:t>
            </a:r>
          </a:p>
          <a:p>
            <a:pPr algn="ctr"/>
            <a:r>
              <a:rPr lang="en-US" dirty="0" smtClean="0">
                <a:latin typeface="Times New Roman"/>
                <a:cs typeface="Times New Roman"/>
              </a:rPr>
              <a:t>Loyola’s CELTS Department </a:t>
            </a:r>
            <a:endParaRPr lang="en-US" dirty="0">
              <a:latin typeface="Times New Roman"/>
              <a:cs typeface="Times New Roman"/>
            </a:endParaRPr>
          </a:p>
        </p:txBody>
      </p:sp>
      <p:pic>
        <p:nvPicPr>
          <p:cNvPr id="19" name="Picture 18" descr="Unknown.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509153" y="27381118"/>
            <a:ext cx="11093457" cy="2166178"/>
          </a:xfrm>
          <a:prstGeom prst="rect">
            <a:avLst/>
          </a:prstGeom>
        </p:spPr>
      </p:pic>
      <p:sp>
        <p:nvSpPr>
          <p:cNvPr id="20" name="TextBox 19"/>
          <p:cNvSpPr txBox="1"/>
          <p:nvPr/>
        </p:nvSpPr>
        <p:spPr>
          <a:xfrm>
            <a:off x="26539087" y="29881541"/>
            <a:ext cx="10562156" cy="2485603"/>
          </a:xfrm>
          <a:prstGeom prst="rect">
            <a:avLst/>
          </a:prstGeom>
          <a:noFill/>
        </p:spPr>
        <p:txBody>
          <a:bodyPr wrap="square" rtlCol="0">
            <a:spAutoFit/>
          </a:bodyPr>
          <a:lstStyle/>
          <a:p>
            <a:pPr algn="ctr"/>
            <a:r>
              <a:rPr lang="en-US" dirty="0" smtClean="0">
                <a:latin typeface="Times New Roman"/>
                <a:cs typeface="Times New Roman"/>
              </a:rPr>
              <a:t>Civilian Office of Accountability (COPA), a project that I assisted my mentor on. </a:t>
            </a:r>
            <a:endParaRPr lang="en-US" dirty="0">
              <a:latin typeface="Times New Roman"/>
              <a:cs typeface="Times New Roman"/>
            </a:endParaRPr>
          </a:p>
        </p:txBody>
      </p:sp>
      <p:sp>
        <p:nvSpPr>
          <p:cNvPr id="21" name="TextBox 20"/>
          <p:cNvSpPr txBox="1"/>
          <p:nvPr/>
        </p:nvSpPr>
        <p:spPr>
          <a:xfrm>
            <a:off x="24567040" y="8986901"/>
            <a:ext cx="12667901" cy="17642984"/>
          </a:xfrm>
          <a:prstGeom prst="rect">
            <a:avLst/>
          </a:prstGeom>
          <a:noFill/>
        </p:spPr>
        <p:txBody>
          <a:bodyPr wrap="square" rtlCol="0">
            <a:spAutoFit/>
          </a:bodyPr>
          <a:lstStyle/>
          <a:p>
            <a:pPr algn="ctr"/>
            <a:r>
              <a:rPr lang="en-US" dirty="0" smtClean="0">
                <a:latin typeface="Times New Roman"/>
                <a:cs typeface="Times New Roman"/>
              </a:rPr>
              <a:t>After having worked with ONE Northside for the course of a year, I am very appreciative of having had this experience. ONE Northside is such a viable and important organization in the community that advocates for the rights of all community members, and I am grateful to have participated in many of their initiatives. I do believe that I achieved all of my learning objectives, but especially my second and third goals. ONE Northside has allowed me to realize the importance of Advocacy and Social change, and encouraged me to want to continue participating in civic engagement work. It also allowed me to better understand the inner workings of city politics, and the importance of community organizing in order to achieve social change. Both ONE Northside and the SJI internship have provided me with the tools to become a better leader and an active community member. I am very appreciative for the skills and knowledge I have acquired from both groups. </a:t>
            </a:r>
            <a:endParaRPr lang="en-US" dirty="0">
              <a:latin typeface="Times New Roman"/>
              <a:cs typeface="Times New Roman"/>
            </a:endParaRPr>
          </a:p>
        </p:txBody>
      </p:sp>
    </p:spTree>
    <p:extLst>
      <p:ext uri="{BB962C8B-B14F-4D97-AF65-F5344CB8AC3E}">
        <p14:creationId xmlns:p14="http://schemas.microsoft.com/office/powerpoint/2010/main" val="173733131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1559</TotalTime>
  <Words>564</Words>
  <Application>Microsoft Macintosh PowerPoint</Application>
  <PresentationFormat>Custom</PresentationFormat>
  <Paragraphs>20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Loyola University Chicago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Childs, Bethany</dc:creator>
  <cp:lastModifiedBy>Anna Alexander</cp:lastModifiedBy>
  <cp:revision>20</cp:revision>
  <dcterms:created xsi:type="dcterms:W3CDTF">2015-10-26T20:35:27Z</dcterms:created>
  <dcterms:modified xsi:type="dcterms:W3CDTF">2023-04-20T02:51:40Z</dcterms:modified>
</cp:coreProperties>
</file>