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9" r:id="rId4"/>
    <p:sldId id="261" r:id="rId5"/>
    <p:sldId id="262" r:id="rId6"/>
    <p:sldId id="263" r:id="rId7"/>
    <p:sldId id="267" r:id="rId8"/>
    <p:sldId id="268" r:id="rId9"/>
    <p:sldId id="269" r:id="rId10"/>
    <p:sldId id="271" r:id="rId11"/>
    <p:sldId id="270" r:id="rId12"/>
    <p:sldId id="272" r:id="rId13"/>
    <p:sldId id="273" r:id="rId14"/>
    <p:sldId id="274" r:id="rId15"/>
    <p:sldId id="275" r:id="rId16"/>
    <p:sldId id="277" r:id="rId17"/>
    <p:sldId id="27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B1DA28-7B14-4D08-96C3-F013592B1173}" v="5" dt="2023-04-20T17:12:31.0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21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senblatt, Peter" userId="a8674504-abd9-4f85-834f-4b89f04bf13c" providerId="ADAL" clId="{0D72B9DC-8035-482C-94AE-B1C403561F63}"/>
    <pc:docChg chg="delSld">
      <pc:chgData name="Rosenblatt, Peter" userId="a8674504-abd9-4f85-834f-4b89f04bf13c" providerId="ADAL" clId="{0D72B9DC-8035-482C-94AE-B1C403561F63}" dt="2022-08-10T20:16:58.179" v="2" actId="47"/>
      <pc:docMkLst>
        <pc:docMk/>
      </pc:docMkLst>
      <pc:sldChg chg="del">
        <pc:chgData name="Rosenblatt, Peter" userId="a8674504-abd9-4f85-834f-4b89f04bf13c" providerId="ADAL" clId="{0D72B9DC-8035-482C-94AE-B1C403561F63}" dt="2022-08-10T20:16:56.505" v="1" actId="47"/>
        <pc:sldMkLst>
          <pc:docMk/>
          <pc:sldMk cId="2521263218" sldId="265"/>
        </pc:sldMkLst>
      </pc:sldChg>
      <pc:sldChg chg="del">
        <pc:chgData name="Rosenblatt, Peter" userId="a8674504-abd9-4f85-834f-4b89f04bf13c" providerId="ADAL" clId="{0D72B9DC-8035-482C-94AE-B1C403561F63}" dt="2022-08-10T20:16:58.179" v="2" actId="47"/>
        <pc:sldMkLst>
          <pc:docMk/>
          <pc:sldMk cId="4087420966" sldId="266"/>
        </pc:sldMkLst>
      </pc:sldChg>
      <pc:sldChg chg="del">
        <pc:chgData name="Rosenblatt, Peter" userId="a8674504-abd9-4f85-834f-4b89f04bf13c" providerId="ADAL" clId="{0D72B9DC-8035-482C-94AE-B1C403561F63}" dt="2022-08-10T20:16:18.605" v="0" actId="47"/>
        <pc:sldMkLst>
          <pc:docMk/>
          <pc:sldMk cId="3124074187" sldId="272"/>
        </pc:sldMkLst>
      </pc:sldChg>
    </pc:docChg>
  </pc:docChgLst>
  <pc:docChgLst>
    <pc:chgData name="Nerenberg, Jonathan" userId="13f1e562-f073-4dc7-9210-0bdf923ef17c" providerId="ADAL" clId="{95B1DA28-7B14-4D08-96C3-F013592B1173}"/>
    <pc:docChg chg="custSel addSld delSld modSld">
      <pc:chgData name="Nerenberg, Jonathan" userId="13f1e562-f073-4dc7-9210-0bdf923ef17c" providerId="ADAL" clId="{95B1DA28-7B14-4D08-96C3-F013592B1173}" dt="2023-04-20T19:30:05.437" v="1714" actId="20577"/>
      <pc:docMkLst>
        <pc:docMk/>
      </pc:docMkLst>
      <pc:sldChg chg="addSp delSp modSp new mod">
        <pc:chgData name="Nerenberg, Jonathan" userId="13f1e562-f073-4dc7-9210-0bdf923ef17c" providerId="ADAL" clId="{95B1DA28-7B14-4D08-96C3-F013592B1173}" dt="2023-04-20T19:30:05.437" v="1714" actId="20577"/>
        <pc:sldMkLst>
          <pc:docMk/>
          <pc:sldMk cId="1238880739" sldId="272"/>
        </pc:sldMkLst>
        <pc:spChg chg="mod">
          <ac:chgData name="Nerenberg, Jonathan" userId="13f1e562-f073-4dc7-9210-0bdf923ef17c" providerId="ADAL" clId="{95B1DA28-7B14-4D08-96C3-F013592B1173}" dt="2023-04-20T16:49:43.519" v="30" actId="20577"/>
          <ac:spMkLst>
            <pc:docMk/>
            <pc:sldMk cId="1238880739" sldId="272"/>
            <ac:spMk id="2" creationId="{22B26EDF-46C1-6ABB-50BC-BDE5D7342D7E}"/>
          </ac:spMkLst>
        </pc:spChg>
        <pc:spChg chg="mod">
          <ac:chgData name="Nerenberg, Jonathan" userId="13f1e562-f073-4dc7-9210-0bdf923ef17c" providerId="ADAL" clId="{95B1DA28-7B14-4D08-96C3-F013592B1173}" dt="2023-04-20T19:30:05.437" v="1714" actId="20577"/>
          <ac:spMkLst>
            <pc:docMk/>
            <pc:sldMk cId="1238880739" sldId="272"/>
            <ac:spMk id="3" creationId="{DD30EF8C-A3A6-0B83-06EE-FDDE0C08204D}"/>
          </ac:spMkLst>
        </pc:spChg>
        <pc:spChg chg="del">
          <ac:chgData name="Nerenberg, Jonathan" userId="13f1e562-f073-4dc7-9210-0bdf923ef17c" providerId="ADAL" clId="{95B1DA28-7B14-4D08-96C3-F013592B1173}" dt="2023-04-20T16:54:51.696" v="374" actId="931"/>
          <ac:spMkLst>
            <pc:docMk/>
            <pc:sldMk cId="1238880739" sldId="272"/>
            <ac:spMk id="4" creationId="{2FB3816F-D92F-D0C2-AE11-9AD081F33042}"/>
          </ac:spMkLst>
        </pc:spChg>
        <pc:picChg chg="add mod">
          <ac:chgData name="Nerenberg, Jonathan" userId="13f1e562-f073-4dc7-9210-0bdf923ef17c" providerId="ADAL" clId="{95B1DA28-7B14-4D08-96C3-F013592B1173}" dt="2023-04-20T16:55:04.576" v="379" actId="1076"/>
          <ac:picMkLst>
            <pc:docMk/>
            <pc:sldMk cId="1238880739" sldId="272"/>
            <ac:picMk id="6" creationId="{30453A68-00EE-F9D1-3BCD-F9898ECE06D8}"/>
          </ac:picMkLst>
        </pc:picChg>
      </pc:sldChg>
      <pc:sldChg chg="addSp delSp modSp new mod">
        <pc:chgData name="Nerenberg, Jonathan" userId="13f1e562-f073-4dc7-9210-0bdf923ef17c" providerId="ADAL" clId="{95B1DA28-7B14-4D08-96C3-F013592B1173}" dt="2023-04-20T17:25:10.453" v="1666" actId="255"/>
        <pc:sldMkLst>
          <pc:docMk/>
          <pc:sldMk cId="4071846070" sldId="273"/>
        </pc:sldMkLst>
        <pc:spChg chg="mod">
          <ac:chgData name="Nerenberg, Jonathan" userId="13f1e562-f073-4dc7-9210-0bdf923ef17c" providerId="ADAL" clId="{95B1DA28-7B14-4D08-96C3-F013592B1173}" dt="2023-04-20T16:56:28.691" v="448" actId="20577"/>
          <ac:spMkLst>
            <pc:docMk/>
            <pc:sldMk cId="4071846070" sldId="273"/>
            <ac:spMk id="2" creationId="{BEA9CFBA-4252-A675-FFD3-629915A9A65E}"/>
          </ac:spMkLst>
        </pc:spChg>
        <pc:spChg chg="del">
          <ac:chgData name="Nerenberg, Jonathan" userId="13f1e562-f073-4dc7-9210-0bdf923ef17c" providerId="ADAL" clId="{95B1DA28-7B14-4D08-96C3-F013592B1173}" dt="2023-04-20T16:55:33.217" v="390" actId="931"/>
          <ac:spMkLst>
            <pc:docMk/>
            <pc:sldMk cId="4071846070" sldId="273"/>
            <ac:spMk id="3" creationId="{FE36B9B1-B1F2-D2EE-2AD1-9018DF6A75B8}"/>
          </ac:spMkLst>
        </pc:spChg>
        <pc:spChg chg="mod">
          <ac:chgData name="Nerenberg, Jonathan" userId="13f1e562-f073-4dc7-9210-0bdf923ef17c" providerId="ADAL" clId="{95B1DA28-7B14-4D08-96C3-F013592B1173}" dt="2023-04-20T17:25:10.453" v="1666" actId="255"/>
          <ac:spMkLst>
            <pc:docMk/>
            <pc:sldMk cId="4071846070" sldId="273"/>
            <ac:spMk id="4" creationId="{CB695E1F-73B4-C5FF-E52C-DC7B49EE2EF1}"/>
          </ac:spMkLst>
        </pc:spChg>
        <pc:picChg chg="add mod modCrop">
          <ac:chgData name="Nerenberg, Jonathan" userId="13f1e562-f073-4dc7-9210-0bdf923ef17c" providerId="ADAL" clId="{95B1DA28-7B14-4D08-96C3-F013592B1173}" dt="2023-04-20T16:56:10.811" v="400" actId="1076"/>
          <ac:picMkLst>
            <pc:docMk/>
            <pc:sldMk cId="4071846070" sldId="273"/>
            <ac:picMk id="6" creationId="{37D54E88-AA14-36F2-8F43-2A96A671F760}"/>
          </ac:picMkLst>
        </pc:picChg>
      </pc:sldChg>
      <pc:sldChg chg="addSp delSp modSp new mod">
        <pc:chgData name="Nerenberg, Jonathan" userId="13f1e562-f073-4dc7-9210-0bdf923ef17c" providerId="ADAL" clId="{95B1DA28-7B14-4D08-96C3-F013592B1173}" dt="2023-04-20T17:25:18.106" v="1667" actId="255"/>
        <pc:sldMkLst>
          <pc:docMk/>
          <pc:sldMk cId="1986309583" sldId="274"/>
        </pc:sldMkLst>
        <pc:spChg chg="mod">
          <ac:chgData name="Nerenberg, Jonathan" userId="13f1e562-f073-4dc7-9210-0bdf923ef17c" providerId="ADAL" clId="{95B1DA28-7B14-4D08-96C3-F013592B1173}" dt="2023-04-20T16:57:12.835" v="514" actId="20577"/>
          <ac:spMkLst>
            <pc:docMk/>
            <pc:sldMk cId="1986309583" sldId="274"/>
            <ac:spMk id="2" creationId="{4AF33B8A-8C1C-E6C6-E982-E586CD90752B}"/>
          </ac:spMkLst>
        </pc:spChg>
        <pc:spChg chg="del">
          <ac:chgData name="Nerenberg, Jonathan" userId="13f1e562-f073-4dc7-9210-0bdf923ef17c" providerId="ADAL" clId="{95B1DA28-7B14-4D08-96C3-F013592B1173}" dt="2023-04-20T16:57:28.648" v="515" actId="931"/>
          <ac:spMkLst>
            <pc:docMk/>
            <pc:sldMk cId="1986309583" sldId="274"/>
            <ac:spMk id="3" creationId="{C8AF672D-E215-7D8D-471B-B9F5D7679B99}"/>
          </ac:spMkLst>
        </pc:spChg>
        <pc:spChg chg="mod">
          <ac:chgData name="Nerenberg, Jonathan" userId="13f1e562-f073-4dc7-9210-0bdf923ef17c" providerId="ADAL" clId="{95B1DA28-7B14-4D08-96C3-F013592B1173}" dt="2023-04-20T17:25:18.106" v="1667" actId="255"/>
          <ac:spMkLst>
            <pc:docMk/>
            <pc:sldMk cId="1986309583" sldId="274"/>
            <ac:spMk id="4" creationId="{BDC414CB-47F5-3B8E-8729-332F0F90F5B0}"/>
          </ac:spMkLst>
        </pc:spChg>
        <pc:picChg chg="add mod modCrop">
          <ac:chgData name="Nerenberg, Jonathan" userId="13f1e562-f073-4dc7-9210-0bdf923ef17c" providerId="ADAL" clId="{95B1DA28-7B14-4D08-96C3-F013592B1173}" dt="2023-04-20T17:07:16.136" v="1021" actId="1076"/>
          <ac:picMkLst>
            <pc:docMk/>
            <pc:sldMk cId="1986309583" sldId="274"/>
            <ac:picMk id="6" creationId="{11EF5854-590B-8C96-2324-90ADEFCAEB63}"/>
          </ac:picMkLst>
        </pc:picChg>
      </pc:sldChg>
      <pc:sldChg chg="addSp delSp modSp new mod">
        <pc:chgData name="Nerenberg, Jonathan" userId="13f1e562-f073-4dc7-9210-0bdf923ef17c" providerId="ADAL" clId="{95B1DA28-7B14-4D08-96C3-F013592B1173}" dt="2023-04-20T17:26:07.543" v="1700" actId="20577"/>
        <pc:sldMkLst>
          <pc:docMk/>
          <pc:sldMk cId="4195354006" sldId="275"/>
        </pc:sldMkLst>
        <pc:spChg chg="mod">
          <ac:chgData name="Nerenberg, Jonathan" userId="13f1e562-f073-4dc7-9210-0bdf923ef17c" providerId="ADAL" clId="{95B1DA28-7B14-4D08-96C3-F013592B1173}" dt="2023-04-20T16:59:56.947" v="756" actId="20577"/>
          <ac:spMkLst>
            <pc:docMk/>
            <pc:sldMk cId="4195354006" sldId="275"/>
            <ac:spMk id="2" creationId="{BB424170-CD60-6057-F930-5FE666CB29A2}"/>
          </ac:spMkLst>
        </pc:spChg>
        <pc:spChg chg="del">
          <ac:chgData name="Nerenberg, Jonathan" userId="13f1e562-f073-4dc7-9210-0bdf923ef17c" providerId="ADAL" clId="{95B1DA28-7B14-4D08-96C3-F013592B1173}" dt="2023-04-20T17:00:00.935" v="757" actId="931"/>
          <ac:spMkLst>
            <pc:docMk/>
            <pc:sldMk cId="4195354006" sldId="275"/>
            <ac:spMk id="3" creationId="{ED4F02BC-8BD2-F7B6-1950-6887981296F8}"/>
          </ac:spMkLst>
        </pc:spChg>
        <pc:spChg chg="mod">
          <ac:chgData name="Nerenberg, Jonathan" userId="13f1e562-f073-4dc7-9210-0bdf923ef17c" providerId="ADAL" clId="{95B1DA28-7B14-4D08-96C3-F013592B1173}" dt="2023-04-20T17:26:07.543" v="1700" actId="20577"/>
          <ac:spMkLst>
            <pc:docMk/>
            <pc:sldMk cId="4195354006" sldId="275"/>
            <ac:spMk id="4" creationId="{3224D1AC-23C6-9616-1DD7-5B4CB5FE56CE}"/>
          </ac:spMkLst>
        </pc:spChg>
        <pc:picChg chg="add mod modCrop">
          <ac:chgData name="Nerenberg, Jonathan" userId="13f1e562-f073-4dc7-9210-0bdf923ef17c" providerId="ADAL" clId="{95B1DA28-7B14-4D08-96C3-F013592B1173}" dt="2023-04-20T17:07:45.404" v="1029" actId="14100"/>
          <ac:picMkLst>
            <pc:docMk/>
            <pc:sldMk cId="4195354006" sldId="275"/>
            <ac:picMk id="6" creationId="{90F3D5A0-A53B-63F7-420E-60FEB686FF65}"/>
          </ac:picMkLst>
        </pc:picChg>
      </pc:sldChg>
      <pc:sldChg chg="addSp delSp modSp new del mod modClrScheme chgLayout">
        <pc:chgData name="Nerenberg, Jonathan" userId="13f1e562-f073-4dc7-9210-0bdf923ef17c" providerId="ADAL" clId="{95B1DA28-7B14-4D08-96C3-F013592B1173}" dt="2023-04-20T17:06:33.963" v="1014" actId="47"/>
        <pc:sldMkLst>
          <pc:docMk/>
          <pc:sldMk cId="289688662" sldId="276"/>
        </pc:sldMkLst>
        <pc:spChg chg="del mod ord">
          <ac:chgData name="Nerenberg, Jonathan" userId="13f1e562-f073-4dc7-9210-0bdf923ef17c" providerId="ADAL" clId="{95B1DA28-7B14-4D08-96C3-F013592B1173}" dt="2023-04-20T17:03:24.920" v="1002" actId="700"/>
          <ac:spMkLst>
            <pc:docMk/>
            <pc:sldMk cId="289688662" sldId="276"/>
            <ac:spMk id="2" creationId="{A6012246-99AA-3B4D-F34F-6B0A3326A49C}"/>
          </ac:spMkLst>
        </pc:spChg>
        <pc:spChg chg="del mod ord">
          <ac:chgData name="Nerenberg, Jonathan" userId="13f1e562-f073-4dc7-9210-0bdf923ef17c" providerId="ADAL" clId="{95B1DA28-7B14-4D08-96C3-F013592B1173}" dt="2023-04-20T17:03:24.920" v="1002" actId="700"/>
          <ac:spMkLst>
            <pc:docMk/>
            <pc:sldMk cId="289688662" sldId="276"/>
            <ac:spMk id="3" creationId="{B8323079-F875-B0B1-7F9D-C86DC66E9F52}"/>
          </ac:spMkLst>
        </pc:spChg>
        <pc:spChg chg="del">
          <ac:chgData name="Nerenberg, Jonathan" userId="13f1e562-f073-4dc7-9210-0bdf923ef17c" providerId="ADAL" clId="{95B1DA28-7B14-4D08-96C3-F013592B1173}" dt="2023-04-20T17:03:24.920" v="1002" actId="700"/>
          <ac:spMkLst>
            <pc:docMk/>
            <pc:sldMk cId="289688662" sldId="276"/>
            <ac:spMk id="4" creationId="{8D77F311-B55A-DCCC-323E-F997B98493D5}"/>
          </ac:spMkLst>
        </pc:spChg>
        <pc:spChg chg="add mod ord">
          <ac:chgData name="Nerenberg, Jonathan" userId="13f1e562-f073-4dc7-9210-0bdf923ef17c" providerId="ADAL" clId="{95B1DA28-7B14-4D08-96C3-F013592B1173}" dt="2023-04-20T17:03:24.920" v="1002" actId="700"/>
          <ac:spMkLst>
            <pc:docMk/>
            <pc:sldMk cId="289688662" sldId="276"/>
            <ac:spMk id="5" creationId="{F4960A0F-EA22-78BE-2E27-73E2CC21F662}"/>
          </ac:spMkLst>
        </pc:spChg>
        <pc:spChg chg="add mod ord">
          <ac:chgData name="Nerenberg, Jonathan" userId="13f1e562-f073-4dc7-9210-0bdf923ef17c" providerId="ADAL" clId="{95B1DA28-7B14-4D08-96C3-F013592B1173}" dt="2023-04-20T17:03:24.920" v="1002" actId="700"/>
          <ac:spMkLst>
            <pc:docMk/>
            <pc:sldMk cId="289688662" sldId="276"/>
            <ac:spMk id="6" creationId="{9CC89F05-83D5-B923-4D9E-A188E491EDB5}"/>
          </ac:spMkLst>
        </pc:spChg>
      </pc:sldChg>
      <pc:sldChg chg="addSp delSp modSp new mod">
        <pc:chgData name="Nerenberg, Jonathan" userId="13f1e562-f073-4dc7-9210-0bdf923ef17c" providerId="ADAL" clId="{95B1DA28-7B14-4D08-96C3-F013592B1173}" dt="2023-04-20T17:15:06.530" v="1295" actId="20577"/>
        <pc:sldMkLst>
          <pc:docMk/>
          <pc:sldMk cId="2258613689" sldId="277"/>
        </pc:sldMkLst>
        <pc:spChg chg="mod">
          <ac:chgData name="Nerenberg, Jonathan" userId="13f1e562-f073-4dc7-9210-0bdf923ef17c" providerId="ADAL" clId="{95B1DA28-7B14-4D08-96C3-F013592B1173}" dt="2023-04-20T17:03:35.032" v="1013" actId="20577"/>
          <ac:spMkLst>
            <pc:docMk/>
            <pc:sldMk cId="2258613689" sldId="277"/>
            <ac:spMk id="2" creationId="{868EDD0F-6364-63CD-67DC-9959AC00D681}"/>
          </ac:spMkLst>
        </pc:spChg>
        <pc:spChg chg="mod">
          <ac:chgData name="Nerenberg, Jonathan" userId="13f1e562-f073-4dc7-9210-0bdf923ef17c" providerId="ADAL" clId="{95B1DA28-7B14-4D08-96C3-F013592B1173}" dt="2023-04-20T17:15:06.530" v="1295" actId="20577"/>
          <ac:spMkLst>
            <pc:docMk/>
            <pc:sldMk cId="2258613689" sldId="277"/>
            <ac:spMk id="3" creationId="{13B94CBE-0642-410D-8F06-B765385D116A}"/>
          </ac:spMkLst>
        </pc:spChg>
        <pc:spChg chg="del">
          <ac:chgData name="Nerenberg, Jonathan" userId="13f1e562-f073-4dc7-9210-0bdf923ef17c" providerId="ADAL" clId="{95B1DA28-7B14-4D08-96C3-F013592B1173}" dt="2023-04-20T17:12:31.064" v="1232" actId="931"/>
          <ac:spMkLst>
            <pc:docMk/>
            <pc:sldMk cId="2258613689" sldId="277"/>
            <ac:spMk id="4" creationId="{DCAB03D8-2BE5-9228-444C-382C3ABB44C0}"/>
          </ac:spMkLst>
        </pc:spChg>
        <pc:picChg chg="add mod">
          <ac:chgData name="Nerenberg, Jonathan" userId="13f1e562-f073-4dc7-9210-0bdf923ef17c" providerId="ADAL" clId="{95B1DA28-7B14-4D08-96C3-F013592B1173}" dt="2023-04-20T17:12:35.243" v="1235" actId="14100"/>
          <ac:picMkLst>
            <pc:docMk/>
            <pc:sldMk cId="2258613689" sldId="277"/>
            <ac:picMk id="6" creationId="{0ACEF74F-0357-E9F0-A7D6-9E9600ED94F1}"/>
          </ac:picMkLst>
        </pc:picChg>
      </pc:sldChg>
      <pc:sldChg chg="modSp new mod">
        <pc:chgData name="Nerenberg, Jonathan" userId="13f1e562-f073-4dc7-9210-0bdf923ef17c" providerId="ADAL" clId="{95B1DA28-7B14-4D08-96C3-F013592B1173}" dt="2023-04-20T17:24:48.162" v="1665" actId="255"/>
        <pc:sldMkLst>
          <pc:docMk/>
          <pc:sldMk cId="3776383159" sldId="278"/>
        </pc:sldMkLst>
        <pc:spChg chg="mod">
          <ac:chgData name="Nerenberg, Jonathan" userId="13f1e562-f073-4dc7-9210-0bdf923ef17c" providerId="ADAL" clId="{95B1DA28-7B14-4D08-96C3-F013592B1173}" dt="2023-04-20T17:24:40.556" v="1664" actId="20577"/>
          <ac:spMkLst>
            <pc:docMk/>
            <pc:sldMk cId="3776383159" sldId="278"/>
            <ac:spMk id="2" creationId="{27E655A3-5941-14CB-16C1-568AB2AC7E89}"/>
          </ac:spMkLst>
        </pc:spChg>
        <pc:spChg chg="mod">
          <ac:chgData name="Nerenberg, Jonathan" userId="13f1e562-f073-4dc7-9210-0bdf923ef17c" providerId="ADAL" clId="{95B1DA28-7B14-4D08-96C3-F013592B1173}" dt="2023-04-20T17:24:48.162" v="1665" actId="255"/>
          <ac:spMkLst>
            <pc:docMk/>
            <pc:sldMk cId="3776383159" sldId="278"/>
            <ac:spMk id="3" creationId="{F707372B-9B71-E9A9-E6DC-A638C0DFD098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loyolauniversitychicago-my.sharepoint.com/personal/prosenblatt_luc_edu/Documents/RESEARCH/Eviction%20and%20Gentrification/Jonathan%20and%20Kasi%202022/Evictions%20by%20LL%20Spatial%20Join%20Analysis/Cases%20per%20Unit%20by%20NH%20Racial%20Typ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Cases/Unit By</a:t>
            </a:r>
            <a:r>
              <a:rPr lang="en-US" baseline="0"/>
              <a:t> Neighborhood Type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Sheet1!$A$4</c:f>
              <c:strCache>
                <c:ptCount val="1"/>
                <c:pt idx="0">
                  <c:v>Cases/Unit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Sheet1!$B$1:$E$1</c:f>
              <c:strCache>
                <c:ptCount val="4"/>
                <c:pt idx="0">
                  <c:v>Majority White</c:v>
                </c:pt>
                <c:pt idx="1">
                  <c:v>Majority Black</c:v>
                </c:pt>
                <c:pt idx="2">
                  <c:v>Majority Latinx</c:v>
                </c:pt>
                <c:pt idx="3">
                  <c:v>Mixed Race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5.5028599999999997E-2</c:v>
                </c:pt>
                <c:pt idx="1">
                  <c:v>0.25283709999999998</c:v>
                </c:pt>
                <c:pt idx="2">
                  <c:v>0.13598940000000001</c:v>
                </c:pt>
                <c:pt idx="3">
                  <c:v>0.12744230000000001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C7-41CE-8C2E-36D1CD8C9C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1443368"/>
        <c:axId val="461446648"/>
      </c:barChart>
      <c:catAx>
        <c:axId val="4614433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Neighborhood</a:t>
                </a:r>
                <a:r>
                  <a:rPr lang="en-US" baseline="0"/>
                  <a:t> Typology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1446648"/>
        <c:crosses val="autoZero"/>
        <c:auto val="1"/>
        <c:lblAlgn val="ctr"/>
        <c:lblOffset val="100"/>
        <c:noMultiLvlLbl val="0"/>
      </c:catAx>
      <c:valAx>
        <c:axId val="461446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Eviction Cases Per Unit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1443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2">
        <a:lumMod val="75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385D6-39D8-4AE8-BF55-C0B61E049487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10F3E9-4B52-404D-934B-8A2007066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196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10F3E9-4B52-404D-934B-8A200706601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434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51C5E-864C-4D48-B151-BFCC71445F32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AADF-1EAA-468B-8D58-840DF39E6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997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51C5E-864C-4D48-B151-BFCC71445F32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AADF-1EAA-468B-8D58-840DF39E6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216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A5951C5E-864C-4D48-B151-BFCC71445F32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2594AADF-1EAA-468B-8D58-840DF39E6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609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51C5E-864C-4D48-B151-BFCC71445F32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AADF-1EAA-468B-8D58-840DF39E6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195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5951C5E-864C-4D48-B151-BFCC71445F32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594AADF-1EAA-468B-8D58-840DF39E6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332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51C5E-864C-4D48-B151-BFCC71445F32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AADF-1EAA-468B-8D58-840DF39E6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147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51C5E-864C-4D48-B151-BFCC71445F32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AADF-1EAA-468B-8D58-840DF39E6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241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51C5E-864C-4D48-B151-BFCC71445F32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AADF-1EAA-468B-8D58-840DF39E6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566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51C5E-864C-4D48-B151-BFCC71445F32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AADF-1EAA-468B-8D58-840DF39E6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646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51C5E-864C-4D48-B151-BFCC71445F32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AADF-1EAA-468B-8D58-840DF39E6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163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51C5E-864C-4D48-B151-BFCC71445F32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AADF-1EAA-468B-8D58-840DF39E6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387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A5951C5E-864C-4D48-B151-BFCC71445F32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2594AADF-1EAA-468B-8D58-840DF39E6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3572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Race and the Landscape of Chicago Evictions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Presenter: Jonathan Nerenberg</a:t>
            </a:r>
          </a:p>
          <a:p>
            <a:r>
              <a:rPr lang="en-US" dirty="0"/>
              <a:t>Faculty Mentor: Dr. Peter Rosenblatt</a:t>
            </a:r>
          </a:p>
        </p:txBody>
      </p:sp>
    </p:spTree>
    <p:extLst>
      <p:ext uri="{BB962C8B-B14F-4D97-AF65-F5344CB8AC3E}">
        <p14:creationId xmlns:p14="http://schemas.microsoft.com/office/powerpoint/2010/main" val="2558265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025239F-A6FB-43A8-BD4A-3FB7C0B48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A457F22-2034-4200-B6E4-5B8372AAC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1633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9DA7986-F4F5-4F92-94A3-343B2D720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6981"/>
            <a:ext cx="4686300" cy="16395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8C8115-35AC-1329-F9D4-1EE73A16B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77" y="284176"/>
            <a:ext cx="3670874" cy="15087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chemeClr val="tx2"/>
                </a:solidFill>
              </a:rPr>
              <a:t>Findings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F573FA-827C-7A97-D352-8684F49915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4811" y="2234169"/>
            <a:ext cx="3676678" cy="420624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Landlords with properties in multiple neighborhoods with different racial compositions clustered their evictions in neighborhoods with certain racial compositions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28E76FD-76EE-4DE6-BBA4-EEA6E4B98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5190" y="0"/>
            <a:ext cx="756681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C16BFDD-D5DC-7F9E-8B2A-1087146ED33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90096" y="259636"/>
            <a:ext cx="4898107" cy="633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9101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025239F-A6FB-43A8-BD4A-3FB7C0B48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A457F22-2034-4200-B6E4-5B8372AAC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1633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9DA7986-F4F5-4F92-94A3-343B2D720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6981"/>
            <a:ext cx="4686300" cy="16395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8C8115-35AC-1329-F9D4-1EE73A16B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77" y="284176"/>
            <a:ext cx="3670874" cy="15087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chemeClr val="tx2"/>
                </a:solidFill>
              </a:rPr>
              <a:t>Findings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F573FA-827C-7A97-D352-8684F49915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4277" y="2011680"/>
            <a:ext cx="3676678" cy="420624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Many of the largest landlords almost exclusively own properties in neighborhoods with similar racial compositions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28E76FD-76EE-4DE6-BBA4-EEA6E4B98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5190" y="0"/>
            <a:ext cx="756681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Content Placeholder 5" descr="Map&#10;&#10;Description automatically generated">
            <a:extLst>
              <a:ext uri="{FF2B5EF4-FFF2-40B4-BE49-F238E27FC236}">
                <a16:creationId xmlns:a16="http://schemas.microsoft.com/office/drawing/2014/main" id="{CC16BFDD-D5DC-7F9E-8B2A-1087146ED33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096" y="258704"/>
            <a:ext cx="4898107" cy="6340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8967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26EDF-46C1-6ABB-50BC-BDE5D7342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0EF8C-A3A6-0B83-06EE-FDDE0C08204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 DSA dataset of landlords was created manually </a:t>
            </a:r>
            <a:r>
              <a:rPr lang="en-US"/>
              <a:t>and was incomplete</a:t>
            </a:r>
            <a:endParaRPr lang="en-US" dirty="0"/>
          </a:p>
          <a:p>
            <a:r>
              <a:rPr lang="en-US" dirty="0"/>
              <a:t>Starting in 2023 we have been creating a new dataset of landlords using network mapping in Python</a:t>
            </a:r>
          </a:p>
          <a:p>
            <a:r>
              <a:rPr lang="en-US" dirty="0"/>
              <a:t>We need network maps because the same landlords use different LLCs for different properties</a:t>
            </a:r>
          </a:p>
          <a:p>
            <a:r>
              <a:rPr lang="en-US" dirty="0"/>
              <a:t>Our network analysis only became functional a week ago, so no concrete findings to share yet</a:t>
            </a:r>
          </a:p>
        </p:txBody>
      </p:sp>
      <p:pic>
        <p:nvPicPr>
          <p:cNvPr id="6" name="Content Placeholder 5" descr="Chart, radar chart&#10;&#10;Description automatically generated">
            <a:extLst>
              <a:ext uri="{FF2B5EF4-FFF2-40B4-BE49-F238E27FC236}">
                <a16:creationId xmlns:a16="http://schemas.microsoft.com/office/drawing/2014/main" id="{30453A68-00EE-F9D1-3BCD-F9898ECE06D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959" y="1857149"/>
            <a:ext cx="6020404" cy="4515302"/>
          </a:xfrm>
        </p:spPr>
      </p:pic>
    </p:spTree>
    <p:extLst>
      <p:ext uri="{BB962C8B-B14F-4D97-AF65-F5344CB8AC3E}">
        <p14:creationId xmlns:p14="http://schemas.microsoft.com/office/powerpoint/2010/main" val="1238880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9CFBA-4252-A675-FFD3-629915A9A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Visualizations</a:t>
            </a:r>
          </a:p>
        </p:txBody>
      </p:sp>
      <p:pic>
        <p:nvPicPr>
          <p:cNvPr id="6" name="Picture Placeholder 5" descr="Chart, radar chart&#10;&#10;Description automatically generated">
            <a:extLst>
              <a:ext uri="{FF2B5EF4-FFF2-40B4-BE49-F238E27FC236}">
                <a16:creationId xmlns:a16="http://schemas.microsoft.com/office/drawing/2014/main" id="{37D54E88-AA14-36F2-8F43-2A96A671F76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" b="-29"/>
          <a:stretch/>
        </p:blipFill>
        <p:spPr>
          <a:xfrm>
            <a:off x="527602" y="1860811"/>
            <a:ext cx="6164512" cy="4928406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695E1F-73B4-C5FF-E52C-DC7B49EE2EF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An example of our landlord network maps</a:t>
            </a:r>
          </a:p>
        </p:txBody>
      </p:sp>
    </p:spTree>
    <p:extLst>
      <p:ext uri="{BB962C8B-B14F-4D97-AF65-F5344CB8AC3E}">
        <p14:creationId xmlns:p14="http://schemas.microsoft.com/office/powerpoint/2010/main" val="4071846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33B8A-8C1C-E6C6-E982-E586CD907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Visualizations</a:t>
            </a:r>
          </a:p>
        </p:txBody>
      </p:sp>
      <p:pic>
        <p:nvPicPr>
          <p:cNvPr id="6" name="Picture Placeholder 5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11EF5854-590B-8C96-2324-90ADEFCAEB6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4" t="9075" r="7936" b="9237"/>
          <a:stretch/>
        </p:blipFill>
        <p:spPr>
          <a:xfrm>
            <a:off x="311544" y="1917050"/>
            <a:ext cx="6505996" cy="4768931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C414CB-47F5-3B8E-8729-332F0F90F5B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Pangaea Properties: Showing all the different LLC names associated with the same landlord</a:t>
            </a:r>
          </a:p>
        </p:txBody>
      </p:sp>
    </p:spTree>
    <p:extLst>
      <p:ext uri="{BB962C8B-B14F-4D97-AF65-F5344CB8AC3E}">
        <p14:creationId xmlns:p14="http://schemas.microsoft.com/office/powerpoint/2010/main" val="19863095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24170-CD60-6057-F930-5FE666CB2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Visualizations</a:t>
            </a:r>
          </a:p>
        </p:txBody>
      </p:sp>
      <p:pic>
        <p:nvPicPr>
          <p:cNvPr id="6" name="Picture Placeholder 5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90F3D5A0-A53B-63F7-420E-60FEB686FF6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3" t="25764" r="30281" b="20867"/>
          <a:stretch/>
        </p:blipFill>
        <p:spPr>
          <a:xfrm>
            <a:off x="299402" y="2047285"/>
            <a:ext cx="6649787" cy="4578963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24D1AC-23C6-9616-1DD7-5B4CB5FE56C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Pangaea Properties: Properties where an eviction was filed in 2017 (yellow) and where an eviction was not filed (blue)</a:t>
            </a:r>
          </a:p>
          <a:p>
            <a:r>
              <a:rPr lang="en-US" sz="2400" dirty="0"/>
              <a:t>Note: Eviction data not yet fully merged with networked data so this visualization is not fully accurate</a:t>
            </a:r>
          </a:p>
        </p:txBody>
      </p:sp>
    </p:spTree>
    <p:extLst>
      <p:ext uri="{BB962C8B-B14F-4D97-AF65-F5344CB8AC3E}">
        <p14:creationId xmlns:p14="http://schemas.microsoft.com/office/powerpoint/2010/main" val="41953540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EDD0F-6364-63CD-67DC-9959AC00D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94CBE-0642-410D-8F06-B765385D116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Urban Affairs Association conference next week (!)</a:t>
            </a:r>
          </a:p>
          <a:p>
            <a:r>
              <a:rPr lang="en-US" dirty="0"/>
              <a:t>New networked data opens possibilities for new research questions</a:t>
            </a:r>
          </a:p>
          <a:p>
            <a:pPr lvl="1"/>
            <a:r>
              <a:rPr lang="en-US" dirty="0"/>
              <a:t>Spatial divide in property ownership?</a:t>
            </a:r>
          </a:p>
          <a:p>
            <a:r>
              <a:rPr lang="en-US" dirty="0"/>
              <a:t>Take feedback from conference to guide our next steps</a:t>
            </a:r>
          </a:p>
          <a:p>
            <a:pPr lvl="1"/>
            <a:endParaRPr lang="en-US" dirty="0"/>
          </a:p>
        </p:txBody>
      </p:sp>
      <p:pic>
        <p:nvPicPr>
          <p:cNvPr id="6" name="Content Placeholder 5" descr="Graphical user interface, application&#10;&#10;Description automatically generated with medium confidence">
            <a:extLst>
              <a:ext uri="{FF2B5EF4-FFF2-40B4-BE49-F238E27FC236}">
                <a16:creationId xmlns:a16="http://schemas.microsoft.com/office/drawing/2014/main" id="{0ACEF74F-0357-E9F0-A7D6-9E9600ED94F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937" y="2121931"/>
            <a:ext cx="5324489" cy="4463508"/>
          </a:xfrm>
        </p:spPr>
      </p:pic>
    </p:spTree>
    <p:extLst>
      <p:ext uri="{BB962C8B-B14F-4D97-AF65-F5344CB8AC3E}">
        <p14:creationId xmlns:p14="http://schemas.microsoft.com/office/powerpoint/2010/main" val="22586136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655A3-5941-14CB-16C1-568AB2AC7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07372B-9B71-E9A9-E6DC-A638C0DFD0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Thank you to my faculty mentor, Dr. Peter Rosenblatt, my colleague, Kasi Woods, our collaborator/network expert, Branden Dupont, and the organizations that helped fund my research and travel to the conference: LUROP, CAS-USRE, and the Council on Undergraduate Research (CUR)</a:t>
            </a:r>
          </a:p>
        </p:txBody>
      </p:sp>
    </p:spTree>
    <p:extLst>
      <p:ext uri="{BB962C8B-B14F-4D97-AF65-F5344CB8AC3E}">
        <p14:creationId xmlns:p14="http://schemas.microsoft.com/office/powerpoint/2010/main" val="3776383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an eviction?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More than 80% of Evictions in Chicago are filed because of unpaid rent (</a:t>
            </a:r>
            <a:r>
              <a:rPr lang="en-US" sz="2400" dirty="0"/>
              <a:t>LCBH 2019)</a:t>
            </a:r>
          </a:p>
          <a:p>
            <a:endParaRPr lang="en-US" sz="2400" dirty="0"/>
          </a:p>
          <a:p>
            <a:r>
              <a:rPr lang="en-US" sz="2400" dirty="0"/>
              <a:t>However unpaid rent does not always lead to an eviction (Desmond 2016)</a:t>
            </a:r>
            <a:endParaRPr lang="en-US" dirty="0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3B1CCA34-4653-4F3D-82A0-5788D8A9A95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0010"/>
          <a:stretch/>
        </p:blipFill>
        <p:spPr>
          <a:xfrm>
            <a:off x="7139906" y="107446"/>
            <a:ext cx="5052094" cy="67505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67699" y="6555179"/>
            <a:ext cx="1733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90000"/>
                    <a:lumOff val="10000"/>
                  </a:schemeClr>
                </a:solidFill>
              </a:rPr>
              <a:t>Source: LCBH</a:t>
            </a:r>
          </a:p>
        </p:txBody>
      </p:sp>
    </p:spTree>
    <p:extLst>
      <p:ext uri="{BB962C8B-B14F-4D97-AF65-F5344CB8AC3E}">
        <p14:creationId xmlns:p14="http://schemas.microsoft.com/office/powerpoint/2010/main" val="3468697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Consequences of Eviction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Increased likelihood of job loss (Desmond and </a:t>
            </a:r>
            <a:r>
              <a:rPr lang="en-US" sz="2400" dirty="0" err="1"/>
              <a:t>Gershenson</a:t>
            </a:r>
            <a:r>
              <a:rPr lang="en-US" sz="2400" dirty="0"/>
              <a:t> 2016)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Moves to higher poverty, higher crime neighborhoods than might otherwise (Desmond and </a:t>
            </a:r>
            <a:r>
              <a:rPr lang="en-US" sz="2400" dirty="0" err="1"/>
              <a:t>Schollenberger</a:t>
            </a:r>
            <a:r>
              <a:rPr lang="en-US" sz="2400" dirty="0"/>
              <a:t> 2015)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Increases in material hardship and depression (Desmond and </a:t>
            </a:r>
            <a:r>
              <a:rPr lang="en-US" sz="2400" dirty="0" err="1"/>
              <a:t>Kimbro</a:t>
            </a:r>
            <a:r>
              <a:rPr lang="en-US" sz="2400" dirty="0"/>
              <a:t> 2015)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Eviction as “a cause, not just a consequence, of poverty” (Desmond 2016)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707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Do tenants get evicted at disproportionate rates by different sized landlords?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Do landlords evict at different rates across their properties in neighborhoods with different racial compositions?</a:t>
            </a:r>
          </a:p>
        </p:txBody>
      </p:sp>
    </p:spTree>
    <p:extLst>
      <p:ext uri="{BB962C8B-B14F-4D97-AF65-F5344CB8AC3E}">
        <p14:creationId xmlns:p14="http://schemas.microsoft.com/office/powerpoint/2010/main" val="1951561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and Methods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Dataset of all landlords in Chicago </a:t>
            </a:r>
          </a:p>
          <a:p>
            <a:pPr lvl="1"/>
            <a:r>
              <a:rPr lang="en-US" dirty="0"/>
              <a:t>Compiled by DSA</a:t>
            </a:r>
          </a:p>
          <a:p>
            <a:r>
              <a:rPr lang="en-US" dirty="0"/>
              <a:t>Court records of all evictions in Chicago filed 2010-2017</a:t>
            </a:r>
          </a:p>
          <a:p>
            <a:r>
              <a:rPr lang="en-US" dirty="0"/>
              <a:t>American Community Survey Data 2013-2017</a:t>
            </a:r>
          </a:p>
          <a:p>
            <a:r>
              <a:rPr lang="en-US" dirty="0"/>
              <a:t>Neighborhood typology data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Data manipulation and graphing with Stata</a:t>
            </a:r>
          </a:p>
          <a:p>
            <a:r>
              <a:rPr lang="en-US" dirty="0"/>
              <a:t>Mapping and spatially merging with ArcGIS</a:t>
            </a:r>
          </a:p>
          <a:p>
            <a:r>
              <a:rPr lang="en-US" dirty="0"/>
              <a:t>Local Moran’s I Cluster Analysis</a:t>
            </a:r>
          </a:p>
        </p:txBody>
      </p:sp>
    </p:spTree>
    <p:extLst>
      <p:ext uri="{BB962C8B-B14F-4D97-AF65-F5344CB8AC3E}">
        <p14:creationId xmlns:p14="http://schemas.microsoft.com/office/powerpoint/2010/main" val="3188929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main patterns: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Landlords evict tenants at different rates in neighborhoods with different racial compositions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Many landlords only own properties in neighborhoods with similar racial compositions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357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36584B8-A690-A46B-7D7F-9FD6C5948C0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Landlords file evictions in majority Black neighborhoods at nearly 5 times the rate of majority White neighborhoods</a:t>
            </a:r>
          </a:p>
          <a:p>
            <a:r>
              <a:rPr lang="en-US" dirty="0"/>
              <a:t>Landlords file evictions in majority Latinx neighborhoods at over 2 times the rate of majority White neighborhoods</a:t>
            </a:r>
          </a:p>
          <a:p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1AEF7E8-C90F-B132-2AC9-31A62A4858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633106"/>
              </p:ext>
            </p:extLst>
          </p:nvPr>
        </p:nvGraphicFramePr>
        <p:xfrm>
          <a:off x="6494424" y="2161972"/>
          <a:ext cx="5321439" cy="3905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16287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5FF09-DC81-D1DF-BF56-E181578E3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Findings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271DB2FC-631D-3025-A4FB-4C64E9E16D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005" y="1792936"/>
            <a:ext cx="3913913" cy="5065064"/>
          </a:xfrm>
          <a:prstGeom prst="rect">
            <a:avLst/>
          </a:prstGeom>
        </p:spPr>
      </p:pic>
      <p:pic>
        <p:nvPicPr>
          <p:cNvPr id="8" name="Picture 7" descr="A picture containing map&#10;&#10;Description automatically generated">
            <a:extLst>
              <a:ext uri="{FF2B5EF4-FFF2-40B4-BE49-F238E27FC236}">
                <a16:creationId xmlns:a16="http://schemas.microsoft.com/office/drawing/2014/main" id="{4C53AC19-C45F-EC97-B024-B04B7758A3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002" y="1792936"/>
            <a:ext cx="3913913" cy="5065064"/>
          </a:xfrm>
          <a:prstGeom prst="rect">
            <a:avLst/>
          </a:prstGeom>
        </p:spPr>
      </p:pic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2529E6F9-F710-B9DD-9CCA-47F3119E38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2936"/>
            <a:ext cx="3913913" cy="506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687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0F677-D08B-71DD-C83C-340CE0AE7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Findings</a:t>
            </a:r>
          </a:p>
        </p:txBody>
      </p:sp>
      <p:pic>
        <p:nvPicPr>
          <p:cNvPr id="6" name="Content Placeholder 5" descr="Chart, bar chart&#10;&#10;Description automatically generated">
            <a:extLst>
              <a:ext uri="{FF2B5EF4-FFF2-40B4-BE49-F238E27FC236}">
                <a16:creationId xmlns:a16="http://schemas.microsoft.com/office/drawing/2014/main" id="{B292518B-FF46-3934-445B-9F3FCC66243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761" y="95066"/>
            <a:ext cx="4663213" cy="3395740"/>
          </a:xfrm>
        </p:spPr>
      </p:pic>
      <p:pic>
        <p:nvPicPr>
          <p:cNvPr id="8" name="Picture 7" descr="Chart, bar chart&#10;&#10;Description automatically generated">
            <a:extLst>
              <a:ext uri="{FF2B5EF4-FFF2-40B4-BE49-F238E27FC236}">
                <a16:creationId xmlns:a16="http://schemas.microsoft.com/office/drawing/2014/main" id="{6432D369-4C67-A52C-43CC-F624C5028B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762" y="3429000"/>
            <a:ext cx="4663212" cy="33957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8E8AC17-ADD4-76FB-ABC2-36C0CE0C5317}"/>
              </a:ext>
            </a:extLst>
          </p:cNvPr>
          <p:cNvSpPr txBox="1"/>
          <p:nvPr/>
        </p:nvSpPr>
        <p:spPr>
          <a:xfrm>
            <a:off x="954441" y="2077112"/>
            <a:ext cx="574453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Every type of landlord was more likely to file an eviction at one of their properties if it was in a higher percentage Black neighborhood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Every type of landlord was less likely to file an eviction at one of their properties if it was in a higher percentage White neighborhood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Discrepancies more pronounced with larger landlords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7654129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2606</TotalTime>
  <Words>585</Words>
  <Application>Microsoft Office PowerPoint</Application>
  <PresentationFormat>Widescreen</PresentationFormat>
  <Paragraphs>75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Corbel</vt:lpstr>
      <vt:lpstr>Wingdings</vt:lpstr>
      <vt:lpstr>Banded</vt:lpstr>
      <vt:lpstr>Race and the Landscape of Chicago Evictions</vt:lpstr>
      <vt:lpstr>What is an eviction?</vt:lpstr>
      <vt:lpstr>Consequences of Eviction</vt:lpstr>
      <vt:lpstr>research Questions</vt:lpstr>
      <vt:lpstr>Data and Methods</vt:lpstr>
      <vt:lpstr>Findings</vt:lpstr>
      <vt:lpstr>Findings</vt:lpstr>
      <vt:lpstr>Findings</vt:lpstr>
      <vt:lpstr>Findings</vt:lpstr>
      <vt:lpstr>Findings </vt:lpstr>
      <vt:lpstr>Findings </vt:lpstr>
      <vt:lpstr>Next steps</vt:lpstr>
      <vt:lpstr>Network Visualizations</vt:lpstr>
      <vt:lpstr>Network Visualizations</vt:lpstr>
      <vt:lpstr>Network Visualizations</vt:lpstr>
      <vt:lpstr>Next Steps</vt:lpstr>
      <vt:lpstr>Acknowledgments</vt:lpstr>
    </vt:vector>
  </TitlesOfParts>
  <Company>Loyola University Chicago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Nerenberg, Jonathan</dc:creator>
  <cp:lastModifiedBy>Nerenberg, Jonathan</cp:lastModifiedBy>
  <cp:revision>16</cp:revision>
  <dcterms:created xsi:type="dcterms:W3CDTF">2022-06-06T18:13:04Z</dcterms:created>
  <dcterms:modified xsi:type="dcterms:W3CDTF">2023-04-20T19:30:07Z</dcterms:modified>
</cp:coreProperties>
</file>