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77" r:id="rId3"/>
    <p:sldId id="275" r:id="rId4"/>
    <p:sldId id="257" r:id="rId5"/>
    <p:sldId id="270" r:id="rId6"/>
    <p:sldId id="276" r:id="rId7"/>
    <p:sldId id="259" r:id="rId8"/>
    <p:sldId id="278" r:id="rId9"/>
    <p:sldId id="260" r:id="rId10"/>
    <p:sldId id="266" r:id="rId11"/>
    <p:sldId id="281" r:id="rId12"/>
    <p:sldId id="279" r:id="rId13"/>
    <p:sldId id="273" r:id="rId14"/>
    <p:sldId id="271" r:id="rId15"/>
    <p:sldId id="264" r:id="rId16"/>
    <p:sldId id="274" r:id="rId17"/>
    <p:sldId id="268" r:id="rId18"/>
  </p:sldIdLst>
  <p:sldSz cx="9144000" cy="5143500" type="screen16x9"/>
  <p:notesSz cx="6858000" cy="9144000"/>
  <p:embeddedFontLst>
    <p:embeddedFont>
      <p:font typeface="Arial Black" panose="020B060402020202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EB Garamond" pitchFamily="2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43712B-88A3-5B22-8014-B107198262B4}" name="Collazo Vargas, Julianna" initials="CVJ" userId="S::jcollazovargas@luc.edu::47f75cc5-08d6-4321-a8b0-a463035fa5f5" providerId="AD"/>
  <p188:author id="{CBD9D2B0-DD72-82D9-1EBF-724262071601}" name="Smith, Zoe" initials="SZ" userId="S::zsmith5@luc.edu::2af21524-73b7-40ce-93ac-404d1c971e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09CE0-CCDA-2F4A-B4E8-9520575BFA93}" v="182" dt="2023-04-22T13:40:28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748"/>
    <p:restoredTop sz="94650"/>
  </p:normalViewPr>
  <p:slideViewPr>
    <p:cSldViewPr snapToGrid="0">
      <p:cViewPr varScale="1">
        <p:scale>
          <a:sx n="160" d="100"/>
          <a:sy n="160" d="100"/>
        </p:scale>
        <p:origin x="113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microsoft.com/office/2015/10/relationships/revisionInfo" Target="revisionInfo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fe7cfccd1b_2_699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79" name="Google Shape;279;g1fe7cfccd1b_2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fe7cfccd1b_2_1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fe7cfccd1b_2_1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●"/>
            </a:pPr>
            <a:endParaRPr sz="11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9285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fe7cfccd1b_2_1177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03" name="Google Shape;303;g1fe7cfccd1b_2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883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fe7cfccd1b_2_1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fe7cfccd1b_2_1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Conducting another study that includes questionnaires on participant’s prescribed medication intake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May also want to examine other substances used, like caffeine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Applying EEG components to monitor the circadian rhythm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Also want to understand how other sleep disturbances affect nightmares (e.g., restless leg syndrome, night </a:t>
            </a:r>
            <a:r>
              <a:rPr lang="en-US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wakenings</a:t>
            </a: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7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fe7cfccd1b_2_1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fe7cfccd1b_2_1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Back in April 2022, I joined Dr. Zoe Smith’s ACCTION Lab at Loyola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a community-based research team that focuses on creating culturally responsive assessments and interventions for Black and Latine teens with ADHD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we will focus on today looks at the contribution of ADHD symptom severity to nightmare-based dreams.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comes from our ongoing "College Student Study," to understand Loyola students' experiences with mental health and related outcomes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became interested in this work because currently there’s a lack of ADHD literature focusing on the manifestation of ADHD symptomology within adults with ADHD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4cf3d3b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204cf3d3b1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350" tIns="19150" rIns="38350" bIns="19150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ADHD is the most common neurodevelopmental diagnosis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Symptoms include inattention, difficulty with executive functioning, restlessness, and impulsivity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Most research has focused on children with ADHD, however, given that is a neurodevelopmental diagnosis, ADHD continues into adulthood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Thus, this study will focus on adults showing symptoms of ADHD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377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4cf3d3b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204cf3d3b1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350" tIns="19150" rIns="38350" bIns="19150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 vast majority of people with ADHD report sleep problems, such as restlessness, daytime sleepiness, more variability in sleep quality, and nighttime wakening (Langberg et al., 2019; Zunker et al., 2015)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During REM sleep, they experience nocturnal hyperactivity with significant delays in cortisol rhythms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Leading to negative effects on sleep duration and quality (Langberg et al., 2019)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4cf3d3b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204cf3d3b1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350" tIns="19150" rIns="38350" bIns="19150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To date, only one study has examined nightmare experiences for people with ADHD, finding they had higher levels of nightmares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Yet, PTSD symptoms were not taken into consideration along with the distinction of hyperactivity/impulsivity and inattentive ADHD symptom presentation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Those with ADHD experience daytime distress causing an increase in negative-toned dreams (Schredl et al., 2016)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462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04cf3d3b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204cf3d3b1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350" tIns="19150" rIns="38350" bIns="19150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PTSD is a diagnosis that includes symptoms of hypervigilance, disturbed sleep, distraction, and much more.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People who have experienced trauma and meet the criteria for PTSD are more likely to meet the criteria for ADHD and vice versa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As nightmares are part of the symptomology of PTSD (APA, 2013), it is important to include these symptoms when examining the association of ADHD symptoms and nightmares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522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fe7cfccd1b_2_1177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Investigate the influence of ADHD severity on the occurrence of nightmares and negative toned dreams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Examine the contribution of PTSD symptoms on the nightmare frequency of those with ADHD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2300" algn="l"/>
              </a:tabLst>
            </a:pPr>
            <a:r>
              <a:rPr lang="en-US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Considering nightmares are a part of the diagnostic criteria for PTSD (Lemyre, 2019)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g1fe7cfccd1b_2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fe7cfccd1b_2_942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fe7cfccd1b_2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fe7cfccd1b_2_1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fe7cfccd1b_2_1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BAARS-IV 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Never, sometimes, often, very often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PCL-A5 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at all, a little bit, moderately, quite a bit, extremely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MADRE 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scales varied, do you experience reoccurring nightmares related to a situation you have experienced in your waking life?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 descr="preencoded.png"/>
          <p:cNvSpPr/>
          <p:nvPr/>
        </p:nvSpPr>
        <p:spPr>
          <a:xfrm>
            <a:off x="0" y="0"/>
            <a:ext cx="3971925" cy="5157788"/>
          </a:xfrm>
          <a:custGeom>
            <a:avLst/>
            <a:gdLst/>
            <a:ahLst/>
            <a:cxnLst/>
            <a:rect l="l" t="t" r="r" b="b"/>
            <a:pathLst>
              <a:path w="5295900" h="6877050" extrusionOk="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1200151" y="864921"/>
            <a:ext cx="6893719" cy="4278579"/>
          </a:xfrm>
          <a:custGeom>
            <a:avLst/>
            <a:gdLst/>
            <a:ahLst/>
            <a:cxnLst/>
            <a:rect l="l" t="t" r="r" b="b"/>
            <a:pathLst>
              <a:path w="9191625" h="5704772" extrusionOk="0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2096691" y="0"/>
            <a:ext cx="5102356" cy="4047356"/>
          </a:xfrm>
          <a:custGeom>
            <a:avLst/>
            <a:gdLst/>
            <a:ahLst/>
            <a:cxnLst/>
            <a:rect l="l" t="t" r="r" b="b"/>
            <a:pathLst>
              <a:path w="6803142" h="5396474" extrusionOk="0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2552319" y="1488186"/>
            <a:ext cx="40395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lvl="0" algn="ctr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262122" y="2612898"/>
            <a:ext cx="26196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7399579" y="0"/>
            <a:ext cx="1744421" cy="1635640"/>
          </a:xfrm>
          <a:custGeom>
            <a:avLst/>
            <a:gdLst/>
            <a:ahLst/>
            <a:cxnLst/>
            <a:rect l="l" t="t" r="r" b="b"/>
            <a:pathLst>
              <a:path w="2325894" h="2180854" extrusionOk="0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569214" y="912114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566928" y="2119122"/>
            <a:ext cx="8010300" cy="21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291840" y="1796796"/>
            <a:ext cx="52602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  <a:defRPr sz="2500" b="1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2708910" y="1488186"/>
            <a:ext cx="5760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41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7500"/>
              <a:buNone/>
              <a:defRPr sz="7500" b="1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2"/>
          </p:nvPr>
        </p:nvSpPr>
        <p:spPr>
          <a:xfrm>
            <a:off x="3291840" y="3231356"/>
            <a:ext cx="2949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3"/>
          </p:nvPr>
        </p:nvSpPr>
        <p:spPr>
          <a:xfrm>
            <a:off x="7125462" y="2407158"/>
            <a:ext cx="5760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41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7500"/>
              <a:buNone/>
              <a:defRPr sz="7500" b="1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5" descr="preencoded.png"/>
          <p:cNvSpPr/>
          <p:nvPr/>
        </p:nvSpPr>
        <p:spPr>
          <a:xfrm>
            <a:off x="-5338" y="0"/>
            <a:ext cx="1913239" cy="5143500"/>
          </a:xfrm>
          <a:custGeom>
            <a:avLst/>
            <a:gdLst/>
            <a:ahLst/>
            <a:cxnLst/>
            <a:rect l="l" t="t" r="r" b="b"/>
            <a:pathLst>
              <a:path w="2550985" h="6858000" extrusionOk="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-7061" y="0"/>
            <a:ext cx="1911443" cy="1916721"/>
          </a:xfrm>
          <a:custGeom>
            <a:avLst/>
            <a:gdLst/>
            <a:ahLst/>
            <a:cxnLst/>
            <a:rect l="l" t="t" r="r" b="b"/>
            <a:pathLst>
              <a:path w="2548591" h="2555628" extrusionOk="0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1" name="Google Shape;171;p25" descr="preencoded.png"/>
          <p:cNvSpPr/>
          <p:nvPr/>
        </p:nvSpPr>
        <p:spPr>
          <a:xfrm>
            <a:off x="1907901" y="0"/>
            <a:ext cx="1920255" cy="1920255"/>
          </a:xfrm>
          <a:custGeom>
            <a:avLst/>
            <a:gdLst/>
            <a:ahLst/>
            <a:cxnLst/>
            <a:rect l="l" t="t" r="r" b="b"/>
            <a:pathLst>
              <a:path w="2560340" h="2560340" extrusionOk="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2" name="Google Shape;172;p25"/>
          <p:cNvSpPr/>
          <p:nvPr/>
        </p:nvSpPr>
        <p:spPr>
          <a:xfrm flipH="1">
            <a:off x="1901437" y="3231349"/>
            <a:ext cx="1913240" cy="1920332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3" name="Google Shape;173;p25"/>
          <p:cNvSpPr/>
          <p:nvPr/>
        </p:nvSpPr>
        <p:spPr>
          <a:xfrm flipH="1">
            <a:off x="-7964" y="3231349"/>
            <a:ext cx="1913240" cy="1920332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x4">
  <p:cSld name="Team x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-18048" y="2543175"/>
            <a:ext cx="9162000" cy="26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569214" y="912114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6"/>
          <p:cNvSpPr>
            <a:spLocks noGrp="1"/>
          </p:cNvSpPr>
          <p:nvPr>
            <p:ph type="pic" idx="2"/>
          </p:nvPr>
        </p:nvSpPr>
        <p:spPr>
          <a:xfrm>
            <a:off x="569179" y="1794017"/>
            <a:ext cx="1947600" cy="1947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569179" y="3742136"/>
            <a:ext cx="1948800" cy="8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0572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3"/>
          </p:nvPr>
        </p:nvSpPr>
        <p:spPr>
          <a:xfrm>
            <a:off x="687664" y="4199816"/>
            <a:ext cx="17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4"/>
          </p:nvPr>
        </p:nvSpPr>
        <p:spPr>
          <a:xfrm>
            <a:off x="2638021" y="1794464"/>
            <a:ext cx="1947600" cy="1947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84" name="Google Shape;184;p26"/>
          <p:cNvSpPr txBox="1">
            <a:spLocks noGrp="1"/>
          </p:cNvSpPr>
          <p:nvPr>
            <p:ph type="body" idx="5"/>
          </p:nvPr>
        </p:nvSpPr>
        <p:spPr>
          <a:xfrm>
            <a:off x="2637560" y="3742583"/>
            <a:ext cx="1948800" cy="8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0572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6"/>
          </p:nvPr>
        </p:nvSpPr>
        <p:spPr>
          <a:xfrm>
            <a:off x="2755555" y="4200263"/>
            <a:ext cx="17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>
            <a:spLocks noGrp="1"/>
          </p:cNvSpPr>
          <p:nvPr>
            <p:ph type="pic" idx="7"/>
          </p:nvPr>
        </p:nvSpPr>
        <p:spPr>
          <a:xfrm>
            <a:off x="4706863" y="1794911"/>
            <a:ext cx="1947600" cy="1947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87" name="Google Shape;187;p26"/>
          <p:cNvSpPr txBox="1">
            <a:spLocks noGrp="1"/>
          </p:cNvSpPr>
          <p:nvPr>
            <p:ph type="body" idx="8"/>
          </p:nvPr>
        </p:nvSpPr>
        <p:spPr>
          <a:xfrm>
            <a:off x="4705942" y="3743030"/>
            <a:ext cx="1948800" cy="8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0572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9"/>
          </p:nvPr>
        </p:nvSpPr>
        <p:spPr>
          <a:xfrm>
            <a:off x="4824397" y="4200710"/>
            <a:ext cx="17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>
            <a:spLocks noGrp="1"/>
          </p:cNvSpPr>
          <p:nvPr>
            <p:ph type="pic" idx="13"/>
          </p:nvPr>
        </p:nvSpPr>
        <p:spPr>
          <a:xfrm>
            <a:off x="6775704" y="1794911"/>
            <a:ext cx="1947600" cy="1947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90" name="Google Shape;190;p26"/>
          <p:cNvSpPr txBox="1">
            <a:spLocks noGrp="1"/>
          </p:cNvSpPr>
          <p:nvPr>
            <p:ph type="body" idx="14"/>
          </p:nvPr>
        </p:nvSpPr>
        <p:spPr>
          <a:xfrm>
            <a:off x="6774323" y="3743030"/>
            <a:ext cx="1948800" cy="8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0572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5"/>
          </p:nvPr>
        </p:nvSpPr>
        <p:spPr>
          <a:xfrm>
            <a:off x="6893238" y="4200710"/>
            <a:ext cx="17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lumn">
  <p:cSld name="5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514004" y="2847360"/>
            <a:ext cx="1509000" cy="11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2175683" y="2847360"/>
            <a:ext cx="1509000" cy="1138500"/>
          </a:xfrm>
          <a:prstGeom prst="rect">
            <a:avLst/>
          </a:prstGeom>
          <a:solidFill>
            <a:srgbClr val="DCE6F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3837363" y="2847360"/>
            <a:ext cx="1509000" cy="11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7160722" y="2847360"/>
            <a:ext cx="1509000" cy="11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5499043" y="2847360"/>
            <a:ext cx="1509000" cy="1138500"/>
          </a:xfrm>
          <a:prstGeom prst="rect">
            <a:avLst/>
          </a:prstGeom>
          <a:solidFill>
            <a:srgbClr val="DCE6F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569214" y="630936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514004" y="1868763"/>
            <a:ext cx="1509000" cy="21189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514350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2" name="Google Shape;202;p27"/>
          <p:cNvSpPr>
            <a:spLocks noGrp="1"/>
          </p:cNvSpPr>
          <p:nvPr>
            <p:ph type="pic" idx="2"/>
          </p:nvPr>
        </p:nvSpPr>
        <p:spPr>
          <a:xfrm>
            <a:off x="1004351" y="1583293"/>
            <a:ext cx="528000" cy="5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3" name="Google Shape;203;p27"/>
          <p:cNvSpPr txBox="1">
            <a:spLocks noGrp="1"/>
          </p:cNvSpPr>
          <p:nvPr>
            <p:ph type="body" idx="3"/>
          </p:nvPr>
        </p:nvSpPr>
        <p:spPr>
          <a:xfrm>
            <a:off x="548294" y="2916303"/>
            <a:ext cx="1440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4"/>
          </p:nvPr>
        </p:nvSpPr>
        <p:spPr>
          <a:xfrm>
            <a:off x="2175683" y="1868763"/>
            <a:ext cx="1509000" cy="21189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514350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5" name="Google Shape;205;p27"/>
          <p:cNvSpPr>
            <a:spLocks noGrp="1"/>
          </p:cNvSpPr>
          <p:nvPr>
            <p:ph type="pic" idx="5"/>
          </p:nvPr>
        </p:nvSpPr>
        <p:spPr>
          <a:xfrm>
            <a:off x="2666030" y="1583293"/>
            <a:ext cx="528000" cy="5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06" name="Google Shape;206;p27"/>
          <p:cNvSpPr txBox="1">
            <a:spLocks noGrp="1"/>
          </p:cNvSpPr>
          <p:nvPr>
            <p:ph type="body" idx="6"/>
          </p:nvPr>
        </p:nvSpPr>
        <p:spPr>
          <a:xfrm>
            <a:off x="2209973" y="2916303"/>
            <a:ext cx="1440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7"/>
          </p:nvPr>
        </p:nvSpPr>
        <p:spPr>
          <a:xfrm>
            <a:off x="3837363" y="1868763"/>
            <a:ext cx="1509000" cy="21189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514350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8" name="Google Shape;208;p27"/>
          <p:cNvSpPr>
            <a:spLocks noGrp="1"/>
          </p:cNvSpPr>
          <p:nvPr>
            <p:ph type="pic" idx="8"/>
          </p:nvPr>
        </p:nvSpPr>
        <p:spPr>
          <a:xfrm>
            <a:off x="4327710" y="1583293"/>
            <a:ext cx="528000" cy="5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09" name="Google Shape;209;p27"/>
          <p:cNvSpPr txBox="1">
            <a:spLocks noGrp="1"/>
          </p:cNvSpPr>
          <p:nvPr>
            <p:ph type="body" idx="9"/>
          </p:nvPr>
        </p:nvSpPr>
        <p:spPr>
          <a:xfrm>
            <a:off x="3871653" y="2916303"/>
            <a:ext cx="1440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3"/>
          </p:nvPr>
        </p:nvSpPr>
        <p:spPr>
          <a:xfrm>
            <a:off x="5499043" y="1868763"/>
            <a:ext cx="1509000" cy="21189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514350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1" name="Google Shape;211;p27"/>
          <p:cNvSpPr>
            <a:spLocks noGrp="1"/>
          </p:cNvSpPr>
          <p:nvPr>
            <p:ph type="pic" idx="14"/>
          </p:nvPr>
        </p:nvSpPr>
        <p:spPr>
          <a:xfrm>
            <a:off x="5989390" y="1583293"/>
            <a:ext cx="528000" cy="5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12" name="Google Shape;212;p27"/>
          <p:cNvSpPr txBox="1">
            <a:spLocks noGrp="1"/>
          </p:cNvSpPr>
          <p:nvPr>
            <p:ph type="body" idx="15"/>
          </p:nvPr>
        </p:nvSpPr>
        <p:spPr>
          <a:xfrm>
            <a:off x="5533333" y="2916303"/>
            <a:ext cx="1440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16"/>
          </p:nvPr>
        </p:nvSpPr>
        <p:spPr>
          <a:xfrm>
            <a:off x="7160722" y="1868763"/>
            <a:ext cx="1509000" cy="21189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514350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4" name="Google Shape;214;p27"/>
          <p:cNvSpPr>
            <a:spLocks noGrp="1"/>
          </p:cNvSpPr>
          <p:nvPr>
            <p:ph type="pic" idx="17"/>
          </p:nvPr>
        </p:nvSpPr>
        <p:spPr>
          <a:xfrm>
            <a:off x="7651069" y="1583293"/>
            <a:ext cx="528000" cy="5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15" name="Google Shape;215;p27"/>
          <p:cNvSpPr txBox="1">
            <a:spLocks noGrp="1"/>
          </p:cNvSpPr>
          <p:nvPr>
            <p:ph type="body" idx="18"/>
          </p:nvPr>
        </p:nvSpPr>
        <p:spPr>
          <a:xfrm>
            <a:off x="7195012" y="2916303"/>
            <a:ext cx="1440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/>
          <p:nvPr/>
        </p:nvSpPr>
        <p:spPr>
          <a:xfrm>
            <a:off x="0" y="0"/>
            <a:ext cx="2128838" cy="2143468"/>
          </a:xfrm>
          <a:custGeom>
            <a:avLst/>
            <a:gdLst/>
            <a:ahLst/>
            <a:cxnLst/>
            <a:rect l="l" t="t" r="r" b="b"/>
            <a:pathLst>
              <a:path w="2838450" h="2857958" extrusionOk="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1" y="-1"/>
            <a:ext cx="1477970" cy="1492700"/>
          </a:xfrm>
          <a:custGeom>
            <a:avLst/>
            <a:gdLst/>
            <a:ahLst/>
            <a:cxnLst/>
            <a:rect l="l" t="t" r="r" b="b"/>
            <a:pathLst>
              <a:path w="1970627" h="1990267" extrusionOk="0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1" y="1"/>
            <a:ext cx="752587" cy="759761"/>
          </a:xfrm>
          <a:custGeom>
            <a:avLst/>
            <a:gdLst/>
            <a:ahLst/>
            <a:cxnLst/>
            <a:rect l="l" t="t" r="r" b="b"/>
            <a:pathLst>
              <a:path w="1003449" h="1013015" extrusionOk="0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569214" y="912114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8" descr="preencoded.png"/>
          <p:cNvSpPr/>
          <p:nvPr/>
        </p:nvSpPr>
        <p:spPr>
          <a:xfrm>
            <a:off x="1093749" y="442600"/>
            <a:ext cx="581266" cy="581266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514004" y="2263140"/>
            <a:ext cx="1495200" cy="41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2"/>
          </p:nvPr>
        </p:nvSpPr>
        <p:spPr>
          <a:xfrm>
            <a:off x="2175683" y="2263140"/>
            <a:ext cx="1495200" cy="41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3"/>
          </p:nvPr>
        </p:nvSpPr>
        <p:spPr>
          <a:xfrm>
            <a:off x="3837363" y="2263140"/>
            <a:ext cx="1495200" cy="41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4"/>
          </p:nvPr>
        </p:nvSpPr>
        <p:spPr>
          <a:xfrm>
            <a:off x="5499043" y="2263140"/>
            <a:ext cx="1495200" cy="41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5"/>
          </p:nvPr>
        </p:nvSpPr>
        <p:spPr>
          <a:xfrm>
            <a:off x="7160722" y="2263140"/>
            <a:ext cx="1495200" cy="41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body" idx="6"/>
          </p:nvPr>
        </p:nvSpPr>
        <p:spPr>
          <a:xfrm>
            <a:off x="514004" y="3559302"/>
            <a:ext cx="1495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7"/>
          </p:nvPr>
        </p:nvSpPr>
        <p:spPr>
          <a:xfrm>
            <a:off x="2175683" y="3559302"/>
            <a:ext cx="1495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8"/>
          </p:nvPr>
        </p:nvSpPr>
        <p:spPr>
          <a:xfrm>
            <a:off x="3837363" y="3559302"/>
            <a:ext cx="1495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9"/>
          </p:nvPr>
        </p:nvSpPr>
        <p:spPr>
          <a:xfrm>
            <a:off x="5499043" y="3559302"/>
            <a:ext cx="1495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3"/>
          </p:nvPr>
        </p:nvSpPr>
        <p:spPr>
          <a:xfrm>
            <a:off x="7160722" y="3559302"/>
            <a:ext cx="1495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33" name="Google Shape;233;p28"/>
          <p:cNvCxnSpPr/>
          <p:nvPr/>
        </p:nvCxnSpPr>
        <p:spPr>
          <a:xfrm>
            <a:off x="554549" y="3140761"/>
            <a:ext cx="8109300" cy="0"/>
          </a:xfrm>
          <a:prstGeom prst="straightConnector1">
            <a:avLst/>
          </a:prstGeom>
          <a:noFill/>
          <a:ln w="12700" cap="flat" cmpd="sng">
            <a:solidFill>
              <a:srgbClr val="F1D0D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2990088" y="932688"/>
            <a:ext cx="6124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 descr="preencoded.png"/>
          <p:cNvSpPr/>
          <p:nvPr/>
        </p:nvSpPr>
        <p:spPr>
          <a:xfrm>
            <a:off x="-4176" y="-2088"/>
            <a:ext cx="2582466" cy="5168503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7" name="Google Shape;237;p2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7483" y="-2088"/>
            <a:ext cx="1300808" cy="38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/>
          <p:nvPr/>
        </p:nvSpPr>
        <p:spPr>
          <a:xfrm>
            <a:off x="1291216" y="-2088"/>
            <a:ext cx="1287086" cy="1290640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9" name="Google Shape;239;p29" descr="preencoded.png"/>
          <p:cNvSpPr/>
          <p:nvPr/>
        </p:nvSpPr>
        <p:spPr>
          <a:xfrm>
            <a:off x="-4176" y="2580378"/>
            <a:ext cx="2582466" cy="2586038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40" name="Google Shape;240;p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8843" y="2580378"/>
            <a:ext cx="1289449" cy="129302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2983230" y="1748028"/>
            <a:ext cx="2866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2"/>
          </p:nvPr>
        </p:nvSpPr>
        <p:spPr>
          <a:xfrm>
            <a:off x="2763774" y="2157984"/>
            <a:ext cx="2806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1pPr>
            <a:lvl2pPr marL="91440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marL="137160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3"/>
          </p:nvPr>
        </p:nvSpPr>
        <p:spPr>
          <a:xfrm>
            <a:off x="6035040" y="1748028"/>
            <a:ext cx="2866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4"/>
          </p:nvPr>
        </p:nvSpPr>
        <p:spPr>
          <a:xfrm>
            <a:off x="5815584" y="2157984"/>
            <a:ext cx="2806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1pPr>
            <a:lvl2pPr marL="91440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marL="137160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569214" y="925830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body" idx="1"/>
          </p:nvPr>
        </p:nvSpPr>
        <p:spPr>
          <a:xfrm>
            <a:off x="534924" y="2057400"/>
            <a:ext cx="2496300" cy="26679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514350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1" name="Google Shape;251;p30"/>
          <p:cNvSpPr>
            <a:spLocks noGrp="1"/>
          </p:cNvSpPr>
          <p:nvPr>
            <p:ph type="pic" idx="2"/>
          </p:nvPr>
        </p:nvSpPr>
        <p:spPr>
          <a:xfrm>
            <a:off x="1433322" y="1693926"/>
            <a:ext cx="699600" cy="69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52" name="Google Shape;252;p30"/>
          <p:cNvSpPr txBox="1">
            <a:spLocks noGrp="1"/>
          </p:cNvSpPr>
          <p:nvPr>
            <p:ph type="body" idx="3"/>
          </p:nvPr>
        </p:nvSpPr>
        <p:spPr>
          <a:xfrm>
            <a:off x="744093" y="2962656"/>
            <a:ext cx="20778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4"/>
          </p:nvPr>
        </p:nvSpPr>
        <p:spPr>
          <a:xfrm>
            <a:off x="3332988" y="2057400"/>
            <a:ext cx="2496300" cy="26679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514350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4" name="Google Shape;254;p30"/>
          <p:cNvSpPr>
            <a:spLocks noGrp="1"/>
          </p:cNvSpPr>
          <p:nvPr>
            <p:ph type="pic" idx="5"/>
          </p:nvPr>
        </p:nvSpPr>
        <p:spPr>
          <a:xfrm>
            <a:off x="4231386" y="1693926"/>
            <a:ext cx="699600" cy="6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55" name="Google Shape;255;p30"/>
          <p:cNvSpPr txBox="1">
            <a:spLocks noGrp="1"/>
          </p:cNvSpPr>
          <p:nvPr>
            <p:ph type="body" idx="6"/>
          </p:nvPr>
        </p:nvSpPr>
        <p:spPr>
          <a:xfrm>
            <a:off x="3542157" y="2962656"/>
            <a:ext cx="20778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body" idx="7"/>
          </p:nvPr>
        </p:nvSpPr>
        <p:spPr>
          <a:xfrm>
            <a:off x="6069330" y="2057400"/>
            <a:ext cx="2496300" cy="2667900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514350" rIns="68575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7" name="Google Shape;257;p30"/>
          <p:cNvSpPr>
            <a:spLocks noGrp="1"/>
          </p:cNvSpPr>
          <p:nvPr>
            <p:ph type="pic" idx="8"/>
          </p:nvPr>
        </p:nvSpPr>
        <p:spPr>
          <a:xfrm>
            <a:off x="6967728" y="1693926"/>
            <a:ext cx="699600" cy="69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58" name="Google Shape;258;p30"/>
          <p:cNvSpPr txBox="1">
            <a:spLocks noGrp="1"/>
          </p:cNvSpPr>
          <p:nvPr>
            <p:ph type="body" idx="9"/>
          </p:nvPr>
        </p:nvSpPr>
        <p:spPr>
          <a:xfrm>
            <a:off x="6278499" y="2962656"/>
            <a:ext cx="20778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sz="11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/>
          <p:nvPr/>
        </p:nvSpPr>
        <p:spPr>
          <a:xfrm>
            <a:off x="1" y="0"/>
            <a:ext cx="1682120" cy="1577225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1" name="Google Shape;261;p31"/>
          <p:cNvSpPr/>
          <p:nvPr/>
        </p:nvSpPr>
        <p:spPr>
          <a:xfrm rot="10800000">
            <a:off x="7461880" y="3566276"/>
            <a:ext cx="1682120" cy="1577224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569214" y="912114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/>
          <p:nvPr/>
        </p:nvSpPr>
        <p:spPr>
          <a:xfrm>
            <a:off x="1" y="0"/>
            <a:ext cx="1682120" cy="1577225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7" name="Google Shape;267;p32"/>
          <p:cNvSpPr/>
          <p:nvPr/>
        </p:nvSpPr>
        <p:spPr>
          <a:xfrm rot="10800000">
            <a:off x="7461880" y="3566276"/>
            <a:ext cx="1682120" cy="1577224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/>
          <p:nvPr/>
        </p:nvSpPr>
        <p:spPr>
          <a:xfrm rot="10800000">
            <a:off x="7461880" y="3566276"/>
            <a:ext cx="1682120" cy="1577224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5"/>
          <p:cNvGrpSpPr/>
          <p:nvPr/>
        </p:nvGrpSpPr>
        <p:grpSpPr>
          <a:xfrm>
            <a:off x="4839375" y="2553839"/>
            <a:ext cx="4304985" cy="2601105"/>
            <a:chOff x="5009037" y="2525712"/>
            <a:chExt cx="7170194" cy="4332287"/>
          </a:xfrm>
        </p:grpSpPr>
        <p:sp>
          <p:nvSpPr>
            <p:cNvPr id="63" name="Google Shape;63;p15"/>
            <p:cNvSpPr/>
            <p:nvPr/>
          </p:nvSpPr>
          <p:spPr>
            <a:xfrm>
              <a:off x="5009037" y="2525712"/>
              <a:ext cx="3601721" cy="4332287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589536" y="2525712"/>
              <a:ext cx="3589695" cy="4332287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5" name="Google Shape;65;p15"/>
          <p:cNvGrpSpPr/>
          <p:nvPr/>
        </p:nvGrpSpPr>
        <p:grpSpPr>
          <a:xfrm rot="10800000">
            <a:off x="4848844" y="-206"/>
            <a:ext cx="4304984" cy="2601105"/>
            <a:chOff x="5183405" y="2678112"/>
            <a:chExt cx="7170193" cy="4332287"/>
          </a:xfrm>
        </p:grpSpPr>
        <p:sp>
          <p:nvSpPr>
            <p:cNvPr id="66" name="Google Shape;66;p15"/>
            <p:cNvSpPr/>
            <p:nvPr/>
          </p:nvSpPr>
          <p:spPr>
            <a:xfrm>
              <a:off x="5183405" y="2678112"/>
              <a:ext cx="3601721" cy="4332287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8763903" y="2678112"/>
              <a:ext cx="3589695" cy="4332287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8" name="Google Shape;68;p15" descr="preencoded.png"/>
          <p:cNvSpPr/>
          <p:nvPr/>
        </p:nvSpPr>
        <p:spPr>
          <a:xfrm>
            <a:off x="5731889" y="3433243"/>
            <a:ext cx="581266" cy="581266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124712" y="1426464"/>
            <a:ext cx="4270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124712" y="2077974"/>
            <a:ext cx="4270200" cy="2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 descr="preencoded.png"/>
          <p:cNvSpPr/>
          <p:nvPr/>
        </p:nvSpPr>
        <p:spPr>
          <a:xfrm>
            <a:off x="-4176" y="-2088"/>
            <a:ext cx="2582466" cy="5168503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3" name="Google Shape;73;p1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7483" y="-2088"/>
            <a:ext cx="1300808" cy="387548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1291216" y="-2088"/>
            <a:ext cx="1287086" cy="1290640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5" name="Google Shape;75;p16" descr="preencoded.png"/>
          <p:cNvSpPr/>
          <p:nvPr/>
        </p:nvSpPr>
        <p:spPr>
          <a:xfrm>
            <a:off x="-4176" y="2580378"/>
            <a:ext cx="2582466" cy="2586038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6" name="Google Shape;7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8843" y="2580378"/>
            <a:ext cx="1289449" cy="129302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2990088" y="932688"/>
            <a:ext cx="6124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2763774" y="1691640"/>
            <a:ext cx="2806500" cy="3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1pPr>
            <a:lvl2pPr marL="91440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marL="137160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5815584" y="1691640"/>
            <a:ext cx="2806500" cy="3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1pPr>
            <a:lvl2pPr marL="91440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•"/>
              <a:defRPr sz="1000"/>
            </a:lvl2pPr>
            <a:lvl3pPr marL="137160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marL="182880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0" y="2570502"/>
            <a:ext cx="2572650" cy="2572999"/>
          </a:xfrm>
          <a:custGeom>
            <a:avLst/>
            <a:gdLst/>
            <a:ahLst/>
            <a:cxnLst/>
            <a:rect l="l" t="t" r="r" b="b"/>
            <a:pathLst>
              <a:path w="3430200" h="3430665" extrusionOk="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0" y="2570502"/>
            <a:ext cx="2572650" cy="2572999"/>
          </a:xfrm>
          <a:custGeom>
            <a:avLst/>
            <a:gdLst/>
            <a:ahLst/>
            <a:cxnLst/>
            <a:rect l="l" t="t" r="r" b="b"/>
            <a:pathLst>
              <a:path w="3430200" h="3430665" extrusionOk="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1" y="1"/>
            <a:ext cx="2567839" cy="2578009"/>
          </a:xfrm>
          <a:custGeom>
            <a:avLst/>
            <a:gdLst/>
            <a:ahLst/>
            <a:cxnLst/>
            <a:rect l="l" t="t" r="r" b="b"/>
            <a:pathLst>
              <a:path w="3423785" h="3437345" extrusionOk="0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68396" y="1707642"/>
            <a:ext cx="507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68396" y="2417064"/>
            <a:ext cx="5074800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168396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1" y="652"/>
            <a:ext cx="2567839" cy="2577358"/>
          </a:xfrm>
          <a:custGeom>
            <a:avLst/>
            <a:gdLst/>
            <a:ahLst/>
            <a:cxnLst/>
            <a:rect l="l" t="t" r="r" b="b"/>
            <a:pathLst>
              <a:path w="3423785" h="3436477" extrusionOk="0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 rot="10800000">
            <a:off x="7461880" y="3566276"/>
            <a:ext cx="1682120" cy="1577224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1" y="0"/>
            <a:ext cx="1682120" cy="1577225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569214" y="912114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404622" y="1577340"/>
            <a:ext cx="83394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1pPr>
            <a:lvl2pPr marL="91440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2pPr>
            <a:lvl3pPr marL="137160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3pPr>
            <a:lvl4pPr marL="182880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marL="228600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 descr="preencoded.png"/>
          <p:cNvSpPr/>
          <p:nvPr/>
        </p:nvSpPr>
        <p:spPr>
          <a:xfrm>
            <a:off x="6568679" y="-10715"/>
            <a:ext cx="2575322" cy="2589609"/>
          </a:xfrm>
          <a:custGeom>
            <a:avLst/>
            <a:gdLst/>
            <a:ahLst/>
            <a:cxnLst/>
            <a:rect l="l" t="t" r="r" b="b"/>
            <a:pathLst>
              <a:path w="3433763" h="3452812" extrusionOk="0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Google Shape;106;p20" descr="preencoded.png"/>
          <p:cNvSpPr/>
          <p:nvPr/>
        </p:nvSpPr>
        <p:spPr>
          <a:xfrm>
            <a:off x="6568679" y="2578894"/>
            <a:ext cx="2575322" cy="2575321"/>
          </a:xfrm>
          <a:custGeom>
            <a:avLst/>
            <a:gdLst/>
            <a:ahLst/>
            <a:cxnLst/>
            <a:rect l="l" t="t" r="r" b="b"/>
            <a:pathLst>
              <a:path w="3433763" h="3433762" extrusionOk="0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7" name="Google Shape;107;p20" descr="preencoded.png"/>
          <p:cNvSpPr/>
          <p:nvPr/>
        </p:nvSpPr>
        <p:spPr>
          <a:xfrm rot="10800000" flipH="1">
            <a:off x="7493794" y="935831"/>
            <a:ext cx="1650206" cy="1635919"/>
          </a:xfrm>
          <a:custGeom>
            <a:avLst/>
            <a:gdLst/>
            <a:ahLst/>
            <a:cxnLst/>
            <a:rect l="l" t="t" r="r" b="b"/>
            <a:pathLst>
              <a:path w="2200275" h="2181225" extrusionOk="0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8" name="Google Shape;108;p20" descr="preencoded.png"/>
          <p:cNvSpPr/>
          <p:nvPr/>
        </p:nvSpPr>
        <p:spPr>
          <a:xfrm rot="10800000" flipH="1">
            <a:off x="-15065" y="3435038"/>
            <a:ext cx="1708461" cy="1708461"/>
          </a:xfrm>
          <a:custGeom>
            <a:avLst/>
            <a:gdLst/>
            <a:ahLst/>
            <a:cxnLst/>
            <a:rect l="l" t="t" r="r" b="b"/>
            <a:pathLst>
              <a:path w="2277948" h="2277948" extrusionOk="0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9" name="Google Shape;109;p2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93915" y="2580952"/>
            <a:ext cx="1650088" cy="1650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 descr="preencoded.png"/>
          <p:cNvSpPr/>
          <p:nvPr/>
        </p:nvSpPr>
        <p:spPr>
          <a:xfrm>
            <a:off x="1280969" y="4250712"/>
            <a:ext cx="581266" cy="581266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131570" y="1412748"/>
            <a:ext cx="507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131570" y="2128266"/>
            <a:ext cx="4409700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/>
            </a:lvl1pPr>
            <a:lvl2pPr marL="914400" lvl="1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2pPr>
            <a:lvl3pPr marL="137160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•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x8">
  <p:cSld name="Team x8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569214" y="404622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2"/>
          <p:cNvSpPr>
            <a:spLocks noGrp="1"/>
          </p:cNvSpPr>
          <p:nvPr>
            <p:ph type="pic" idx="2"/>
          </p:nvPr>
        </p:nvSpPr>
        <p:spPr>
          <a:xfrm>
            <a:off x="953262" y="1159002"/>
            <a:ext cx="1522500" cy="1371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953262" y="2393442"/>
            <a:ext cx="1522500" cy="52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165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3"/>
          </p:nvPr>
        </p:nvSpPr>
        <p:spPr>
          <a:xfrm>
            <a:off x="953262" y="2712720"/>
            <a:ext cx="1522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>
            <a:spLocks noGrp="1"/>
          </p:cNvSpPr>
          <p:nvPr>
            <p:ph type="pic" idx="4"/>
          </p:nvPr>
        </p:nvSpPr>
        <p:spPr>
          <a:xfrm>
            <a:off x="953262" y="3108198"/>
            <a:ext cx="1522500" cy="1371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32" name="Google Shape;132;p22"/>
          <p:cNvSpPr txBox="1">
            <a:spLocks noGrp="1"/>
          </p:cNvSpPr>
          <p:nvPr>
            <p:ph type="body" idx="5"/>
          </p:nvPr>
        </p:nvSpPr>
        <p:spPr>
          <a:xfrm>
            <a:off x="953262" y="4342638"/>
            <a:ext cx="1522500" cy="5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165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6"/>
          </p:nvPr>
        </p:nvSpPr>
        <p:spPr>
          <a:xfrm>
            <a:off x="953262" y="4661916"/>
            <a:ext cx="1522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>
            <a:spLocks noGrp="1"/>
          </p:cNvSpPr>
          <p:nvPr>
            <p:ph type="pic" idx="7"/>
          </p:nvPr>
        </p:nvSpPr>
        <p:spPr>
          <a:xfrm>
            <a:off x="2871216" y="1159002"/>
            <a:ext cx="1522500" cy="1371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35" name="Google Shape;135;p22"/>
          <p:cNvSpPr txBox="1">
            <a:spLocks noGrp="1"/>
          </p:cNvSpPr>
          <p:nvPr>
            <p:ph type="body" idx="8"/>
          </p:nvPr>
        </p:nvSpPr>
        <p:spPr>
          <a:xfrm>
            <a:off x="2871216" y="2393442"/>
            <a:ext cx="1522500" cy="5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165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9"/>
          </p:nvPr>
        </p:nvSpPr>
        <p:spPr>
          <a:xfrm>
            <a:off x="2871216" y="2712720"/>
            <a:ext cx="1522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>
            <a:spLocks noGrp="1"/>
          </p:cNvSpPr>
          <p:nvPr>
            <p:ph type="pic" idx="13"/>
          </p:nvPr>
        </p:nvSpPr>
        <p:spPr>
          <a:xfrm>
            <a:off x="2871216" y="3108198"/>
            <a:ext cx="1522500" cy="1371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38" name="Google Shape;138;p22"/>
          <p:cNvSpPr txBox="1">
            <a:spLocks noGrp="1"/>
          </p:cNvSpPr>
          <p:nvPr>
            <p:ph type="body" idx="14"/>
          </p:nvPr>
        </p:nvSpPr>
        <p:spPr>
          <a:xfrm>
            <a:off x="2871216" y="4342638"/>
            <a:ext cx="1522500" cy="52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165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5"/>
          </p:nvPr>
        </p:nvSpPr>
        <p:spPr>
          <a:xfrm>
            <a:off x="2871216" y="4661916"/>
            <a:ext cx="1522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>
            <a:spLocks noGrp="1"/>
          </p:cNvSpPr>
          <p:nvPr>
            <p:ph type="pic" idx="16"/>
          </p:nvPr>
        </p:nvSpPr>
        <p:spPr>
          <a:xfrm>
            <a:off x="4789170" y="1159002"/>
            <a:ext cx="1522500" cy="1371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41" name="Google Shape;141;p22"/>
          <p:cNvSpPr txBox="1">
            <a:spLocks noGrp="1"/>
          </p:cNvSpPr>
          <p:nvPr>
            <p:ph type="body" idx="17"/>
          </p:nvPr>
        </p:nvSpPr>
        <p:spPr>
          <a:xfrm>
            <a:off x="4789170" y="2393442"/>
            <a:ext cx="1522500" cy="52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165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8"/>
          </p:nvPr>
        </p:nvSpPr>
        <p:spPr>
          <a:xfrm>
            <a:off x="4789170" y="2712720"/>
            <a:ext cx="1522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>
            <a:spLocks noGrp="1"/>
          </p:cNvSpPr>
          <p:nvPr>
            <p:ph type="pic" idx="19"/>
          </p:nvPr>
        </p:nvSpPr>
        <p:spPr>
          <a:xfrm>
            <a:off x="4789170" y="3108198"/>
            <a:ext cx="1522500" cy="1371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44" name="Google Shape;144;p22"/>
          <p:cNvSpPr txBox="1">
            <a:spLocks noGrp="1"/>
          </p:cNvSpPr>
          <p:nvPr>
            <p:ph type="body" idx="20"/>
          </p:nvPr>
        </p:nvSpPr>
        <p:spPr>
          <a:xfrm>
            <a:off x="4789170" y="4342638"/>
            <a:ext cx="1522500" cy="5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165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1"/>
          </p:nvPr>
        </p:nvSpPr>
        <p:spPr>
          <a:xfrm>
            <a:off x="4789170" y="4661916"/>
            <a:ext cx="1522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2"/>
          </p:nvPr>
        </p:nvSpPr>
        <p:spPr>
          <a:xfrm>
            <a:off x="6707124" y="1159002"/>
            <a:ext cx="1522500" cy="1371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47" name="Google Shape;147;p22"/>
          <p:cNvSpPr txBox="1">
            <a:spLocks noGrp="1"/>
          </p:cNvSpPr>
          <p:nvPr>
            <p:ph type="body" idx="23"/>
          </p:nvPr>
        </p:nvSpPr>
        <p:spPr>
          <a:xfrm>
            <a:off x="6707124" y="2393442"/>
            <a:ext cx="1522500" cy="5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165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24"/>
          </p:nvPr>
        </p:nvSpPr>
        <p:spPr>
          <a:xfrm>
            <a:off x="6707124" y="2712720"/>
            <a:ext cx="1522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>
            <a:spLocks noGrp="1"/>
          </p:cNvSpPr>
          <p:nvPr>
            <p:ph type="pic" idx="25"/>
          </p:nvPr>
        </p:nvSpPr>
        <p:spPr>
          <a:xfrm>
            <a:off x="6707124" y="3108198"/>
            <a:ext cx="1522500" cy="13716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50" name="Google Shape;150;p22"/>
          <p:cNvSpPr txBox="1">
            <a:spLocks noGrp="1"/>
          </p:cNvSpPr>
          <p:nvPr>
            <p:ph type="body" idx="26"/>
          </p:nvPr>
        </p:nvSpPr>
        <p:spPr>
          <a:xfrm>
            <a:off x="6707124" y="4342638"/>
            <a:ext cx="1522500" cy="52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16575" rIns="0" bIns="3427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27"/>
          </p:nvPr>
        </p:nvSpPr>
        <p:spPr>
          <a:xfrm>
            <a:off x="6707124" y="4661916"/>
            <a:ext cx="1522500" cy="1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accent6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0" y="0"/>
            <a:ext cx="6711554" cy="5143500"/>
          </a:xfrm>
          <a:custGeom>
            <a:avLst/>
            <a:gdLst/>
            <a:ahLst/>
            <a:cxnLst/>
            <a:rect l="l" t="t" r="r" b="b"/>
            <a:pathLst>
              <a:path w="8948738" h="6858000" extrusionOk="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4" name="Google Shape;154;p23" descr="preencoded.png"/>
          <p:cNvSpPr/>
          <p:nvPr/>
        </p:nvSpPr>
        <p:spPr>
          <a:xfrm>
            <a:off x="5653970" y="9856"/>
            <a:ext cx="3490031" cy="5123788"/>
          </a:xfrm>
          <a:custGeom>
            <a:avLst/>
            <a:gdLst/>
            <a:ahLst/>
            <a:cxnLst/>
            <a:rect l="l" t="t" r="r" b="b"/>
            <a:pathLst>
              <a:path w="4653374" h="6831717" extrusionOk="0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5" name="Google Shape;155;p2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2926" y="-18781"/>
            <a:ext cx="2574144" cy="257414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ctrTitle"/>
          </p:nvPr>
        </p:nvSpPr>
        <p:spPr>
          <a:xfrm>
            <a:off x="1145286" y="1481328"/>
            <a:ext cx="3127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ctr" anchorCtr="0">
            <a:noAutofit/>
          </a:bodyPr>
          <a:lstStyle>
            <a:lvl1pPr lvl="0" algn="l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1159002" y="2135124"/>
            <a:ext cx="31272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69214" y="912114"/>
            <a:ext cx="8003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ctr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 b="1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69214" y="1577340"/>
            <a:ext cx="8003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66344" y="342900"/>
            <a:ext cx="24003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209026" y="342900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hyperlink" Target="mailto:jcollazovargas@luc.edu" TargetMode="External"/><Relationship Id="rId4" Type="http://schemas.openxmlformats.org/officeDocument/2006/relationships/hyperlink" Target="mailto:zsmith5@luc.edu" TargetMode="External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ctrTitle"/>
          </p:nvPr>
        </p:nvSpPr>
        <p:spPr>
          <a:xfrm>
            <a:off x="2423593" y="844673"/>
            <a:ext cx="4524499" cy="262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EB Garamond"/>
              <a:buNone/>
            </a:pPr>
            <a:r>
              <a:rPr lang="en" sz="2800" dirty="0">
                <a:latin typeface="EB Garamond"/>
                <a:ea typeface="EB Garamond"/>
                <a:cs typeface="EB Garamond"/>
                <a:sym typeface="EB Garamond"/>
              </a:rPr>
              <a:t>The Contribution of </a:t>
            </a:r>
            <a:br>
              <a:rPr lang="en" sz="2800" dirty="0"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" sz="2800" dirty="0">
                <a:latin typeface="EB Garamond"/>
                <a:ea typeface="EB Garamond"/>
                <a:cs typeface="EB Garamond"/>
                <a:sym typeface="EB Garamond"/>
              </a:rPr>
              <a:t>Attention-Deficit/Hyperactivity Disorder Symptom Severity to Nightmare-Based Dreams </a:t>
            </a:r>
            <a:endParaRPr sz="48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3" name="Google Shape;283;p34"/>
          <p:cNvSpPr txBox="1">
            <a:spLocks noGrp="1"/>
          </p:cNvSpPr>
          <p:nvPr>
            <p:ph type="subTitle" idx="1"/>
          </p:nvPr>
        </p:nvSpPr>
        <p:spPr>
          <a:xfrm>
            <a:off x="5432942" y="4199715"/>
            <a:ext cx="30303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 sz="1500" b="1">
                <a:solidFill>
                  <a:srgbClr val="E3E5BC"/>
                </a:solidFill>
              </a:rPr>
              <a:t>Zoe R. Smith, PhD, LCP</a:t>
            </a: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 sz="1500">
                <a:solidFill>
                  <a:srgbClr val="E3E5BC"/>
                </a:solidFill>
              </a:rPr>
              <a:t>Assistant Professor,</a:t>
            </a: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 sz="1500">
                <a:solidFill>
                  <a:srgbClr val="E3E5BC"/>
                </a:solidFill>
              </a:rPr>
              <a:t>Loyola University Chicago</a:t>
            </a:r>
            <a:endParaRPr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84" name="Google Shape;284;p34"/>
          <p:cNvSpPr txBox="1">
            <a:spLocks noGrp="1"/>
          </p:cNvSpPr>
          <p:nvPr>
            <p:ph type="subTitle" idx="1"/>
          </p:nvPr>
        </p:nvSpPr>
        <p:spPr>
          <a:xfrm>
            <a:off x="1247572" y="4298827"/>
            <a:ext cx="2624713" cy="78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" sz="1500" b="1">
                <a:solidFill>
                  <a:srgbClr val="E3E5BC"/>
                </a:solidFill>
              </a:rPr>
              <a:t>Julianna Collazo Vargas </a:t>
            </a:r>
            <a:endParaRPr sz="1500" b="1">
              <a:solidFill>
                <a:srgbClr val="E3E5B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" sz="1500">
                <a:solidFill>
                  <a:srgbClr val="E3E5BC"/>
                </a:solidFill>
              </a:rPr>
              <a:t>Senior, Neuroscience Major &amp; Psych Minor </a:t>
            </a:r>
            <a:endParaRPr sz="1500">
              <a:solidFill>
                <a:srgbClr val="E3E5BC"/>
              </a:solidFill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426582-B1C9-5FCC-9A84-A3ABB0C3E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3" y="186246"/>
            <a:ext cx="823157" cy="823157"/>
          </a:xfrm>
          <a:prstGeom prst="rect">
            <a:avLst/>
          </a:prstGeom>
        </p:spPr>
      </p:pic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4CECD6F6-B8CC-795F-EA6A-D0D555FD1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29" y="186246"/>
            <a:ext cx="823157" cy="8231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xfrm>
            <a:off x="569214" y="925830"/>
            <a:ext cx="8003400" cy="57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 panose="02020404030301010803" pitchFamily="18" charset="0"/>
              </a:rPr>
              <a:t>Study’s Measures </a:t>
            </a:r>
            <a:r>
              <a:rPr lang="en"/>
              <a:t> </a:t>
            </a:r>
            <a:endParaRPr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534925" y="2057400"/>
            <a:ext cx="2558100" cy="2667900"/>
          </a:xfrm>
          <a:prstGeom prst="rect">
            <a:avLst/>
          </a:prstGeom>
        </p:spPr>
        <p:txBody>
          <a:bodyPr spcFirstLastPara="1" wrap="square" lIns="68575" tIns="514350" rIns="68575" bIns="3427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Garamond" panose="02020404030301010803" pitchFamily="18" charset="0"/>
              </a:rPr>
              <a:t>ADHD measured with BAARS-IV questionnaire </a:t>
            </a:r>
            <a:endParaRPr sz="1800">
              <a:latin typeface="Garamond" panose="02020404030301010803" pitchFamily="18" charset="0"/>
            </a:endParaRPr>
          </a:p>
        </p:txBody>
      </p:sp>
      <p:sp>
        <p:nvSpPr>
          <p:cNvPr id="368" name="Google Shape;368;p44"/>
          <p:cNvSpPr>
            <a:spLocks noGrp="1"/>
          </p:cNvSpPr>
          <p:nvPr>
            <p:ph type="pic" idx="2"/>
          </p:nvPr>
        </p:nvSpPr>
        <p:spPr>
          <a:xfrm>
            <a:off x="1433322" y="1693926"/>
            <a:ext cx="699600" cy="699600"/>
          </a:xfrm>
          <a:prstGeom prst="ellipse">
            <a:avLst/>
          </a:prstGeom>
        </p:spPr>
      </p:sp>
      <p:sp>
        <p:nvSpPr>
          <p:cNvPr id="369" name="Google Shape;369;p44"/>
          <p:cNvSpPr txBox="1">
            <a:spLocks noGrp="1"/>
          </p:cNvSpPr>
          <p:nvPr>
            <p:ph type="body" idx="4"/>
          </p:nvPr>
        </p:nvSpPr>
        <p:spPr>
          <a:xfrm>
            <a:off x="3332988" y="2057400"/>
            <a:ext cx="2496300" cy="2667900"/>
          </a:xfrm>
          <a:prstGeom prst="rect">
            <a:avLst/>
          </a:prstGeom>
        </p:spPr>
        <p:txBody>
          <a:bodyPr spcFirstLastPara="1" wrap="square" lIns="68575" tIns="514350" rIns="68575" bIns="3427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Garamond" panose="02020404030301010803" pitchFamily="18" charset="0"/>
              </a:rPr>
              <a:t>PTSD measured with PCL-A5 questionnaire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4"/>
          <p:cNvSpPr>
            <a:spLocks noGrp="1"/>
          </p:cNvSpPr>
          <p:nvPr>
            <p:ph type="pic" idx="5"/>
          </p:nvPr>
        </p:nvSpPr>
        <p:spPr>
          <a:xfrm>
            <a:off x="4231386" y="1693926"/>
            <a:ext cx="699600" cy="699600"/>
          </a:xfrm>
          <a:prstGeom prst="ellipse">
            <a:avLst/>
          </a:prstGeom>
        </p:spPr>
      </p:sp>
      <p:sp>
        <p:nvSpPr>
          <p:cNvPr id="371" name="Google Shape;371;p44"/>
          <p:cNvSpPr txBox="1">
            <a:spLocks noGrp="1"/>
          </p:cNvSpPr>
          <p:nvPr>
            <p:ph type="body" idx="7"/>
          </p:nvPr>
        </p:nvSpPr>
        <p:spPr>
          <a:xfrm>
            <a:off x="6069330" y="2057400"/>
            <a:ext cx="2496300" cy="2667900"/>
          </a:xfrm>
          <a:prstGeom prst="rect">
            <a:avLst/>
          </a:prstGeom>
        </p:spPr>
        <p:txBody>
          <a:bodyPr spcFirstLastPara="1" wrap="square" lIns="68575" tIns="514350" rIns="68575" bIns="34275" anchor="t" anchorCtr="0"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>
                <a:latin typeface="Garamond" panose="02020404030301010803" pitchFamily="18" charset="0"/>
              </a:rPr>
              <a:t>Nightmare-based dreams measured with MADRE questionnaire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/>
          </a:p>
        </p:txBody>
      </p:sp>
      <p:sp>
        <p:nvSpPr>
          <p:cNvPr id="372" name="Google Shape;372;p44"/>
          <p:cNvSpPr>
            <a:spLocks noGrp="1"/>
          </p:cNvSpPr>
          <p:nvPr>
            <p:ph type="pic" idx="8"/>
          </p:nvPr>
        </p:nvSpPr>
        <p:spPr>
          <a:xfrm>
            <a:off x="6967728" y="1693926"/>
            <a:ext cx="699600" cy="699600"/>
          </a:xfrm>
          <a:prstGeom prst="ellipse">
            <a:avLst/>
          </a:prstGeom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5AC3559F-B5B7-1EFD-26BB-66B41BD27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326"/>
          <a:stretch/>
        </p:blipFill>
        <p:spPr>
          <a:xfrm>
            <a:off x="169187" y="2107762"/>
            <a:ext cx="4245160" cy="2128957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434947F-A425-4D90-0E5B-FA92F264F286}"/>
              </a:ext>
            </a:extLst>
          </p:cNvPr>
          <p:cNvSpPr txBox="1">
            <a:spLocks/>
          </p:cNvSpPr>
          <p:nvPr/>
        </p:nvSpPr>
        <p:spPr>
          <a:xfrm>
            <a:off x="380164" y="946459"/>
            <a:ext cx="3699337" cy="8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0572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sz="2400">
                <a:latin typeface="Garamond" panose="02020404030301010803" pitchFamily="18" charset="0"/>
              </a:rPr>
              <a:t>ADHD assessed </a:t>
            </a:r>
          </a:p>
          <a:p>
            <a:r>
              <a:rPr lang="en-US" sz="2400">
                <a:latin typeface="Garamond" panose="02020404030301010803" pitchFamily="18" charset="0"/>
              </a:rPr>
              <a:t>through BAARS-IV</a:t>
            </a:r>
          </a:p>
        </p:txBody>
      </p:sp>
      <p:pic>
        <p:nvPicPr>
          <p:cNvPr id="3" name="Picture 2" descr="Table, calendar&#10;&#10;Description automatically generated">
            <a:extLst>
              <a:ext uri="{FF2B5EF4-FFF2-40B4-BE49-F238E27FC236}">
                <a16:creationId xmlns:a16="http://schemas.microsoft.com/office/drawing/2014/main" id="{371677FA-FF34-9D7B-D051-AEFF33688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943"/>
          <a:stretch/>
        </p:blipFill>
        <p:spPr>
          <a:xfrm>
            <a:off x="4729654" y="2223726"/>
            <a:ext cx="4261239" cy="2012993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4F85A98-727F-CFAE-F5A5-14FB2A7C562F}"/>
              </a:ext>
            </a:extLst>
          </p:cNvPr>
          <p:cNvSpPr txBox="1">
            <a:spLocks/>
          </p:cNvSpPr>
          <p:nvPr/>
        </p:nvSpPr>
        <p:spPr>
          <a:xfrm>
            <a:off x="4729654" y="946459"/>
            <a:ext cx="4034182" cy="8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05725" rIns="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sz="2400">
                <a:latin typeface="Garamond" panose="02020404030301010803" pitchFamily="18" charset="0"/>
              </a:rPr>
              <a:t>PTSD symptoms assessed through PCL-A5</a:t>
            </a:r>
          </a:p>
        </p:txBody>
      </p:sp>
    </p:spTree>
    <p:extLst>
      <p:ext uri="{BB962C8B-B14F-4D97-AF65-F5344CB8AC3E}">
        <p14:creationId xmlns:p14="http://schemas.microsoft.com/office/powerpoint/2010/main" val="371157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C99366-34FA-C0FC-B477-C53893D034EC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872663" y="808911"/>
            <a:ext cx="7398672" cy="832200"/>
          </a:xfrm>
        </p:spPr>
        <p:txBody>
          <a:bodyPr/>
          <a:lstStyle/>
          <a:p>
            <a:r>
              <a:rPr lang="en-US" sz="2800">
                <a:latin typeface="Garamond" panose="02020404030301010803" pitchFamily="18" charset="0"/>
              </a:rPr>
              <a:t>Nightmare-based dreams assessed </a:t>
            </a:r>
          </a:p>
          <a:p>
            <a:r>
              <a:rPr lang="en-US" sz="2800">
                <a:latin typeface="Garamond" panose="02020404030301010803" pitchFamily="18" charset="0"/>
              </a:rPr>
              <a:t>through MADRE</a:t>
            </a:r>
          </a:p>
        </p:txBody>
      </p:sp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F91D7C-A016-B7BD-ED81-D3E6073B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89" y="1908197"/>
            <a:ext cx="7087619" cy="24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0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CF13BB60-D48A-693D-16CD-10E0DF931A0E}"/>
              </a:ext>
            </a:extLst>
          </p:cNvPr>
          <p:cNvSpPr txBox="1">
            <a:spLocks/>
          </p:cNvSpPr>
          <p:nvPr/>
        </p:nvSpPr>
        <p:spPr>
          <a:xfrm>
            <a:off x="2648712" y="1674150"/>
            <a:ext cx="6124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latin typeface="Garamond" panose="02020404030301010803" pitchFamily="18" charset="0"/>
              </a:rPr>
              <a:t>More hyperactive/impulsive ADHD symptoms are associated with fewer nightmare-based dreams.  </a:t>
            </a:r>
          </a:p>
        </p:txBody>
      </p:sp>
      <p:sp>
        <p:nvSpPr>
          <p:cNvPr id="22" name="Google Shape;292;p35">
            <a:extLst>
              <a:ext uri="{FF2B5EF4-FFF2-40B4-BE49-F238E27FC236}">
                <a16:creationId xmlns:a16="http://schemas.microsoft.com/office/drawing/2014/main" id="{0BD192FB-08FB-38C7-A624-E14F17AD9823}"/>
              </a:ext>
            </a:extLst>
          </p:cNvPr>
          <p:cNvSpPr txBox="1">
            <a:spLocks/>
          </p:cNvSpPr>
          <p:nvPr/>
        </p:nvSpPr>
        <p:spPr>
          <a:xfrm>
            <a:off x="2648712" y="2990619"/>
            <a:ext cx="5310000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-317500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1F2C8F"/>
                </a:solidFill>
              </a:rPr>
              <a:t>With respect to nightmare-based dreams, the overall hierarchical regression predicted 8.8% of variance (R</a:t>
            </a:r>
            <a:r>
              <a:rPr lang="en-US" sz="1600" baseline="30000">
                <a:solidFill>
                  <a:srgbClr val="1F2C8F"/>
                </a:solidFill>
              </a:rPr>
              <a:t>2 </a:t>
            </a:r>
            <a:r>
              <a:rPr lang="en-US" sz="1600">
                <a:solidFill>
                  <a:srgbClr val="1F2C8F"/>
                </a:solidFill>
              </a:rPr>
              <a:t>= 0.09, F(2,167) = 7.69, p &lt; .001)</a:t>
            </a:r>
          </a:p>
        </p:txBody>
      </p:sp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C3D7F1CA-80C6-DD14-C82B-F0436B5AC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06" y="4118747"/>
            <a:ext cx="897503" cy="8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46145565-5AB5-F8E8-E83E-F10C5DB5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455" y="682834"/>
            <a:ext cx="4613556" cy="576000"/>
          </a:xfrm>
        </p:spPr>
        <p:txBody>
          <a:bodyPr>
            <a:noAutofit/>
          </a:bodyPr>
          <a:lstStyle/>
          <a:p>
            <a:r>
              <a:rPr lang="en-US" sz="2000">
                <a:latin typeface="Garamond" panose="02020404030301010803" pitchFamily="18" charset="0"/>
              </a:rPr>
              <a:t>More hyperactive/impulsive ADHD symptoms are associated with fewer nightmare-based dreams. </a:t>
            </a:r>
            <a:br>
              <a:rPr lang="en-US" sz="2000">
                <a:latin typeface="Garamond" panose="02020404030301010803" pitchFamily="18" charset="0"/>
              </a:rPr>
            </a:b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305" name="Google Shape;305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85DAD4F-DB9E-0C31-F632-6EF1B81A57DE}"/>
              </a:ext>
            </a:extLst>
          </p:cNvPr>
          <p:cNvSpPr/>
          <p:nvPr/>
        </p:nvSpPr>
        <p:spPr>
          <a:xfrm>
            <a:off x="1758522" y="1537099"/>
            <a:ext cx="1584635" cy="965234"/>
          </a:xfrm>
          <a:prstGeom prst="roundRect">
            <a:avLst/>
          </a:prstGeom>
          <a:solidFill>
            <a:srgbClr val="AF14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Garamond"/>
                <a:cs typeface="Calibri"/>
              </a:rPr>
              <a:t>Hyperactive / Impulsive Symptoms</a:t>
            </a:r>
            <a:endParaRPr lang="en-US" b="1">
              <a:latin typeface="Garamond"/>
            </a:endParaRPr>
          </a:p>
        </p:txBody>
      </p:sp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9D1A3FC5-D3AD-C6F2-46D0-C82CF3AA8BBF}"/>
              </a:ext>
            </a:extLst>
          </p:cNvPr>
          <p:cNvSpPr/>
          <p:nvPr/>
        </p:nvSpPr>
        <p:spPr>
          <a:xfrm>
            <a:off x="1748362" y="2578962"/>
            <a:ext cx="1584635" cy="965234"/>
          </a:xfrm>
          <a:prstGeom prst="roundRect">
            <a:avLst/>
          </a:prstGeom>
          <a:solidFill>
            <a:srgbClr val="AF14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latin typeface="Garamond"/>
                <a:cs typeface="Calibri"/>
              </a:rPr>
              <a:t>Inattentive Symptoms</a:t>
            </a:r>
            <a:endParaRPr lang="en-US" b="1">
              <a:latin typeface="Garamond"/>
            </a:endParaRPr>
          </a:p>
        </p:txBody>
      </p:sp>
      <p:sp>
        <p:nvSpPr>
          <p:cNvPr id="14" name="Rectangle: Rounded Corners 21">
            <a:extLst>
              <a:ext uri="{FF2B5EF4-FFF2-40B4-BE49-F238E27FC236}">
                <a16:creationId xmlns:a16="http://schemas.microsoft.com/office/drawing/2014/main" id="{C9141F9A-ACCE-1274-50CE-8C802F2962F3}"/>
              </a:ext>
            </a:extLst>
          </p:cNvPr>
          <p:cNvSpPr/>
          <p:nvPr/>
        </p:nvSpPr>
        <p:spPr>
          <a:xfrm>
            <a:off x="1720289" y="3617271"/>
            <a:ext cx="1584635" cy="965234"/>
          </a:xfrm>
          <a:prstGeom prst="roundRect">
            <a:avLst/>
          </a:prstGeom>
          <a:solidFill>
            <a:srgbClr val="AF14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latin typeface="Garamond"/>
                <a:cs typeface="Calibri"/>
              </a:rPr>
              <a:t>PTSD</a:t>
            </a:r>
          </a:p>
          <a:p>
            <a:pPr algn="ctr"/>
            <a:r>
              <a:rPr lang="en-US" b="1">
                <a:latin typeface="Garamond"/>
                <a:cs typeface="Calibri"/>
              </a:rPr>
              <a:t> Symptoms</a:t>
            </a:r>
            <a:endParaRPr lang="en-US" b="1">
              <a:latin typeface="Garamond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15BAD8-A373-672D-DD0F-E7F78678A20B}"/>
              </a:ext>
            </a:extLst>
          </p:cNvPr>
          <p:cNvCxnSpPr>
            <a:cxnSpLocks/>
          </p:cNvCxnSpPr>
          <p:nvPr/>
        </p:nvCxnSpPr>
        <p:spPr>
          <a:xfrm>
            <a:off x="3304923" y="1974052"/>
            <a:ext cx="4308409" cy="1239769"/>
          </a:xfrm>
          <a:prstGeom prst="straightConnector1">
            <a:avLst/>
          </a:prstGeom>
          <a:ln w="76200">
            <a:solidFill>
              <a:srgbClr val="AF1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FFDCC3-32CC-ABA0-F4D5-17A02A4653E5}"/>
              </a:ext>
            </a:extLst>
          </p:cNvPr>
          <p:cNvCxnSpPr>
            <a:cxnSpLocks/>
          </p:cNvCxnSpPr>
          <p:nvPr/>
        </p:nvCxnSpPr>
        <p:spPr>
          <a:xfrm flipV="1">
            <a:off x="3304923" y="3158407"/>
            <a:ext cx="3510587" cy="77"/>
          </a:xfrm>
          <a:prstGeom prst="straightConnector1">
            <a:avLst/>
          </a:prstGeom>
          <a:ln w="76200">
            <a:solidFill>
              <a:srgbClr val="AF147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06D7A3-C96A-F602-279F-44B0999A95F8}"/>
              </a:ext>
            </a:extLst>
          </p:cNvPr>
          <p:cNvCxnSpPr>
            <a:cxnSpLocks/>
          </p:cNvCxnSpPr>
          <p:nvPr/>
        </p:nvCxnSpPr>
        <p:spPr>
          <a:xfrm flipV="1">
            <a:off x="3206339" y="2965677"/>
            <a:ext cx="4156509" cy="1338563"/>
          </a:xfrm>
          <a:prstGeom prst="straightConnector1">
            <a:avLst/>
          </a:prstGeom>
          <a:ln w="76200">
            <a:solidFill>
              <a:srgbClr val="AF147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F1F41C68-BBE5-655A-6E4D-E2DCC77B8BE6}"/>
              </a:ext>
            </a:extLst>
          </p:cNvPr>
          <p:cNvSpPr/>
          <p:nvPr/>
        </p:nvSpPr>
        <p:spPr>
          <a:xfrm>
            <a:off x="4478221" y="2164748"/>
            <a:ext cx="581995" cy="351035"/>
          </a:xfrm>
          <a:prstGeom prst="roundRect">
            <a:avLst/>
          </a:prstGeom>
          <a:solidFill>
            <a:srgbClr val="AF14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Garamond"/>
                <a:cs typeface="Calibri"/>
              </a:rPr>
              <a:t>-.27*</a:t>
            </a:r>
            <a:endParaRPr lang="en-US" b="1">
              <a:latin typeface="Garamond"/>
            </a:endParaRPr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43ECD460-1DF1-BADF-A150-8EA7E4C9CD68}"/>
              </a:ext>
            </a:extLst>
          </p:cNvPr>
          <p:cNvSpPr/>
          <p:nvPr/>
        </p:nvSpPr>
        <p:spPr>
          <a:xfrm>
            <a:off x="6110167" y="2571750"/>
            <a:ext cx="1584635" cy="965234"/>
          </a:xfrm>
          <a:prstGeom prst="roundRect">
            <a:avLst/>
          </a:prstGeom>
          <a:solidFill>
            <a:srgbClr val="AF14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latin typeface="Garamond"/>
                <a:cs typeface="Calibri"/>
              </a:rPr>
              <a:t>Nightmares</a:t>
            </a:r>
          </a:p>
        </p:txBody>
      </p:sp>
      <p:sp>
        <p:nvSpPr>
          <p:cNvPr id="20" name="Rectangle: Rounded Corners 37">
            <a:extLst>
              <a:ext uri="{FF2B5EF4-FFF2-40B4-BE49-F238E27FC236}">
                <a16:creationId xmlns:a16="http://schemas.microsoft.com/office/drawing/2014/main" id="{2D54C206-7664-C361-BB66-664B95DE706F}"/>
              </a:ext>
            </a:extLst>
          </p:cNvPr>
          <p:cNvSpPr/>
          <p:nvPr/>
        </p:nvSpPr>
        <p:spPr>
          <a:xfrm>
            <a:off x="4474930" y="3038303"/>
            <a:ext cx="581995" cy="351035"/>
          </a:xfrm>
          <a:prstGeom prst="roundRect">
            <a:avLst/>
          </a:prstGeom>
          <a:solidFill>
            <a:srgbClr val="AF14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latin typeface="Garamond"/>
                <a:cs typeface="Calibri"/>
              </a:rPr>
              <a:t>-.04</a:t>
            </a:r>
            <a:endParaRPr lang="en-US" b="1">
              <a:latin typeface="Garamond"/>
            </a:endParaRPr>
          </a:p>
        </p:txBody>
      </p:sp>
      <p:sp>
        <p:nvSpPr>
          <p:cNvPr id="21" name="Rectangle: Rounded Corners 38">
            <a:extLst>
              <a:ext uri="{FF2B5EF4-FFF2-40B4-BE49-F238E27FC236}">
                <a16:creationId xmlns:a16="http://schemas.microsoft.com/office/drawing/2014/main" id="{E1C19140-AC36-9F8E-4F53-DB43487E0D2B}"/>
              </a:ext>
            </a:extLst>
          </p:cNvPr>
          <p:cNvSpPr/>
          <p:nvPr/>
        </p:nvSpPr>
        <p:spPr>
          <a:xfrm>
            <a:off x="4474930" y="3625905"/>
            <a:ext cx="581995" cy="351035"/>
          </a:xfrm>
          <a:prstGeom prst="roundRect">
            <a:avLst/>
          </a:prstGeom>
          <a:solidFill>
            <a:srgbClr val="AF14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latin typeface="Garamond"/>
                <a:cs typeface="Calibri"/>
              </a:rPr>
              <a:t>-.02</a:t>
            </a:r>
            <a:endParaRPr lang="en-US" b="1">
              <a:latin typeface="Garamond"/>
            </a:endParaRPr>
          </a:p>
        </p:txBody>
      </p:sp>
      <p:pic>
        <p:nvPicPr>
          <p:cNvPr id="61" name="Picture 60" descr="Qr code&#10;&#10;Description automatically generated">
            <a:extLst>
              <a:ext uri="{FF2B5EF4-FFF2-40B4-BE49-F238E27FC236}">
                <a16:creationId xmlns:a16="http://schemas.microsoft.com/office/drawing/2014/main" id="{8EE39EAF-327F-6B62-3382-83CEE1D4D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06" y="4118747"/>
            <a:ext cx="897503" cy="897503"/>
          </a:xfrm>
          <a:prstGeom prst="rect">
            <a:avLst/>
          </a:prstGeom>
        </p:spPr>
      </p:pic>
      <p:sp>
        <p:nvSpPr>
          <p:cNvPr id="3" name="Title 23">
            <a:extLst>
              <a:ext uri="{FF2B5EF4-FFF2-40B4-BE49-F238E27FC236}">
                <a16:creationId xmlns:a16="http://schemas.microsoft.com/office/drawing/2014/main" id="{575C8B8A-CD1B-7508-7D5F-170CE4446BFD}"/>
              </a:ext>
            </a:extLst>
          </p:cNvPr>
          <p:cNvSpPr txBox="1">
            <a:spLocks/>
          </p:cNvSpPr>
          <p:nvPr/>
        </p:nvSpPr>
        <p:spPr>
          <a:xfrm>
            <a:off x="159691" y="4698542"/>
            <a:ext cx="1106063" cy="31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 b="1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>
                <a:solidFill>
                  <a:srgbClr val="1F2C8F"/>
                </a:solidFill>
                <a:latin typeface="Garamond" panose="02020404030301010803" pitchFamily="18" charset="0"/>
              </a:rPr>
              <a:t>*p &lt; .01</a:t>
            </a:r>
          </a:p>
        </p:txBody>
      </p:sp>
    </p:spTree>
    <p:extLst>
      <p:ext uri="{BB962C8B-B14F-4D97-AF65-F5344CB8AC3E}">
        <p14:creationId xmlns:p14="http://schemas.microsoft.com/office/powerpoint/2010/main" val="191862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1131570" y="1412748"/>
            <a:ext cx="5074800" cy="57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aramond" panose="02020404030301010803" pitchFamily="18" charset="0"/>
              </a:rPr>
              <a:t>Discussion</a:t>
            </a:r>
            <a:endParaRPr sz="3100">
              <a:latin typeface="Garamond" panose="02020404030301010803" pitchFamily="18" charset="0"/>
            </a:endParaRPr>
          </a:p>
        </p:txBody>
      </p:sp>
      <p:sp>
        <p:nvSpPr>
          <p:cNvPr id="352" name="Google Shape;352;p42"/>
          <p:cNvSpPr txBox="1">
            <a:spLocks noGrp="1"/>
          </p:cNvSpPr>
          <p:nvPr>
            <p:ph type="body" idx="1"/>
          </p:nvPr>
        </p:nvSpPr>
        <p:spPr>
          <a:xfrm>
            <a:off x="1131569" y="2128266"/>
            <a:ext cx="4654375" cy="287512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-US" sz="1800"/>
              <a:t>First study to examine the influence of ADHD symptom severity on the occurrence of nightmare-based dreams while accounting for PTSD symptoms</a:t>
            </a:r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-US" sz="1800"/>
              <a:t>Findings contradict the current literature </a:t>
            </a:r>
          </a:p>
          <a:p>
            <a:pPr lvl="1" indent="-317500">
              <a:buSzPts val="1400"/>
              <a:buFont typeface="Courier New" panose="02070309020205020404" pitchFamily="49" charset="0"/>
              <a:buChar char="o"/>
            </a:pPr>
            <a:r>
              <a:rPr lang="en-US" sz="1800"/>
              <a:t>Implies a need to re-assess the reported sleep disturbances for people with ADHD </a:t>
            </a:r>
          </a:p>
          <a:p>
            <a:pPr marL="139700" lvl="0" indent="0" algn="l" rtl="0">
              <a:spcBef>
                <a:spcPts val="300"/>
              </a:spcBef>
              <a:spcAft>
                <a:spcPts val="0"/>
              </a:spcAft>
              <a:buSzPts val="1400"/>
            </a:pPr>
            <a:endParaRPr 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2596-22AB-AD07-1B18-6057A307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1" y="1268809"/>
            <a:ext cx="4270200" cy="576000"/>
          </a:xfrm>
        </p:spPr>
        <p:txBody>
          <a:bodyPr wrap="square" anchor="ctr">
            <a:normAutofit/>
          </a:bodyPr>
          <a:lstStyle/>
          <a:p>
            <a:pPr>
              <a:lnSpc>
                <a:spcPct val="100795"/>
              </a:lnSpc>
            </a:pPr>
            <a:r>
              <a:rPr lang="en-US" sz="3200">
                <a:latin typeface="Garamond" panose="02020404030301010803" pitchFamily="18" charset="0"/>
              </a:rPr>
              <a:t>Future Directions </a:t>
            </a:r>
          </a:p>
        </p:txBody>
      </p:sp>
      <p:sp>
        <p:nvSpPr>
          <p:cNvPr id="4" name="Google Shape;352;p42">
            <a:extLst>
              <a:ext uri="{FF2B5EF4-FFF2-40B4-BE49-F238E27FC236}">
                <a16:creationId xmlns:a16="http://schemas.microsoft.com/office/drawing/2014/main" id="{641EDCEE-310E-CEC9-B1D6-C7577B301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24711" y="2002221"/>
            <a:ext cx="3731067" cy="2853558"/>
          </a:xfr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82600" indent="-342900">
              <a:lnSpc>
                <a:spcPct val="90000"/>
              </a:lnSpc>
              <a:spcBef>
                <a:spcPts val="30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sz="2200"/>
              <a:t>Conducting another study that includes questionnaires on participant’s prescribed medication intake</a:t>
            </a:r>
          </a:p>
          <a:p>
            <a:pPr marL="139700" indent="0">
              <a:lnSpc>
                <a:spcPct val="90000"/>
              </a:lnSpc>
              <a:spcBef>
                <a:spcPts val="300"/>
              </a:spcBef>
              <a:buSzPts val="1400"/>
            </a:pPr>
            <a:r>
              <a:rPr lang="en-US" sz="2200"/>
              <a:t> </a:t>
            </a:r>
          </a:p>
          <a:p>
            <a:pPr marL="482600" indent="-342900">
              <a:lnSpc>
                <a:spcPct val="90000"/>
              </a:lnSpc>
              <a:spcBef>
                <a:spcPts val="30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sz="2200"/>
              <a:t>Applying EEG components to monitor the circadian rhythm  </a:t>
            </a:r>
          </a:p>
          <a:p>
            <a:pPr marL="139700" indent="0">
              <a:lnSpc>
                <a:spcPct val="90000"/>
              </a:lnSpc>
              <a:spcBef>
                <a:spcPts val="300"/>
              </a:spcBef>
              <a:buSzPts val="1400"/>
            </a:pPr>
            <a:endParaRPr lang="en-US" sz="1400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6E1AB159-F731-75DF-9C35-9C84BA8E5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12" y="1714463"/>
            <a:ext cx="3502518" cy="2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9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"/>
          <p:cNvSpPr txBox="1">
            <a:spLocks noGrp="1"/>
          </p:cNvSpPr>
          <p:nvPr>
            <p:ph type="ctrTitle"/>
          </p:nvPr>
        </p:nvSpPr>
        <p:spPr>
          <a:xfrm>
            <a:off x="5926661" y="2820128"/>
            <a:ext cx="3127200" cy="500700"/>
          </a:xfrm>
          <a:prstGeom prst="rect">
            <a:avLst/>
          </a:prstGeom>
        </p:spPr>
        <p:txBody>
          <a:bodyPr spcFirstLastPara="1" wrap="square" lIns="68575" tIns="0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aramond" panose="02020404030301010803" pitchFamily="18" charset="0"/>
              </a:rPr>
              <a:t>Thank You!</a:t>
            </a:r>
            <a:endParaRPr sz="3200">
              <a:latin typeface="Garamond" panose="02020404030301010803" pitchFamily="18" charset="0"/>
            </a:endParaRPr>
          </a:p>
        </p:txBody>
      </p:sp>
      <p:pic>
        <p:nvPicPr>
          <p:cNvPr id="2" name="Google Shape;353;p42">
            <a:extLst>
              <a:ext uri="{FF2B5EF4-FFF2-40B4-BE49-F238E27FC236}">
                <a16:creationId xmlns:a16="http://schemas.microsoft.com/office/drawing/2014/main" id="{FCD80479-859C-0F29-93FF-97E2F990CC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165" y="3041481"/>
            <a:ext cx="1166083" cy="11818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3;p34">
            <a:extLst>
              <a:ext uri="{FF2B5EF4-FFF2-40B4-BE49-F238E27FC236}">
                <a16:creationId xmlns:a16="http://schemas.microsoft.com/office/drawing/2014/main" id="{E023231A-2E9B-E9EC-955D-26BFBB20DD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96361" y="3302688"/>
            <a:ext cx="30303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 sz="1500" b="1">
                <a:solidFill>
                  <a:srgbClr val="1F2C8F"/>
                </a:solidFill>
              </a:rPr>
              <a:t>Zoe R. Smith, PhD, LCP</a:t>
            </a: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 sz="1500" u="sng">
                <a:solidFill>
                  <a:srgbClr val="1F2C8F"/>
                </a:solidFill>
                <a:hlinkClick r:id="rId4"/>
              </a:rPr>
              <a:t>zsmith5@luc.edu</a:t>
            </a:r>
            <a:endParaRPr lang="en-US" sz="1500" u="sng">
              <a:solidFill>
                <a:srgbClr val="1F2C8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 sz="1500">
                <a:solidFill>
                  <a:srgbClr val="1F2C8F"/>
                </a:solidFill>
              </a:rPr>
              <a:t>@</a:t>
            </a:r>
            <a:r>
              <a:rPr lang="en-US" sz="1500" err="1">
                <a:solidFill>
                  <a:srgbClr val="1F2C8F"/>
                </a:solidFill>
              </a:rPr>
              <a:t>DrZoeRSmith</a:t>
            </a:r>
            <a:endParaRPr lang="en-US" sz="1500">
              <a:solidFill>
                <a:srgbClr val="1F2C8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>
              <a:solidFill>
                <a:srgbClr val="1F2C8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>
              <a:solidFill>
                <a:srgbClr val="1F2C8F"/>
              </a:solidFill>
            </a:endParaRPr>
          </a:p>
        </p:txBody>
      </p:sp>
      <p:sp>
        <p:nvSpPr>
          <p:cNvPr id="6" name="Google Shape;284;p34">
            <a:extLst>
              <a:ext uri="{FF2B5EF4-FFF2-40B4-BE49-F238E27FC236}">
                <a16:creationId xmlns:a16="http://schemas.microsoft.com/office/drawing/2014/main" id="{C867010C-5632-199A-9424-34E8B02E0088}"/>
              </a:ext>
            </a:extLst>
          </p:cNvPr>
          <p:cNvSpPr txBox="1">
            <a:spLocks/>
          </p:cNvSpPr>
          <p:nvPr/>
        </p:nvSpPr>
        <p:spPr>
          <a:xfrm>
            <a:off x="234161" y="3302688"/>
            <a:ext cx="26622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indent="0" algn="ctr">
              <a:spcBef>
                <a:spcPts val="300"/>
              </a:spcBef>
            </a:pPr>
            <a:r>
              <a:rPr lang="en-US" sz="1500" b="1">
                <a:solidFill>
                  <a:srgbClr val="1F2C8F"/>
                </a:solidFill>
              </a:rPr>
              <a:t>Julianna Collazo Vargas </a:t>
            </a:r>
          </a:p>
          <a:p>
            <a:pPr marL="0" indent="0" algn="ctr">
              <a:spcBef>
                <a:spcPts val="300"/>
              </a:spcBef>
            </a:pPr>
            <a:r>
              <a:rPr lang="en-US" sz="1500" u="sng">
                <a:solidFill>
                  <a:srgbClr val="1F2C8F"/>
                </a:solidFill>
                <a:hlinkClick r:id="rId5"/>
              </a:rPr>
              <a:t>jcollazovargas@luc.edu</a:t>
            </a:r>
            <a:endParaRPr lang="en-US" sz="1500" u="sng">
              <a:solidFill>
                <a:srgbClr val="1F2C8F"/>
              </a:solidFill>
            </a:endParaRPr>
          </a:p>
          <a:p>
            <a:pPr marL="0" indent="0" algn="ctr">
              <a:spcBef>
                <a:spcPts val="300"/>
              </a:spcBef>
            </a:pPr>
            <a:r>
              <a:rPr lang="en-US" sz="1500">
                <a:solidFill>
                  <a:srgbClr val="1F2C8F"/>
                </a:solidFill>
              </a:rPr>
              <a:t>@juli_collazov</a:t>
            </a:r>
          </a:p>
          <a:p>
            <a:pPr marL="0" indent="0" algn="ctr">
              <a:spcBef>
                <a:spcPts val="300"/>
              </a:spcBef>
            </a:pPr>
            <a:endParaRPr lang="en-US">
              <a:solidFill>
                <a:srgbClr val="1F2C8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96CCA6-917E-5121-6B90-00F0D20EC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22" y="1254478"/>
            <a:ext cx="1526477" cy="2035303"/>
          </a:xfrm>
          <a:prstGeom prst="rect">
            <a:avLst/>
          </a:prstGeom>
        </p:spPr>
      </p:pic>
      <p:pic>
        <p:nvPicPr>
          <p:cNvPr id="3" name="Picture 3" descr="A picture containing grass, outdoor, sky, person&#10;&#10;Description automatically generated">
            <a:extLst>
              <a:ext uri="{FF2B5EF4-FFF2-40B4-BE49-F238E27FC236}">
                <a16:creationId xmlns:a16="http://schemas.microsoft.com/office/drawing/2014/main" id="{C23AAC4C-F459-F6DC-A7D5-2AF45CE39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332" y="1250804"/>
            <a:ext cx="1546141" cy="2039500"/>
          </a:xfrm>
          <a:prstGeom prst="rect">
            <a:avLst/>
          </a:prstGeom>
        </p:spPr>
      </p:pic>
      <p:pic>
        <p:nvPicPr>
          <p:cNvPr id="4" name="Graphic 3" descr="Envelope outline">
            <a:extLst>
              <a:ext uri="{FF2B5EF4-FFF2-40B4-BE49-F238E27FC236}">
                <a16:creationId xmlns:a16="http://schemas.microsoft.com/office/drawing/2014/main" id="{A19F9B85-01FC-ADD9-F264-9CE21DC8F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942" y="3650430"/>
            <a:ext cx="215810" cy="221400"/>
          </a:xfrm>
          <a:prstGeom prst="rect">
            <a:avLst/>
          </a:prstGeom>
        </p:spPr>
      </p:pic>
      <p:sp>
        <p:nvSpPr>
          <p:cNvPr id="7" name="Graphic 3">
            <a:extLst>
              <a:ext uri="{FF2B5EF4-FFF2-40B4-BE49-F238E27FC236}">
                <a16:creationId xmlns:a16="http://schemas.microsoft.com/office/drawing/2014/main" id="{D170F155-B922-AFB2-CA9D-8781E832EA88}"/>
              </a:ext>
            </a:extLst>
          </p:cNvPr>
          <p:cNvSpPr/>
          <p:nvPr/>
        </p:nvSpPr>
        <p:spPr>
          <a:xfrm>
            <a:off x="768472" y="3883564"/>
            <a:ext cx="215810" cy="221401"/>
          </a:xfrm>
          <a:custGeom>
            <a:avLst/>
            <a:gdLst>
              <a:gd name="connsiteX0" fmla="*/ 469046 w 470449"/>
              <a:gd name="connsiteY0" fmla="*/ 53244 h 381747"/>
              <a:gd name="connsiteX1" fmla="*/ 424987 w 470449"/>
              <a:gd name="connsiteY1" fmla="*/ 62689 h 381747"/>
              <a:gd name="connsiteX2" fmla="*/ 467904 w 470449"/>
              <a:gd name="connsiteY2" fmla="*/ 25816 h 381747"/>
              <a:gd name="connsiteX3" fmla="*/ 406552 w 470449"/>
              <a:gd name="connsiteY3" fmla="*/ 38071 h 381747"/>
              <a:gd name="connsiteX4" fmla="*/ 212800 w 470449"/>
              <a:gd name="connsiteY4" fmla="*/ 132327 h 381747"/>
              <a:gd name="connsiteX5" fmla="*/ 100011 w 470449"/>
              <a:gd name="connsiteY5" fmla="*/ 89212 h 381747"/>
              <a:gd name="connsiteX6" fmla="*/ 53757 w 470449"/>
              <a:gd name="connsiteY6" fmla="*/ 54213 h 381747"/>
              <a:gd name="connsiteX7" fmla="*/ 129713 w 470449"/>
              <a:gd name="connsiteY7" fmla="*/ 208606 h 381747"/>
              <a:gd name="connsiteX8" fmla="*/ 72587 w 470449"/>
              <a:gd name="connsiteY8" fmla="*/ 198328 h 381747"/>
              <a:gd name="connsiteX9" fmla="*/ 160454 w 470449"/>
              <a:gd name="connsiteY9" fmla="*/ 288622 h 381747"/>
              <a:gd name="connsiteX10" fmla="*/ -1403 w 470449"/>
              <a:gd name="connsiteY10" fmla="*/ 309321 h 381747"/>
              <a:gd name="connsiteX11" fmla="*/ 429905 w 470449"/>
              <a:gd name="connsiteY11" fmla="*/ 86456 h 38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449" h="381747">
                <a:moveTo>
                  <a:pt x="469046" y="53244"/>
                </a:moveTo>
                <a:lnTo>
                  <a:pt x="424987" y="62689"/>
                </a:lnTo>
                <a:lnTo>
                  <a:pt x="467904" y="25816"/>
                </a:lnTo>
                <a:lnTo>
                  <a:pt x="406552" y="38071"/>
                </a:lnTo>
                <a:cubicBezTo>
                  <a:pt x="334408" y="-49214"/>
                  <a:pt x="188724" y="21752"/>
                  <a:pt x="212800" y="132327"/>
                </a:cubicBezTo>
                <a:cubicBezTo>
                  <a:pt x="184557" y="112062"/>
                  <a:pt x="135564" y="105523"/>
                  <a:pt x="100011" y="89212"/>
                </a:cubicBezTo>
                <a:cubicBezTo>
                  <a:pt x="51452" y="66931"/>
                  <a:pt x="56525" y="42681"/>
                  <a:pt x="53757" y="54213"/>
                </a:cubicBezTo>
                <a:cubicBezTo>
                  <a:pt x="32599" y="142910"/>
                  <a:pt x="109147" y="207464"/>
                  <a:pt x="129713" y="208606"/>
                </a:cubicBezTo>
                <a:cubicBezTo>
                  <a:pt x="110290" y="211461"/>
                  <a:pt x="72587" y="198328"/>
                  <a:pt x="72587" y="198328"/>
                </a:cubicBezTo>
                <a:cubicBezTo>
                  <a:pt x="72587" y="198328"/>
                  <a:pt x="72587" y="246882"/>
                  <a:pt x="160454" y="288622"/>
                </a:cubicBezTo>
                <a:cubicBezTo>
                  <a:pt x="110278" y="312116"/>
                  <a:pt x="53085" y="319323"/>
                  <a:pt x="-1403" y="309321"/>
                </a:cubicBezTo>
                <a:cubicBezTo>
                  <a:pt x="171519" y="478623"/>
                  <a:pt x="467410" y="323763"/>
                  <a:pt x="429905" y="8645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  <p:pic>
        <p:nvPicPr>
          <p:cNvPr id="8" name="Graphic 7" descr="Envelope outline">
            <a:extLst>
              <a:ext uri="{FF2B5EF4-FFF2-40B4-BE49-F238E27FC236}">
                <a16:creationId xmlns:a16="http://schemas.microsoft.com/office/drawing/2014/main" id="{B757DF75-67EC-F265-A566-3B14463A8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0427" y="3662164"/>
            <a:ext cx="215810" cy="221400"/>
          </a:xfrm>
          <a:prstGeom prst="rect">
            <a:avLst/>
          </a:prstGeom>
        </p:spPr>
      </p:pic>
      <p:sp>
        <p:nvSpPr>
          <p:cNvPr id="10" name="Graphic 3">
            <a:extLst>
              <a:ext uri="{FF2B5EF4-FFF2-40B4-BE49-F238E27FC236}">
                <a16:creationId xmlns:a16="http://schemas.microsoft.com/office/drawing/2014/main" id="{2F764676-701D-FD62-5C3A-D05FD74E0598}"/>
              </a:ext>
            </a:extLst>
          </p:cNvPr>
          <p:cNvSpPr/>
          <p:nvPr/>
        </p:nvSpPr>
        <p:spPr>
          <a:xfrm>
            <a:off x="3544445" y="3890650"/>
            <a:ext cx="215810" cy="221401"/>
          </a:xfrm>
          <a:custGeom>
            <a:avLst/>
            <a:gdLst>
              <a:gd name="connsiteX0" fmla="*/ 469046 w 470449"/>
              <a:gd name="connsiteY0" fmla="*/ 53244 h 381747"/>
              <a:gd name="connsiteX1" fmla="*/ 424987 w 470449"/>
              <a:gd name="connsiteY1" fmla="*/ 62689 h 381747"/>
              <a:gd name="connsiteX2" fmla="*/ 467904 w 470449"/>
              <a:gd name="connsiteY2" fmla="*/ 25816 h 381747"/>
              <a:gd name="connsiteX3" fmla="*/ 406552 w 470449"/>
              <a:gd name="connsiteY3" fmla="*/ 38071 h 381747"/>
              <a:gd name="connsiteX4" fmla="*/ 212800 w 470449"/>
              <a:gd name="connsiteY4" fmla="*/ 132327 h 381747"/>
              <a:gd name="connsiteX5" fmla="*/ 100011 w 470449"/>
              <a:gd name="connsiteY5" fmla="*/ 89212 h 381747"/>
              <a:gd name="connsiteX6" fmla="*/ 53757 w 470449"/>
              <a:gd name="connsiteY6" fmla="*/ 54213 h 381747"/>
              <a:gd name="connsiteX7" fmla="*/ 129713 w 470449"/>
              <a:gd name="connsiteY7" fmla="*/ 208606 h 381747"/>
              <a:gd name="connsiteX8" fmla="*/ 72587 w 470449"/>
              <a:gd name="connsiteY8" fmla="*/ 198328 h 381747"/>
              <a:gd name="connsiteX9" fmla="*/ 160454 w 470449"/>
              <a:gd name="connsiteY9" fmla="*/ 288622 h 381747"/>
              <a:gd name="connsiteX10" fmla="*/ -1403 w 470449"/>
              <a:gd name="connsiteY10" fmla="*/ 309321 h 381747"/>
              <a:gd name="connsiteX11" fmla="*/ 429905 w 470449"/>
              <a:gd name="connsiteY11" fmla="*/ 86456 h 38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449" h="381747">
                <a:moveTo>
                  <a:pt x="469046" y="53244"/>
                </a:moveTo>
                <a:lnTo>
                  <a:pt x="424987" y="62689"/>
                </a:lnTo>
                <a:lnTo>
                  <a:pt x="467904" y="25816"/>
                </a:lnTo>
                <a:lnTo>
                  <a:pt x="406552" y="38071"/>
                </a:lnTo>
                <a:cubicBezTo>
                  <a:pt x="334408" y="-49214"/>
                  <a:pt x="188724" y="21752"/>
                  <a:pt x="212800" y="132327"/>
                </a:cubicBezTo>
                <a:cubicBezTo>
                  <a:pt x="184557" y="112062"/>
                  <a:pt x="135564" y="105523"/>
                  <a:pt x="100011" y="89212"/>
                </a:cubicBezTo>
                <a:cubicBezTo>
                  <a:pt x="51452" y="66931"/>
                  <a:pt x="56525" y="42681"/>
                  <a:pt x="53757" y="54213"/>
                </a:cubicBezTo>
                <a:cubicBezTo>
                  <a:pt x="32599" y="142910"/>
                  <a:pt x="109147" y="207464"/>
                  <a:pt x="129713" y="208606"/>
                </a:cubicBezTo>
                <a:cubicBezTo>
                  <a:pt x="110290" y="211461"/>
                  <a:pt x="72587" y="198328"/>
                  <a:pt x="72587" y="198328"/>
                </a:cubicBezTo>
                <a:cubicBezTo>
                  <a:pt x="72587" y="198328"/>
                  <a:pt x="72587" y="246882"/>
                  <a:pt x="160454" y="288622"/>
                </a:cubicBezTo>
                <a:cubicBezTo>
                  <a:pt x="110278" y="312116"/>
                  <a:pt x="53085" y="319323"/>
                  <a:pt x="-1403" y="309321"/>
                </a:cubicBezTo>
                <a:cubicBezTo>
                  <a:pt x="171519" y="478623"/>
                  <a:pt x="467410" y="323763"/>
                  <a:pt x="429905" y="8645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09B2-8693-2F71-D46A-DE41B3CC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panose="02020404030301010803" pitchFamily="18" charset="0"/>
              </a:rPr>
              <a:t>ACCTION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50ED0-48C2-2E58-D891-D11EC1BC9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570" y="2128266"/>
            <a:ext cx="5421409" cy="2002432"/>
          </a:xfrm>
        </p:spPr>
        <p:txBody>
          <a:bodyPr/>
          <a:lstStyle/>
          <a:p>
            <a:pPr marL="514350" indent="-285750">
              <a:buFont typeface="Courier New" panose="02070309020205020404" pitchFamily="49" charset="0"/>
              <a:buChar char="o"/>
            </a:pPr>
            <a:r>
              <a:rPr lang="en-US" sz="1400"/>
              <a:t>Community-based research team </a:t>
            </a:r>
          </a:p>
          <a:p>
            <a:pPr marL="514350" indent="-285750">
              <a:buFont typeface="Courier New" panose="02070309020205020404" pitchFamily="49" charset="0"/>
              <a:buChar char="o"/>
            </a:pPr>
            <a:r>
              <a:rPr lang="en-US" sz="1400"/>
              <a:t>Focused on creating culturally responsive assessments and interventions for Black and Latine teens with ADHD</a:t>
            </a:r>
          </a:p>
          <a:p>
            <a:pPr marL="514350" indent="-285750">
              <a:buFont typeface="Courier New" panose="02070309020205020404" pitchFamily="49" charset="0"/>
              <a:buChar char="o"/>
            </a:pPr>
            <a:r>
              <a:rPr lang="en-US" sz="1400"/>
              <a:t>Today’s research comes from our "College Student Study," </a:t>
            </a:r>
          </a:p>
          <a:p>
            <a:pPr marL="971550" lvl="1" indent="-285750">
              <a:buFont typeface="Courier New" panose="02070309020205020404" pitchFamily="49" charset="0"/>
              <a:buChar char="o"/>
            </a:pPr>
            <a:r>
              <a:rPr lang="en-US" sz="1400"/>
              <a:t>With the purpose of understanding Loyola students' experiences with mental health and related outcomes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509809-15B9-4D7E-6184-88C90054E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3" y="186246"/>
            <a:ext cx="1041085" cy="10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Google Shape;291;p35">
            <a:extLst>
              <a:ext uri="{FF2B5EF4-FFF2-40B4-BE49-F238E27FC236}">
                <a16:creationId xmlns:a16="http://schemas.microsoft.com/office/drawing/2014/main" id="{09EDCDE7-EF1B-E7B6-739F-F2EE8E1031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7326" y="1440516"/>
            <a:ext cx="507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767DB"/>
              </a:buClr>
              <a:buSzPts val="3300"/>
              <a:buFont typeface="EB Garamond"/>
              <a:buNone/>
            </a:pPr>
            <a:r>
              <a:rPr lang="en-US" sz="2800">
                <a:solidFill>
                  <a:srgbClr val="1F2C8F"/>
                </a:solidFill>
                <a:latin typeface="EB Garamond"/>
                <a:ea typeface="EB Garamond"/>
                <a:cs typeface="EB Garamond"/>
                <a:sym typeface="EB Garamond"/>
              </a:rPr>
              <a:t>ADHD</a:t>
            </a:r>
            <a:r>
              <a:rPr lang="en-US" sz="1800">
                <a:solidFill>
                  <a:srgbClr val="1F2C8F"/>
                </a:solidFill>
                <a:latin typeface="EB Garamond"/>
                <a:ea typeface="EB Garamond"/>
                <a:cs typeface="EB Garamond"/>
                <a:sym typeface="EB Garamond"/>
              </a:rPr>
              <a:t>(DSM-V)</a:t>
            </a:r>
            <a:endParaRPr sz="2800">
              <a:solidFill>
                <a:srgbClr val="1F2C8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292;p35">
            <a:extLst>
              <a:ext uri="{FF2B5EF4-FFF2-40B4-BE49-F238E27FC236}">
                <a16:creationId xmlns:a16="http://schemas.microsoft.com/office/drawing/2014/main" id="{ADF3EC83-4467-CA28-0E17-89650E282F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39726" y="2108542"/>
            <a:ext cx="5310000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indent="-317500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800" b="0">
                <a:solidFill>
                  <a:srgbClr val="1F2C8F"/>
                </a:solidFill>
              </a:rPr>
              <a:t>Most common neurodevelopmental diagnosis</a:t>
            </a:r>
            <a:endParaRPr lang="en-US" sz="1800" b="0"/>
          </a:p>
          <a:p>
            <a:pPr lvl="1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1F2C8F"/>
                </a:solidFill>
              </a:rPr>
              <a:t>Symptoms include inattention, difficulty with executive functioning, restlessness, and impulsivity</a:t>
            </a:r>
          </a:p>
          <a:p>
            <a:pPr indent="-317500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800" b="0">
                <a:solidFill>
                  <a:srgbClr val="1F2C8F"/>
                </a:solidFill>
              </a:rPr>
              <a:t>Most research has focused on children with ADHD,</a:t>
            </a:r>
          </a:p>
          <a:p>
            <a:pPr lvl="1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1F2C8F"/>
                </a:solidFill>
              </a:rPr>
              <a:t>However, ADHD continues into adulthood</a:t>
            </a:r>
          </a:p>
          <a:p>
            <a:pPr indent="-317500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800" b="0">
                <a:solidFill>
                  <a:srgbClr val="1F2C8F"/>
                </a:solidFill>
              </a:rPr>
              <a:t>This study will focus on adults showing symptoms of ADHD</a:t>
            </a:r>
          </a:p>
          <a:p>
            <a:pPr marL="139700" indent="0">
              <a:spcBef>
                <a:spcPts val="0"/>
              </a:spcBef>
              <a:buClr>
                <a:srgbClr val="1F2C8F"/>
              </a:buClr>
              <a:buSzPts val="1400"/>
            </a:pPr>
            <a:endParaRPr lang="en-US" sz="1400">
              <a:solidFill>
                <a:srgbClr val="1F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0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1124712" y="827374"/>
            <a:ext cx="4270200" cy="576000"/>
          </a:xfr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767DB"/>
              </a:buClr>
              <a:buSzPts val="3300"/>
              <a:buFont typeface="EB Garamond"/>
              <a:buNone/>
            </a:pPr>
            <a:r>
              <a:rPr lang="en-US">
                <a:latin typeface="Garamond" panose="02020404030301010803" pitchFamily="18" charset="0"/>
              </a:rPr>
              <a:t>ADHD n Sleep</a:t>
            </a:r>
            <a:r>
              <a:rPr lang="en-US"/>
              <a:t> </a:t>
            </a:r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784081" y="1403374"/>
            <a:ext cx="4610831" cy="3594295"/>
          </a:xfrm>
        </p:spPr>
        <p:txBody>
          <a:bodyPr spcFirstLastPara="1" wrap="square" lIns="34275" tIns="34275" rIns="34275" bIns="34275" anchor="t" anchorCtr="0">
            <a:normAutofit fontScale="85000" lnSpcReduction="10000"/>
          </a:bodyPr>
          <a:lstStyle/>
          <a:p>
            <a:pPr marL="482600" lvl="0" indent="-342900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/>
              <a:t>Those with ADHD report sleep problems:</a:t>
            </a:r>
          </a:p>
          <a:p>
            <a:pPr marL="939800" lvl="1" indent="-342900">
              <a:lnSpc>
                <a:spcPct val="140000"/>
              </a:lnSpc>
              <a:spcAft>
                <a:spcPts val="60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/>
              <a:t> Restlessness, daytime sleepiness, more variability in sleep quality, and nighttime wakening </a:t>
            </a:r>
            <a:r>
              <a:rPr lang="en-US">
                <a:effectLst/>
              </a:rPr>
              <a:t>(Langberg et al., 2019; Zunker et al., 2015)</a:t>
            </a:r>
            <a:endParaRPr lang="en-US" sz="2000">
              <a:effectLst/>
            </a:endParaRPr>
          </a:p>
          <a:p>
            <a:pPr marL="482600" lvl="0" indent="-342900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/>
              <a:t>During REM sleep, they experience nocturnal hyperactivity with significant delays in cortisol rhythms </a:t>
            </a:r>
          </a:p>
          <a:p>
            <a:pPr marL="939800" lvl="1" indent="-342900">
              <a:lnSpc>
                <a:spcPct val="140000"/>
              </a:lnSpc>
              <a:spcAft>
                <a:spcPts val="60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/>
              <a:t>Leading to negative effects on sleep duration and quality </a:t>
            </a:r>
            <a:r>
              <a:rPr lang="en-US">
                <a:effectLst/>
              </a:rPr>
              <a:t>(Langberg et al., 2019)</a:t>
            </a:r>
          </a:p>
          <a:p>
            <a:pPr marL="457200" lvl="0" indent="-317500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1F2C8F"/>
              </a:buClr>
              <a:buSzPts val="1400"/>
              <a:buChar char="●"/>
            </a:pPr>
            <a:endParaRPr lang="en-US" sz="1400"/>
          </a:p>
        </p:txBody>
      </p:sp>
      <p:sp>
        <p:nvSpPr>
          <p:cNvPr id="290" name="Google Shape;290;p35" hidden="1"/>
          <p:cNvSpPr txBox="1">
            <a:spLocks noGrp="1"/>
          </p:cNvSpPr>
          <p:nvPr>
            <p:ph type="sldNum" idx="4294967295"/>
          </p:nvPr>
        </p:nvSpPr>
        <p:spPr>
          <a:xfrm>
            <a:off x="8209026" y="855363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400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 lang="en" sz="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sldNum" idx="12"/>
          </p:nvPr>
        </p:nvSpPr>
        <p:spPr>
          <a:xfrm>
            <a:off x="8209026" y="855363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1307126" y="1203009"/>
            <a:ext cx="5074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767DB"/>
              </a:buClr>
              <a:buSzPts val="3300"/>
              <a:buFont typeface="EB Garamond"/>
              <a:buNone/>
            </a:pPr>
            <a:r>
              <a:rPr lang="en-US">
                <a:solidFill>
                  <a:srgbClr val="1F2C8F"/>
                </a:solidFill>
                <a:latin typeface="EB Garamond"/>
                <a:ea typeface="EB Garamond"/>
                <a:cs typeface="EB Garamond"/>
                <a:sym typeface="EB Garamond"/>
              </a:rPr>
              <a:t>ADHD n Nightmares</a:t>
            </a:r>
            <a:endParaRPr>
              <a:solidFill>
                <a:srgbClr val="1F2C8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1189526" y="1871034"/>
            <a:ext cx="5310000" cy="268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2C8F"/>
                </a:solidFill>
              </a:rPr>
              <a:t>Those with ADHD experience daytime distress causing an increase in negative-toned dreams </a:t>
            </a: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endParaRPr lang="en-US" sz="2000">
              <a:solidFill>
                <a:srgbClr val="1F2C8F"/>
              </a:solidFill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2C8F"/>
                </a:solidFill>
              </a:rPr>
              <a:t>Schredl et al. (2016) study examined nightmare experiences for people with ADHD, finding they had higher levels of nightmares </a:t>
            </a:r>
          </a:p>
          <a:p>
            <a:pPr marL="939800" lvl="1" indent="-342900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2C8F"/>
                </a:solidFill>
              </a:rPr>
              <a:t>Yet, PTSD symptoms were not taken into account </a:t>
            </a:r>
            <a:r>
              <a:rPr lang="en-US" sz="1600">
                <a:solidFill>
                  <a:srgbClr val="1F2C8F"/>
                </a:solidFill>
              </a:rPr>
              <a:t>(Schredl et al., 2016)</a:t>
            </a:r>
          </a:p>
          <a:p>
            <a:pPr indent="-317500">
              <a:spcBef>
                <a:spcPts val="0"/>
              </a:spcBef>
              <a:buClr>
                <a:srgbClr val="1F2C8F"/>
              </a:buClr>
              <a:buSzPts val="1400"/>
              <a:buChar char="●"/>
            </a:pPr>
            <a:endParaRPr>
              <a:solidFill>
                <a:srgbClr val="1F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7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3168396" y="1707642"/>
            <a:ext cx="5074800" cy="576000"/>
          </a:xfr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767DB"/>
              </a:buClr>
              <a:buSzPts val="3300"/>
              <a:buFont typeface="EB Garamond"/>
              <a:buNone/>
            </a:pPr>
            <a:r>
              <a:rPr lang="en-US">
                <a:latin typeface="Garamond" panose="02020404030301010803" pitchFamily="18" charset="0"/>
              </a:rPr>
              <a:t>ADHD n PTSD</a:t>
            </a:r>
            <a:endParaRPr lang="en-US"/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3168396" y="2417064"/>
            <a:ext cx="4209866" cy="2589377"/>
          </a:xfrm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482600" indent="-342900">
              <a:spcBef>
                <a:spcPts val="0"/>
              </a:spcBef>
              <a:spcAft>
                <a:spcPts val="60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b="1"/>
              <a:t>PTSD</a:t>
            </a:r>
            <a:r>
              <a:rPr lang="en-US" sz="2000"/>
              <a:t>: diagnosis includes symptoms of hypervigilance, disturbed sleep, reoccurring nightmares, distraction, and much more </a:t>
            </a:r>
            <a:r>
              <a:rPr lang="en-US" sz="1600"/>
              <a:t>(DSM-V, 2013)</a:t>
            </a:r>
          </a:p>
          <a:p>
            <a:pPr marL="482600" indent="-342900">
              <a:spcBef>
                <a:spcPts val="0"/>
              </a:spcBef>
              <a:spcAft>
                <a:spcPts val="600"/>
              </a:spcAft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b="1"/>
              <a:t>80% </a:t>
            </a:r>
            <a:r>
              <a:rPr lang="en-US" sz="2000"/>
              <a:t>of</a:t>
            </a:r>
            <a:r>
              <a:rPr lang="en-US" sz="2000" b="1"/>
              <a:t> </a:t>
            </a:r>
            <a:r>
              <a:rPr lang="en-US" sz="2000"/>
              <a:t>adults with ADHD meet the criteria for PTSD </a:t>
            </a:r>
            <a:r>
              <a:rPr lang="en-US" sz="1600"/>
              <a:t>(</a:t>
            </a:r>
            <a:r>
              <a:rPr lang="en-US" sz="1600" err="1"/>
              <a:t>Antshel</a:t>
            </a:r>
            <a:r>
              <a:rPr lang="en-US" sz="1600"/>
              <a:t> et al., 2013)</a:t>
            </a:r>
            <a:endParaRPr lang="en-US" sz="1800"/>
          </a:p>
        </p:txBody>
      </p:sp>
      <p:sp>
        <p:nvSpPr>
          <p:cNvPr id="290" name="Google Shape;290;p35" hidden="1"/>
          <p:cNvSpPr txBox="1">
            <a:spLocks noGrp="1"/>
          </p:cNvSpPr>
          <p:nvPr>
            <p:ph type="sldNum" idx="12"/>
          </p:nvPr>
        </p:nvSpPr>
        <p:spPr>
          <a:xfrm>
            <a:off x="8209026" y="855363"/>
            <a:ext cx="740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400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 lang="en" sz="400"/>
          </a:p>
        </p:txBody>
      </p:sp>
    </p:spTree>
    <p:extLst>
      <p:ext uri="{BB962C8B-B14F-4D97-AF65-F5344CB8AC3E}">
        <p14:creationId xmlns:p14="http://schemas.microsoft.com/office/powerpoint/2010/main" val="185051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sldNum" idx="12"/>
          </p:nvPr>
        </p:nvSpPr>
        <p:spPr>
          <a:xfrm>
            <a:off x="6156769" y="257175"/>
            <a:ext cx="5556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67A1F8-9DEE-4DC6-10AC-74A2217F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088" y="1507198"/>
            <a:ext cx="6124200" cy="576000"/>
          </a:xfrm>
        </p:spPr>
        <p:txBody>
          <a:bodyPr/>
          <a:lstStyle/>
          <a:p>
            <a:r>
              <a:rPr lang="en-US">
                <a:latin typeface="Garamond" panose="02020404030301010803" pitchFamily="18" charset="0"/>
              </a:rPr>
              <a:t>Purpose</a:t>
            </a:r>
          </a:p>
        </p:txBody>
      </p:sp>
      <p:sp>
        <p:nvSpPr>
          <p:cNvPr id="8" name="Google Shape;292;p35">
            <a:extLst>
              <a:ext uri="{FF2B5EF4-FFF2-40B4-BE49-F238E27FC236}">
                <a16:creationId xmlns:a16="http://schemas.microsoft.com/office/drawing/2014/main" id="{2959CE77-F0B1-1585-707F-91EBB3A224A8}"/>
              </a:ext>
            </a:extLst>
          </p:cNvPr>
          <p:cNvSpPr txBox="1">
            <a:spLocks/>
          </p:cNvSpPr>
          <p:nvPr/>
        </p:nvSpPr>
        <p:spPr>
          <a:xfrm>
            <a:off x="2990088" y="2176020"/>
            <a:ext cx="4687719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482600" indent="-342900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2C8F"/>
                </a:solidFill>
              </a:rPr>
              <a:t>Investigate the influence of ADHD severity on the occurrence of nightmares and negative toned dreams </a:t>
            </a:r>
          </a:p>
          <a:p>
            <a:pPr marL="482600" indent="-342900">
              <a:spcBef>
                <a:spcPts val="0"/>
              </a:spcBef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1F2C8F"/>
                </a:solidFill>
              </a:rPr>
              <a:t>Examine the contribution of PTSD symptoms on the nightmare frequency of those with ADHD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7882B0A-BCE7-5672-2C1C-4570BC029258}"/>
              </a:ext>
            </a:extLst>
          </p:cNvPr>
          <p:cNvSpPr txBox="1">
            <a:spLocks/>
          </p:cNvSpPr>
          <p:nvPr/>
        </p:nvSpPr>
        <p:spPr>
          <a:xfrm>
            <a:off x="2946174" y="1607839"/>
            <a:ext cx="6124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 b="1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latin typeface="Garamond" panose="02020404030301010803" pitchFamily="18" charset="0"/>
              </a:rPr>
              <a:t>Hypothesis</a:t>
            </a:r>
            <a:r>
              <a:rPr lang="en-US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Google Shape;292;p35">
            <a:extLst>
              <a:ext uri="{FF2B5EF4-FFF2-40B4-BE49-F238E27FC236}">
                <a16:creationId xmlns:a16="http://schemas.microsoft.com/office/drawing/2014/main" id="{65722D35-CB37-1033-AD23-8E0FC37ED8BC}"/>
              </a:ext>
            </a:extLst>
          </p:cNvPr>
          <p:cNvSpPr txBox="1">
            <a:spLocks/>
          </p:cNvSpPr>
          <p:nvPr/>
        </p:nvSpPr>
        <p:spPr>
          <a:xfrm>
            <a:off x="2946174" y="2373025"/>
            <a:ext cx="5819453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139700" indent="0" algn="ctr">
              <a:spcBef>
                <a:spcPts val="0"/>
              </a:spcBef>
              <a:buClr>
                <a:srgbClr val="1F2C8F"/>
              </a:buClr>
              <a:buSzPts val="1400"/>
              <a:buNone/>
            </a:pPr>
            <a:r>
              <a:rPr lang="en-US" sz="2400">
                <a:solidFill>
                  <a:srgbClr val="1F2C8F"/>
                </a:solidFill>
              </a:rPr>
              <a:t>Those with hyperactive/impulsive ADHD presentations will have higher frequencies with nightmare-based dreams while accounting for PTSD symptomology </a:t>
            </a:r>
          </a:p>
        </p:txBody>
      </p:sp>
    </p:spTree>
    <p:extLst>
      <p:ext uri="{BB962C8B-B14F-4D97-AF65-F5344CB8AC3E}">
        <p14:creationId xmlns:p14="http://schemas.microsoft.com/office/powerpoint/2010/main" val="55746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>
            <a:spLocks noGrp="1"/>
          </p:cNvSpPr>
          <p:nvPr>
            <p:ph type="title"/>
          </p:nvPr>
        </p:nvSpPr>
        <p:spPr>
          <a:xfrm>
            <a:off x="366448" y="1213950"/>
            <a:ext cx="5039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3484"/>
              <a:buFont typeface="Arial Black"/>
              <a:buNone/>
            </a:pPr>
            <a:r>
              <a:rPr lang="en">
                <a:latin typeface="Garamond" panose="02020404030301010803" pitchFamily="18" charset="0"/>
              </a:rPr>
              <a:t>Participants</a:t>
            </a:r>
            <a:r>
              <a:rPr lang="en"/>
              <a:t> </a:t>
            </a:r>
            <a:endParaRPr sz="3188"/>
          </a:p>
        </p:txBody>
      </p:sp>
      <p:sp>
        <p:nvSpPr>
          <p:cNvPr id="2" name="Google Shape;292;p35">
            <a:extLst>
              <a:ext uri="{FF2B5EF4-FFF2-40B4-BE49-F238E27FC236}">
                <a16:creationId xmlns:a16="http://schemas.microsoft.com/office/drawing/2014/main" id="{6F292575-1A04-2F6C-B1EB-1CA64F835CF0}"/>
              </a:ext>
            </a:extLst>
          </p:cNvPr>
          <p:cNvSpPr txBox="1">
            <a:spLocks/>
          </p:cNvSpPr>
          <p:nvPr/>
        </p:nvSpPr>
        <p:spPr>
          <a:xfrm>
            <a:off x="366448" y="1852908"/>
            <a:ext cx="3230192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-317500">
              <a:lnSpc>
                <a:spcPct val="100000"/>
              </a:lnSpc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600" b="1">
                <a:solidFill>
                  <a:srgbClr val="1F2C8F"/>
                </a:solidFill>
              </a:rPr>
              <a:t>217</a:t>
            </a:r>
            <a:r>
              <a:rPr lang="en-US" sz="1600">
                <a:solidFill>
                  <a:srgbClr val="1F2C8F"/>
                </a:solidFill>
              </a:rPr>
              <a:t> college students (77.3% cis-women)</a:t>
            </a:r>
          </a:p>
          <a:p>
            <a:pPr indent="-317500">
              <a:lnSpc>
                <a:spcPct val="100000"/>
              </a:lnSpc>
              <a:buClr>
                <a:srgbClr val="1F2C8F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1F2C8F"/>
                </a:solidFill>
              </a:rPr>
              <a:t> Assessed through self-report questionnaires from the College Student Study </a:t>
            </a:r>
          </a:p>
          <a:p>
            <a:pPr indent="-317500">
              <a:lnSpc>
                <a:spcPct val="100000"/>
              </a:lnSpc>
              <a:buClr>
                <a:srgbClr val="1F2C8F"/>
              </a:buClr>
              <a:buSzPts val="1400"/>
              <a:buFont typeface="Arial"/>
              <a:buChar char="●"/>
            </a:pPr>
            <a:endParaRPr lang="en-US" sz="1600">
              <a:solidFill>
                <a:srgbClr val="1F2C8F"/>
              </a:solidFill>
            </a:endParaRPr>
          </a:p>
          <a:p>
            <a:pPr indent="-317500">
              <a:buClr>
                <a:srgbClr val="1F2C8F"/>
              </a:buClr>
              <a:buSzPts val="1400"/>
              <a:buFont typeface="Arial"/>
              <a:buChar char="●"/>
            </a:pPr>
            <a:endParaRPr lang="en-US">
              <a:solidFill>
                <a:srgbClr val="1F2C8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870A63-3746-132D-7AD4-A8482CD8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1058250"/>
            <a:ext cx="2180628" cy="2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EA7F78F-519C-90CE-6B77-95B8B5DD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54" y="3100382"/>
            <a:ext cx="2483847" cy="20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1084</Words>
  <Application>Microsoft Macintosh PowerPoint</Application>
  <PresentationFormat>On-screen Show (16:9)</PresentationFormat>
  <Paragraphs>108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Cambria</vt:lpstr>
      <vt:lpstr>Times New Roman</vt:lpstr>
      <vt:lpstr>EB Garamond</vt:lpstr>
      <vt:lpstr>Roboto</vt:lpstr>
      <vt:lpstr>Calibri</vt:lpstr>
      <vt:lpstr>Arial Black</vt:lpstr>
      <vt:lpstr>Arial</vt:lpstr>
      <vt:lpstr>Garamond</vt:lpstr>
      <vt:lpstr>Courier New</vt:lpstr>
      <vt:lpstr>Symbol</vt:lpstr>
      <vt:lpstr>Office Theme</vt:lpstr>
      <vt:lpstr>The Contribution of  Attention-Deficit/Hyperactivity Disorder Symptom Severity to Nightmare-Based Dreams </vt:lpstr>
      <vt:lpstr>ACCTION Lab</vt:lpstr>
      <vt:lpstr>ADHD(DSM-V)</vt:lpstr>
      <vt:lpstr>ADHD n Sleep </vt:lpstr>
      <vt:lpstr>ADHD n Nightmares</vt:lpstr>
      <vt:lpstr>ADHD n PTSD</vt:lpstr>
      <vt:lpstr>Purpose</vt:lpstr>
      <vt:lpstr>PowerPoint Presentation</vt:lpstr>
      <vt:lpstr>Participants </vt:lpstr>
      <vt:lpstr>Study’s Measures  </vt:lpstr>
      <vt:lpstr>PowerPoint Presentation</vt:lpstr>
      <vt:lpstr>PowerPoint Presentation</vt:lpstr>
      <vt:lpstr>PowerPoint Presentation</vt:lpstr>
      <vt:lpstr>More hyperactive/impulsive ADHD symptoms are associated with fewer nightmare-based dreams.  </vt:lpstr>
      <vt:lpstr>Discussion</vt:lpstr>
      <vt:lpstr>Future Directions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ACCTION Lab: Advancing Community-Centered Interventions  </dc:title>
  <cp:lastModifiedBy>Collazo Vargas, Julianna</cp:lastModifiedBy>
  <cp:revision>2</cp:revision>
  <dcterms:modified xsi:type="dcterms:W3CDTF">2023-04-24T21:35:49Z</dcterms:modified>
</cp:coreProperties>
</file>