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6A7"/>
    <a:srgbClr val="A5C3EE"/>
    <a:srgbClr val="C8E9FF"/>
    <a:srgbClr val="97BBD6"/>
    <a:srgbClr val="6D96D8"/>
    <a:srgbClr val="557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650" autoAdjust="0"/>
    <p:restoredTop sz="96327"/>
  </p:normalViewPr>
  <p:slideViewPr>
    <p:cSldViewPr snapToGrid="0">
      <p:cViewPr>
        <p:scale>
          <a:sx n="20" d="100"/>
          <a:sy n="20" d="100"/>
        </p:scale>
        <p:origin x="3024"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FE084-4E69-C444-8781-E1D895818839}" type="datetimeFigureOut">
              <a:rPr lang="en-US" smtClean="0"/>
              <a:t>4/15/23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4CC3-0333-8A43-BB25-BA64F8E53275}" type="slidenum">
              <a:rPr lang="en-US" smtClean="0"/>
              <a:t>‹#›</a:t>
            </a:fld>
            <a:endParaRPr lang="en-US"/>
          </a:p>
        </p:txBody>
      </p:sp>
    </p:spTree>
    <p:extLst>
      <p:ext uri="{BB962C8B-B14F-4D97-AF65-F5344CB8AC3E}">
        <p14:creationId xmlns:p14="http://schemas.microsoft.com/office/powerpoint/2010/main" val="179081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64CC3-0333-8A43-BB25-BA64F8E53275}" type="slidenum">
              <a:rPr lang="en-US" smtClean="0"/>
              <a:t>1</a:t>
            </a:fld>
            <a:endParaRPr lang="en-US"/>
          </a:p>
        </p:txBody>
      </p:sp>
    </p:spTree>
    <p:extLst>
      <p:ext uri="{BB962C8B-B14F-4D97-AF65-F5344CB8AC3E}">
        <p14:creationId xmlns:p14="http://schemas.microsoft.com/office/powerpoint/2010/main" val="13908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84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660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467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2296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059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22F2F-1DFB-4495-9929-91AA1C47FA66}" type="datetimeFigureOut">
              <a:rPr lang="en-US" smtClean="0"/>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0322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22F2F-1DFB-4495-9929-91AA1C47FA66}" type="datetimeFigureOut">
              <a:rPr lang="en-US" smtClean="0"/>
              <a:t>4/15/23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746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22F2F-1DFB-4495-9929-91AA1C47FA66}" type="datetimeFigureOut">
              <a:rPr lang="en-US" smtClean="0"/>
              <a:t>4/15/23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89796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4/15/23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6251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9013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245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4/15/23</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3520027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81BCE203-4AEE-7CA5-D294-E70AA63A89AC}"/>
              </a:ext>
            </a:extLst>
          </p:cNvPr>
          <p:cNvSpPr/>
          <p:nvPr/>
        </p:nvSpPr>
        <p:spPr>
          <a:xfrm>
            <a:off x="138805" y="-12935"/>
            <a:ext cx="38127185" cy="38404799"/>
          </a:xfrm>
          <a:prstGeom prst="rect">
            <a:avLst/>
          </a:prstGeom>
          <a:noFill/>
          <a:ln w="444500" cap="flat" cmpd="sng" algn="ctr">
            <a:gradFill flip="none" rotWithShape="1">
              <a:gsLst>
                <a:gs pos="0">
                  <a:srgbClr val="0156A7"/>
                </a:gs>
                <a:gs pos="100000">
                  <a:srgbClr val="010101">
                    <a:alpha val="60000"/>
                  </a:srgb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j-lt"/>
            </a:endParaRPr>
          </a:p>
        </p:txBody>
      </p:sp>
      <p:sp>
        <p:nvSpPr>
          <p:cNvPr id="104" name="Rectangle 103">
            <a:extLst>
              <a:ext uri="{FF2B5EF4-FFF2-40B4-BE49-F238E27FC236}">
                <a16:creationId xmlns:a16="http://schemas.microsoft.com/office/drawing/2014/main" id="{3A25A8BA-8D03-1A98-7AC7-E20B27B82F8F}"/>
              </a:ext>
            </a:extLst>
          </p:cNvPr>
          <p:cNvSpPr/>
          <p:nvPr/>
        </p:nvSpPr>
        <p:spPr>
          <a:xfrm>
            <a:off x="364801" y="186642"/>
            <a:ext cx="37680986" cy="4956796"/>
          </a:xfrm>
          <a:prstGeom prst="rect">
            <a:avLst/>
          </a:prstGeom>
          <a:gradFill flip="none" rotWithShape="1">
            <a:gsLst>
              <a:gs pos="0">
                <a:srgbClr val="0156A7"/>
              </a:gs>
              <a:gs pos="100000">
                <a:srgbClr val="C8E9FF"/>
              </a:gs>
              <a:gs pos="50000">
                <a:srgbClr val="97BBD6"/>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0" dirty="0">
              <a:latin typeface="+mj-lt"/>
            </a:endParaRPr>
          </a:p>
        </p:txBody>
      </p:sp>
      <p:sp>
        <p:nvSpPr>
          <p:cNvPr id="105" name="TextBox 104">
            <a:extLst>
              <a:ext uri="{FF2B5EF4-FFF2-40B4-BE49-F238E27FC236}">
                <a16:creationId xmlns:a16="http://schemas.microsoft.com/office/drawing/2014/main" id="{C2583879-8310-808F-DD97-C4FA137FA62C}"/>
              </a:ext>
            </a:extLst>
          </p:cNvPr>
          <p:cNvSpPr txBox="1"/>
          <p:nvPr/>
        </p:nvSpPr>
        <p:spPr>
          <a:xfrm>
            <a:off x="4012229" y="606101"/>
            <a:ext cx="30380340" cy="1200329"/>
          </a:xfrm>
          <a:prstGeom prst="rect">
            <a:avLst/>
          </a:prstGeom>
          <a:noFill/>
        </p:spPr>
        <p:txBody>
          <a:bodyPr wrap="square" rtlCol="0">
            <a:spAutoFit/>
          </a:bodyPr>
          <a:lstStyle/>
          <a:p>
            <a:pPr algn="ctr"/>
            <a:r>
              <a:rPr lang="en-US" sz="7200" b="1" dirty="0">
                <a:latin typeface="+mj-lt"/>
              </a:rPr>
              <a:t>Motorola Solutions Foundation Cybersecurity Experiential Scholarship Program</a:t>
            </a:r>
            <a:endParaRPr lang="en-US" sz="7200" dirty="0">
              <a:latin typeface="+mj-lt"/>
            </a:endParaRPr>
          </a:p>
        </p:txBody>
      </p:sp>
      <p:sp>
        <p:nvSpPr>
          <p:cNvPr id="106" name="TextBox 105">
            <a:extLst>
              <a:ext uri="{FF2B5EF4-FFF2-40B4-BE49-F238E27FC236}">
                <a16:creationId xmlns:a16="http://schemas.microsoft.com/office/drawing/2014/main" id="{4E9E9E9B-A45F-ACB2-423B-F41B0DA8D4B4}"/>
              </a:ext>
            </a:extLst>
          </p:cNvPr>
          <p:cNvSpPr txBox="1"/>
          <p:nvPr/>
        </p:nvSpPr>
        <p:spPr>
          <a:xfrm>
            <a:off x="6136412" y="1827007"/>
            <a:ext cx="26131973" cy="2456506"/>
          </a:xfrm>
          <a:prstGeom prst="rect">
            <a:avLst/>
          </a:prstGeom>
          <a:noFill/>
        </p:spPr>
        <p:txBody>
          <a:bodyPr wrap="square" rtlCol="0">
            <a:spAutoFit/>
          </a:bodyPr>
          <a:lstStyle/>
          <a:p>
            <a:pPr algn="ctr">
              <a:lnSpc>
                <a:spcPct val="150000"/>
              </a:lnSpc>
            </a:pPr>
            <a:r>
              <a:rPr lang="en-US" sz="5400" dirty="0">
                <a:latin typeface="+mn-lt"/>
              </a:rPr>
              <a:t>Madeline M. Moran, Kenneth Hernandez, Erin Robertson, Nathan Ferrell, Amy Kuhl</a:t>
            </a:r>
          </a:p>
          <a:p>
            <a:pPr algn="ctr">
              <a:lnSpc>
                <a:spcPct val="150000"/>
              </a:lnSpc>
            </a:pPr>
            <a:r>
              <a:rPr lang="en-US" sz="5400" dirty="0"/>
              <a:t>Mentor: Eric Chan-Tin</a:t>
            </a:r>
            <a:r>
              <a:rPr lang="en-US" sz="5400" dirty="0">
                <a:latin typeface="+mn-lt"/>
              </a:rPr>
              <a:t> </a:t>
            </a:r>
          </a:p>
        </p:txBody>
      </p:sp>
      <p:pic>
        <p:nvPicPr>
          <p:cNvPr id="107" name="Picture 2">
            <a:extLst>
              <a:ext uri="{FF2B5EF4-FFF2-40B4-BE49-F238E27FC236}">
                <a16:creationId xmlns:a16="http://schemas.microsoft.com/office/drawing/2014/main" id="{CC156075-CD48-4998-5997-628240395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55" r="22619" b="15164"/>
          <a:stretch/>
        </p:blipFill>
        <p:spPr bwMode="auto">
          <a:xfrm>
            <a:off x="596281" y="599365"/>
            <a:ext cx="3461716" cy="385319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EFED389A-650A-A8E8-FC4D-BFBD6DFA5385}"/>
              </a:ext>
            </a:extLst>
          </p:cNvPr>
          <p:cNvGrpSpPr/>
          <p:nvPr/>
        </p:nvGrpSpPr>
        <p:grpSpPr>
          <a:xfrm>
            <a:off x="342316" y="5150174"/>
            <a:ext cx="18670624" cy="707886"/>
            <a:chOff x="361905" y="5154843"/>
            <a:chExt cx="18670624" cy="707886"/>
          </a:xfrm>
        </p:grpSpPr>
        <p:sp>
          <p:nvSpPr>
            <p:cNvPr id="110" name="Rectangle 109">
              <a:extLst>
                <a:ext uri="{FF2B5EF4-FFF2-40B4-BE49-F238E27FC236}">
                  <a16:creationId xmlns:a16="http://schemas.microsoft.com/office/drawing/2014/main" id="{1558D944-2D7D-2CE1-B3AE-CD6DA9B8AFC0}"/>
                </a:ext>
              </a:extLst>
            </p:cNvPr>
            <p:cNvSpPr/>
            <p:nvPr/>
          </p:nvSpPr>
          <p:spPr>
            <a:xfrm>
              <a:off x="361905" y="5192993"/>
              <a:ext cx="18670624" cy="636667"/>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11" name="TextBox 110">
              <a:extLst>
                <a:ext uri="{FF2B5EF4-FFF2-40B4-BE49-F238E27FC236}">
                  <a16:creationId xmlns:a16="http://schemas.microsoft.com/office/drawing/2014/main" id="{67F8DB37-58EB-7D11-CAA0-2ED83FC019DA}"/>
                </a:ext>
              </a:extLst>
            </p:cNvPr>
            <p:cNvSpPr txBox="1"/>
            <p:nvPr/>
          </p:nvSpPr>
          <p:spPr>
            <a:xfrm>
              <a:off x="454861" y="5154843"/>
              <a:ext cx="13211385"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About </a:t>
              </a:r>
            </a:p>
          </p:txBody>
        </p:sp>
      </p:grpSp>
      <p:sp>
        <p:nvSpPr>
          <p:cNvPr id="118" name="TextBox 117">
            <a:extLst>
              <a:ext uri="{FF2B5EF4-FFF2-40B4-BE49-F238E27FC236}">
                <a16:creationId xmlns:a16="http://schemas.microsoft.com/office/drawing/2014/main" id="{2518DC10-6509-85D0-1FE0-7001AFDA127B}"/>
              </a:ext>
            </a:extLst>
          </p:cNvPr>
          <p:cNvSpPr txBox="1"/>
          <p:nvPr/>
        </p:nvSpPr>
        <p:spPr>
          <a:xfrm>
            <a:off x="766213" y="11762426"/>
            <a:ext cx="17798409" cy="7478970"/>
          </a:xfrm>
          <a:prstGeom prst="rect">
            <a:avLst/>
          </a:prstGeom>
          <a:noFill/>
        </p:spPr>
        <p:txBody>
          <a:bodyPr wrap="square" rtlCol="0">
            <a:spAutoFit/>
          </a:bodyPr>
          <a:lstStyle/>
          <a:p>
            <a:pPr algn="ctr" rtl="0" fontAlgn="base">
              <a:spcBef>
                <a:spcPts val="0"/>
              </a:spcBef>
              <a:spcAft>
                <a:spcPts val="0"/>
              </a:spcAft>
            </a:pPr>
            <a:r>
              <a:rPr lang="en-US" sz="3200" dirty="0">
                <a:solidFill>
                  <a:srgbClr val="000000"/>
                </a:solidFill>
                <a:latin typeface="Calibri" panose="020F0502020204030204" pitchFamily="34" charset="0"/>
                <a:cs typeface="Calibri" panose="020F0502020204030204" pitchFamily="34" charset="0"/>
              </a:rPr>
              <a:t>From Left to Right: Amy Kuhl (junior), Madeline Moran (senior), Erin Robertson (sophomore), Kenneth  Hernandez (senior), Nathan Ferrell (sophomore)</a:t>
            </a:r>
            <a:endParaRPr lang="en-US" sz="3200" b="0" i="0" u="none" strike="noStrike" dirty="0">
              <a:solidFill>
                <a:srgbClr val="000000"/>
              </a:solidFill>
              <a:effectLst/>
              <a:latin typeface="Calibri" panose="020F0502020204030204" pitchFamily="34" charset="0"/>
              <a:cs typeface="Calibri" panose="020F0502020204030204" pitchFamily="34" charset="0"/>
            </a:endParaRPr>
          </a:p>
          <a:p>
            <a:pPr algn="just" fontAlgn="base"/>
            <a:r>
              <a:rPr lang="en-US" sz="3200" b="0" i="0" u="none" strike="noStrike" dirty="0">
                <a:solidFill>
                  <a:srgbClr val="000000"/>
                </a:solidFill>
                <a:effectLst/>
                <a:latin typeface="Calibri" panose="020F0502020204030204" pitchFamily="34" charset="0"/>
                <a:cs typeface="Calibri" panose="020F0502020204030204" pitchFamily="34" charset="0"/>
              </a:rPr>
              <a:t>Loyola University Chicago received a grant for $25,000 from the Motorola Solutions Foundation, the charitable arm of Motorola Solutions, to support the Cybersecurity Experiential Scholars Program within the College of Arts and Sciences. Through this grant, Loyola supported five undergraduate students as they study, perform research, and explore potential careers in cybersecurity with faculty in Loyola’s Department of Computer Science and the Center for Cybersecurity and Privacy. Loyola’s cybersecurity program earned designation in 2020 as a National Security Agency / Department of Homeland Security National Center of Academic Excellence in Cyber Defense Education through 2025. “Cybersecurity is a critical aspect everywhere; to excel in this area requires an experiential learning program such as participating in cybersecurity competitions”, says Dr. Eric Chan-Tin, Associate Professor of Computer Science and Lead for the Center for Cybersecurity &amp; Privacy. “We are excited to continue our partnerships with Motorola Solutions Foundation to educate our students.” The goal of the Cybersecurity Experiential Scholars Program is to provide a group of students a space to learn and develop their skills together through Cyber Competitions. [1]</a:t>
            </a:r>
          </a:p>
        </p:txBody>
      </p:sp>
      <p:grpSp>
        <p:nvGrpSpPr>
          <p:cNvPr id="11" name="Group 10">
            <a:extLst>
              <a:ext uri="{FF2B5EF4-FFF2-40B4-BE49-F238E27FC236}">
                <a16:creationId xmlns:a16="http://schemas.microsoft.com/office/drawing/2014/main" id="{D9C9AC67-4158-B280-B092-7F476ED64CE9}"/>
              </a:ext>
            </a:extLst>
          </p:cNvPr>
          <p:cNvGrpSpPr/>
          <p:nvPr/>
        </p:nvGrpSpPr>
        <p:grpSpPr>
          <a:xfrm>
            <a:off x="19059880" y="5143415"/>
            <a:ext cx="18980087" cy="707886"/>
            <a:chOff x="419627" y="26647069"/>
            <a:chExt cx="18980087" cy="582730"/>
          </a:xfrm>
        </p:grpSpPr>
        <p:sp>
          <p:nvSpPr>
            <p:cNvPr id="149" name="Rectangle 148">
              <a:extLst>
                <a:ext uri="{FF2B5EF4-FFF2-40B4-BE49-F238E27FC236}">
                  <a16:creationId xmlns:a16="http://schemas.microsoft.com/office/drawing/2014/main" id="{C6E84D2C-45A2-B6B0-BF56-4AAEF95165C4}"/>
                </a:ext>
              </a:extLst>
            </p:cNvPr>
            <p:cNvSpPr/>
            <p:nvPr/>
          </p:nvSpPr>
          <p:spPr>
            <a:xfrm>
              <a:off x="419627" y="26686507"/>
              <a:ext cx="18980087" cy="510828"/>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50" name="TextBox 149">
              <a:extLst>
                <a:ext uri="{FF2B5EF4-FFF2-40B4-BE49-F238E27FC236}">
                  <a16:creationId xmlns:a16="http://schemas.microsoft.com/office/drawing/2014/main" id="{D8EF30C3-7631-0FFF-A703-F1AA5513EBB0}"/>
                </a:ext>
              </a:extLst>
            </p:cNvPr>
            <p:cNvSpPr txBox="1"/>
            <p:nvPr/>
          </p:nvSpPr>
          <p:spPr>
            <a:xfrm>
              <a:off x="513898" y="26647069"/>
              <a:ext cx="12209155" cy="582730"/>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Cyberforce</a:t>
              </a:r>
            </a:p>
          </p:txBody>
        </p:sp>
      </p:grpSp>
      <p:grpSp>
        <p:nvGrpSpPr>
          <p:cNvPr id="12" name="Group 11">
            <a:extLst>
              <a:ext uri="{FF2B5EF4-FFF2-40B4-BE49-F238E27FC236}">
                <a16:creationId xmlns:a16="http://schemas.microsoft.com/office/drawing/2014/main" id="{EF335076-555D-C4CD-6867-C88195F02328}"/>
              </a:ext>
            </a:extLst>
          </p:cNvPr>
          <p:cNvGrpSpPr/>
          <p:nvPr/>
        </p:nvGrpSpPr>
        <p:grpSpPr>
          <a:xfrm>
            <a:off x="389258" y="19247863"/>
            <a:ext cx="18623682" cy="730697"/>
            <a:chOff x="375423" y="17125926"/>
            <a:chExt cx="18623682" cy="730697"/>
          </a:xfrm>
        </p:grpSpPr>
        <p:sp>
          <p:nvSpPr>
            <p:cNvPr id="120" name="Rectangle 119">
              <a:extLst>
                <a:ext uri="{FF2B5EF4-FFF2-40B4-BE49-F238E27FC236}">
                  <a16:creationId xmlns:a16="http://schemas.microsoft.com/office/drawing/2014/main" id="{B00A568D-CB50-5038-E1B4-77509303E967}"/>
                </a:ext>
              </a:extLst>
            </p:cNvPr>
            <p:cNvSpPr/>
            <p:nvPr/>
          </p:nvSpPr>
          <p:spPr>
            <a:xfrm>
              <a:off x="375423" y="17191460"/>
              <a:ext cx="18623682" cy="636651"/>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1" name="TextBox 120">
              <a:extLst>
                <a:ext uri="{FF2B5EF4-FFF2-40B4-BE49-F238E27FC236}">
                  <a16:creationId xmlns:a16="http://schemas.microsoft.com/office/drawing/2014/main" id="{A90BB73C-F35D-C09C-709A-9E4DE8A74742}"/>
                </a:ext>
              </a:extLst>
            </p:cNvPr>
            <p:cNvSpPr txBox="1"/>
            <p:nvPr/>
          </p:nvSpPr>
          <p:spPr>
            <a:xfrm>
              <a:off x="469145" y="17148737"/>
              <a:ext cx="13320397"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CyberStart</a:t>
              </a:r>
            </a:p>
          </p:txBody>
        </p:sp>
        <p:cxnSp>
          <p:nvCxnSpPr>
            <p:cNvPr id="83" name="Straight Connector 82">
              <a:extLst>
                <a:ext uri="{FF2B5EF4-FFF2-40B4-BE49-F238E27FC236}">
                  <a16:creationId xmlns:a16="http://schemas.microsoft.com/office/drawing/2014/main" id="{12C924B7-B84B-B0CD-9AA2-5BD8E6FACE0D}"/>
                </a:ext>
              </a:extLst>
            </p:cNvPr>
            <p:cNvCxnSpPr>
              <a:cxnSpLocks/>
            </p:cNvCxnSpPr>
            <p:nvPr/>
          </p:nvCxnSpPr>
          <p:spPr>
            <a:xfrm>
              <a:off x="454861" y="17125926"/>
              <a:ext cx="18333108" cy="0"/>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F1C19298-E538-EDC1-7E3E-E626C3E9D60C}"/>
              </a:ext>
            </a:extLst>
          </p:cNvPr>
          <p:cNvGrpSpPr/>
          <p:nvPr/>
        </p:nvGrpSpPr>
        <p:grpSpPr>
          <a:xfrm>
            <a:off x="19083889" y="26400935"/>
            <a:ext cx="19039492" cy="726955"/>
            <a:chOff x="25463432" y="15223621"/>
            <a:chExt cx="19039492" cy="726955"/>
          </a:xfrm>
        </p:grpSpPr>
        <p:cxnSp>
          <p:nvCxnSpPr>
            <p:cNvPr id="114" name="Straight Connector 113">
              <a:extLst>
                <a:ext uri="{FF2B5EF4-FFF2-40B4-BE49-F238E27FC236}">
                  <a16:creationId xmlns:a16="http://schemas.microsoft.com/office/drawing/2014/main" id="{5AEDA6B7-E09C-26F8-196E-9AF501195B6F}"/>
                </a:ext>
              </a:extLst>
            </p:cNvPr>
            <p:cNvCxnSpPr>
              <a:cxnSpLocks/>
            </p:cNvCxnSpPr>
            <p:nvPr/>
          </p:nvCxnSpPr>
          <p:spPr>
            <a:xfrm flipV="1">
              <a:off x="25522834" y="15223621"/>
              <a:ext cx="18980090" cy="5688"/>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8BB66BF1-69CB-792C-CCB1-56D2C42717FC}"/>
                </a:ext>
              </a:extLst>
            </p:cNvPr>
            <p:cNvSpPr/>
            <p:nvPr/>
          </p:nvSpPr>
          <p:spPr>
            <a:xfrm>
              <a:off x="25463432" y="15286392"/>
              <a:ext cx="18980090" cy="664184"/>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17" name="TextBox 116">
              <a:extLst>
                <a:ext uri="{FF2B5EF4-FFF2-40B4-BE49-F238E27FC236}">
                  <a16:creationId xmlns:a16="http://schemas.microsoft.com/office/drawing/2014/main" id="{1046C735-E582-299F-3A1B-2AF13B1891D7}"/>
                </a:ext>
              </a:extLst>
            </p:cNvPr>
            <p:cNvSpPr txBox="1"/>
            <p:nvPr/>
          </p:nvSpPr>
          <p:spPr>
            <a:xfrm>
              <a:off x="25624149" y="15223621"/>
              <a:ext cx="9390675"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Thank You!</a:t>
              </a:r>
            </a:p>
          </p:txBody>
        </p:sp>
      </p:grpSp>
      <p:pic>
        <p:nvPicPr>
          <p:cNvPr id="1030" name="Picture 6" descr="Five Loyola Students Selected for 2022 Cybersecurity Experiential Scholars Program">
            <a:extLst>
              <a:ext uri="{FF2B5EF4-FFF2-40B4-BE49-F238E27FC236}">
                <a16:creationId xmlns:a16="http://schemas.microsoft.com/office/drawing/2014/main" id="{1E849318-14CD-A29B-794D-6027F9C2F0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099" b="13894"/>
          <a:stretch/>
        </p:blipFill>
        <p:spPr bwMode="auto">
          <a:xfrm>
            <a:off x="2921477" y="5843243"/>
            <a:ext cx="13924551" cy="574462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A654BC-597F-2828-18EF-39BF7B4DFACE}"/>
              </a:ext>
            </a:extLst>
          </p:cNvPr>
          <p:cNvSpPr txBox="1"/>
          <p:nvPr/>
        </p:nvSpPr>
        <p:spPr>
          <a:xfrm>
            <a:off x="19666275" y="29249069"/>
            <a:ext cx="17798409" cy="7971413"/>
          </a:xfrm>
          <a:prstGeom prst="rect">
            <a:avLst/>
          </a:prstGeom>
          <a:noFill/>
        </p:spPr>
        <p:txBody>
          <a:bodyPr wrap="square" rtlCol="0">
            <a:spAutoFit/>
          </a:bodyPr>
          <a:lstStyle/>
          <a:p>
            <a:pPr algn="just" rtl="0" fontAlgn="base">
              <a:spcBef>
                <a:spcPts val="0"/>
              </a:spcBef>
              <a:spcAft>
                <a:spcPts val="0"/>
              </a:spcAft>
            </a:pPr>
            <a:r>
              <a:rPr lang="en-US" sz="3200" b="0" i="0" u="none" strike="noStrike" dirty="0">
                <a:solidFill>
                  <a:srgbClr val="000000"/>
                </a:solidFill>
                <a:effectLst/>
                <a:latin typeface="Calibri" panose="020F0502020204030204" pitchFamily="34" charset="0"/>
                <a:cs typeface="Calibri" panose="020F0502020204030204" pitchFamily="34" charset="0"/>
              </a:rPr>
              <a:t>	The Motorola Solutions Foundation, which has donated $100 million over the past 10 years, focuses its giving on three key areas: first responder programming, technology and engineering education, and programs that blend the two. The Foundation has a long-standing commitment to supporting programs that benefit underrepresented populations and aims to partner with organizations that align to its values of accountability, innovation, impact, diversity and inclusion. </a:t>
            </a:r>
            <a:r>
              <a:rPr lang="en-US" sz="3200" dirty="0"/>
              <a:t>“The Motorola Solutions Foundation is proud to partner with organizations like Loyola University Chicago that share our values and passion for driving positive change in the community,” said Karem Perez, executive director of the Motorola Solutions Foundation. “We believe in the work that Loyola’s Cybersecurity Experiential Scholars Program is doing and look forward to seeing their continued impact.” As the charitable and philanthropic arm of Motorola Solutions, the Motorola Solutions Foundation partners with organizations around the globe to create safer cities and equitable, thriving communities. We focus on giving back through strategic grants, employee volunteerism, and other community investment initiatives. Our strategic grants program supports organizations that offer first responder programming and technology and engineering education, and align to our values of accountability, innovation, impact, diversity, and inclusion. The Foundation is one of the many ways in which the company lives out its purpose of helping people be their best in the moments that matter. [1]</a:t>
            </a:r>
            <a:endParaRPr lang="en-US" sz="3200" b="0" i="0" u="none" strike="noStrike" dirty="0">
              <a:solidFill>
                <a:srgbClr val="000000"/>
              </a:solidFill>
              <a:effectLst/>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375749EA-6073-BBCD-4A39-CB048635453E}"/>
              </a:ext>
            </a:extLst>
          </p:cNvPr>
          <p:cNvCxnSpPr>
            <a:cxnSpLocks/>
          </p:cNvCxnSpPr>
          <p:nvPr/>
        </p:nvCxnSpPr>
        <p:spPr>
          <a:xfrm>
            <a:off x="19012940" y="5208588"/>
            <a:ext cx="0" cy="32903160"/>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pic>
        <p:nvPicPr>
          <p:cNvPr id="1034" name="Picture 10" descr="2021 Foundation Communications Toolkit">
            <a:extLst>
              <a:ext uri="{FF2B5EF4-FFF2-40B4-BE49-F238E27FC236}">
                <a16:creationId xmlns:a16="http://schemas.microsoft.com/office/drawing/2014/main" id="{E39EA6C7-8A13-EA94-50BA-E9B70164CF5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4463" y="26605168"/>
            <a:ext cx="8459615" cy="253171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E93427F9-D7A7-0867-5502-94CDA9CCD459}"/>
              </a:ext>
            </a:extLst>
          </p:cNvPr>
          <p:cNvGrpSpPr/>
          <p:nvPr/>
        </p:nvGrpSpPr>
        <p:grpSpPr>
          <a:xfrm>
            <a:off x="414944" y="19977404"/>
            <a:ext cx="18467386" cy="5296805"/>
            <a:chOff x="411770" y="21542080"/>
            <a:chExt cx="18607779" cy="5337073"/>
          </a:xfrm>
        </p:grpSpPr>
        <p:grpSp>
          <p:nvGrpSpPr>
            <p:cNvPr id="34" name="Group 33">
              <a:extLst>
                <a:ext uri="{FF2B5EF4-FFF2-40B4-BE49-F238E27FC236}">
                  <a16:creationId xmlns:a16="http://schemas.microsoft.com/office/drawing/2014/main" id="{5FC166FB-E064-FED9-9A98-B8F938D63E9B}"/>
                </a:ext>
              </a:extLst>
            </p:cNvPr>
            <p:cNvGrpSpPr/>
            <p:nvPr/>
          </p:nvGrpSpPr>
          <p:grpSpPr>
            <a:xfrm>
              <a:off x="411770" y="21542080"/>
              <a:ext cx="18607779" cy="5337073"/>
              <a:chOff x="3129740" y="24025931"/>
              <a:chExt cx="13786827" cy="3954330"/>
            </a:xfrm>
          </p:grpSpPr>
          <p:grpSp>
            <p:nvGrpSpPr>
              <p:cNvPr id="32" name="Group 31">
                <a:extLst>
                  <a:ext uri="{FF2B5EF4-FFF2-40B4-BE49-F238E27FC236}">
                    <a16:creationId xmlns:a16="http://schemas.microsoft.com/office/drawing/2014/main" id="{D0FFA4B9-8404-970B-9630-95D3CF2B50A5}"/>
                  </a:ext>
                </a:extLst>
              </p:cNvPr>
              <p:cNvGrpSpPr/>
              <p:nvPr/>
            </p:nvGrpSpPr>
            <p:grpSpPr>
              <a:xfrm>
                <a:off x="9867815" y="24025931"/>
                <a:ext cx="7048752" cy="3954330"/>
                <a:chOff x="12531720" y="29311552"/>
                <a:chExt cx="6883541" cy="3884660"/>
              </a:xfrm>
            </p:grpSpPr>
            <p:pic>
              <p:nvPicPr>
                <p:cNvPr id="28" name="Picture 27" descr="Timeline&#10;&#10;Description automatically generated with low confidence">
                  <a:extLst>
                    <a:ext uri="{FF2B5EF4-FFF2-40B4-BE49-F238E27FC236}">
                      <a16:creationId xmlns:a16="http://schemas.microsoft.com/office/drawing/2014/main" id="{8700DBC1-CBAD-AC62-70C8-4D3630325F86}"/>
                    </a:ext>
                  </a:extLst>
                </p:cNvPr>
                <p:cNvPicPr>
                  <a:picLocks noChangeAspect="1"/>
                </p:cNvPicPr>
                <p:nvPr/>
              </p:nvPicPr>
              <p:blipFill rotWithShape="1">
                <a:blip r:embed="rId6">
                  <a:extLst>
                    <a:ext uri="{28A0092B-C50C-407E-A947-70E740481C1C}">
                      <a14:useLocalDpi xmlns:a14="http://schemas.microsoft.com/office/drawing/2010/main" val="0"/>
                    </a:ext>
                  </a:extLst>
                </a:blip>
                <a:srcRect l="4839" t="1871" r="8468" b="48208"/>
                <a:stretch/>
              </p:blipFill>
              <p:spPr>
                <a:xfrm>
                  <a:off x="12531720" y="29311552"/>
                  <a:ext cx="6883541" cy="3884660"/>
                </a:xfrm>
                <a:prstGeom prst="rect">
                  <a:avLst/>
                </a:prstGeom>
              </p:spPr>
            </p:pic>
            <p:sp>
              <p:nvSpPr>
                <p:cNvPr id="29" name="Rectangle 28">
                  <a:extLst>
                    <a:ext uri="{FF2B5EF4-FFF2-40B4-BE49-F238E27FC236}">
                      <a16:creationId xmlns:a16="http://schemas.microsoft.com/office/drawing/2014/main" id="{1260E29F-3684-7EA1-92E0-D64430FD7FF2}"/>
                    </a:ext>
                  </a:extLst>
                </p:cNvPr>
                <p:cNvSpPr/>
                <p:nvPr/>
              </p:nvSpPr>
              <p:spPr>
                <a:xfrm>
                  <a:off x="14420818" y="32082264"/>
                  <a:ext cx="3165651" cy="517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Teams&#10;&#10;Description automatically generated with low confidence">
                <a:extLst>
                  <a:ext uri="{FF2B5EF4-FFF2-40B4-BE49-F238E27FC236}">
                    <a16:creationId xmlns:a16="http://schemas.microsoft.com/office/drawing/2014/main" id="{765FC8F9-E6C6-B5BC-933B-5D6947CF6B4C}"/>
                  </a:ext>
                </a:extLst>
              </p:cNvPr>
              <p:cNvPicPr>
                <a:picLocks noChangeAspect="1"/>
              </p:cNvPicPr>
              <p:nvPr/>
            </p:nvPicPr>
            <p:blipFill rotWithShape="1">
              <a:blip r:embed="rId7">
                <a:extLst>
                  <a:ext uri="{28A0092B-C50C-407E-A947-70E740481C1C}">
                    <a14:useLocalDpi xmlns:a14="http://schemas.microsoft.com/office/drawing/2010/main" val="0"/>
                  </a:ext>
                </a:extLst>
              </a:blip>
              <a:srcRect l="6166" t="2788" r="7142" b="21549"/>
              <a:stretch/>
            </p:blipFill>
            <p:spPr>
              <a:xfrm>
                <a:off x="3129740" y="24028763"/>
                <a:ext cx="6738075" cy="3951498"/>
              </a:xfrm>
              <a:prstGeom prst="rect">
                <a:avLst/>
              </a:prstGeom>
            </p:spPr>
          </p:pic>
          <p:sp>
            <p:nvSpPr>
              <p:cNvPr id="33" name="Right Arrow 32">
                <a:extLst>
                  <a:ext uri="{FF2B5EF4-FFF2-40B4-BE49-F238E27FC236}">
                    <a16:creationId xmlns:a16="http://schemas.microsoft.com/office/drawing/2014/main" id="{D5F42889-E0DC-4F62-BFA3-63CB27D576C3}"/>
                  </a:ext>
                </a:extLst>
              </p:cNvPr>
              <p:cNvSpPr/>
              <p:nvPr/>
            </p:nvSpPr>
            <p:spPr>
              <a:xfrm>
                <a:off x="9372776" y="25833216"/>
                <a:ext cx="1502229" cy="5878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8A702663-888F-9EAC-DD35-7361A3790BC8}"/>
                </a:ext>
              </a:extLst>
            </p:cNvPr>
            <p:cNvSpPr/>
            <p:nvPr/>
          </p:nvSpPr>
          <p:spPr>
            <a:xfrm>
              <a:off x="2934288" y="25348717"/>
              <a:ext cx="4375156" cy="7108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E56C2E7-28E9-7354-163C-557AEF2320BB}"/>
              </a:ext>
            </a:extLst>
          </p:cNvPr>
          <p:cNvSpPr txBox="1"/>
          <p:nvPr/>
        </p:nvSpPr>
        <p:spPr>
          <a:xfrm>
            <a:off x="19666277" y="37220482"/>
            <a:ext cx="17798407" cy="707886"/>
          </a:xfrm>
          <a:prstGeom prst="rect">
            <a:avLst/>
          </a:prstGeom>
          <a:noFill/>
        </p:spPr>
        <p:txBody>
          <a:bodyPr wrap="square">
            <a:spAutoFit/>
          </a:bodyPr>
          <a:lstStyle/>
          <a:p>
            <a:r>
              <a:rPr lang="en-US" sz="2000" dirty="0">
                <a:effectLst/>
              </a:rPr>
              <a:t>[1] Hart, Marina. “Five Loyola Students Selected for 2022 Cybersecurity Experiential Scholars Program.” </a:t>
            </a:r>
            <a:r>
              <a:rPr lang="en-US" sz="2000" i="1" dirty="0">
                <a:effectLst/>
              </a:rPr>
              <a:t>Loyola Department of Computer Science</a:t>
            </a:r>
            <a:r>
              <a:rPr lang="en-US" sz="2000" dirty="0">
                <a:effectLst/>
              </a:rPr>
              <a:t>, Loyola Department of Computer Science, 12 Oct. 2022, https://</a:t>
            </a:r>
            <a:r>
              <a:rPr lang="en-US" sz="2000" dirty="0" err="1">
                <a:effectLst/>
              </a:rPr>
              <a:t>newsroom.cs.luc.edu</a:t>
            </a:r>
            <a:r>
              <a:rPr lang="en-US" sz="2000" dirty="0">
                <a:effectLst/>
              </a:rPr>
              <a:t>/five-loyola-students-selected-for-2022-cybersecurity-experiential-scholars-program/. </a:t>
            </a:r>
          </a:p>
        </p:txBody>
      </p:sp>
      <p:grpSp>
        <p:nvGrpSpPr>
          <p:cNvPr id="42" name="Group 41">
            <a:extLst>
              <a:ext uri="{FF2B5EF4-FFF2-40B4-BE49-F238E27FC236}">
                <a16:creationId xmlns:a16="http://schemas.microsoft.com/office/drawing/2014/main" id="{9076DEB9-FCF4-E7C5-6BCE-FACE9E39088F}"/>
              </a:ext>
            </a:extLst>
          </p:cNvPr>
          <p:cNvGrpSpPr/>
          <p:nvPr/>
        </p:nvGrpSpPr>
        <p:grpSpPr>
          <a:xfrm>
            <a:off x="319042" y="28296690"/>
            <a:ext cx="18640813" cy="738922"/>
            <a:chOff x="14090268" y="15279637"/>
            <a:chExt cx="18640813" cy="738922"/>
          </a:xfrm>
        </p:grpSpPr>
        <p:sp>
          <p:nvSpPr>
            <p:cNvPr id="43" name="Rectangle 42">
              <a:extLst>
                <a:ext uri="{FF2B5EF4-FFF2-40B4-BE49-F238E27FC236}">
                  <a16:creationId xmlns:a16="http://schemas.microsoft.com/office/drawing/2014/main" id="{FBC1B62C-5C39-12E2-44D4-9A865B01606A}"/>
                </a:ext>
              </a:extLst>
            </p:cNvPr>
            <p:cNvSpPr/>
            <p:nvPr/>
          </p:nvSpPr>
          <p:spPr>
            <a:xfrm>
              <a:off x="14090268" y="15334510"/>
              <a:ext cx="18640813" cy="684049"/>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5" name="TextBox 44">
              <a:extLst>
                <a:ext uri="{FF2B5EF4-FFF2-40B4-BE49-F238E27FC236}">
                  <a16:creationId xmlns:a16="http://schemas.microsoft.com/office/drawing/2014/main" id="{7B32EBB5-5CEF-B169-9177-DE1ED4B58DAE}"/>
                </a:ext>
              </a:extLst>
            </p:cNvPr>
            <p:cNvSpPr txBox="1"/>
            <p:nvPr/>
          </p:nvSpPr>
          <p:spPr>
            <a:xfrm>
              <a:off x="14133366" y="15279637"/>
              <a:ext cx="10687967"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Hack The Box</a:t>
              </a:r>
            </a:p>
          </p:txBody>
        </p:sp>
        <p:cxnSp>
          <p:nvCxnSpPr>
            <p:cNvPr id="46" name="Straight Connector 45">
              <a:extLst>
                <a:ext uri="{FF2B5EF4-FFF2-40B4-BE49-F238E27FC236}">
                  <a16:creationId xmlns:a16="http://schemas.microsoft.com/office/drawing/2014/main" id="{DD2D3DDE-1542-8A9C-A468-A4A7D3312FED}"/>
                </a:ext>
              </a:extLst>
            </p:cNvPr>
            <p:cNvCxnSpPr>
              <a:cxnSpLocks/>
            </p:cNvCxnSpPr>
            <p:nvPr/>
          </p:nvCxnSpPr>
          <p:spPr>
            <a:xfrm flipV="1">
              <a:off x="14105070" y="15279637"/>
              <a:ext cx="18579070" cy="13954"/>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sp>
        <p:nvSpPr>
          <p:cNvPr id="47" name="TextBox 46">
            <a:extLst>
              <a:ext uri="{FF2B5EF4-FFF2-40B4-BE49-F238E27FC236}">
                <a16:creationId xmlns:a16="http://schemas.microsoft.com/office/drawing/2014/main" id="{1F1D4709-4470-938F-C518-89F56CED3C91}"/>
              </a:ext>
            </a:extLst>
          </p:cNvPr>
          <p:cNvSpPr txBox="1"/>
          <p:nvPr/>
        </p:nvSpPr>
        <p:spPr>
          <a:xfrm>
            <a:off x="629247" y="25630040"/>
            <a:ext cx="17798409" cy="3046988"/>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CyberStart provides students with hands-on real-world webpage exploitation tasks.</a:t>
            </a:r>
          </a:p>
          <a:p>
            <a:pPr marL="1773936" lvl="1" indent="-457200" fontAlgn="base">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Each task provides a scenario ranging from gathering information about a hacker organization to preventing said organization from accessing vulnerable targets. </a:t>
            </a:r>
          </a:p>
          <a:p>
            <a:pPr marL="1773936" lvl="1" indent="-457200" fontAlgn="base">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Using web exploitation and interactive terminals we were able to discover and utilize numerous methods of exploitation applicable to real world vulnerabilities. </a:t>
            </a:r>
          </a:p>
          <a:p>
            <a:pPr rtl="0" fontAlgn="base">
              <a:spcBef>
                <a:spcPts val="0"/>
              </a:spcBef>
              <a:spcAft>
                <a:spcPts val="0"/>
              </a:spcAft>
            </a:pPr>
            <a:endParaRPr lang="en-US" sz="3200" dirty="0">
              <a:solidFill>
                <a:srgbClr val="000000"/>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A7581F0B-51CD-EA93-35E5-BA915A613897}"/>
              </a:ext>
            </a:extLst>
          </p:cNvPr>
          <p:cNvSpPr txBox="1"/>
          <p:nvPr/>
        </p:nvSpPr>
        <p:spPr>
          <a:xfrm>
            <a:off x="543339" y="29579196"/>
            <a:ext cx="12204446" cy="3046988"/>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Hack The Box is a gamified cybersecurity upskilling, certification, and and talent assessment platform allowing students and businesses to sharpen their skills in offensive and defensive security expertise.</a:t>
            </a:r>
          </a:p>
          <a:p>
            <a:pPr marL="1773936" lvl="1" indent="-457200" fontAlgn="base">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We collaborated on a machine called ‘Photobomb’ that asked us to gain access to a secure login by finding a username and password hidden in a website’s JavaScript code. </a:t>
            </a:r>
          </a:p>
        </p:txBody>
      </p:sp>
      <p:pic>
        <p:nvPicPr>
          <p:cNvPr id="61" name="Picture 60" descr="A screenshot of a video game&#10;&#10;Description automatically generated with medium confidence">
            <a:extLst>
              <a:ext uri="{FF2B5EF4-FFF2-40B4-BE49-F238E27FC236}">
                <a16:creationId xmlns:a16="http://schemas.microsoft.com/office/drawing/2014/main" id="{6C86EA8C-747D-4D60-2288-AED7DAA5B4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02369" y="29182182"/>
            <a:ext cx="5043926" cy="3737979"/>
          </a:xfrm>
          <a:prstGeom prst="rect">
            <a:avLst/>
          </a:prstGeom>
        </p:spPr>
      </p:pic>
      <p:cxnSp>
        <p:nvCxnSpPr>
          <p:cNvPr id="66" name="Straight Connector 65">
            <a:extLst>
              <a:ext uri="{FF2B5EF4-FFF2-40B4-BE49-F238E27FC236}">
                <a16:creationId xmlns:a16="http://schemas.microsoft.com/office/drawing/2014/main" id="{C08897B9-575F-5AD6-B7D9-10CD2F906875}"/>
              </a:ext>
            </a:extLst>
          </p:cNvPr>
          <p:cNvCxnSpPr>
            <a:cxnSpLocks/>
          </p:cNvCxnSpPr>
          <p:nvPr/>
        </p:nvCxnSpPr>
        <p:spPr>
          <a:xfrm>
            <a:off x="342316" y="5143438"/>
            <a:ext cx="37728067" cy="0"/>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nvGrpSpPr>
          <p:cNvPr id="165" name="Group 164">
            <a:extLst>
              <a:ext uri="{FF2B5EF4-FFF2-40B4-BE49-F238E27FC236}">
                <a16:creationId xmlns:a16="http://schemas.microsoft.com/office/drawing/2014/main" id="{4EB78951-37DD-4622-1F8C-D18C1E973216}"/>
              </a:ext>
            </a:extLst>
          </p:cNvPr>
          <p:cNvGrpSpPr/>
          <p:nvPr/>
        </p:nvGrpSpPr>
        <p:grpSpPr>
          <a:xfrm>
            <a:off x="18959855" y="9830430"/>
            <a:ext cx="18980087" cy="772479"/>
            <a:chOff x="19033929" y="8622279"/>
            <a:chExt cx="18980087" cy="772479"/>
          </a:xfrm>
        </p:grpSpPr>
        <p:grpSp>
          <p:nvGrpSpPr>
            <p:cNvPr id="137" name="Group 136">
              <a:extLst>
                <a:ext uri="{FF2B5EF4-FFF2-40B4-BE49-F238E27FC236}">
                  <a16:creationId xmlns:a16="http://schemas.microsoft.com/office/drawing/2014/main" id="{ECC9F814-9BD0-9F15-E8DE-E0A29EE96D41}"/>
                </a:ext>
              </a:extLst>
            </p:cNvPr>
            <p:cNvGrpSpPr/>
            <p:nvPr/>
          </p:nvGrpSpPr>
          <p:grpSpPr>
            <a:xfrm>
              <a:off x="19033929" y="8686872"/>
              <a:ext cx="18980087" cy="707886"/>
              <a:chOff x="419627" y="26647069"/>
              <a:chExt cx="18980087" cy="707886"/>
            </a:xfrm>
          </p:grpSpPr>
          <p:sp>
            <p:nvSpPr>
              <p:cNvPr id="138" name="Rectangle 137">
                <a:extLst>
                  <a:ext uri="{FF2B5EF4-FFF2-40B4-BE49-F238E27FC236}">
                    <a16:creationId xmlns:a16="http://schemas.microsoft.com/office/drawing/2014/main" id="{0ADADC1B-07A0-8C10-F802-B1E50B4E01A1}"/>
                  </a:ext>
                </a:extLst>
              </p:cNvPr>
              <p:cNvSpPr/>
              <p:nvPr/>
            </p:nvSpPr>
            <p:spPr>
              <a:xfrm>
                <a:off x="419627" y="26686507"/>
                <a:ext cx="18980087" cy="636561"/>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9" name="TextBox 138">
                <a:extLst>
                  <a:ext uri="{FF2B5EF4-FFF2-40B4-BE49-F238E27FC236}">
                    <a16:creationId xmlns:a16="http://schemas.microsoft.com/office/drawing/2014/main" id="{42142D75-828E-6CC7-33B5-F88E59E240D8}"/>
                  </a:ext>
                </a:extLst>
              </p:cNvPr>
              <p:cNvSpPr txBox="1"/>
              <p:nvPr/>
            </p:nvSpPr>
            <p:spPr>
              <a:xfrm>
                <a:off x="513898" y="26647069"/>
                <a:ext cx="12209155"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NCAE Cybergames</a:t>
                </a:r>
              </a:p>
            </p:txBody>
          </p:sp>
        </p:grpSp>
        <p:cxnSp>
          <p:nvCxnSpPr>
            <p:cNvPr id="145" name="Straight Connector 144">
              <a:extLst>
                <a:ext uri="{FF2B5EF4-FFF2-40B4-BE49-F238E27FC236}">
                  <a16:creationId xmlns:a16="http://schemas.microsoft.com/office/drawing/2014/main" id="{DB740DE3-C960-21D9-3928-B1C1CAF0E2AE}"/>
                </a:ext>
              </a:extLst>
            </p:cNvPr>
            <p:cNvCxnSpPr>
              <a:cxnSpLocks/>
            </p:cNvCxnSpPr>
            <p:nvPr/>
          </p:nvCxnSpPr>
          <p:spPr>
            <a:xfrm flipV="1">
              <a:off x="19056037" y="8622279"/>
              <a:ext cx="18957979" cy="34143"/>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66" name="Group 165">
            <a:extLst>
              <a:ext uri="{FF2B5EF4-FFF2-40B4-BE49-F238E27FC236}">
                <a16:creationId xmlns:a16="http://schemas.microsoft.com/office/drawing/2014/main" id="{F2DB16FC-FA9F-2075-1CB8-0A736B4A6406}"/>
              </a:ext>
            </a:extLst>
          </p:cNvPr>
          <p:cNvGrpSpPr/>
          <p:nvPr/>
        </p:nvGrpSpPr>
        <p:grpSpPr>
          <a:xfrm>
            <a:off x="19069290" y="19247863"/>
            <a:ext cx="18980087" cy="772479"/>
            <a:chOff x="19033929" y="8622279"/>
            <a:chExt cx="18980087" cy="772479"/>
          </a:xfrm>
        </p:grpSpPr>
        <p:grpSp>
          <p:nvGrpSpPr>
            <p:cNvPr id="168" name="Group 167">
              <a:extLst>
                <a:ext uri="{FF2B5EF4-FFF2-40B4-BE49-F238E27FC236}">
                  <a16:creationId xmlns:a16="http://schemas.microsoft.com/office/drawing/2014/main" id="{5D01C199-277A-2AB0-674B-9F78D55254A0}"/>
                </a:ext>
              </a:extLst>
            </p:cNvPr>
            <p:cNvGrpSpPr/>
            <p:nvPr/>
          </p:nvGrpSpPr>
          <p:grpSpPr>
            <a:xfrm>
              <a:off x="19033929" y="8686872"/>
              <a:ext cx="18980087" cy="707886"/>
              <a:chOff x="419627" y="26647069"/>
              <a:chExt cx="18980087" cy="707886"/>
            </a:xfrm>
          </p:grpSpPr>
          <p:sp>
            <p:nvSpPr>
              <p:cNvPr id="170" name="Rectangle 169">
                <a:extLst>
                  <a:ext uri="{FF2B5EF4-FFF2-40B4-BE49-F238E27FC236}">
                    <a16:creationId xmlns:a16="http://schemas.microsoft.com/office/drawing/2014/main" id="{E75ED45F-10C8-B498-E89D-9A1903FB41D9}"/>
                  </a:ext>
                </a:extLst>
              </p:cNvPr>
              <p:cNvSpPr/>
              <p:nvPr/>
            </p:nvSpPr>
            <p:spPr>
              <a:xfrm>
                <a:off x="419627" y="26686507"/>
                <a:ext cx="18980087" cy="636561"/>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71" name="TextBox 170">
                <a:extLst>
                  <a:ext uri="{FF2B5EF4-FFF2-40B4-BE49-F238E27FC236}">
                    <a16:creationId xmlns:a16="http://schemas.microsoft.com/office/drawing/2014/main" id="{D3589212-D553-56E9-32FB-D58034FF7EC3}"/>
                  </a:ext>
                </a:extLst>
              </p:cNvPr>
              <p:cNvSpPr txBox="1"/>
              <p:nvPr/>
            </p:nvSpPr>
            <p:spPr>
              <a:xfrm>
                <a:off x="513898" y="26647069"/>
                <a:ext cx="12209155"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NCL Team Challenge</a:t>
                </a:r>
              </a:p>
            </p:txBody>
          </p:sp>
        </p:grpSp>
        <p:cxnSp>
          <p:nvCxnSpPr>
            <p:cNvPr id="169" name="Straight Connector 168">
              <a:extLst>
                <a:ext uri="{FF2B5EF4-FFF2-40B4-BE49-F238E27FC236}">
                  <a16:creationId xmlns:a16="http://schemas.microsoft.com/office/drawing/2014/main" id="{966A67E6-4683-D842-8B68-01918EC3A670}"/>
                </a:ext>
              </a:extLst>
            </p:cNvPr>
            <p:cNvCxnSpPr>
              <a:cxnSpLocks/>
            </p:cNvCxnSpPr>
            <p:nvPr/>
          </p:nvCxnSpPr>
          <p:spPr>
            <a:xfrm flipV="1">
              <a:off x="19056037" y="8622279"/>
              <a:ext cx="18957979" cy="34143"/>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sp>
        <p:nvSpPr>
          <p:cNvPr id="175" name="TextBox 174">
            <a:extLst>
              <a:ext uri="{FF2B5EF4-FFF2-40B4-BE49-F238E27FC236}">
                <a16:creationId xmlns:a16="http://schemas.microsoft.com/office/drawing/2014/main" id="{3E9B20B9-F52F-BEE9-070A-E6AB6976EB67}"/>
              </a:ext>
            </a:extLst>
          </p:cNvPr>
          <p:cNvSpPr txBox="1"/>
          <p:nvPr/>
        </p:nvSpPr>
        <p:spPr>
          <a:xfrm>
            <a:off x="27318637" y="6179504"/>
            <a:ext cx="10621305" cy="3539430"/>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Cyberforce is sponsored by the Department of energy and involved testing students in every field from green team website building to blue team defense of servers and CTF anomaly hunting. </a:t>
            </a:r>
          </a:p>
          <a:p>
            <a:pPr marL="1773936" lvl="1" indent="-457200" fontAlgn="base">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We placed 24</a:t>
            </a:r>
            <a:r>
              <a:rPr lang="en-US" sz="3200" baseline="30000" dirty="0">
                <a:solidFill>
                  <a:srgbClr val="000000"/>
                </a:solidFill>
                <a:latin typeface="Calibri" panose="020F0502020204030204" pitchFamily="34" charset="0"/>
                <a:cs typeface="Calibri" panose="020F0502020204030204" pitchFamily="34" charset="0"/>
              </a:rPr>
              <a:t>th</a:t>
            </a:r>
            <a:r>
              <a:rPr lang="en-US" sz="3200" dirty="0">
                <a:solidFill>
                  <a:srgbClr val="000000"/>
                </a:solidFill>
                <a:latin typeface="Calibri" panose="020F0502020204030204" pitchFamily="34" charset="0"/>
                <a:cs typeface="Calibri" panose="020F0502020204030204" pitchFamily="34" charset="0"/>
              </a:rPr>
              <a:t> overall out of 144 teams.</a:t>
            </a:r>
          </a:p>
          <a:p>
            <a:pPr marL="1773936" lvl="1" indent="-45720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We received 1</a:t>
            </a:r>
            <a:r>
              <a:rPr lang="en-US" sz="3200" b="0" i="0" u="none" strike="noStrike" baseline="30000" dirty="0">
                <a:solidFill>
                  <a:srgbClr val="000000"/>
                </a:solidFill>
                <a:effectLst/>
                <a:latin typeface="Calibri" panose="020F0502020204030204" pitchFamily="34" charset="0"/>
                <a:cs typeface="Calibri" panose="020F0502020204030204" pitchFamily="34" charset="0"/>
              </a:rPr>
              <a:t>st</a:t>
            </a:r>
            <a:r>
              <a:rPr lang="en-US" sz="3200" b="0" i="0" u="none" strike="noStrike" dirty="0">
                <a:solidFill>
                  <a:srgbClr val="000000"/>
                </a:solidFill>
                <a:effectLst/>
                <a:latin typeface="Calibri" panose="020F0502020204030204" pitchFamily="34" charset="0"/>
                <a:cs typeface="Calibri" panose="020F0502020204030204" pitchFamily="34" charset="0"/>
              </a:rPr>
              <a:t> place in green team</a:t>
            </a:r>
            <a:r>
              <a:rPr lang="en-US" sz="3200" dirty="0">
                <a:solidFill>
                  <a:srgbClr val="000000"/>
                </a:solidFill>
                <a:latin typeface="Calibri" panose="020F0502020204030204" pitchFamily="34" charset="0"/>
                <a:cs typeface="Calibri" panose="020F0502020204030204" pitchFamily="34" charset="0"/>
              </a:rPr>
              <a:t>/website development. </a:t>
            </a:r>
            <a:endParaRPr lang="en-US" sz="3200" b="0" i="0" u="none" strike="noStrike" dirty="0">
              <a:solidFill>
                <a:srgbClr val="000000"/>
              </a:solidFill>
              <a:effectLst/>
              <a:latin typeface="Calibri" panose="020F0502020204030204" pitchFamily="34" charset="0"/>
              <a:cs typeface="Calibri" panose="020F0502020204030204" pitchFamily="34" charset="0"/>
            </a:endParaRPr>
          </a:p>
        </p:txBody>
      </p:sp>
      <p:pic>
        <p:nvPicPr>
          <p:cNvPr id="1040" name="Picture 16" descr="brand">
            <a:extLst>
              <a:ext uri="{FF2B5EF4-FFF2-40B4-BE49-F238E27FC236}">
                <a16:creationId xmlns:a16="http://schemas.microsoft.com/office/drawing/2014/main" id="{AA796E7E-3820-B8EB-1766-A4BCB7630B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99132" y="11552571"/>
            <a:ext cx="7010566" cy="2613029"/>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a:extLst>
              <a:ext uri="{FF2B5EF4-FFF2-40B4-BE49-F238E27FC236}">
                <a16:creationId xmlns:a16="http://schemas.microsoft.com/office/drawing/2014/main" id="{95FB6011-F5BA-36E7-3D9A-8713DD875D3E}"/>
              </a:ext>
            </a:extLst>
          </p:cNvPr>
          <p:cNvSpPr txBox="1"/>
          <p:nvPr/>
        </p:nvSpPr>
        <p:spPr>
          <a:xfrm>
            <a:off x="19335298" y="15220826"/>
            <a:ext cx="18698525" cy="3539430"/>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NCAE Cybergames is a college centric cyber competition tha</a:t>
            </a:r>
            <a:r>
              <a:rPr lang="en-US" sz="3200" dirty="0">
                <a:solidFill>
                  <a:srgbClr val="000000"/>
                </a:solidFill>
                <a:latin typeface="Calibri" panose="020F0502020204030204" pitchFamily="34" charset="0"/>
                <a:cs typeface="Calibri" panose="020F0502020204030204" pitchFamily="34" charset="0"/>
              </a:rPr>
              <a:t>t exposes first-time cyber competitors to blue team infrastructure, like a DNS server and Capture the Flag (CTF) style problems to solve.</a:t>
            </a:r>
          </a:p>
          <a:p>
            <a:pPr marL="1773936" lvl="1" indent="-457200" fontAlgn="base">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 The blue team activities involve setting up and maintaining servers and services on a virtual network against the competitions red team. </a:t>
            </a:r>
          </a:p>
          <a:p>
            <a:pPr marL="1773936" lvl="1" indent="-45720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The CTFs in</a:t>
            </a:r>
            <a:r>
              <a:rPr lang="en-US" sz="3200" dirty="0">
                <a:solidFill>
                  <a:srgbClr val="000000"/>
                </a:solidFill>
                <a:latin typeface="Calibri" panose="020F0502020204030204" pitchFamily="34" charset="0"/>
                <a:cs typeface="Calibri" panose="020F0502020204030204" pitchFamily="34" charset="0"/>
              </a:rPr>
              <a:t>volved everything from network traffic analysis, password cracking, cryptography, and program exploitation. </a:t>
            </a:r>
          </a:p>
          <a:p>
            <a:pPr marL="1773936" lvl="1" indent="-457200" fontAlgn="base">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Placed </a:t>
            </a:r>
            <a:r>
              <a:rPr lang="en-US" sz="3200" b="0" i="0" u="none" strike="noStrike" dirty="0">
                <a:solidFill>
                  <a:srgbClr val="000000"/>
                </a:solidFill>
                <a:effectLst/>
                <a:latin typeface="Calibri" panose="020F0502020204030204" pitchFamily="34" charset="0"/>
                <a:cs typeface="Calibri" panose="020F0502020204030204" pitchFamily="34" charset="0"/>
              </a:rPr>
              <a:t>7</a:t>
            </a:r>
            <a:r>
              <a:rPr lang="en-US" sz="32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3200" b="0" i="0" u="none" strike="noStrike" dirty="0">
                <a:solidFill>
                  <a:srgbClr val="000000"/>
                </a:solidFill>
                <a:effectLst/>
                <a:latin typeface="Calibri" panose="020F0502020204030204" pitchFamily="34" charset="0"/>
                <a:cs typeface="Calibri" panose="020F0502020204030204" pitchFamily="34" charset="0"/>
              </a:rPr>
              <a:t> place overall in the midwestern regional competition. </a:t>
            </a:r>
          </a:p>
        </p:txBody>
      </p:sp>
      <p:sp>
        <p:nvSpPr>
          <p:cNvPr id="177" name="TextBox 176">
            <a:extLst>
              <a:ext uri="{FF2B5EF4-FFF2-40B4-BE49-F238E27FC236}">
                <a16:creationId xmlns:a16="http://schemas.microsoft.com/office/drawing/2014/main" id="{79570530-AC88-FBFD-71FE-85EB7CBD4E5D}"/>
              </a:ext>
            </a:extLst>
          </p:cNvPr>
          <p:cNvSpPr txBox="1"/>
          <p:nvPr/>
        </p:nvSpPr>
        <p:spPr>
          <a:xfrm>
            <a:off x="19385457" y="20246620"/>
            <a:ext cx="12209155" cy="5509200"/>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The National Cyber League (NCL) </a:t>
            </a:r>
            <a:r>
              <a:rPr lang="en-US" sz="3200" dirty="0">
                <a:solidFill>
                  <a:srgbClr val="000000"/>
                </a:solidFill>
                <a:latin typeface="Calibri" panose="020F0502020204030204" pitchFamily="34" charset="0"/>
                <a:cs typeface="Calibri" panose="020F0502020204030204" pitchFamily="34" charset="0"/>
              </a:rPr>
              <a:t>powered by Cyber Skyline aims to prepare students for practical cybersecurity challenges that they will likely face in the workforce. </a:t>
            </a:r>
          </a:p>
          <a:p>
            <a:pPr marL="1773936" lvl="1" indent="-45720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This compe</a:t>
            </a:r>
            <a:r>
              <a:rPr lang="en-US" sz="3200" dirty="0">
                <a:solidFill>
                  <a:srgbClr val="000000"/>
                </a:solidFill>
                <a:latin typeface="Calibri" panose="020F0502020204030204" pitchFamily="34" charset="0"/>
                <a:cs typeface="Calibri" panose="020F0502020204030204" pitchFamily="34" charset="0"/>
              </a:rPr>
              <a:t>tition involves everything from open-source intelligence, password cracking, forensic analysis, network traffic analysis, exploitation, scanning and reconnaissance, and log analysis. </a:t>
            </a:r>
          </a:p>
          <a:p>
            <a:pPr marL="1773936" lvl="1" indent="-45720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This cyber competition across the practice game, individual challenge, and team challenge provided us with a wide variety of CTFs and allowed us to improve over the course of the competition. </a:t>
            </a:r>
          </a:p>
        </p:txBody>
      </p:sp>
      <p:pic>
        <p:nvPicPr>
          <p:cNvPr id="1044" name="Picture 20" descr="National Cyber League">
            <a:extLst>
              <a:ext uri="{FF2B5EF4-FFF2-40B4-BE49-F238E27FC236}">
                <a16:creationId xmlns:a16="http://schemas.microsoft.com/office/drawing/2014/main" id="{DA3D6735-FB4A-FEEB-8355-24D2BB37C5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11775" y="20381375"/>
            <a:ext cx="4240952" cy="5491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itting around a table with laptops&#10;&#10;Description automatically generated with medium confidence">
            <a:extLst>
              <a:ext uri="{FF2B5EF4-FFF2-40B4-BE49-F238E27FC236}">
                <a16:creationId xmlns:a16="http://schemas.microsoft.com/office/drawing/2014/main" id="{27B4D597-BAB0-4A27-8EF2-5CA4DC0442DC}"/>
              </a:ext>
            </a:extLst>
          </p:cNvPr>
          <p:cNvPicPr>
            <a:picLocks noChangeAspect="1"/>
          </p:cNvPicPr>
          <p:nvPr/>
        </p:nvPicPr>
        <p:blipFill rotWithShape="1">
          <a:blip r:embed="rId11">
            <a:extLst>
              <a:ext uri="{28A0092B-C50C-407E-A947-70E740481C1C}">
                <a14:useLocalDpi xmlns:a14="http://schemas.microsoft.com/office/drawing/2010/main" val="0"/>
              </a:ext>
            </a:extLst>
          </a:blip>
          <a:srcRect t="24259" b="22885"/>
          <a:stretch/>
        </p:blipFill>
        <p:spPr>
          <a:xfrm>
            <a:off x="26711419" y="10672187"/>
            <a:ext cx="11228523" cy="4451236"/>
          </a:xfrm>
          <a:prstGeom prst="rect">
            <a:avLst/>
          </a:prstGeom>
        </p:spPr>
      </p:pic>
      <p:pic>
        <p:nvPicPr>
          <p:cNvPr id="7" name="Picture 6" descr="A group of people sitting at a table with laptops&#10;&#10;Description automatically generated with medium confidence">
            <a:extLst>
              <a:ext uri="{FF2B5EF4-FFF2-40B4-BE49-F238E27FC236}">
                <a16:creationId xmlns:a16="http://schemas.microsoft.com/office/drawing/2014/main" id="{41A43617-7A32-015D-9709-3EFBE92A539D}"/>
              </a:ext>
            </a:extLst>
          </p:cNvPr>
          <p:cNvPicPr>
            <a:picLocks noChangeAspect="1"/>
          </p:cNvPicPr>
          <p:nvPr/>
        </p:nvPicPr>
        <p:blipFill rotWithShape="1">
          <a:blip r:embed="rId12">
            <a:extLst>
              <a:ext uri="{28A0092B-C50C-407E-A947-70E740481C1C}">
                <a14:useLocalDpi xmlns:a14="http://schemas.microsoft.com/office/drawing/2010/main" val="0"/>
              </a:ext>
            </a:extLst>
          </a:blip>
          <a:srcRect t="27822" b="21118"/>
          <a:stretch/>
        </p:blipFill>
        <p:spPr>
          <a:xfrm>
            <a:off x="19385717" y="6367902"/>
            <a:ext cx="7772400" cy="2976421"/>
          </a:xfrm>
          <a:prstGeom prst="rect">
            <a:avLst/>
          </a:prstGeom>
        </p:spPr>
      </p:pic>
      <p:grpSp>
        <p:nvGrpSpPr>
          <p:cNvPr id="2" name="Group 1">
            <a:extLst>
              <a:ext uri="{FF2B5EF4-FFF2-40B4-BE49-F238E27FC236}">
                <a16:creationId xmlns:a16="http://schemas.microsoft.com/office/drawing/2014/main" id="{83F45CD7-34B7-1ECA-AB55-1AC83E915CCF}"/>
              </a:ext>
            </a:extLst>
          </p:cNvPr>
          <p:cNvGrpSpPr/>
          <p:nvPr/>
        </p:nvGrpSpPr>
        <p:grpSpPr>
          <a:xfrm>
            <a:off x="428737" y="33265269"/>
            <a:ext cx="18640813" cy="738922"/>
            <a:chOff x="14090268" y="15279637"/>
            <a:chExt cx="18640813" cy="738922"/>
          </a:xfrm>
        </p:grpSpPr>
        <p:sp>
          <p:nvSpPr>
            <p:cNvPr id="3" name="Rectangle 2">
              <a:extLst>
                <a:ext uri="{FF2B5EF4-FFF2-40B4-BE49-F238E27FC236}">
                  <a16:creationId xmlns:a16="http://schemas.microsoft.com/office/drawing/2014/main" id="{DE7350E6-8621-7971-652E-B1E59DCF2A9E}"/>
                </a:ext>
              </a:extLst>
            </p:cNvPr>
            <p:cNvSpPr/>
            <p:nvPr/>
          </p:nvSpPr>
          <p:spPr>
            <a:xfrm>
              <a:off x="14090268" y="15334510"/>
              <a:ext cx="18640813" cy="684049"/>
            </a:xfrm>
            <a:prstGeom prst="rect">
              <a:avLst/>
            </a:prstGeom>
            <a:solidFill>
              <a:srgbClr val="A5C3EE">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TextBox 3">
              <a:extLst>
                <a:ext uri="{FF2B5EF4-FFF2-40B4-BE49-F238E27FC236}">
                  <a16:creationId xmlns:a16="http://schemas.microsoft.com/office/drawing/2014/main" id="{C1FB6843-6E78-B3A4-8866-B3B78A08D6FC}"/>
                </a:ext>
              </a:extLst>
            </p:cNvPr>
            <p:cNvSpPr txBox="1"/>
            <p:nvPr/>
          </p:nvSpPr>
          <p:spPr>
            <a:xfrm>
              <a:off x="14133366" y="15279637"/>
              <a:ext cx="10687967"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r>
                <a:rPr lang="en-US" sz="4000" b="1" dirty="0">
                  <a:ln w="12700">
                    <a:noFill/>
                    <a:prstDash val="solid"/>
                  </a:ln>
                  <a:latin typeface="Calibri" panose="020F0502020204030204" pitchFamily="34" charset="0"/>
                  <a:cs typeface="Calibri" panose="020F0502020204030204" pitchFamily="34" charset="0"/>
                </a:rPr>
                <a:t>Hack the Hospital</a:t>
              </a:r>
            </a:p>
          </p:txBody>
        </p:sp>
        <p:cxnSp>
          <p:nvCxnSpPr>
            <p:cNvPr id="6" name="Straight Connector 5">
              <a:extLst>
                <a:ext uri="{FF2B5EF4-FFF2-40B4-BE49-F238E27FC236}">
                  <a16:creationId xmlns:a16="http://schemas.microsoft.com/office/drawing/2014/main" id="{90812434-102B-6FE2-259B-7D5A5623A9F4}"/>
                </a:ext>
              </a:extLst>
            </p:cNvPr>
            <p:cNvCxnSpPr>
              <a:cxnSpLocks/>
            </p:cNvCxnSpPr>
            <p:nvPr/>
          </p:nvCxnSpPr>
          <p:spPr>
            <a:xfrm flipV="1">
              <a:off x="14105070" y="15279637"/>
              <a:ext cx="18579070" cy="13954"/>
            </a:xfrm>
            <a:prstGeom prst="line">
              <a:avLst/>
            </a:prstGeom>
            <a:ln w="76200" cmpd="sng">
              <a:gradFill flip="none" rotWithShape="1">
                <a:gsLst>
                  <a:gs pos="0">
                    <a:schemeClr val="tx1"/>
                  </a:gs>
                  <a:gs pos="100000">
                    <a:srgbClr val="0156A7"/>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3F7A5979-04EC-AA93-DB51-ADB7B5D90F7B}"/>
              </a:ext>
            </a:extLst>
          </p:cNvPr>
          <p:cNvSpPr txBox="1"/>
          <p:nvPr/>
        </p:nvSpPr>
        <p:spPr>
          <a:xfrm>
            <a:off x="9329341" y="34390139"/>
            <a:ext cx="9361242" cy="3046988"/>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Hack the Building 2.0: Hack the hospital is a red and blue team cyber competition simulating a subversive story based on real world hospital attacks.</a:t>
            </a:r>
          </a:p>
          <a:p>
            <a:pPr marL="1773936" lvl="1" indent="-45720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cs typeface="Calibri" panose="020F0502020204030204" pitchFamily="34" charset="0"/>
              </a:rPr>
              <a:t>We received first place in the red team challenge for hacking a conveyer belt and preventing its functionality. </a:t>
            </a:r>
          </a:p>
        </p:txBody>
      </p:sp>
      <p:pic>
        <p:nvPicPr>
          <p:cNvPr id="10" name="Picture 9" descr="Chart, line chart&#10;&#10;Description automatically generated">
            <a:extLst>
              <a:ext uri="{FF2B5EF4-FFF2-40B4-BE49-F238E27FC236}">
                <a16:creationId xmlns:a16="http://schemas.microsoft.com/office/drawing/2014/main" id="{3A77E755-89CE-A40F-0B04-0A1031A84BF5}"/>
              </a:ext>
            </a:extLst>
          </p:cNvPr>
          <p:cNvPicPr>
            <a:picLocks noChangeAspect="1"/>
          </p:cNvPicPr>
          <p:nvPr/>
        </p:nvPicPr>
        <p:blipFill rotWithShape="1">
          <a:blip r:embed="rId13">
            <a:extLst>
              <a:ext uri="{28A0092B-C50C-407E-A947-70E740481C1C}">
                <a14:useLocalDpi xmlns:a14="http://schemas.microsoft.com/office/drawing/2010/main" val="0"/>
              </a:ext>
            </a:extLst>
          </a:blip>
          <a:srcRect l="4830" t="2298" r="9371" b="30099"/>
          <a:stretch/>
        </p:blipFill>
        <p:spPr>
          <a:xfrm>
            <a:off x="370249" y="34024340"/>
            <a:ext cx="8517416" cy="4087408"/>
          </a:xfrm>
          <a:prstGeom prst="rect">
            <a:avLst/>
          </a:prstGeom>
        </p:spPr>
      </p:pic>
    </p:spTree>
    <p:extLst>
      <p:ext uri="{BB962C8B-B14F-4D97-AF65-F5344CB8AC3E}">
        <p14:creationId xmlns:p14="http://schemas.microsoft.com/office/powerpoint/2010/main" val="173733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TotalTime>
  <Words>965</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lastModifiedBy>Moran, Madeline</cp:lastModifiedBy>
  <cp:revision>50</cp:revision>
  <dcterms:created xsi:type="dcterms:W3CDTF">2015-10-26T20:35:27Z</dcterms:created>
  <dcterms:modified xsi:type="dcterms:W3CDTF">2023-04-15T15:08:47Z</dcterms:modified>
</cp:coreProperties>
</file>