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8404800" cy="384048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1F8D7-7C4F-B7F9-1950-6D9C9D3DFA14}" v="1441" dt="2023-04-16T04:03:56.126"/>
    <p1510:client id="{8DCA864B-E100-F064-EAF1-3EFA6711F9C6}" v="1509" dt="2023-04-16T04:09:01.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9C022F2F-1DFB-4495-9929-91AA1C47FA6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6849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2F2F-1DFB-4495-9929-91AA1C47FA6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660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2F2F-1DFB-4495-9929-91AA1C47FA6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24678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2F2F-1DFB-4495-9929-91AA1C47FA6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22967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2F2F-1DFB-4495-9929-91AA1C47FA66}"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8059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022F2F-1DFB-4495-9929-91AA1C47FA66}"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0322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22F2F-1DFB-4495-9929-91AA1C47FA66}"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746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022F2F-1DFB-4495-9929-91AA1C47FA66}"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89796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2F2F-1DFB-4495-9929-91AA1C47FA66}"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62516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9013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2245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9C022F2F-1DFB-4495-9929-91AA1C47FA66}" type="datetimeFigureOut">
              <a:rPr lang="en-US" smtClean="0"/>
              <a:t>4/25/2023</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0061848D-EA57-4F60-9A14-854C5AAD08F2}" type="slidenum">
              <a:rPr lang="en-US" smtClean="0"/>
              <a:t>‹#›</a:t>
            </a:fld>
            <a:endParaRPr lang="en-US"/>
          </a:p>
        </p:txBody>
      </p:sp>
    </p:spTree>
    <p:extLst>
      <p:ext uri="{BB962C8B-B14F-4D97-AF65-F5344CB8AC3E}">
        <p14:creationId xmlns:p14="http://schemas.microsoft.com/office/powerpoint/2010/main" val="3520027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B0FBD143-3263-00E7-17D6-2A849DB2A800}"/>
              </a:ext>
            </a:extLst>
          </p:cNvPr>
          <p:cNvSpPr/>
          <p:nvPr/>
        </p:nvSpPr>
        <p:spPr>
          <a:xfrm>
            <a:off x="1038" y="4925"/>
            <a:ext cx="38378373" cy="4699818"/>
          </a:xfrm>
          <a:custGeom>
            <a:avLst/>
            <a:gdLst/>
            <a:ahLst/>
            <a:cxnLst/>
            <a:rect l="l" t="t" r="r" b="b"/>
            <a:pathLst>
              <a:path w="20104100" h="2233930">
                <a:moveTo>
                  <a:pt x="0" y="2233788"/>
                </a:moveTo>
                <a:lnTo>
                  <a:pt x="20104099" y="2233788"/>
                </a:lnTo>
                <a:lnTo>
                  <a:pt x="20104099" y="0"/>
                </a:lnTo>
                <a:lnTo>
                  <a:pt x="0" y="0"/>
                </a:lnTo>
                <a:lnTo>
                  <a:pt x="0" y="2233788"/>
                </a:lnTo>
                <a:close/>
              </a:path>
            </a:pathLst>
          </a:custGeom>
          <a:solidFill>
            <a:srgbClr val="9A1447"/>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4825"/>
          </a:p>
        </p:txBody>
      </p:sp>
      <p:pic>
        <p:nvPicPr>
          <p:cNvPr id="3" name="Picture 3">
            <a:extLst>
              <a:ext uri="{FF2B5EF4-FFF2-40B4-BE49-F238E27FC236}">
                <a16:creationId xmlns:a16="http://schemas.microsoft.com/office/drawing/2014/main" id="{8F606321-821C-B46F-ED61-41AE7EA1091E}"/>
              </a:ext>
            </a:extLst>
          </p:cNvPr>
          <p:cNvPicPr>
            <a:picLocks noChangeAspect="1"/>
          </p:cNvPicPr>
          <p:nvPr/>
        </p:nvPicPr>
        <p:blipFill>
          <a:blip r:embed="rId2"/>
          <a:stretch>
            <a:fillRect/>
          </a:stretch>
        </p:blipFill>
        <p:spPr>
          <a:xfrm>
            <a:off x="465304" y="2185254"/>
            <a:ext cx="5475456" cy="982862"/>
          </a:xfrm>
          <a:prstGeom prst="rect">
            <a:avLst/>
          </a:prstGeom>
        </p:spPr>
      </p:pic>
      <p:sp>
        <p:nvSpPr>
          <p:cNvPr id="4" name="object 4">
            <a:extLst>
              <a:ext uri="{FF2B5EF4-FFF2-40B4-BE49-F238E27FC236}">
                <a16:creationId xmlns:a16="http://schemas.microsoft.com/office/drawing/2014/main" id="{1D22F9EF-449A-DAF8-A645-1402F00B4089}"/>
              </a:ext>
            </a:extLst>
          </p:cNvPr>
          <p:cNvSpPr txBox="1">
            <a:spLocks/>
          </p:cNvSpPr>
          <p:nvPr/>
        </p:nvSpPr>
        <p:spPr>
          <a:xfrm>
            <a:off x="5954767" y="791525"/>
            <a:ext cx="39238732" cy="1127941"/>
          </a:xfrm>
          <a:prstGeom prst="rect">
            <a:avLst/>
          </a:prstGeom>
        </p:spPr>
        <p:txBody>
          <a:bodyPr vert="horz" wrap="square" lIns="0" tIns="19752" rIns="0" bIns="0"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0320">
              <a:spcBef>
                <a:spcPts val="156"/>
              </a:spcBef>
              <a:tabLst>
                <a:tab pos="4592769" algn="l"/>
              </a:tabLst>
            </a:pPr>
            <a:r>
              <a:rPr lang="en-US" sz="7200" b="1" cap="all" spc="-8">
                <a:solidFill>
                  <a:schemeClr val="bg1"/>
                </a:solidFill>
                <a:latin typeface="Arial"/>
                <a:cs typeface="Arial"/>
              </a:rPr>
              <a:t>R</a:t>
            </a:r>
            <a:r>
              <a:rPr lang="en-US" sz="6600" b="1" cap="all" spc="-8">
                <a:solidFill>
                  <a:schemeClr val="bg1"/>
                </a:solidFill>
                <a:latin typeface="Arial"/>
                <a:cs typeface="Arial"/>
              </a:rPr>
              <a:t>edesigning transfer set for peritoneal dialysis</a:t>
            </a:r>
            <a:endParaRPr lang="en-US" sz="6600" b="1" cap="all" spc="-16">
              <a:solidFill>
                <a:schemeClr val="bg1"/>
              </a:solidFill>
              <a:latin typeface="Arial"/>
              <a:cs typeface="Arial"/>
            </a:endParaRPr>
          </a:p>
        </p:txBody>
      </p:sp>
      <p:sp>
        <p:nvSpPr>
          <p:cNvPr id="5" name="object 6">
            <a:extLst>
              <a:ext uri="{FF2B5EF4-FFF2-40B4-BE49-F238E27FC236}">
                <a16:creationId xmlns:a16="http://schemas.microsoft.com/office/drawing/2014/main" id="{FB5DB11B-4979-99F0-3D76-C4EBAE3BA24B}"/>
              </a:ext>
            </a:extLst>
          </p:cNvPr>
          <p:cNvSpPr txBox="1"/>
          <p:nvPr/>
        </p:nvSpPr>
        <p:spPr>
          <a:xfrm>
            <a:off x="9290905" y="1926090"/>
            <a:ext cx="19887307" cy="1530269"/>
          </a:xfrm>
          <a:prstGeom prst="rect">
            <a:avLst/>
          </a:prstGeom>
        </p:spPr>
        <p:txBody>
          <a:bodyPr vert="horz" wrap="square" lIns="0" tIns="27029"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0320" algn="ctr">
              <a:spcBef>
                <a:spcPts val="213"/>
              </a:spcBef>
            </a:pPr>
            <a:r>
              <a:rPr lang="en-US" sz="4800" spc="16">
                <a:solidFill>
                  <a:srgbClr val="FFFFFF"/>
                </a:solidFill>
                <a:latin typeface="Arial"/>
                <a:cs typeface="Arial"/>
              </a:rPr>
              <a:t>Sponsor: Baxter International; Advisors: Dr. Johnson and Dr. </a:t>
            </a:r>
            <a:r>
              <a:rPr lang="en-US" sz="4800" spc="16" err="1">
                <a:solidFill>
                  <a:srgbClr val="FFFFFF"/>
                </a:solidFill>
                <a:latin typeface="Arial"/>
                <a:cs typeface="Arial"/>
              </a:rPr>
              <a:t>Baura</a:t>
            </a:r>
            <a:r>
              <a:rPr lang="en-US" sz="4800" spc="16">
                <a:solidFill>
                  <a:srgbClr val="FFFFFF"/>
                </a:solidFill>
                <a:latin typeface="Arial"/>
                <a:cs typeface="Arial"/>
              </a:rPr>
              <a:t> </a:t>
            </a:r>
            <a:endParaRPr lang="en-US"/>
          </a:p>
          <a:p>
            <a:pPr marL="20320" algn="ctr">
              <a:spcBef>
                <a:spcPts val="213"/>
              </a:spcBef>
            </a:pPr>
            <a:r>
              <a:rPr lang="en-US" sz="4800" spc="16">
                <a:solidFill>
                  <a:srgbClr val="FFFFFF"/>
                </a:solidFill>
                <a:latin typeface="Arial"/>
                <a:cs typeface="Arial"/>
              </a:rPr>
              <a:t>Sharf Abutaleb, Jaad </a:t>
            </a:r>
            <a:r>
              <a:rPr lang="en-US" sz="4800" spc="16" err="1">
                <a:solidFill>
                  <a:srgbClr val="FFFFFF"/>
                </a:solidFill>
                <a:latin typeface="Arial"/>
                <a:cs typeface="Arial"/>
              </a:rPr>
              <a:t>A'Rafat</a:t>
            </a:r>
            <a:r>
              <a:rPr lang="en-US" sz="4800" spc="16">
                <a:solidFill>
                  <a:srgbClr val="FFFFFF"/>
                </a:solidFill>
                <a:latin typeface="Arial"/>
                <a:cs typeface="Arial"/>
              </a:rPr>
              <a:t>, Chris Castillo, Peter Saba </a:t>
            </a:r>
            <a:endParaRPr lang="en-US" sz="4800">
              <a:latin typeface="Arial"/>
              <a:cs typeface="Arial"/>
            </a:endParaRPr>
          </a:p>
        </p:txBody>
      </p:sp>
      <p:pic>
        <p:nvPicPr>
          <p:cNvPr id="6" name="Picture 6" descr="Logo, company name&#10;&#10;Description automatically generated">
            <a:extLst>
              <a:ext uri="{FF2B5EF4-FFF2-40B4-BE49-F238E27FC236}">
                <a16:creationId xmlns:a16="http://schemas.microsoft.com/office/drawing/2014/main" id="{D1A8EE5D-1636-A94B-2AA6-23EF1461BC2B}"/>
              </a:ext>
            </a:extLst>
          </p:cNvPr>
          <p:cNvPicPr>
            <a:picLocks noChangeAspect="1"/>
          </p:cNvPicPr>
          <p:nvPr/>
        </p:nvPicPr>
        <p:blipFill>
          <a:blip r:embed="rId3"/>
          <a:stretch>
            <a:fillRect/>
          </a:stretch>
        </p:blipFill>
        <p:spPr>
          <a:xfrm>
            <a:off x="32564557" y="23141"/>
            <a:ext cx="5807412" cy="4703250"/>
          </a:xfrm>
          <a:prstGeom prst="rect">
            <a:avLst/>
          </a:prstGeom>
        </p:spPr>
      </p:pic>
      <p:sp>
        <p:nvSpPr>
          <p:cNvPr id="7" name="object 8">
            <a:extLst>
              <a:ext uri="{FF2B5EF4-FFF2-40B4-BE49-F238E27FC236}">
                <a16:creationId xmlns:a16="http://schemas.microsoft.com/office/drawing/2014/main" id="{A143DC4D-8B45-B58C-5D6B-D991E16AAADF}"/>
              </a:ext>
            </a:extLst>
          </p:cNvPr>
          <p:cNvSpPr txBox="1"/>
          <p:nvPr/>
        </p:nvSpPr>
        <p:spPr>
          <a:xfrm>
            <a:off x="445471" y="5300752"/>
            <a:ext cx="37928398" cy="4698722"/>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Abstract</a:t>
            </a:r>
            <a:endParaRPr lang="en-US" sz="4000">
              <a:solidFill>
                <a:srgbClr val="000000"/>
              </a:solidFill>
              <a:latin typeface="Calibri" panose="020F0502020204030204"/>
              <a:cs typeface="Calibri"/>
            </a:endParaRPr>
          </a:p>
          <a:p>
            <a:pPr marR="120015">
              <a:lnSpc>
                <a:spcPts val="4000"/>
              </a:lnSpc>
            </a:pPr>
            <a:r>
              <a:rPr lang="en-US" sz="4000">
                <a:solidFill>
                  <a:srgbClr val="000000"/>
                </a:solidFill>
                <a:latin typeface="Arial"/>
                <a:cs typeface="Arial"/>
              </a:rPr>
              <a:t>T</a:t>
            </a:r>
            <a:r>
              <a:rPr lang="en-US" sz="3600">
                <a:solidFill>
                  <a:srgbClr val="000000"/>
                </a:solidFill>
                <a:latin typeface="Arial"/>
                <a:cs typeface="Arial"/>
              </a:rPr>
              <a:t>his project encompasses the use of improving the previous transfer set (</a:t>
            </a:r>
            <a:r>
              <a:rPr lang="en-US" sz="3600" err="1">
                <a:solidFill>
                  <a:srgbClr val="000000"/>
                </a:solidFill>
                <a:latin typeface="Arial"/>
                <a:cs typeface="Arial"/>
              </a:rPr>
              <a:t>MiniCap</a:t>
            </a:r>
            <a:r>
              <a:rPr lang="en-US" sz="3600">
                <a:solidFill>
                  <a:srgbClr val="000000"/>
                </a:solidFill>
                <a:latin typeface="Arial"/>
                <a:cs typeface="Arial"/>
              </a:rPr>
              <a:t> Extended Life PD Transfer Set – 5C4160) in peritoneal </a:t>
            </a:r>
            <a:r>
              <a:rPr lang="en-US" sz="3600" b="0" i="0" u="none" strike="noStrike">
                <a:solidFill>
                  <a:srgbClr val="000000"/>
                </a:solidFill>
                <a:effectLst/>
                <a:latin typeface="Arial"/>
                <a:cs typeface="Arial"/>
              </a:rPr>
              <a:t>dialysis</a:t>
            </a:r>
            <a:r>
              <a:rPr lang="en-US" sz="3600">
                <a:solidFill>
                  <a:srgbClr val="000000"/>
                </a:solidFill>
                <a:latin typeface="Arial"/>
                <a:cs typeface="Arial"/>
              </a:rPr>
              <a:t> </a:t>
            </a:r>
            <a:r>
              <a:rPr lang="en-US" sz="3600" b="0" i="0" u="none" strike="noStrike">
                <a:solidFill>
                  <a:srgbClr val="000000"/>
                </a:solidFill>
                <a:effectLst/>
                <a:latin typeface="Arial"/>
                <a:cs typeface="Arial"/>
              </a:rPr>
              <a:t>treatment. </a:t>
            </a:r>
            <a:r>
              <a:rPr lang="en-US" sz="3600">
                <a:solidFill>
                  <a:srgbClr val="000000"/>
                </a:solidFill>
                <a:latin typeface="Arial"/>
                <a:cs typeface="Arial"/>
              </a:rPr>
              <a:t>These improvements include </a:t>
            </a:r>
            <a:r>
              <a:rPr lang="en-US" sz="3600" b="0" i="0" u="none" strike="noStrike">
                <a:solidFill>
                  <a:srgbClr val="000000"/>
                </a:solidFill>
                <a:effectLst/>
                <a:latin typeface="Arial"/>
                <a:cs typeface="Arial"/>
              </a:rPr>
              <a:t>a </a:t>
            </a:r>
            <a:r>
              <a:rPr lang="en-US" sz="3600">
                <a:solidFill>
                  <a:srgbClr val="000000"/>
                </a:solidFill>
                <a:latin typeface="Arial"/>
                <a:cs typeface="Arial"/>
              </a:rPr>
              <a:t>focus on ergonomics, ease </a:t>
            </a:r>
            <a:r>
              <a:rPr lang="en-US" sz="3600" b="0" i="0" u="none" strike="noStrike">
                <a:solidFill>
                  <a:srgbClr val="000000"/>
                </a:solidFill>
                <a:effectLst/>
                <a:latin typeface="Arial"/>
                <a:cs typeface="Arial"/>
              </a:rPr>
              <a:t>of </a:t>
            </a:r>
            <a:r>
              <a:rPr lang="en-US" sz="3600">
                <a:solidFill>
                  <a:srgbClr val="000000"/>
                </a:solidFill>
                <a:latin typeface="Arial"/>
                <a:cs typeface="Arial"/>
              </a:rPr>
              <a:t>use, biocompatibility, cost efficiency, safety</a:t>
            </a:r>
            <a:r>
              <a:rPr lang="en-US" sz="3600" b="0" i="0" u="none" strike="noStrike">
                <a:solidFill>
                  <a:srgbClr val="000000"/>
                </a:solidFill>
                <a:effectLst/>
                <a:latin typeface="Arial"/>
                <a:cs typeface="Arial"/>
              </a:rPr>
              <a:t>, </a:t>
            </a:r>
            <a:r>
              <a:rPr lang="en-US" sz="3600">
                <a:solidFill>
                  <a:srgbClr val="000000"/>
                </a:solidFill>
                <a:latin typeface="Arial"/>
                <a:cs typeface="Arial"/>
              </a:rPr>
              <a:t>wearability</a:t>
            </a:r>
            <a:r>
              <a:rPr lang="en-US" sz="3600" b="0" i="0" u="none" strike="noStrike">
                <a:solidFill>
                  <a:srgbClr val="000000"/>
                </a:solidFill>
                <a:effectLst/>
                <a:latin typeface="Arial"/>
                <a:cs typeface="Arial"/>
              </a:rPr>
              <a:t>, </a:t>
            </a:r>
            <a:r>
              <a:rPr lang="en-US" sz="3600">
                <a:solidFill>
                  <a:srgbClr val="000000"/>
                </a:solidFill>
                <a:latin typeface="Arial"/>
                <a:cs typeface="Arial"/>
              </a:rPr>
              <a:t>psychological and physical comfort, and manufacturability. Engineering standards from various universal engineering handbooks are applied to the project to ensure compliance with FDA guidelines and conditions. Important considerations are mentioned in accordance with decisions regarding the overall design of the new transfer set clamp including public health, safety, welfare, global, cultural, social, environmental, and economic factors</a:t>
            </a:r>
            <a:r>
              <a:rPr lang="en-US" sz="3600" b="0" i="0" u="none" strike="noStrike">
                <a:solidFill>
                  <a:srgbClr val="000000"/>
                </a:solidFill>
                <a:effectLst/>
                <a:latin typeface="Arial"/>
                <a:cs typeface="Arial"/>
              </a:rPr>
              <a:t>. </a:t>
            </a:r>
            <a:r>
              <a:rPr lang="en-US" sz="3600">
                <a:solidFill>
                  <a:srgbClr val="000000"/>
                </a:solidFill>
                <a:latin typeface="Arial"/>
                <a:cs typeface="Arial"/>
              </a:rPr>
              <a:t>The design progress measure is given </a:t>
            </a:r>
            <a:r>
              <a:rPr lang="en-US" sz="3600" b="0" i="0" u="none" strike="noStrike">
                <a:solidFill>
                  <a:srgbClr val="000000"/>
                </a:solidFill>
                <a:effectLst/>
                <a:latin typeface="Arial"/>
                <a:cs typeface="Arial"/>
              </a:rPr>
              <a:t>to </a:t>
            </a:r>
            <a:r>
              <a:rPr lang="en-US" sz="3600">
                <a:solidFill>
                  <a:srgbClr val="000000"/>
                </a:solidFill>
                <a:latin typeface="Arial"/>
                <a:cs typeface="Arial"/>
              </a:rPr>
              <a:t>address </a:t>
            </a:r>
            <a:r>
              <a:rPr lang="en-US" sz="3600" b="0" i="0" u="none" strike="noStrike">
                <a:solidFill>
                  <a:srgbClr val="000000"/>
                </a:solidFill>
                <a:effectLst/>
                <a:latin typeface="Arial"/>
                <a:cs typeface="Arial"/>
              </a:rPr>
              <a:t>the </a:t>
            </a:r>
            <a:r>
              <a:rPr lang="en-US" sz="3600">
                <a:solidFill>
                  <a:srgbClr val="000000"/>
                </a:solidFill>
                <a:latin typeface="Arial"/>
                <a:cs typeface="Arial"/>
              </a:rPr>
              <a:t>current state </a:t>
            </a:r>
            <a:r>
              <a:rPr lang="en-US" sz="3600" b="0" i="0" u="none" strike="noStrike">
                <a:solidFill>
                  <a:srgbClr val="000000"/>
                </a:solidFill>
                <a:effectLst/>
                <a:latin typeface="Arial"/>
                <a:cs typeface="Arial"/>
              </a:rPr>
              <a:t>of the </a:t>
            </a:r>
            <a:r>
              <a:rPr lang="en-US" sz="3600">
                <a:solidFill>
                  <a:srgbClr val="000000"/>
                </a:solidFill>
                <a:latin typeface="Arial"/>
                <a:cs typeface="Arial"/>
              </a:rPr>
              <a:t>project’s schedule and elaborate further on whether </a:t>
            </a:r>
            <a:r>
              <a:rPr lang="en-US" sz="3600" b="0" i="0" u="none" strike="noStrike">
                <a:solidFill>
                  <a:srgbClr val="000000"/>
                </a:solidFill>
                <a:effectLst/>
                <a:latin typeface="Arial"/>
                <a:cs typeface="Arial"/>
              </a:rPr>
              <a:t>the </a:t>
            </a:r>
            <a:r>
              <a:rPr lang="en-US" sz="3600">
                <a:solidFill>
                  <a:srgbClr val="000000"/>
                </a:solidFill>
                <a:latin typeface="Arial"/>
                <a:cs typeface="Arial"/>
              </a:rPr>
              <a:t>project remains on track with </a:t>
            </a:r>
            <a:r>
              <a:rPr lang="en-US" sz="3600" b="0" i="0" u="none" strike="noStrike">
                <a:solidFill>
                  <a:srgbClr val="000000"/>
                </a:solidFill>
                <a:effectLst/>
                <a:latin typeface="Arial"/>
                <a:cs typeface="Arial"/>
              </a:rPr>
              <a:t>the </a:t>
            </a:r>
            <a:r>
              <a:rPr lang="en-US" sz="3600">
                <a:solidFill>
                  <a:srgbClr val="000000"/>
                </a:solidFill>
                <a:latin typeface="Arial"/>
                <a:cs typeface="Arial"/>
              </a:rPr>
              <a:t>project plan developed at </a:t>
            </a:r>
            <a:r>
              <a:rPr lang="en-US" sz="3600" b="0" i="0" u="none" strike="noStrike">
                <a:solidFill>
                  <a:srgbClr val="000000"/>
                </a:solidFill>
                <a:effectLst/>
                <a:latin typeface="Arial"/>
                <a:cs typeface="Arial"/>
              </a:rPr>
              <a:t>the </a:t>
            </a:r>
            <a:r>
              <a:rPr lang="en-US" sz="3600">
                <a:solidFill>
                  <a:srgbClr val="000000"/>
                </a:solidFill>
                <a:latin typeface="Arial"/>
                <a:cs typeface="Arial"/>
              </a:rPr>
              <a:t>beginning </a:t>
            </a:r>
            <a:r>
              <a:rPr lang="en-US" sz="3600" b="0" i="0" u="none" strike="noStrike">
                <a:solidFill>
                  <a:srgbClr val="000000"/>
                </a:solidFill>
                <a:effectLst/>
                <a:latin typeface="Arial"/>
                <a:cs typeface="Arial"/>
              </a:rPr>
              <a:t>of</a:t>
            </a:r>
            <a:r>
              <a:rPr lang="en-US" sz="3600">
                <a:solidFill>
                  <a:srgbClr val="000000"/>
                </a:solidFill>
                <a:latin typeface="Arial"/>
                <a:cs typeface="Arial"/>
              </a:rPr>
              <a:t> </a:t>
            </a:r>
            <a:r>
              <a:rPr lang="en-US" sz="3600" b="0" i="0" u="none" strike="noStrike">
                <a:solidFill>
                  <a:srgbClr val="000000"/>
                </a:solidFill>
                <a:effectLst/>
                <a:latin typeface="Arial"/>
                <a:cs typeface="Arial"/>
              </a:rPr>
              <a:t>the</a:t>
            </a:r>
            <a:r>
              <a:rPr lang="en-US" sz="3600">
                <a:solidFill>
                  <a:srgbClr val="000000"/>
                </a:solidFill>
                <a:latin typeface="Arial"/>
                <a:cs typeface="Arial"/>
              </a:rPr>
              <a:t> semester</a:t>
            </a:r>
            <a:r>
              <a:rPr lang="en-US" sz="3600" b="0" i="0" u="none" strike="noStrike">
                <a:solidFill>
                  <a:srgbClr val="000000"/>
                </a:solidFill>
                <a:effectLst/>
                <a:latin typeface="Arial"/>
                <a:cs typeface="Arial"/>
              </a:rPr>
              <a:t>.</a:t>
            </a:r>
            <a:endParaRPr lang="en-US" sz="3600">
              <a:cs typeface="Calibri"/>
            </a:endParaRPr>
          </a:p>
          <a:p>
            <a:pPr indent="457200"/>
            <a:br>
              <a:rPr lang="en-US"/>
            </a:br>
            <a:endParaRPr lang="en-US"/>
          </a:p>
          <a:p>
            <a:pPr indent="457200"/>
            <a:endParaRPr lang="en-US" sz="3600">
              <a:solidFill>
                <a:srgbClr val="000000"/>
              </a:solidFill>
              <a:latin typeface="Arial"/>
              <a:cs typeface="Arial"/>
            </a:endParaRPr>
          </a:p>
        </p:txBody>
      </p:sp>
      <p:sp>
        <p:nvSpPr>
          <p:cNvPr id="8" name="object 8">
            <a:extLst>
              <a:ext uri="{FF2B5EF4-FFF2-40B4-BE49-F238E27FC236}">
                <a16:creationId xmlns:a16="http://schemas.microsoft.com/office/drawing/2014/main" id="{A2FBDCA2-CF84-3FA3-1A45-A6DB6DA7E71E}"/>
              </a:ext>
            </a:extLst>
          </p:cNvPr>
          <p:cNvSpPr txBox="1"/>
          <p:nvPr/>
        </p:nvSpPr>
        <p:spPr>
          <a:xfrm>
            <a:off x="1122900" y="11095254"/>
            <a:ext cx="12994646" cy="615553"/>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457200"/>
            <a:endParaRPr lang="en-US" sz="4000">
              <a:solidFill>
                <a:srgbClr val="000000"/>
              </a:solidFill>
              <a:latin typeface="Arial"/>
              <a:cs typeface="Arial"/>
            </a:endParaRPr>
          </a:p>
        </p:txBody>
      </p:sp>
      <p:sp>
        <p:nvSpPr>
          <p:cNvPr id="9" name="object 8">
            <a:extLst>
              <a:ext uri="{FF2B5EF4-FFF2-40B4-BE49-F238E27FC236}">
                <a16:creationId xmlns:a16="http://schemas.microsoft.com/office/drawing/2014/main" id="{3A3814C2-2FAA-6FDE-3841-77CD1B393AD1}"/>
              </a:ext>
            </a:extLst>
          </p:cNvPr>
          <p:cNvSpPr txBox="1"/>
          <p:nvPr/>
        </p:nvSpPr>
        <p:spPr>
          <a:xfrm>
            <a:off x="463014" y="9737991"/>
            <a:ext cx="13186032" cy="9233297"/>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Introduction</a:t>
            </a:r>
            <a:endParaRPr lang="en-US">
              <a:cs typeface="Calibri" panose="020F0502020204030204"/>
            </a:endParaRPr>
          </a:p>
          <a:p>
            <a:pPr marR="120015">
              <a:lnSpc>
                <a:spcPts val="4000"/>
              </a:lnSpc>
            </a:pPr>
            <a:r>
              <a:rPr lang="en-US" sz="3600">
                <a:latin typeface="Arial"/>
                <a:cs typeface="Arial"/>
              </a:rPr>
              <a:t>Peritoneal dialysis is a treatment that affects over 38 million people worldwide for end stage kidney disease. Patients with this condition must undergo a series of steps to successfully eliminate the toxic waste, primarily, through the direct instillment of dextrose solution to cleanse their kidney followed by the direct drainage of the waste out of the body. With sponsorship from Baxter, a medical device giant, a group of Loyola engineering students have redesigned an integral part of renal therapy with a new transfer set prototype. This transfer set is the medical device that allows for peritoneal dialysis patients to properly undergo their treatments. The clamp of the transfer set dictates the status of flow mechanics within the transfer set, allowing for a free flow or no flow in the system. This new, reimagined prototype for the transfer set clamp will help elderly patients (over the age of 65), and those with low dexterity, to efficiently engage and disengage the clamp when needed using research in materials, patient psychology, and more.</a:t>
            </a:r>
            <a:endParaRPr lang="en-US">
              <a:cs typeface="Calibri"/>
            </a:endParaRPr>
          </a:p>
        </p:txBody>
      </p:sp>
      <p:sp>
        <p:nvSpPr>
          <p:cNvPr id="10" name="object 8">
            <a:extLst>
              <a:ext uri="{FF2B5EF4-FFF2-40B4-BE49-F238E27FC236}">
                <a16:creationId xmlns:a16="http://schemas.microsoft.com/office/drawing/2014/main" id="{80601A22-85C1-A6A1-5CF5-EB1CD2BC9C26}"/>
              </a:ext>
            </a:extLst>
          </p:cNvPr>
          <p:cNvSpPr txBox="1"/>
          <p:nvPr/>
        </p:nvSpPr>
        <p:spPr>
          <a:xfrm>
            <a:off x="13999625" y="12643534"/>
            <a:ext cx="13186032" cy="1090298"/>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System Diagram</a:t>
            </a:r>
          </a:p>
          <a:p>
            <a:pPr marR="120015" algn="ctr">
              <a:lnSpc>
                <a:spcPts val="4000"/>
              </a:lnSpc>
            </a:pPr>
            <a:endParaRPr sz="6600" cap="all">
              <a:latin typeface="Arial" panose="020B0604020202020204" pitchFamily="34" charset="0"/>
              <a:cs typeface="Arial" panose="020B0604020202020204" pitchFamily="34" charset="0"/>
            </a:endParaRPr>
          </a:p>
        </p:txBody>
      </p:sp>
      <p:pic>
        <p:nvPicPr>
          <p:cNvPr id="11" name="Picture 11" descr="Diagram&#10;&#10;Description automatically generated">
            <a:extLst>
              <a:ext uri="{FF2B5EF4-FFF2-40B4-BE49-F238E27FC236}">
                <a16:creationId xmlns:a16="http://schemas.microsoft.com/office/drawing/2014/main" id="{88730D49-2ED8-B6B7-DFEA-78F634481D28}"/>
              </a:ext>
            </a:extLst>
          </p:cNvPr>
          <p:cNvPicPr>
            <a:picLocks noChangeAspect="1"/>
          </p:cNvPicPr>
          <p:nvPr/>
        </p:nvPicPr>
        <p:blipFill>
          <a:blip r:embed="rId4"/>
          <a:stretch>
            <a:fillRect/>
          </a:stretch>
        </p:blipFill>
        <p:spPr>
          <a:xfrm>
            <a:off x="14409096" y="13194023"/>
            <a:ext cx="12191189" cy="6577777"/>
          </a:xfrm>
          <a:prstGeom prst="rect">
            <a:avLst/>
          </a:prstGeom>
        </p:spPr>
      </p:pic>
      <p:pic>
        <p:nvPicPr>
          <p:cNvPr id="12" name="Picture 12">
            <a:extLst>
              <a:ext uri="{FF2B5EF4-FFF2-40B4-BE49-F238E27FC236}">
                <a16:creationId xmlns:a16="http://schemas.microsoft.com/office/drawing/2014/main" id="{FAABF81A-CE34-D10D-7431-4B0134410BA7}"/>
              </a:ext>
            </a:extLst>
          </p:cNvPr>
          <p:cNvPicPr>
            <a:picLocks noChangeAspect="1"/>
          </p:cNvPicPr>
          <p:nvPr/>
        </p:nvPicPr>
        <p:blipFill>
          <a:blip r:embed="rId5"/>
          <a:stretch>
            <a:fillRect/>
          </a:stretch>
        </p:blipFill>
        <p:spPr>
          <a:xfrm>
            <a:off x="1612103" y="19877256"/>
            <a:ext cx="2291379" cy="4114800"/>
          </a:xfrm>
          <a:prstGeom prst="rect">
            <a:avLst/>
          </a:prstGeom>
        </p:spPr>
      </p:pic>
      <p:pic>
        <p:nvPicPr>
          <p:cNvPr id="13" name="Picture 13" descr="Diagram&#10;&#10;Description automatically generated">
            <a:extLst>
              <a:ext uri="{FF2B5EF4-FFF2-40B4-BE49-F238E27FC236}">
                <a16:creationId xmlns:a16="http://schemas.microsoft.com/office/drawing/2014/main" id="{DC8AA436-3981-80FD-584D-D130F37D2A37}"/>
              </a:ext>
            </a:extLst>
          </p:cNvPr>
          <p:cNvPicPr>
            <a:picLocks noChangeAspect="1"/>
          </p:cNvPicPr>
          <p:nvPr/>
        </p:nvPicPr>
        <p:blipFill>
          <a:blip r:embed="rId6"/>
          <a:stretch>
            <a:fillRect/>
          </a:stretch>
        </p:blipFill>
        <p:spPr>
          <a:xfrm>
            <a:off x="4858966" y="19893655"/>
            <a:ext cx="5500990" cy="4133073"/>
          </a:xfrm>
          <a:prstGeom prst="rect">
            <a:avLst/>
          </a:prstGeom>
        </p:spPr>
      </p:pic>
      <p:sp>
        <p:nvSpPr>
          <p:cNvPr id="14" name="object 8">
            <a:extLst>
              <a:ext uri="{FF2B5EF4-FFF2-40B4-BE49-F238E27FC236}">
                <a16:creationId xmlns:a16="http://schemas.microsoft.com/office/drawing/2014/main" id="{AA9C796A-0C49-9B21-AB7A-FF357AC69287}"/>
              </a:ext>
            </a:extLst>
          </p:cNvPr>
          <p:cNvSpPr txBox="1"/>
          <p:nvPr/>
        </p:nvSpPr>
        <p:spPr>
          <a:xfrm>
            <a:off x="13189448" y="26076951"/>
            <a:ext cx="14127711" cy="4944943"/>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Design Requirements</a:t>
            </a:r>
          </a:p>
          <a:p>
            <a:pPr marL="285750" indent="-285750">
              <a:buFont typeface="Arial"/>
              <a:buChar char="•"/>
            </a:pPr>
            <a:r>
              <a:rPr lang="en-US" sz="3600">
                <a:latin typeface="Arial"/>
                <a:cs typeface="Arial"/>
              </a:rPr>
              <a:t>Must be a closed system </a:t>
            </a:r>
          </a:p>
          <a:p>
            <a:pPr marL="285750" indent="-285750">
              <a:buFont typeface="Arial"/>
              <a:buChar char="•"/>
            </a:pPr>
            <a:r>
              <a:rPr lang="en-US" sz="3600">
                <a:latin typeface="Arial"/>
                <a:cs typeface="Arial"/>
              </a:rPr>
              <a:t>Less pieces; less cost </a:t>
            </a:r>
          </a:p>
          <a:p>
            <a:pPr marL="285750" indent="-285750">
              <a:buFont typeface="Arial"/>
              <a:buChar char="•"/>
            </a:pPr>
            <a:r>
              <a:rPr lang="en-US" sz="3600">
                <a:latin typeface="Arial"/>
                <a:cs typeface="Arial"/>
              </a:rPr>
              <a:t>No undercut extrusions; manufacturability</a:t>
            </a:r>
          </a:p>
          <a:p>
            <a:pPr marL="285750" indent="-285750">
              <a:buFont typeface="Arial"/>
              <a:buChar char="•"/>
            </a:pPr>
            <a:r>
              <a:rPr lang="en-US" sz="3600">
                <a:latin typeface="Arial"/>
                <a:cs typeface="Arial"/>
              </a:rPr>
              <a:t>No interference with direct flow path</a:t>
            </a:r>
          </a:p>
          <a:p>
            <a:pPr marL="285750" indent="-285750">
              <a:buFont typeface="Arial"/>
              <a:buChar char="•"/>
            </a:pPr>
            <a:r>
              <a:rPr lang="en-US" sz="3600">
                <a:latin typeface="Arial"/>
                <a:cs typeface="Arial"/>
              </a:rPr>
              <a:t>Optimal cleanability</a:t>
            </a:r>
          </a:p>
          <a:p>
            <a:pPr marL="285750" indent="-285750">
              <a:buFont typeface="Arial"/>
              <a:buChar char="•"/>
            </a:pPr>
            <a:r>
              <a:rPr lang="en-US" sz="3600">
                <a:latin typeface="Arial"/>
                <a:cs typeface="Arial"/>
              </a:rPr>
              <a:t>Optimal comfortability</a:t>
            </a:r>
          </a:p>
          <a:p>
            <a:pPr marL="285750" indent="-285750">
              <a:buFont typeface="Arial"/>
              <a:buChar char="•"/>
            </a:pPr>
            <a:r>
              <a:rPr lang="en-US" sz="3600">
                <a:latin typeface="Arial"/>
                <a:cs typeface="Arial"/>
              </a:rPr>
              <a:t>One-handed (preferred but not required)</a:t>
            </a:r>
          </a:p>
          <a:p>
            <a:pPr marL="285750" indent="-285750">
              <a:buFont typeface="Arial"/>
              <a:buChar char="•"/>
            </a:pPr>
            <a:endParaRPr lang="en-US" sz="3600">
              <a:latin typeface="Arial"/>
              <a:cs typeface="Arial"/>
            </a:endParaRPr>
          </a:p>
        </p:txBody>
      </p:sp>
      <p:pic>
        <p:nvPicPr>
          <p:cNvPr id="18" name="Picture 18">
            <a:extLst>
              <a:ext uri="{FF2B5EF4-FFF2-40B4-BE49-F238E27FC236}">
                <a16:creationId xmlns:a16="http://schemas.microsoft.com/office/drawing/2014/main" id="{C0DFAEC9-7111-5C4C-9FDB-D2594DA9DA59}"/>
              </a:ext>
            </a:extLst>
          </p:cNvPr>
          <p:cNvPicPr>
            <a:picLocks noChangeAspect="1"/>
          </p:cNvPicPr>
          <p:nvPr/>
        </p:nvPicPr>
        <p:blipFill>
          <a:blip r:embed="rId7"/>
          <a:stretch>
            <a:fillRect/>
          </a:stretch>
        </p:blipFill>
        <p:spPr>
          <a:xfrm>
            <a:off x="176747" y="35413268"/>
            <a:ext cx="12628089" cy="2587593"/>
          </a:xfrm>
          <a:prstGeom prst="rect">
            <a:avLst/>
          </a:prstGeom>
        </p:spPr>
      </p:pic>
      <p:pic>
        <p:nvPicPr>
          <p:cNvPr id="16" name="Picture 16" descr="A picture containing ground, outdoor, metalware, sand&#10;&#10;Description automatically generated">
            <a:extLst>
              <a:ext uri="{FF2B5EF4-FFF2-40B4-BE49-F238E27FC236}">
                <a16:creationId xmlns:a16="http://schemas.microsoft.com/office/drawing/2014/main" id="{3C36416F-9258-7AF5-870A-896911A8DAB3}"/>
              </a:ext>
            </a:extLst>
          </p:cNvPr>
          <p:cNvPicPr>
            <a:picLocks noChangeAspect="1"/>
          </p:cNvPicPr>
          <p:nvPr/>
        </p:nvPicPr>
        <p:blipFill rotWithShape="1">
          <a:blip r:embed="rId8"/>
          <a:srcRect t="40523" r="-6533" b="7190"/>
          <a:stretch/>
        </p:blipFill>
        <p:spPr>
          <a:xfrm>
            <a:off x="28365782" y="12304542"/>
            <a:ext cx="8873543" cy="3329346"/>
          </a:xfrm>
          <a:prstGeom prst="rect">
            <a:avLst/>
          </a:prstGeom>
        </p:spPr>
      </p:pic>
      <p:sp>
        <p:nvSpPr>
          <p:cNvPr id="21" name="object 8">
            <a:extLst>
              <a:ext uri="{FF2B5EF4-FFF2-40B4-BE49-F238E27FC236}">
                <a16:creationId xmlns:a16="http://schemas.microsoft.com/office/drawing/2014/main" id="{347D89A7-7D50-7946-25CD-A6B57A7DFE03}"/>
              </a:ext>
            </a:extLst>
          </p:cNvPr>
          <p:cNvSpPr txBox="1"/>
          <p:nvPr/>
        </p:nvSpPr>
        <p:spPr>
          <a:xfrm>
            <a:off x="13638993" y="9783604"/>
            <a:ext cx="13901014" cy="2174954"/>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Baxter's problem statement</a:t>
            </a:r>
            <a:endParaRPr lang="en-US"/>
          </a:p>
          <a:p>
            <a:pPr indent="457200" algn="ctr"/>
            <a:r>
              <a:rPr lang="en" sz="3600">
                <a:latin typeface="Arial"/>
                <a:cs typeface="Arial"/>
              </a:rPr>
              <a:t>"Explore better options to occlude the silicone tubing segment on the transfer set that are intuitive, easy to manipulate and give a sense of security for patients performing the treatment."</a:t>
            </a:r>
            <a:endParaRPr lang="en-US" sz="3600">
              <a:latin typeface="Arial"/>
              <a:cs typeface="Arial"/>
            </a:endParaRPr>
          </a:p>
        </p:txBody>
      </p:sp>
      <p:pic>
        <p:nvPicPr>
          <p:cNvPr id="17" name="Picture 19" descr="A picture containing ground, shoes, feet, gear&#10;&#10;Description automatically generated">
            <a:extLst>
              <a:ext uri="{FF2B5EF4-FFF2-40B4-BE49-F238E27FC236}">
                <a16:creationId xmlns:a16="http://schemas.microsoft.com/office/drawing/2014/main" id="{DB426037-C928-CB2F-9885-ABB1CB50C7D6}"/>
              </a:ext>
            </a:extLst>
          </p:cNvPr>
          <p:cNvPicPr>
            <a:picLocks noChangeAspect="1"/>
          </p:cNvPicPr>
          <p:nvPr/>
        </p:nvPicPr>
        <p:blipFill>
          <a:blip r:embed="rId9"/>
          <a:stretch>
            <a:fillRect/>
          </a:stretch>
        </p:blipFill>
        <p:spPr>
          <a:xfrm>
            <a:off x="28365782" y="15821043"/>
            <a:ext cx="8250122" cy="5613438"/>
          </a:xfrm>
          <a:prstGeom prst="rect">
            <a:avLst/>
          </a:prstGeom>
        </p:spPr>
      </p:pic>
      <p:sp>
        <p:nvSpPr>
          <p:cNvPr id="20" name="object 8">
            <a:extLst>
              <a:ext uri="{FF2B5EF4-FFF2-40B4-BE49-F238E27FC236}">
                <a16:creationId xmlns:a16="http://schemas.microsoft.com/office/drawing/2014/main" id="{57D126E5-E15B-E44A-0D93-9CBED52FDF6E}"/>
              </a:ext>
            </a:extLst>
          </p:cNvPr>
          <p:cNvSpPr txBox="1"/>
          <p:nvPr/>
        </p:nvSpPr>
        <p:spPr>
          <a:xfrm>
            <a:off x="25981937" y="9795576"/>
            <a:ext cx="13186032" cy="577338"/>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Results</a:t>
            </a:r>
          </a:p>
        </p:txBody>
      </p:sp>
      <p:sp>
        <p:nvSpPr>
          <p:cNvPr id="22" name="object 8">
            <a:extLst>
              <a:ext uri="{FF2B5EF4-FFF2-40B4-BE49-F238E27FC236}">
                <a16:creationId xmlns:a16="http://schemas.microsoft.com/office/drawing/2014/main" id="{57D126E5-E15B-E44A-0D93-9CBED52FDF6E}"/>
              </a:ext>
            </a:extLst>
          </p:cNvPr>
          <p:cNvSpPr txBox="1"/>
          <p:nvPr/>
        </p:nvSpPr>
        <p:spPr>
          <a:xfrm>
            <a:off x="13188893" y="20895876"/>
            <a:ext cx="13186032" cy="3836948"/>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Target Demographic</a:t>
            </a:r>
          </a:p>
          <a:p>
            <a:pPr marL="571500" indent="-571500">
              <a:buFont typeface="Arial"/>
              <a:buChar char="•"/>
            </a:pPr>
            <a:r>
              <a:rPr lang="en-US" sz="3600">
                <a:latin typeface="Arial"/>
                <a:ea typeface="+mn-lt"/>
                <a:cs typeface="+mn-lt"/>
              </a:rPr>
              <a:t>Average PD patient age: ~ 60 to 70 years old</a:t>
            </a:r>
            <a:endParaRPr lang="en-US">
              <a:solidFill>
                <a:srgbClr val="000000"/>
              </a:solidFill>
              <a:latin typeface="Arial"/>
              <a:cs typeface="Calibri" panose="020F0502020204030204"/>
            </a:endParaRPr>
          </a:p>
          <a:p>
            <a:pPr marL="571500" indent="-571500">
              <a:buFont typeface="Arial"/>
              <a:buChar char="•"/>
            </a:pPr>
            <a:r>
              <a:rPr lang="en-US" sz="3600">
                <a:latin typeface="Arial"/>
                <a:ea typeface="+mn-lt"/>
                <a:cs typeface="+mn-lt"/>
              </a:rPr>
              <a:t>Neuropathy: Poor sense of touch, inability to differentiate fine details or textures through touch </a:t>
            </a:r>
            <a:endParaRPr lang="en-US">
              <a:latin typeface="Arial"/>
              <a:cs typeface="Arial"/>
            </a:endParaRPr>
          </a:p>
          <a:p>
            <a:pPr marL="571500" indent="-571500">
              <a:buFont typeface="Arial"/>
              <a:buChar char="•"/>
            </a:pPr>
            <a:r>
              <a:rPr lang="en-US" sz="3600">
                <a:latin typeface="Arial"/>
                <a:ea typeface="+mn-lt"/>
                <a:cs typeface="+mn-lt"/>
              </a:rPr>
              <a:t>Low Dexterity/Strength </a:t>
            </a:r>
            <a:endParaRPr lang="en-US">
              <a:latin typeface="Arial"/>
              <a:cs typeface="Arial"/>
            </a:endParaRPr>
          </a:p>
          <a:p>
            <a:pPr marL="571500" indent="-571500">
              <a:buFont typeface="Arial"/>
              <a:buChar char="•"/>
            </a:pPr>
            <a:r>
              <a:rPr lang="en-US" sz="3600">
                <a:latin typeface="Arial"/>
                <a:ea typeface="+mn-lt"/>
                <a:cs typeface="+mn-lt"/>
              </a:rPr>
              <a:t>Loss of fine motor skills </a:t>
            </a:r>
            <a:endParaRPr lang="en-US">
              <a:latin typeface="Arial"/>
              <a:ea typeface="+mn-lt"/>
              <a:cs typeface="+mn-lt"/>
            </a:endParaRPr>
          </a:p>
          <a:p>
            <a:pPr marL="571500" indent="-571500">
              <a:buFont typeface="Arial"/>
              <a:buChar char="•"/>
            </a:pPr>
            <a:r>
              <a:rPr lang="en-US" sz="3600">
                <a:latin typeface="Arial"/>
                <a:ea typeface="+mn-lt"/>
                <a:cs typeface="+mn-lt"/>
              </a:rPr>
              <a:t>Poor eyesight</a:t>
            </a:r>
            <a:r>
              <a:rPr lang="en-US" sz="3600">
                <a:solidFill>
                  <a:srgbClr val="000000"/>
                </a:solidFill>
                <a:latin typeface="Arial"/>
                <a:cs typeface="Calibri" panose="020F0502020204030204"/>
              </a:rPr>
              <a:t> </a:t>
            </a:r>
            <a:endParaRPr lang="en-US">
              <a:latin typeface="Arial"/>
              <a:cs typeface="Calibri"/>
            </a:endParaRPr>
          </a:p>
        </p:txBody>
      </p:sp>
      <p:sp>
        <p:nvSpPr>
          <p:cNvPr id="23" name="TextBox 22">
            <a:extLst>
              <a:ext uri="{FF2B5EF4-FFF2-40B4-BE49-F238E27FC236}">
                <a16:creationId xmlns:a16="http://schemas.microsoft.com/office/drawing/2014/main" id="{79FBEAB4-69A2-FE90-BB72-207D65357CA0}"/>
              </a:ext>
            </a:extLst>
          </p:cNvPr>
          <p:cNvSpPr txBox="1"/>
          <p:nvPr/>
        </p:nvSpPr>
        <p:spPr>
          <a:xfrm>
            <a:off x="28142478" y="10239810"/>
            <a:ext cx="880730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Arial"/>
                <a:cs typeface="Arial"/>
              </a:rPr>
              <a:t>After working through the development of several different designs, the final transfer set prototype (below) was printed. </a:t>
            </a:r>
          </a:p>
        </p:txBody>
      </p:sp>
      <p:sp>
        <p:nvSpPr>
          <p:cNvPr id="25" name="object 8">
            <a:extLst>
              <a:ext uri="{FF2B5EF4-FFF2-40B4-BE49-F238E27FC236}">
                <a16:creationId xmlns:a16="http://schemas.microsoft.com/office/drawing/2014/main" id="{2B3C2D9E-6EA4-A2A3-29AE-B7E15A9DFAF4}"/>
              </a:ext>
            </a:extLst>
          </p:cNvPr>
          <p:cNvSpPr txBox="1"/>
          <p:nvPr/>
        </p:nvSpPr>
        <p:spPr>
          <a:xfrm>
            <a:off x="27191955" y="22423291"/>
            <a:ext cx="10743833" cy="3898503"/>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Next steps</a:t>
            </a:r>
          </a:p>
          <a:p>
            <a:pPr indent="457200"/>
            <a:r>
              <a:rPr lang="en-US" sz="3600">
                <a:solidFill>
                  <a:srgbClr val="000000"/>
                </a:solidFill>
                <a:latin typeface="Arial"/>
                <a:cs typeface="Arial"/>
              </a:rPr>
              <a:t>Once the proper testing equipment is configured, the final prototype will be tested to ensure the quality and robustness of the design. The figure below displays a pinion and rack to create a linear actuator that will simulate the use of the transfer set over time.</a:t>
            </a:r>
            <a:r>
              <a:rPr lang="en-US" sz="4000">
                <a:solidFill>
                  <a:srgbClr val="000000"/>
                </a:solidFill>
                <a:latin typeface="Arial"/>
                <a:cs typeface="Arial"/>
              </a:rPr>
              <a:t> </a:t>
            </a:r>
            <a:endParaRPr lang="en-US" sz="4000">
              <a:solidFill>
                <a:srgbClr val="000000"/>
              </a:solidFill>
              <a:latin typeface="Arial" panose="020B0604020202020204" pitchFamily="34" charset="0"/>
              <a:cs typeface="Arial" panose="020B0604020202020204" pitchFamily="34" charset="0"/>
            </a:endParaRPr>
          </a:p>
        </p:txBody>
      </p:sp>
      <p:pic>
        <p:nvPicPr>
          <p:cNvPr id="26" name="Picture 26" descr="A picture containing indoor, projector&#10;&#10;Description automatically generated">
            <a:extLst>
              <a:ext uri="{FF2B5EF4-FFF2-40B4-BE49-F238E27FC236}">
                <a16:creationId xmlns:a16="http://schemas.microsoft.com/office/drawing/2014/main" id="{D7CE26BD-1FE8-EADF-69EF-9D82DCD58400}"/>
              </a:ext>
            </a:extLst>
          </p:cNvPr>
          <p:cNvPicPr>
            <a:picLocks noChangeAspect="1"/>
          </p:cNvPicPr>
          <p:nvPr/>
        </p:nvPicPr>
        <p:blipFill>
          <a:blip r:embed="rId10"/>
          <a:stretch>
            <a:fillRect/>
          </a:stretch>
        </p:blipFill>
        <p:spPr>
          <a:xfrm>
            <a:off x="28712832" y="26336040"/>
            <a:ext cx="8134608" cy="10846145"/>
          </a:xfrm>
          <a:prstGeom prst="rect">
            <a:avLst/>
          </a:prstGeom>
        </p:spPr>
      </p:pic>
      <p:sp>
        <p:nvSpPr>
          <p:cNvPr id="28" name="object 8">
            <a:extLst>
              <a:ext uri="{FF2B5EF4-FFF2-40B4-BE49-F238E27FC236}">
                <a16:creationId xmlns:a16="http://schemas.microsoft.com/office/drawing/2014/main" id="{92971F39-B5DA-794D-F816-BC179B5EC817}"/>
              </a:ext>
            </a:extLst>
          </p:cNvPr>
          <p:cNvSpPr txBox="1"/>
          <p:nvPr/>
        </p:nvSpPr>
        <p:spPr>
          <a:xfrm>
            <a:off x="451660" y="24716646"/>
            <a:ext cx="12946601" cy="11182577"/>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Design Matrix</a:t>
            </a:r>
          </a:p>
          <a:p>
            <a:r>
              <a:rPr lang="en-US" sz="3600" b="1">
                <a:latin typeface="Arial"/>
                <a:ea typeface="+mn-lt"/>
                <a:cs typeface="+mn-lt"/>
              </a:rPr>
              <a:t>CLEANLINESS [C]: </a:t>
            </a:r>
            <a:endParaRPr lang="en-US" sz="3600" b="1">
              <a:latin typeface="Arial"/>
              <a:cs typeface="Calibri"/>
            </a:endParaRPr>
          </a:p>
          <a:p>
            <a:r>
              <a:rPr lang="en-US" sz="3600">
                <a:latin typeface="Arial"/>
                <a:ea typeface="+mn-lt"/>
                <a:cs typeface="+mn-lt"/>
              </a:rPr>
              <a:t>I: Easy to clean, hard to get dirty</a:t>
            </a:r>
            <a:endParaRPr lang="en-US" sz="3600">
              <a:latin typeface="Arial"/>
              <a:cs typeface="Calibri" panose="020F0502020204030204"/>
            </a:endParaRPr>
          </a:p>
          <a:p>
            <a:r>
              <a:rPr lang="en-US" sz="3600">
                <a:latin typeface="Arial"/>
                <a:ea typeface="+mn-lt"/>
                <a:cs typeface="+mn-lt"/>
              </a:rPr>
              <a:t>II: Hard to clean, less likely to get dirty</a:t>
            </a:r>
            <a:endParaRPr lang="en-US" sz="3600">
              <a:latin typeface="Arial"/>
              <a:cs typeface="Calibri" panose="020F0502020204030204"/>
            </a:endParaRPr>
          </a:p>
          <a:p>
            <a:r>
              <a:rPr lang="en-US" sz="3600">
                <a:latin typeface="Arial"/>
                <a:ea typeface="+mn-lt"/>
                <a:cs typeface="+mn-lt"/>
              </a:rPr>
              <a:t>    OR </a:t>
            </a:r>
          </a:p>
          <a:p>
            <a:r>
              <a:rPr lang="en-US" sz="3600">
                <a:latin typeface="Arial"/>
                <a:ea typeface="+mn-lt"/>
                <a:cs typeface="+mn-lt"/>
              </a:rPr>
              <a:t>    Easy to clean, more likely to get dirty</a:t>
            </a:r>
            <a:endParaRPr lang="en-US" sz="3600">
              <a:latin typeface="Arial"/>
              <a:cs typeface="Calibri" panose="020F0502020204030204"/>
            </a:endParaRPr>
          </a:p>
          <a:p>
            <a:r>
              <a:rPr lang="en-US" sz="3600">
                <a:latin typeface="Arial"/>
                <a:ea typeface="+mn-lt"/>
                <a:cs typeface="+mn-lt"/>
              </a:rPr>
              <a:t>III. Hard to clean, easy to get dirty.</a:t>
            </a:r>
            <a:endParaRPr lang="en-US" sz="3600">
              <a:latin typeface="Arial"/>
              <a:cs typeface="Calibri" panose="020F0502020204030204"/>
            </a:endParaRPr>
          </a:p>
          <a:p>
            <a:r>
              <a:rPr lang="en-US" sz="3600" b="1">
                <a:latin typeface="Arial"/>
                <a:ea typeface="+mn-lt"/>
                <a:cs typeface="+mn-lt"/>
              </a:rPr>
              <a:t>SECURITY [S]: </a:t>
            </a:r>
            <a:endParaRPr lang="en-US" sz="3600" b="1">
              <a:latin typeface="Arial"/>
              <a:cs typeface="Calibri" panose="020F0502020204030204"/>
            </a:endParaRPr>
          </a:p>
          <a:p>
            <a:r>
              <a:rPr lang="en-US" sz="3600">
                <a:latin typeface="Arial"/>
                <a:ea typeface="+mn-lt"/>
                <a:cs typeface="+mn-lt"/>
              </a:rPr>
              <a:t>I: Strong locking mechanism with clear cue</a:t>
            </a:r>
            <a:endParaRPr lang="en-US" sz="3600">
              <a:latin typeface="Arial"/>
              <a:cs typeface="Calibri" panose="020F0502020204030204"/>
            </a:endParaRPr>
          </a:p>
          <a:p>
            <a:r>
              <a:rPr lang="en-US" sz="3600">
                <a:latin typeface="Arial"/>
                <a:ea typeface="+mn-lt"/>
                <a:cs typeface="+mn-lt"/>
              </a:rPr>
              <a:t>II: Strong locking mechanism with vague cue</a:t>
            </a:r>
            <a:endParaRPr lang="en-US" sz="3600">
              <a:latin typeface="Arial"/>
              <a:cs typeface="Calibri" panose="020F0502020204030204"/>
            </a:endParaRPr>
          </a:p>
          <a:p>
            <a:r>
              <a:rPr lang="en-US" sz="3600">
                <a:latin typeface="Arial"/>
                <a:ea typeface="+mn-lt"/>
                <a:cs typeface="+mn-lt"/>
              </a:rPr>
              <a:t>III: Weak locking mechanism with clear cue</a:t>
            </a:r>
            <a:endParaRPr lang="en-US" sz="3600">
              <a:latin typeface="Arial"/>
              <a:cs typeface="Calibri" panose="020F0502020204030204"/>
            </a:endParaRPr>
          </a:p>
          <a:p>
            <a:r>
              <a:rPr lang="en-US" sz="3600">
                <a:latin typeface="Arial"/>
                <a:ea typeface="+mn-lt"/>
                <a:cs typeface="+mn-lt"/>
              </a:rPr>
              <a:t>IV: Weak locking mechanism with vague cue</a:t>
            </a:r>
            <a:endParaRPr lang="en-US" sz="3600">
              <a:latin typeface="Arial"/>
              <a:cs typeface="Calibri" panose="020F0502020204030204"/>
            </a:endParaRPr>
          </a:p>
          <a:p>
            <a:r>
              <a:rPr lang="en-US" sz="3600" b="1">
                <a:latin typeface="Arial"/>
                <a:ea typeface="+mn-lt"/>
                <a:cs typeface="+mn-lt"/>
              </a:rPr>
              <a:t>EASE OF USE [E]: </a:t>
            </a:r>
            <a:endParaRPr lang="en-US" sz="3600" b="1">
              <a:latin typeface="Arial"/>
              <a:cs typeface="Calibri" panose="020F0502020204030204"/>
            </a:endParaRPr>
          </a:p>
          <a:p>
            <a:r>
              <a:rPr lang="en-US" sz="3600">
                <a:latin typeface="Arial"/>
                <a:ea typeface="+mn-lt"/>
                <a:cs typeface="+mn-lt"/>
              </a:rPr>
              <a:t>I: Less force and time than initial design.</a:t>
            </a:r>
            <a:endParaRPr lang="en-US" sz="3600">
              <a:latin typeface="Arial"/>
              <a:cs typeface="Calibri" panose="020F0502020204030204"/>
            </a:endParaRPr>
          </a:p>
          <a:p>
            <a:r>
              <a:rPr lang="en-US" sz="3600">
                <a:latin typeface="Arial"/>
                <a:ea typeface="+mn-lt"/>
                <a:cs typeface="+mn-lt"/>
              </a:rPr>
              <a:t>II: Equal force and time than initial design.</a:t>
            </a:r>
            <a:endParaRPr lang="en-US" sz="3600">
              <a:latin typeface="Arial"/>
              <a:cs typeface="Calibri" panose="020F0502020204030204"/>
            </a:endParaRPr>
          </a:p>
          <a:p>
            <a:r>
              <a:rPr lang="en-US" sz="3600">
                <a:latin typeface="Arial"/>
                <a:ea typeface="+mn-lt"/>
                <a:cs typeface="+mn-lt"/>
              </a:rPr>
              <a:t>III: More force and time than initial design.</a:t>
            </a:r>
            <a:endParaRPr lang="en-US" sz="3600">
              <a:latin typeface="Arial"/>
              <a:cs typeface="Calibri" panose="020F0502020204030204"/>
            </a:endParaRPr>
          </a:p>
          <a:p>
            <a:r>
              <a:rPr lang="en-US" sz="3600" b="1">
                <a:latin typeface="Arial"/>
                <a:ea typeface="+mn-lt"/>
                <a:cs typeface="+mn-lt"/>
              </a:rPr>
              <a:t>MANUFACTURABILITY [M]:</a:t>
            </a:r>
            <a:endParaRPr lang="en-US" sz="3600" b="1">
              <a:latin typeface="Arial"/>
              <a:cs typeface="Calibri" panose="020F0502020204030204"/>
            </a:endParaRPr>
          </a:p>
          <a:p>
            <a:r>
              <a:rPr lang="en-US" sz="3600">
                <a:latin typeface="Arial"/>
                <a:ea typeface="+mn-lt"/>
                <a:cs typeface="+mn-lt"/>
              </a:rPr>
              <a:t>I: Manufacturable-friendly</a:t>
            </a:r>
            <a:endParaRPr lang="en-US" sz="3600">
              <a:latin typeface="Arial"/>
              <a:cs typeface="Calibri" panose="020F0502020204030204"/>
            </a:endParaRPr>
          </a:p>
          <a:p>
            <a:r>
              <a:rPr lang="en-US" sz="3600">
                <a:latin typeface="Arial"/>
                <a:ea typeface="+mn-lt"/>
                <a:cs typeface="+mn-lt"/>
              </a:rPr>
              <a:t>II: Manufacturable with some complications</a:t>
            </a:r>
            <a:endParaRPr lang="en-US" sz="3600">
              <a:latin typeface="Arial"/>
              <a:cs typeface="Calibri" panose="020F0502020204030204"/>
            </a:endParaRPr>
          </a:p>
          <a:p>
            <a:r>
              <a:rPr lang="en-US" sz="3600">
                <a:latin typeface="Arial"/>
                <a:ea typeface="+mn-lt"/>
                <a:cs typeface="+mn-lt"/>
              </a:rPr>
              <a:t>III: Not manufacturable-friendly</a:t>
            </a:r>
            <a:endParaRPr lang="en-US" sz="3600">
              <a:latin typeface="Arial"/>
              <a:cs typeface="Calibri" panose="020F0502020204030204"/>
            </a:endParaRPr>
          </a:p>
        </p:txBody>
      </p:sp>
      <p:sp>
        <p:nvSpPr>
          <p:cNvPr id="30" name="object 8">
            <a:extLst>
              <a:ext uri="{FF2B5EF4-FFF2-40B4-BE49-F238E27FC236}">
                <a16:creationId xmlns:a16="http://schemas.microsoft.com/office/drawing/2014/main" id="{4EAE5CF0-4530-55EF-A315-B5940076A22D}"/>
              </a:ext>
            </a:extLst>
          </p:cNvPr>
          <p:cNvSpPr txBox="1"/>
          <p:nvPr/>
        </p:nvSpPr>
        <p:spPr>
          <a:xfrm>
            <a:off x="13648609" y="31737429"/>
            <a:ext cx="13186032" cy="6052939"/>
          </a:xfrm>
          <a:prstGeom prst="rect">
            <a:avLst/>
          </a:prstGeom>
        </p:spPr>
        <p:txBody>
          <a:bodyPr vert="horz"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120015" algn="ctr">
              <a:lnSpc>
                <a:spcPts val="4000"/>
              </a:lnSpc>
            </a:pPr>
            <a:r>
              <a:rPr lang="en-US" sz="6600" cap="all" spc="25">
                <a:solidFill>
                  <a:srgbClr val="A90433"/>
                </a:solidFill>
                <a:latin typeface="Arial"/>
                <a:cs typeface="Arial"/>
              </a:rPr>
              <a:t>Design justification</a:t>
            </a:r>
          </a:p>
          <a:p>
            <a:pPr marL="285750" indent="-285750">
              <a:buFont typeface="Arial"/>
              <a:buChar char="•"/>
            </a:pPr>
            <a:r>
              <a:rPr lang="en-US" sz="3600">
                <a:latin typeface="Arial"/>
                <a:cs typeface="Arial"/>
              </a:rPr>
              <a:t>The fundamental principle behind the lever design is to offer a mechanical advantage to the user by implementing a lever arm to apply shear force to the silicon tubing. </a:t>
            </a:r>
          </a:p>
          <a:p>
            <a:pPr marL="285750" indent="-285750">
              <a:buFont typeface="Arial"/>
              <a:buChar char="•"/>
            </a:pPr>
            <a:r>
              <a:rPr lang="en-US" sz="3600">
                <a:latin typeface="Arial"/>
                <a:cs typeface="Arial"/>
              </a:rPr>
              <a:t>By creating a fulcrum between the silicon tubing and the force of the user, the user can use the lever close the silicon tubing with less force than it would take to close by hand. This accounts for low dexterity and strength.  </a:t>
            </a:r>
          </a:p>
          <a:p>
            <a:pPr marL="285750" indent="-285750">
              <a:buFont typeface="Arial"/>
              <a:buChar char="•"/>
            </a:pPr>
            <a:r>
              <a:rPr lang="en-US" sz="3600">
                <a:latin typeface="Arial"/>
                <a:cs typeface="Arial"/>
              </a:rPr>
              <a:t>The lever is an intuitive solution to physical ailments such as neuropathy and poor eyesight as it requires the user to orient the lever arm in a distinguishable position. </a:t>
            </a:r>
          </a:p>
        </p:txBody>
      </p:sp>
    </p:spTree>
    <p:extLst>
      <p:ext uri="{BB962C8B-B14F-4D97-AF65-F5344CB8AC3E}">
        <p14:creationId xmlns:p14="http://schemas.microsoft.com/office/powerpoint/2010/main" val="1737331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revision>2</cp:revision>
  <dcterms:created xsi:type="dcterms:W3CDTF">2015-10-26T20:35:27Z</dcterms:created>
  <dcterms:modified xsi:type="dcterms:W3CDTF">2023-04-25T15:51:47Z</dcterms:modified>
</cp:coreProperties>
</file>