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8404800" cy="38404800"/>
  <p:notesSz cx="6858000" cy="9144000"/>
  <p:defaultTextStyle>
    <a:defPPr>
      <a:defRPr lang="en-US"/>
    </a:defPPr>
    <a:lvl1pPr marL="0" algn="l" defTabSz="4389092" rtl="0" eaLnBrk="1" latinLnBrk="0" hangingPunct="1">
      <a:defRPr sz="8600" kern="1200">
        <a:solidFill>
          <a:schemeClr val="tx1"/>
        </a:solidFill>
        <a:latin typeface="+mn-lt"/>
        <a:ea typeface="+mn-ea"/>
        <a:cs typeface="+mn-cs"/>
      </a:defRPr>
    </a:lvl1pPr>
    <a:lvl2pPr marL="2194546" algn="l" defTabSz="4389092" rtl="0" eaLnBrk="1" latinLnBrk="0" hangingPunct="1">
      <a:defRPr sz="8600" kern="1200">
        <a:solidFill>
          <a:schemeClr val="tx1"/>
        </a:solidFill>
        <a:latin typeface="+mn-lt"/>
        <a:ea typeface="+mn-ea"/>
        <a:cs typeface="+mn-cs"/>
      </a:defRPr>
    </a:lvl2pPr>
    <a:lvl3pPr marL="4389092" algn="l" defTabSz="4389092" rtl="0" eaLnBrk="1" latinLnBrk="0" hangingPunct="1">
      <a:defRPr sz="8600" kern="1200">
        <a:solidFill>
          <a:schemeClr val="tx1"/>
        </a:solidFill>
        <a:latin typeface="+mn-lt"/>
        <a:ea typeface="+mn-ea"/>
        <a:cs typeface="+mn-cs"/>
      </a:defRPr>
    </a:lvl3pPr>
    <a:lvl4pPr marL="6583639" algn="l" defTabSz="4389092" rtl="0" eaLnBrk="1" latinLnBrk="0" hangingPunct="1">
      <a:defRPr sz="8600" kern="1200">
        <a:solidFill>
          <a:schemeClr val="tx1"/>
        </a:solidFill>
        <a:latin typeface="+mn-lt"/>
        <a:ea typeface="+mn-ea"/>
        <a:cs typeface="+mn-cs"/>
      </a:defRPr>
    </a:lvl4pPr>
    <a:lvl5pPr marL="8778185" algn="l" defTabSz="4389092" rtl="0" eaLnBrk="1" latinLnBrk="0" hangingPunct="1">
      <a:defRPr sz="8600" kern="1200">
        <a:solidFill>
          <a:schemeClr val="tx1"/>
        </a:solidFill>
        <a:latin typeface="+mn-lt"/>
        <a:ea typeface="+mn-ea"/>
        <a:cs typeface="+mn-cs"/>
      </a:defRPr>
    </a:lvl5pPr>
    <a:lvl6pPr marL="10972731" algn="l" defTabSz="4389092" rtl="0" eaLnBrk="1" latinLnBrk="0" hangingPunct="1">
      <a:defRPr sz="8600" kern="1200">
        <a:solidFill>
          <a:schemeClr val="tx1"/>
        </a:solidFill>
        <a:latin typeface="+mn-lt"/>
        <a:ea typeface="+mn-ea"/>
        <a:cs typeface="+mn-cs"/>
      </a:defRPr>
    </a:lvl6pPr>
    <a:lvl7pPr marL="13167277" algn="l" defTabSz="4389092" rtl="0" eaLnBrk="1" latinLnBrk="0" hangingPunct="1">
      <a:defRPr sz="8600" kern="1200">
        <a:solidFill>
          <a:schemeClr val="tx1"/>
        </a:solidFill>
        <a:latin typeface="+mn-lt"/>
        <a:ea typeface="+mn-ea"/>
        <a:cs typeface="+mn-cs"/>
      </a:defRPr>
    </a:lvl7pPr>
    <a:lvl8pPr marL="15361823" algn="l" defTabSz="4389092" rtl="0" eaLnBrk="1" latinLnBrk="0" hangingPunct="1">
      <a:defRPr sz="8600" kern="1200">
        <a:solidFill>
          <a:schemeClr val="tx1"/>
        </a:solidFill>
        <a:latin typeface="+mn-lt"/>
        <a:ea typeface="+mn-ea"/>
        <a:cs typeface="+mn-cs"/>
      </a:defRPr>
    </a:lvl8pPr>
    <a:lvl9pPr marL="17556370" algn="l" defTabSz="4389092"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096">
          <p15:clr>
            <a:srgbClr val="A4A3A4"/>
          </p15:clr>
        </p15:guide>
        <p15:guide id="3" orient="horz" pos="13392" userDrawn="1">
          <p15:clr>
            <a:srgbClr val="A4A3A4"/>
          </p15:clr>
        </p15:guide>
        <p15:guide id="4" pos="1718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358713-1347-B7BE-EE17-5A34B90B0841}" name="Morrison, Robert" initials="MR" userId="S::rmorrison@luc.edu::62ab1883-f8fc-4d79-b72f-7c7cc6e62adf" providerId="AD"/>
  <p188:author id="{2B8D2FB2-3503-AA41-130B-F074EC53595F}" name="Guest User" initials="GU" userId="S::urn:spo:anon#e9d300b4bf9804ad070772ad1bdd100b8a042cb803a363f2edef6442db83d2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obert Morrison" initials="RGM" lastIdx="6" clrIdx="0"/>
  <p:cmAuthor id="1" name="Glab, Zoa" initials="GZ" lastIdx="2" clrIdx="1">
    <p:extLst>
      <p:ext uri="{19B8F6BF-5375-455C-9EA6-DF929625EA0E}">
        <p15:presenceInfo xmlns:p15="http://schemas.microsoft.com/office/powerpoint/2012/main" userId="S-1-5-21-3588597532-3196273806-102402428-653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EEB000"/>
    <a:srgbClr val="800000"/>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31019-AA1A-FD4E-95CA-A009DFD7F4A2}" v="17" dt="2023-04-15T19:18:00.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p:scale>
          <a:sx n="24" d="100"/>
          <a:sy n="24" d="100"/>
        </p:scale>
        <p:origin x="1224" y="-488"/>
      </p:cViewPr>
      <p:guideLst>
        <p:guide orient="horz" pos="10368"/>
        <p:guide pos="12096"/>
        <p:guide orient="horz" pos="13392"/>
        <p:guide pos="17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8/10/relationships/authors" Target="authors.xml"/><Relationship Id="rId4" Type="http://schemas.openxmlformats.org/officeDocument/2006/relationships/commentAuthors" Target="commentAuthor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2D928-3307-4EA0-B192-8910F8B35EA6}" type="datetimeFigureOut">
              <a:rPr lang="en-US" smtClean="0"/>
              <a:pPr/>
              <a:t>4/15/23</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8BA7D0-B693-4B48-9C18-179C5E132514}" type="slidenum">
              <a:rPr lang="en-US" smtClean="0"/>
              <a:pPr/>
              <a:t>‹#›</a:t>
            </a:fld>
            <a:endParaRPr lang="en-US"/>
          </a:p>
        </p:txBody>
      </p:sp>
    </p:spTree>
    <p:extLst>
      <p:ext uri="{BB962C8B-B14F-4D97-AF65-F5344CB8AC3E}">
        <p14:creationId xmlns:p14="http://schemas.microsoft.com/office/powerpoint/2010/main" val="23733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8BA7D0-B693-4B48-9C18-179C5E132514}" type="slidenum">
              <a:rPr lang="en-US" smtClean="0"/>
              <a:pPr/>
              <a:t>1</a:t>
            </a:fld>
            <a:endParaRPr lang="en-US"/>
          </a:p>
        </p:txBody>
      </p:sp>
    </p:spTree>
    <p:extLst>
      <p:ext uri="{BB962C8B-B14F-4D97-AF65-F5344CB8AC3E}">
        <p14:creationId xmlns:p14="http://schemas.microsoft.com/office/powerpoint/2010/main" val="3841187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1930384"/>
            <a:ext cx="32644080" cy="8232141"/>
          </a:xfrm>
        </p:spPr>
        <p:txBody>
          <a:bodyPr/>
          <a:lstStyle/>
          <a:p>
            <a:r>
              <a:rPr lang="en-US"/>
              <a:t>Click to edit Master title style</a:t>
            </a:r>
          </a:p>
        </p:txBody>
      </p:sp>
      <p:sp>
        <p:nvSpPr>
          <p:cNvPr id="3" name="Subtitle 2"/>
          <p:cNvSpPr>
            <a:spLocks noGrp="1"/>
          </p:cNvSpPr>
          <p:nvPr>
            <p:ph type="subTitle" idx="1"/>
          </p:nvPr>
        </p:nvSpPr>
        <p:spPr>
          <a:xfrm>
            <a:off x="5760720" y="21762720"/>
            <a:ext cx="26883360" cy="9814560"/>
          </a:xfrm>
        </p:spPr>
        <p:txBody>
          <a:bodyPr/>
          <a:lstStyle>
            <a:lvl1pPr marL="0" indent="0" algn="ctr">
              <a:buNone/>
              <a:defRPr>
                <a:solidFill>
                  <a:schemeClr val="tx1">
                    <a:tint val="75000"/>
                  </a:schemeClr>
                </a:solidFill>
              </a:defRPr>
            </a:lvl1pPr>
            <a:lvl2pPr marL="2194546" indent="0" algn="ctr">
              <a:buNone/>
              <a:defRPr>
                <a:solidFill>
                  <a:schemeClr val="tx1">
                    <a:tint val="75000"/>
                  </a:schemeClr>
                </a:solidFill>
              </a:defRPr>
            </a:lvl2pPr>
            <a:lvl3pPr marL="4389092" indent="0" algn="ctr">
              <a:buNone/>
              <a:defRPr>
                <a:solidFill>
                  <a:schemeClr val="tx1">
                    <a:tint val="75000"/>
                  </a:schemeClr>
                </a:solidFill>
              </a:defRPr>
            </a:lvl3pPr>
            <a:lvl4pPr marL="6583639" indent="0" algn="ctr">
              <a:buNone/>
              <a:defRPr>
                <a:solidFill>
                  <a:schemeClr val="tx1">
                    <a:tint val="75000"/>
                  </a:schemeClr>
                </a:solidFill>
              </a:defRPr>
            </a:lvl4pPr>
            <a:lvl5pPr marL="8778185" indent="0" algn="ctr">
              <a:buNone/>
              <a:defRPr>
                <a:solidFill>
                  <a:schemeClr val="tx1">
                    <a:tint val="75000"/>
                  </a:schemeClr>
                </a:solidFill>
              </a:defRPr>
            </a:lvl5pPr>
            <a:lvl6pPr marL="10972731" indent="0" algn="ctr">
              <a:buNone/>
              <a:defRPr>
                <a:solidFill>
                  <a:schemeClr val="tx1">
                    <a:tint val="75000"/>
                  </a:schemeClr>
                </a:solidFill>
              </a:defRPr>
            </a:lvl6pPr>
            <a:lvl7pPr marL="13167277" indent="0" algn="ctr">
              <a:buNone/>
              <a:defRPr>
                <a:solidFill>
                  <a:schemeClr val="tx1">
                    <a:tint val="75000"/>
                  </a:schemeClr>
                </a:solidFill>
              </a:defRPr>
            </a:lvl7pPr>
            <a:lvl8pPr marL="15361823" indent="0" algn="ctr">
              <a:buNone/>
              <a:defRPr>
                <a:solidFill>
                  <a:schemeClr val="tx1">
                    <a:tint val="75000"/>
                  </a:schemeClr>
                </a:solidFill>
              </a:defRPr>
            </a:lvl8pPr>
            <a:lvl9pPr marL="1755637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75ED5C-0FB7-4D5F-859D-63FD4A48EF7F}" type="datetimeFigureOut">
              <a:rPr lang="en-US" smtClean="0"/>
              <a:pPr/>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85F3B-4B5F-40FC-9B53-B54C335EEF49}" type="slidenum">
              <a:rPr lang="en-US" smtClean="0"/>
              <a:pPr/>
              <a:t>‹#›</a:t>
            </a:fld>
            <a:endParaRPr lang="en-US"/>
          </a:p>
        </p:txBody>
      </p:sp>
    </p:spTree>
    <p:extLst>
      <p:ext uri="{BB962C8B-B14F-4D97-AF65-F5344CB8AC3E}">
        <p14:creationId xmlns:p14="http://schemas.microsoft.com/office/powerpoint/2010/main" val="136468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5ED5C-0FB7-4D5F-859D-63FD4A48EF7F}" type="datetimeFigureOut">
              <a:rPr lang="en-US" smtClean="0"/>
              <a:pPr/>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85F3B-4B5F-40FC-9B53-B54C335EEF49}" type="slidenum">
              <a:rPr lang="en-US" smtClean="0"/>
              <a:pPr/>
              <a:t>‹#›</a:t>
            </a:fld>
            <a:endParaRPr lang="en-US"/>
          </a:p>
        </p:txBody>
      </p:sp>
    </p:spTree>
    <p:extLst>
      <p:ext uri="{BB962C8B-B14F-4D97-AF65-F5344CB8AC3E}">
        <p14:creationId xmlns:p14="http://schemas.microsoft.com/office/powerpoint/2010/main" val="72138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537976"/>
            <a:ext cx="8641080" cy="3276854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20240" y="1537976"/>
            <a:ext cx="25283160" cy="327685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5ED5C-0FB7-4D5F-859D-63FD4A48EF7F}" type="datetimeFigureOut">
              <a:rPr lang="en-US" smtClean="0"/>
              <a:pPr/>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85F3B-4B5F-40FC-9B53-B54C335EEF49}" type="slidenum">
              <a:rPr lang="en-US" smtClean="0"/>
              <a:pPr/>
              <a:t>‹#›</a:t>
            </a:fld>
            <a:endParaRPr lang="en-US"/>
          </a:p>
        </p:txBody>
      </p:sp>
    </p:spTree>
    <p:extLst>
      <p:ext uri="{BB962C8B-B14F-4D97-AF65-F5344CB8AC3E}">
        <p14:creationId xmlns:p14="http://schemas.microsoft.com/office/powerpoint/2010/main" val="184243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5ED5C-0FB7-4D5F-859D-63FD4A48EF7F}" type="datetimeFigureOut">
              <a:rPr lang="en-US" smtClean="0"/>
              <a:pPr/>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85F3B-4B5F-40FC-9B53-B54C335EEF49}" type="slidenum">
              <a:rPr lang="en-US" smtClean="0"/>
              <a:pPr/>
              <a:t>‹#›</a:t>
            </a:fld>
            <a:endParaRPr lang="en-US"/>
          </a:p>
        </p:txBody>
      </p:sp>
    </p:spTree>
    <p:extLst>
      <p:ext uri="{BB962C8B-B14F-4D97-AF65-F5344CB8AC3E}">
        <p14:creationId xmlns:p14="http://schemas.microsoft.com/office/powerpoint/2010/main" val="278828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24678644"/>
            <a:ext cx="32644080" cy="7627620"/>
          </a:xfrm>
        </p:spPr>
        <p:txBody>
          <a:bodyPr anchor="t"/>
          <a:lstStyle>
            <a:lvl1pPr algn="l">
              <a:defRPr sz="19100" b="1" cap="all"/>
            </a:lvl1pPr>
          </a:lstStyle>
          <a:p>
            <a:r>
              <a:rPr lang="en-US"/>
              <a:t>Click to edit Master title style</a:t>
            </a:r>
          </a:p>
        </p:txBody>
      </p:sp>
      <p:sp>
        <p:nvSpPr>
          <p:cNvPr id="3" name="Text Placeholder 2"/>
          <p:cNvSpPr>
            <a:spLocks noGrp="1"/>
          </p:cNvSpPr>
          <p:nvPr>
            <p:ph type="body" idx="1"/>
          </p:nvPr>
        </p:nvSpPr>
        <p:spPr>
          <a:xfrm>
            <a:off x="3033715" y="16277597"/>
            <a:ext cx="32644080" cy="8401048"/>
          </a:xfrm>
        </p:spPr>
        <p:txBody>
          <a:bodyPr anchor="b"/>
          <a:lstStyle>
            <a:lvl1pPr marL="0" indent="0">
              <a:buNone/>
              <a:defRPr sz="9700">
                <a:solidFill>
                  <a:schemeClr val="tx1">
                    <a:tint val="75000"/>
                  </a:schemeClr>
                </a:solidFill>
              </a:defRPr>
            </a:lvl1pPr>
            <a:lvl2pPr marL="2194546" indent="0">
              <a:buNone/>
              <a:defRPr sz="8600">
                <a:solidFill>
                  <a:schemeClr val="tx1">
                    <a:tint val="75000"/>
                  </a:schemeClr>
                </a:solidFill>
              </a:defRPr>
            </a:lvl2pPr>
            <a:lvl3pPr marL="4389092" indent="0">
              <a:buNone/>
              <a:defRPr sz="7800">
                <a:solidFill>
                  <a:schemeClr val="tx1">
                    <a:tint val="75000"/>
                  </a:schemeClr>
                </a:solidFill>
              </a:defRPr>
            </a:lvl3pPr>
            <a:lvl4pPr marL="6583639" indent="0">
              <a:buNone/>
              <a:defRPr sz="6700">
                <a:solidFill>
                  <a:schemeClr val="tx1">
                    <a:tint val="75000"/>
                  </a:schemeClr>
                </a:solidFill>
              </a:defRPr>
            </a:lvl4pPr>
            <a:lvl5pPr marL="8778185" indent="0">
              <a:buNone/>
              <a:defRPr sz="6700">
                <a:solidFill>
                  <a:schemeClr val="tx1">
                    <a:tint val="75000"/>
                  </a:schemeClr>
                </a:solidFill>
              </a:defRPr>
            </a:lvl5pPr>
            <a:lvl6pPr marL="10972731" indent="0">
              <a:buNone/>
              <a:defRPr sz="6700">
                <a:solidFill>
                  <a:schemeClr val="tx1">
                    <a:tint val="75000"/>
                  </a:schemeClr>
                </a:solidFill>
              </a:defRPr>
            </a:lvl6pPr>
            <a:lvl7pPr marL="13167277" indent="0">
              <a:buNone/>
              <a:defRPr sz="6700">
                <a:solidFill>
                  <a:schemeClr val="tx1">
                    <a:tint val="75000"/>
                  </a:schemeClr>
                </a:solidFill>
              </a:defRPr>
            </a:lvl7pPr>
            <a:lvl8pPr marL="15361823" indent="0">
              <a:buNone/>
              <a:defRPr sz="6700">
                <a:solidFill>
                  <a:schemeClr val="tx1">
                    <a:tint val="75000"/>
                  </a:schemeClr>
                </a:solidFill>
              </a:defRPr>
            </a:lvl8pPr>
            <a:lvl9pPr marL="1755637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75ED5C-0FB7-4D5F-859D-63FD4A48EF7F}" type="datetimeFigureOut">
              <a:rPr lang="en-US" smtClean="0"/>
              <a:pPr/>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85F3B-4B5F-40FC-9B53-B54C335EEF49}" type="slidenum">
              <a:rPr lang="en-US" smtClean="0"/>
              <a:pPr/>
              <a:t>‹#›</a:t>
            </a:fld>
            <a:endParaRPr lang="en-US"/>
          </a:p>
        </p:txBody>
      </p:sp>
    </p:spTree>
    <p:extLst>
      <p:ext uri="{BB962C8B-B14F-4D97-AF65-F5344CB8AC3E}">
        <p14:creationId xmlns:p14="http://schemas.microsoft.com/office/powerpoint/2010/main" val="138556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8961123"/>
            <a:ext cx="16962120" cy="25345394"/>
          </a:xfrm>
        </p:spPr>
        <p:txBody>
          <a:bodyPr/>
          <a:lstStyle>
            <a:lvl1pPr>
              <a:defRPr sz="13400"/>
            </a:lvl1pPr>
            <a:lvl2pPr>
              <a:defRPr sz="11600"/>
            </a:lvl2pPr>
            <a:lvl3pPr>
              <a:defRPr sz="97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522440" y="8961123"/>
            <a:ext cx="16962120" cy="25345394"/>
          </a:xfrm>
        </p:spPr>
        <p:txBody>
          <a:bodyPr/>
          <a:lstStyle>
            <a:lvl1pPr>
              <a:defRPr sz="13400"/>
            </a:lvl1pPr>
            <a:lvl2pPr>
              <a:defRPr sz="11600"/>
            </a:lvl2pPr>
            <a:lvl3pPr>
              <a:defRPr sz="97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75ED5C-0FB7-4D5F-859D-63FD4A48EF7F}" type="datetimeFigureOut">
              <a:rPr lang="en-US" smtClean="0"/>
              <a:pPr/>
              <a:t>4/15/23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85F3B-4B5F-40FC-9B53-B54C335EEF49}" type="slidenum">
              <a:rPr lang="en-US" smtClean="0"/>
              <a:pPr/>
              <a:t>‹#›</a:t>
            </a:fld>
            <a:endParaRPr lang="en-US"/>
          </a:p>
        </p:txBody>
      </p:sp>
    </p:spTree>
    <p:extLst>
      <p:ext uri="{BB962C8B-B14F-4D97-AF65-F5344CB8AC3E}">
        <p14:creationId xmlns:p14="http://schemas.microsoft.com/office/powerpoint/2010/main" val="355177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0" y="8596634"/>
            <a:ext cx="16968790" cy="3582667"/>
          </a:xfrm>
        </p:spPr>
        <p:txBody>
          <a:bodyPr anchor="b"/>
          <a:lstStyle>
            <a:lvl1pPr marL="0" indent="0">
              <a:buNone/>
              <a:defRPr sz="11600" b="1"/>
            </a:lvl1pPr>
            <a:lvl2pPr marL="2194546" indent="0">
              <a:buNone/>
              <a:defRPr sz="9700" b="1"/>
            </a:lvl2pPr>
            <a:lvl3pPr marL="4389092" indent="0">
              <a:buNone/>
              <a:defRPr sz="8600" b="1"/>
            </a:lvl3pPr>
            <a:lvl4pPr marL="6583639" indent="0">
              <a:buNone/>
              <a:defRPr sz="7800" b="1"/>
            </a:lvl4pPr>
            <a:lvl5pPr marL="8778185" indent="0">
              <a:buNone/>
              <a:defRPr sz="7800" b="1"/>
            </a:lvl5pPr>
            <a:lvl6pPr marL="10972731" indent="0">
              <a:buNone/>
              <a:defRPr sz="7800" b="1"/>
            </a:lvl6pPr>
            <a:lvl7pPr marL="13167277" indent="0">
              <a:buNone/>
              <a:defRPr sz="7800" b="1"/>
            </a:lvl7pPr>
            <a:lvl8pPr marL="15361823" indent="0">
              <a:buNone/>
              <a:defRPr sz="7800" b="1"/>
            </a:lvl8pPr>
            <a:lvl9pPr marL="17556370" indent="0">
              <a:buNone/>
              <a:defRPr sz="7800" b="1"/>
            </a:lvl9pPr>
          </a:lstStyle>
          <a:p>
            <a:pPr lvl="0"/>
            <a:r>
              <a:rPr lang="en-US"/>
              <a:t>Click to edit Master text styles</a:t>
            </a:r>
          </a:p>
        </p:txBody>
      </p:sp>
      <p:sp>
        <p:nvSpPr>
          <p:cNvPr id="4" name="Content Placeholder 3"/>
          <p:cNvSpPr>
            <a:spLocks noGrp="1"/>
          </p:cNvSpPr>
          <p:nvPr>
            <p:ph sz="half" idx="2"/>
          </p:nvPr>
        </p:nvSpPr>
        <p:spPr>
          <a:xfrm>
            <a:off x="1920240" y="12179301"/>
            <a:ext cx="16968790" cy="22127213"/>
          </a:xfrm>
        </p:spPr>
        <p:txBody>
          <a:bodyPr/>
          <a:lstStyle>
            <a:lvl1pPr>
              <a:defRPr sz="11600"/>
            </a:lvl1pPr>
            <a:lvl2pPr>
              <a:defRPr sz="9700"/>
            </a:lvl2pPr>
            <a:lvl3pPr>
              <a:defRPr sz="8600"/>
            </a:lvl3pPr>
            <a:lvl4pPr>
              <a:defRPr sz="7800"/>
            </a:lvl4pPr>
            <a:lvl5pPr>
              <a:defRPr sz="7800"/>
            </a:lvl5pPr>
            <a:lvl6pPr>
              <a:defRPr sz="7800"/>
            </a:lvl6pPr>
            <a:lvl7pPr>
              <a:defRPr sz="7800"/>
            </a:lvl7pPr>
            <a:lvl8pPr>
              <a:defRPr sz="7800"/>
            </a:lvl8pPr>
            <a:lvl9pPr>
              <a:defRPr sz="7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7" y="8596634"/>
            <a:ext cx="16975455" cy="3582667"/>
          </a:xfrm>
        </p:spPr>
        <p:txBody>
          <a:bodyPr anchor="b"/>
          <a:lstStyle>
            <a:lvl1pPr marL="0" indent="0">
              <a:buNone/>
              <a:defRPr sz="11600" b="1"/>
            </a:lvl1pPr>
            <a:lvl2pPr marL="2194546" indent="0">
              <a:buNone/>
              <a:defRPr sz="9700" b="1"/>
            </a:lvl2pPr>
            <a:lvl3pPr marL="4389092" indent="0">
              <a:buNone/>
              <a:defRPr sz="8600" b="1"/>
            </a:lvl3pPr>
            <a:lvl4pPr marL="6583639" indent="0">
              <a:buNone/>
              <a:defRPr sz="7800" b="1"/>
            </a:lvl4pPr>
            <a:lvl5pPr marL="8778185" indent="0">
              <a:buNone/>
              <a:defRPr sz="7800" b="1"/>
            </a:lvl5pPr>
            <a:lvl6pPr marL="10972731" indent="0">
              <a:buNone/>
              <a:defRPr sz="7800" b="1"/>
            </a:lvl6pPr>
            <a:lvl7pPr marL="13167277" indent="0">
              <a:buNone/>
              <a:defRPr sz="7800" b="1"/>
            </a:lvl7pPr>
            <a:lvl8pPr marL="15361823" indent="0">
              <a:buNone/>
              <a:defRPr sz="7800" b="1"/>
            </a:lvl8pPr>
            <a:lvl9pPr marL="17556370" indent="0">
              <a:buNone/>
              <a:defRPr sz="7800" b="1"/>
            </a:lvl9pPr>
          </a:lstStyle>
          <a:p>
            <a:pPr lvl="0"/>
            <a:r>
              <a:rPr lang="en-US"/>
              <a:t>Click to edit Master text styles</a:t>
            </a:r>
          </a:p>
        </p:txBody>
      </p:sp>
      <p:sp>
        <p:nvSpPr>
          <p:cNvPr id="6" name="Content Placeholder 5"/>
          <p:cNvSpPr>
            <a:spLocks noGrp="1"/>
          </p:cNvSpPr>
          <p:nvPr>
            <p:ph sz="quarter" idx="4"/>
          </p:nvPr>
        </p:nvSpPr>
        <p:spPr>
          <a:xfrm>
            <a:off x="19509107" y="12179301"/>
            <a:ext cx="16975455" cy="22127213"/>
          </a:xfrm>
        </p:spPr>
        <p:txBody>
          <a:bodyPr/>
          <a:lstStyle>
            <a:lvl1pPr>
              <a:defRPr sz="11600"/>
            </a:lvl1pPr>
            <a:lvl2pPr>
              <a:defRPr sz="9700"/>
            </a:lvl2pPr>
            <a:lvl3pPr>
              <a:defRPr sz="8600"/>
            </a:lvl3pPr>
            <a:lvl4pPr>
              <a:defRPr sz="7800"/>
            </a:lvl4pPr>
            <a:lvl5pPr>
              <a:defRPr sz="7800"/>
            </a:lvl5pPr>
            <a:lvl6pPr>
              <a:defRPr sz="7800"/>
            </a:lvl6pPr>
            <a:lvl7pPr>
              <a:defRPr sz="7800"/>
            </a:lvl7pPr>
            <a:lvl8pPr>
              <a:defRPr sz="7800"/>
            </a:lvl8pPr>
            <a:lvl9pPr>
              <a:defRPr sz="7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75ED5C-0FB7-4D5F-859D-63FD4A48EF7F}" type="datetimeFigureOut">
              <a:rPr lang="en-US" smtClean="0"/>
              <a:pPr/>
              <a:t>4/15/23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85F3B-4B5F-40FC-9B53-B54C335EEF49}" type="slidenum">
              <a:rPr lang="en-US" smtClean="0"/>
              <a:pPr/>
              <a:t>‹#›</a:t>
            </a:fld>
            <a:endParaRPr lang="en-US"/>
          </a:p>
        </p:txBody>
      </p:sp>
    </p:spTree>
    <p:extLst>
      <p:ext uri="{BB962C8B-B14F-4D97-AF65-F5344CB8AC3E}">
        <p14:creationId xmlns:p14="http://schemas.microsoft.com/office/powerpoint/2010/main" val="86541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75ED5C-0FB7-4D5F-859D-63FD4A48EF7F}" type="datetimeFigureOut">
              <a:rPr lang="en-US" smtClean="0"/>
              <a:pPr/>
              <a:t>4/15/23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85F3B-4B5F-40FC-9B53-B54C335EEF49}" type="slidenum">
              <a:rPr lang="en-US" smtClean="0"/>
              <a:pPr/>
              <a:t>‹#›</a:t>
            </a:fld>
            <a:endParaRPr lang="en-US"/>
          </a:p>
        </p:txBody>
      </p:sp>
    </p:spTree>
    <p:extLst>
      <p:ext uri="{BB962C8B-B14F-4D97-AF65-F5344CB8AC3E}">
        <p14:creationId xmlns:p14="http://schemas.microsoft.com/office/powerpoint/2010/main" val="156676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5ED5C-0FB7-4D5F-859D-63FD4A48EF7F}" type="datetimeFigureOut">
              <a:rPr lang="en-US" smtClean="0"/>
              <a:pPr/>
              <a:t>4/15/23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85F3B-4B5F-40FC-9B53-B54C335EEF49}" type="slidenum">
              <a:rPr lang="en-US" smtClean="0"/>
              <a:pPr/>
              <a:t>‹#›</a:t>
            </a:fld>
            <a:endParaRPr lang="en-US"/>
          </a:p>
        </p:txBody>
      </p:sp>
    </p:spTree>
    <p:extLst>
      <p:ext uri="{BB962C8B-B14F-4D97-AF65-F5344CB8AC3E}">
        <p14:creationId xmlns:p14="http://schemas.microsoft.com/office/powerpoint/2010/main" val="68046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1529079"/>
            <a:ext cx="12634915" cy="6507480"/>
          </a:xfrm>
        </p:spPr>
        <p:txBody>
          <a:bodyPr anchor="b"/>
          <a:lstStyle>
            <a:lvl1pPr algn="l">
              <a:defRPr sz="9700" b="1"/>
            </a:lvl1pPr>
          </a:lstStyle>
          <a:p>
            <a:r>
              <a:rPr lang="en-US"/>
              <a:t>Click to edit Master title style</a:t>
            </a:r>
          </a:p>
        </p:txBody>
      </p:sp>
      <p:sp>
        <p:nvSpPr>
          <p:cNvPr id="3" name="Content Placeholder 2"/>
          <p:cNvSpPr>
            <a:spLocks noGrp="1"/>
          </p:cNvSpPr>
          <p:nvPr>
            <p:ph idx="1"/>
          </p:nvPr>
        </p:nvSpPr>
        <p:spPr>
          <a:xfrm>
            <a:off x="15015210" y="1529085"/>
            <a:ext cx="21469350" cy="32777432"/>
          </a:xfrm>
        </p:spPr>
        <p:txBody>
          <a:bodyPr/>
          <a:lstStyle>
            <a:lvl1pPr>
              <a:defRPr sz="15300"/>
            </a:lvl1pPr>
            <a:lvl2pPr>
              <a:defRPr sz="13400"/>
            </a:lvl2pPr>
            <a:lvl3pPr>
              <a:defRPr sz="11600"/>
            </a:lvl3pPr>
            <a:lvl4pPr>
              <a:defRPr sz="9700"/>
            </a:lvl4pPr>
            <a:lvl5pPr>
              <a:defRPr sz="9700"/>
            </a:lvl5pPr>
            <a:lvl6pPr>
              <a:defRPr sz="9700"/>
            </a:lvl6pPr>
            <a:lvl7pPr>
              <a:defRPr sz="9700"/>
            </a:lvl7pPr>
            <a:lvl8pPr>
              <a:defRPr sz="9700"/>
            </a:lvl8pPr>
            <a:lvl9pPr>
              <a:defRPr sz="9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2" y="8036565"/>
            <a:ext cx="12634915" cy="26269952"/>
          </a:xfrm>
        </p:spPr>
        <p:txBody>
          <a:bodyPr/>
          <a:lstStyle>
            <a:lvl1pPr marL="0" indent="0">
              <a:buNone/>
              <a:defRPr sz="6700"/>
            </a:lvl1pPr>
            <a:lvl2pPr marL="2194546" indent="0">
              <a:buNone/>
              <a:defRPr sz="5700"/>
            </a:lvl2pPr>
            <a:lvl3pPr marL="4389092" indent="0">
              <a:buNone/>
              <a:defRPr sz="4800"/>
            </a:lvl3pPr>
            <a:lvl4pPr marL="6583639" indent="0">
              <a:buNone/>
              <a:defRPr sz="4400"/>
            </a:lvl4pPr>
            <a:lvl5pPr marL="8778185" indent="0">
              <a:buNone/>
              <a:defRPr sz="4400"/>
            </a:lvl5pPr>
            <a:lvl6pPr marL="10972731" indent="0">
              <a:buNone/>
              <a:defRPr sz="4400"/>
            </a:lvl6pPr>
            <a:lvl7pPr marL="13167277" indent="0">
              <a:buNone/>
              <a:defRPr sz="4400"/>
            </a:lvl7pPr>
            <a:lvl8pPr marL="15361823" indent="0">
              <a:buNone/>
              <a:defRPr sz="4400"/>
            </a:lvl8pPr>
            <a:lvl9pPr marL="1755637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1075ED5C-0FB7-4D5F-859D-63FD4A48EF7F}" type="datetimeFigureOut">
              <a:rPr lang="en-US" smtClean="0"/>
              <a:pPr/>
              <a:t>4/15/23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85F3B-4B5F-40FC-9B53-B54C335EEF49}" type="slidenum">
              <a:rPr lang="en-US" smtClean="0"/>
              <a:pPr/>
              <a:t>‹#›</a:t>
            </a:fld>
            <a:endParaRPr lang="en-US"/>
          </a:p>
        </p:txBody>
      </p:sp>
    </p:spTree>
    <p:extLst>
      <p:ext uri="{BB962C8B-B14F-4D97-AF65-F5344CB8AC3E}">
        <p14:creationId xmlns:p14="http://schemas.microsoft.com/office/powerpoint/2010/main" val="337484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6883361"/>
            <a:ext cx="23042880" cy="3173732"/>
          </a:xfrm>
        </p:spPr>
        <p:txBody>
          <a:bodyPr anchor="b"/>
          <a:lstStyle>
            <a:lvl1pPr algn="l">
              <a:defRPr sz="9700" b="1"/>
            </a:lvl1pPr>
          </a:lstStyle>
          <a:p>
            <a:r>
              <a:rPr lang="en-US"/>
              <a:t>Click to edit Master title style</a:t>
            </a:r>
          </a:p>
        </p:txBody>
      </p:sp>
      <p:sp>
        <p:nvSpPr>
          <p:cNvPr id="3" name="Picture Placeholder 2"/>
          <p:cNvSpPr>
            <a:spLocks noGrp="1"/>
          </p:cNvSpPr>
          <p:nvPr>
            <p:ph type="pic" idx="1"/>
          </p:nvPr>
        </p:nvSpPr>
        <p:spPr>
          <a:xfrm>
            <a:off x="7527610" y="3431541"/>
            <a:ext cx="23042880" cy="23042880"/>
          </a:xfrm>
        </p:spPr>
        <p:txBody>
          <a:bodyPr/>
          <a:lstStyle>
            <a:lvl1pPr marL="0" indent="0">
              <a:buNone/>
              <a:defRPr sz="15300"/>
            </a:lvl1pPr>
            <a:lvl2pPr marL="2194546" indent="0">
              <a:buNone/>
              <a:defRPr sz="13400"/>
            </a:lvl2pPr>
            <a:lvl3pPr marL="4389092" indent="0">
              <a:buNone/>
              <a:defRPr sz="11600"/>
            </a:lvl3pPr>
            <a:lvl4pPr marL="6583639" indent="0">
              <a:buNone/>
              <a:defRPr sz="9700"/>
            </a:lvl4pPr>
            <a:lvl5pPr marL="8778185" indent="0">
              <a:buNone/>
              <a:defRPr sz="9700"/>
            </a:lvl5pPr>
            <a:lvl6pPr marL="10972731" indent="0">
              <a:buNone/>
              <a:defRPr sz="9700"/>
            </a:lvl6pPr>
            <a:lvl7pPr marL="13167277" indent="0">
              <a:buNone/>
              <a:defRPr sz="9700"/>
            </a:lvl7pPr>
            <a:lvl8pPr marL="15361823" indent="0">
              <a:buNone/>
              <a:defRPr sz="9700"/>
            </a:lvl8pPr>
            <a:lvl9pPr marL="17556370" indent="0">
              <a:buNone/>
              <a:defRPr sz="9700"/>
            </a:lvl9pPr>
          </a:lstStyle>
          <a:p>
            <a:endParaRPr lang="en-US"/>
          </a:p>
        </p:txBody>
      </p:sp>
      <p:sp>
        <p:nvSpPr>
          <p:cNvPr id="4" name="Text Placeholder 3"/>
          <p:cNvSpPr>
            <a:spLocks noGrp="1"/>
          </p:cNvSpPr>
          <p:nvPr>
            <p:ph type="body" sz="half" idx="2"/>
          </p:nvPr>
        </p:nvSpPr>
        <p:spPr>
          <a:xfrm>
            <a:off x="7527610" y="30057093"/>
            <a:ext cx="23042880" cy="4507228"/>
          </a:xfrm>
        </p:spPr>
        <p:txBody>
          <a:bodyPr/>
          <a:lstStyle>
            <a:lvl1pPr marL="0" indent="0">
              <a:buNone/>
              <a:defRPr sz="6700"/>
            </a:lvl1pPr>
            <a:lvl2pPr marL="2194546" indent="0">
              <a:buNone/>
              <a:defRPr sz="5700"/>
            </a:lvl2pPr>
            <a:lvl3pPr marL="4389092" indent="0">
              <a:buNone/>
              <a:defRPr sz="4800"/>
            </a:lvl3pPr>
            <a:lvl4pPr marL="6583639" indent="0">
              <a:buNone/>
              <a:defRPr sz="4400"/>
            </a:lvl4pPr>
            <a:lvl5pPr marL="8778185" indent="0">
              <a:buNone/>
              <a:defRPr sz="4400"/>
            </a:lvl5pPr>
            <a:lvl6pPr marL="10972731" indent="0">
              <a:buNone/>
              <a:defRPr sz="4400"/>
            </a:lvl6pPr>
            <a:lvl7pPr marL="13167277" indent="0">
              <a:buNone/>
              <a:defRPr sz="4400"/>
            </a:lvl7pPr>
            <a:lvl8pPr marL="15361823" indent="0">
              <a:buNone/>
              <a:defRPr sz="4400"/>
            </a:lvl8pPr>
            <a:lvl9pPr marL="1755637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1075ED5C-0FB7-4D5F-859D-63FD4A48EF7F}" type="datetimeFigureOut">
              <a:rPr lang="en-US" smtClean="0"/>
              <a:pPr/>
              <a:t>4/15/23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85F3B-4B5F-40FC-9B53-B54C335EEF49}" type="slidenum">
              <a:rPr lang="en-US" smtClean="0"/>
              <a:pPr/>
              <a:t>‹#›</a:t>
            </a:fld>
            <a:endParaRPr lang="en-US"/>
          </a:p>
        </p:txBody>
      </p:sp>
    </p:spTree>
    <p:extLst>
      <p:ext uri="{BB962C8B-B14F-4D97-AF65-F5344CB8AC3E}">
        <p14:creationId xmlns:p14="http://schemas.microsoft.com/office/powerpoint/2010/main" val="45057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537973"/>
            <a:ext cx="34564320" cy="6400800"/>
          </a:xfrm>
          <a:prstGeom prst="rect">
            <a:avLst/>
          </a:prstGeom>
        </p:spPr>
        <p:txBody>
          <a:bodyPr vert="horz" lIns="438908" tIns="219454" rIns="438908" bIns="219454" rtlCol="0" anchor="ctr">
            <a:normAutofit/>
          </a:bodyPr>
          <a:lstStyle/>
          <a:p>
            <a:r>
              <a:rPr lang="en-US"/>
              <a:t>Click to edit Master title style</a:t>
            </a:r>
          </a:p>
        </p:txBody>
      </p:sp>
      <p:sp>
        <p:nvSpPr>
          <p:cNvPr id="3" name="Text Placeholder 2"/>
          <p:cNvSpPr>
            <a:spLocks noGrp="1"/>
          </p:cNvSpPr>
          <p:nvPr>
            <p:ph type="body" idx="1"/>
          </p:nvPr>
        </p:nvSpPr>
        <p:spPr>
          <a:xfrm>
            <a:off x="1920240" y="8961123"/>
            <a:ext cx="34564320" cy="25345394"/>
          </a:xfrm>
          <a:prstGeom prst="rect">
            <a:avLst/>
          </a:prstGeom>
        </p:spPr>
        <p:txBody>
          <a:bodyPr vert="horz" lIns="438908" tIns="219454" rIns="438908" bIns="2194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240" y="35595564"/>
            <a:ext cx="8961120" cy="2044701"/>
          </a:xfrm>
          <a:prstGeom prst="rect">
            <a:avLst/>
          </a:prstGeom>
        </p:spPr>
        <p:txBody>
          <a:bodyPr vert="horz" lIns="438908" tIns="219454" rIns="438908" bIns="219454" rtlCol="0" anchor="ctr"/>
          <a:lstStyle>
            <a:lvl1pPr algn="l">
              <a:defRPr sz="5700">
                <a:solidFill>
                  <a:schemeClr val="tx1">
                    <a:tint val="75000"/>
                  </a:schemeClr>
                </a:solidFill>
              </a:defRPr>
            </a:lvl1pPr>
          </a:lstStyle>
          <a:p>
            <a:fld id="{1075ED5C-0FB7-4D5F-859D-63FD4A48EF7F}" type="datetimeFigureOut">
              <a:rPr lang="en-US" smtClean="0"/>
              <a:pPr/>
              <a:t>4/15/23</a:t>
            </a:fld>
            <a:endParaRPr lang="en-US"/>
          </a:p>
        </p:txBody>
      </p:sp>
      <p:sp>
        <p:nvSpPr>
          <p:cNvPr id="5" name="Footer Placeholder 4"/>
          <p:cNvSpPr>
            <a:spLocks noGrp="1"/>
          </p:cNvSpPr>
          <p:nvPr>
            <p:ph type="ftr" sz="quarter" idx="3"/>
          </p:nvPr>
        </p:nvSpPr>
        <p:spPr>
          <a:xfrm>
            <a:off x="13121640" y="35595564"/>
            <a:ext cx="12161520" cy="2044701"/>
          </a:xfrm>
          <a:prstGeom prst="rect">
            <a:avLst/>
          </a:prstGeom>
        </p:spPr>
        <p:txBody>
          <a:bodyPr vert="horz" lIns="438908" tIns="219454" rIns="438908" bIns="219454"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35595564"/>
            <a:ext cx="8961120" cy="2044701"/>
          </a:xfrm>
          <a:prstGeom prst="rect">
            <a:avLst/>
          </a:prstGeom>
        </p:spPr>
        <p:txBody>
          <a:bodyPr vert="horz" lIns="438908" tIns="219454" rIns="438908" bIns="219454" rtlCol="0" anchor="ctr"/>
          <a:lstStyle>
            <a:lvl1pPr algn="r">
              <a:defRPr sz="5700">
                <a:solidFill>
                  <a:schemeClr val="tx1">
                    <a:tint val="75000"/>
                  </a:schemeClr>
                </a:solidFill>
              </a:defRPr>
            </a:lvl1pPr>
          </a:lstStyle>
          <a:p>
            <a:fld id="{4B485F3B-4B5F-40FC-9B53-B54C335EEF49}" type="slidenum">
              <a:rPr lang="en-US" smtClean="0"/>
              <a:pPr/>
              <a:t>‹#›</a:t>
            </a:fld>
            <a:endParaRPr lang="en-US"/>
          </a:p>
        </p:txBody>
      </p:sp>
    </p:spTree>
    <p:extLst>
      <p:ext uri="{BB962C8B-B14F-4D97-AF65-F5344CB8AC3E}">
        <p14:creationId xmlns:p14="http://schemas.microsoft.com/office/powerpoint/2010/main" val="2166707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092" rtl="0" eaLnBrk="1" latinLnBrk="0" hangingPunct="1">
        <a:spcBef>
          <a:spcPct val="0"/>
        </a:spcBef>
        <a:buNone/>
        <a:defRPr sz="21200" kern="1200">
          <a:solidFill>
            <a:schemeClr val="tx1"/>
          </a:solidFill>
          <a:latin typeface="+mj-lt"/>
          <a:ea typeface="+mj-ea"/>
          <a:cs typeface="+mj-cs"/>
        </a:defRPr>
      </a:lvl1pPr>
    </p:titleStyle>
    <p:bodyStyle>
      <a:lvl1pPr marL="1645911" indent="-1645911" algn="l" defTabSz="4389092" rtl="0" eaLnBrk="1" latinLnBrk="0" hangingPunct="1">
        <a:spcBef>
          <a:spcPct val="20000"/>
        </a:spcBef>
        <a:buFont typeface="Arial" panose="020B0604020202020204" pitchFamily="34" charset="0"/>
        <a:buChar char="•"/>
        <a:defRPr sz="15300" kern="1200">
          <a:solidFill>
            <a:schemeClr val="tx1"/>
          </a:solidFill>
          <a:latin typeface="+mn-lt"/>
          <a:ea typeface="+mn-ea"/>
          <a:cs typeface="+mn-cs"/>
        </a:defRPr>
      </a:lvl1pPr>
      <a:lvl2pPr marL="3566138" indent="-1371592" algn="l" defTabSz="4389092"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366" indent="-1097273" algn="l" defTabSz="4389092" rtl="0" eaLnBrk="1" latinLnBrk="0" hangingPunct="1">
        <a:spcBef>
          <a:spcPct val="20000"/>
        </a:spcBef>
        <a:buFont typeface="Arial" panose="020B0604020202020204" pitchFamily="34" charset="0"/>
        <a:buChar char="•"/>
        <a:defRPr sz="11600" kern="1200">
          <a:solidFill>
            <a:schemeClr val="tx1"/>
          </a:solidFill>
          <a:latin typeface="+mn-lt"/>
          <a:ea typeface="+mn-ea"/>
          <a:cs typeface="+mn-cs"/>
        </a:defRPr>
      </a:lvl3pPr>
      <a:lvl4pPr marL="7680912" indent="-1097273" algn="l" defTabSz="4389092"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4pPr>
      <a:lvl5pPr marL="9875458" indent="-1097273" algn="l" defTabSz="4389092"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5pPr>
      <a:lvl6pPr marL="12070004" indent="-1097273" algn="l" defTabSz="4389092"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6pPr>
      <a:lvl7pPr marL="14264550" indent="-1097273" algn="l" defTabSz="4389092"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7pPr>
      <a:lvl8pPr marL="16459097" indent="-1097273" algn="l" defTabSz="4389092"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8pPr>
      <a:lvl9pPr marL="18653643" indent="-1097273" algn="l" defTabSz="4389092"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9pPr>
    </p:bodyStyle>
    <p:otherStyle>
      <a:defPPr>
        <a:defRPr lang="en-US"/>
      </a:defPPr>
      <a:lvl1pPr marL="0" algn="l" defTabSz="4389092" rtl="0" eaLnBrk="1" latinLnBrk="0" hangingPunct="1">
        <a:defRPr sz="8600" kern="1200">
          <a:solidFill>
            <a:schemeClr val="tx1"/>
          </a:solidFill>
          <a:latin typeface="+mn-lt"/>
          <a:ea typeface="+mn-ea"/>
          <a:cs typeface="+mn-cs"/>
        </a:defRPr>
      </a:lvl1pPr>
      <a:lvl2pPr marL="2194546" algn="l" defTabSz="4389092" rtl="0" eaLnBrk="1" latinLnBrk="0" hangingPunct="1">
        <a:defRPr sz="8600" kern="1200">
          <a:solidFill>
            <a:schemeClr val="tx1"/>
          </a:solidFill>
          <a:latin typeface="+mn-lt"/>
          <a:ea typeface="+mn-ea"/>
          <a:cs typeface="+mn-cs"/>
        </a:defRPr>
      </a:lvl2pPr>
      <a:lvl3pPr marL="4389092" algn="l" defTabSz="4389092" rtl="0" eaLnBrk="1" latinLnBrk="0" hangingPunct="1">
        <a:defRPr sz="8600" kern="1200">
          <a:solidFill>
            <a:schemeClr val="tx1"/>
          </a:solidFill>
          <a:latin typeface="+mn-lt"/>
          <a:ea typeface="+mn-ea"/>
          <a:cs typeface="+mn-cs"/>
        </a:defRPr>
      </a:lvl3pPr>
      <a:lvl4pPr marL="6583639" algn="l" defTabSz="4389092" rtl="0" eaLnBrk="1" latinLnBrk="0" hangingPunct="1">
        <a:defRPr sz="8600" kern="1200">
          <a:solidFill>
            <a:schemeClr val="tx1"/>
          </a:solidFill>
          <a:latin typeface="+mn-lt"/>
          <a:ea typeface="+mn-ea"/>
          <a:cs typeface="+mn-cs"/>
        </a:defRPr>
      </a:lvl4pPr>
      <a:lvl5pPr marL="8778185" algn="l" defTabSz="4389092" rtl="0" eaLnBrk="1" latinLnBrk="0" hangingPunct="1">
        <a:defRPr sz="8600" kern="1200">
          <a:solidFill>
            <a:schemeClr val="tx1"/>
          </a:solidFill>
          <a:latin typeface="+mn-lt"/>
          <a:ea typeface="+mn-ea"/>
          <a:cs typeface="+mn-cs"/>
        </a:defRPr>
      </a:lvl5pPr>
      <a:lvl6pPr marL="10972731" algn="l" defTabSz="4389092" rtl="0" eaLnBrk="1" latinLnBrk="0" hangingPunct="1">
        <a:defRPr sz="8600" kern="1200">
          <a:solidFill>
            <a:schemeClr val="tx1"/>
          </a:solidFill>
          <a:latin typeface="+mn-lt"/>
          <a:ea typeface="+mn-ea"/>
          <a:cs typeface="+mn-cs"/>
        </a:defRPr>
      </a:lvl6pPr>
      <a:lvl7pPr marL="13167277" algn="l" defTabSz="4389092" rtl="0" eaLnBrk="1" latinLnBrk="0" hangingPunct="1">
        <a:defRPr sz="8600" kern="1200">
          <a:solidFill>
            <a:schemeClr val="tx1"/>
          </a:solidFill>
          <a:latin typeface="+mn-lt"/>
          <a:ea typeface="+mn-ea"/>
          <a:cs typeface="+mn-cs"/>
        </a:defRPr>
      </a:lvl7pPr>
      <a:lvl8pPr marL="15361823" algn="l" defTabSz="4389092" rtl="0" eaLnBrk="1" latinLnBrk="0" hangingPunct="1">
        <a:defRPr sz="8600" kern="1200">
          <a:solidFill>
            <a:schemeClr val="tx1"/>
          </a:solidFill>
          <a:latin typeface="+mn-lt"/>
          <a:ea typeface="+mn-ea"/>
          <a:cs typeface="+mn-cs"/>
        </a:defRPr>
      </a:lvl8pPr>
      <a:lvl9pPr marL="17556370" algn="l" defTabSz="4389092"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1382"/>
            <a:ext cx="38420676"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1655" y="1418168"/>
            <a:ext cx="5953913" cy="192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08" y="317858"/>
            <a:ext cx="8402281" cy="238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677126" y="244257"/>
            <a:ext cx="23364528" cy="2970044"/>
          </a:xfrm>
          <a:prstGeom prst="rect">
            <a:avLst/>
          </a:prstGeom>
          <a:noFill/>
        </p:spPr>
        <p:txBody>
          <a:bodyPr wrap="square" rtlCol="0">
            <a:spAutoFit/>
          </a:bodyPr>
          <a:lstStyle/>
          <a:p>
            <a:pPr algn="ctr"/>
            <a:r>
              <a:rPr lang="en-US" sz="6600" b="1" dirty="0">
                <a:solidFill>
                  <a:srgbClr val="AB0000"/>
                </a:solidFill>
                <a:effectLst>
                  <a:outerShdw blurRad="38100" dist="38100" dir="2700000" algn="tl">
                    <a:srgbClr val="000000">
                      <a:alpha val="43137"/>
                    </a:srgbClr>
                  </a:outerShdw>
                </a:effectLst>
                <a:latin typeface="Arial Narrow"/>
                <a:cs typeface="Arial Narrow"/>
              </a:rPr>
              <a:t> </a:t>
            </a:r>
            <a:r>
              <a:rPr lang="en-US" sz="6600" b="1" dirty="0">
                <a:solidFill>
                  <a:srgbClr val="990000"/>
                </a:solidFill>
                <a:latin typeface="Arial Narrow" panose="020B0604020202020204" pitchFamily="34" charset="0"/>
                <a:cs typeface="Arial Narrow" panose="020B0604020202020204" pitchFamily="34" charset="0"/>
                <a:sym typeface="Garamond"/>
              </a:rPr>
              <a:t>Neuromodulation</a:t>
            </a:r>
            <a:r>
              <a:rPr lang="en-US" sz="6600" b="1" dirty="0">
                <a:solidFill>
                  <a:srgbClr val="990000"/>
                </a:solidFill>
                <a:latin typeface="Arial Narrow" panose="020B0604020202020204" pitchFamily="34" charset="0"/>
                <a:cs typeface="Arial Narrow" panose="020B0604020202020204" pitchFamily="34" charset="0"/>
              </a:rPr>
              <a:t> </a:t>
            </a:r>
            <a:r>
              <a:rPr lang="en-US" sz="6600" b="1" dirty="0">
                <a:solidFill>
                  <a:srgbClr val="990000"/>
                </a:solidFill>
                <a:latin typeface="Arial Narrow" panose="020B0604020202020204" pitchFamily="34" charset="0"/>
                <a:cs typeface="Arial Narrow" panose="020B0604020202020204" pitchFamily="34" charset="0"/>
                <a:sym typeface="Garamond"/>
              </a:rPr>
              <a:t>of the Default Mode Network Enhances </a:t>
            </a:r>
          </a:p>
          <a:p>
            <a:pPr algn="ctr"/>
            <a:r>
              <a:rPr lang="en-US" sz="6600" b="1" dirty="0">
                <a:solidFill>
                  <a:srgbClr val="990000"/>
                </a:solidFill>
                <a:latin typeface="Arial Narrow" panose="020B0604020202020204" pitchFamily="34" charset="0"/>
                <a:cs typeface="Arial Narrow" panose="020B0604020202020204" pitchFamily="34" charset="0"/>
                <a:sym typeface="Garamond"/>
              </a:rPr>
              <a:t>Forward Flow:   A Three Study Review </a:t>
            </a:r>
          </a:p>
          <a:p>
            <a:pPr algn="ctr">
              <a:lnSpc>
                <a:spcPts val="6640"/>
              </a:lnSpc>
            </a:pPr>
            <a:endParaRPr lang="en-US" sz="7200" b="1" dirty="0">
              <a:solidFill>
                <a:srgbClr val="AB0000"/>
              </a:solidFill>
              <a:effectLst>
                <a:outerShdw blurRad="38100" dist="38100" dir="2700000" algn="tl">
                  <a:srgbClr val="000000">
                    <a:alpha val="43137"/>
                  </a:srgbClr>
                </a:outerShdw>
              </a:effectLst>
              <a:latin typeface="Arial Narrow"/>
              <a:cs typeface="Arial Narrow"/>
            </a:endParaRPr>
          </a:p>
        </p:txBody>
      </p:sp>
      <p:sp>
        <p:nvSpPr>
          <p:cNvPr id="4" name="TextBox 3"/>
          <p:cNvSpPr txBox="1"/>
          <p:nvPr/>
        </p:nvSpPr>
        <p:spPr>
          <a:xfrm>
            <a:off x="8085955" y="2539635"/>
            <a:ext cx="24447680" cy="2123658"/>
          </a:xfrm>
          <a:prstGeom prst="rect">
            <a:avLst/>
          </a:prstGeom>
          <a:noFill/>
        </p:spPr>
        <p:txBody>
          <a:bodyPr wrap="square" lIns="91440" tIns="45720" rIns="91440" bIns="45720" rtlCol="0" anchor="t">
            <a:spAutoFit/>
          </a:bodyPr>
          <a:lstStyle/>
          <a:p>
            <a:pPr algn="ctr"/>
            <a:r>
              <a:rPr lang="en-US" sz="4400" b="1" dirty="0">
                <a:latin typeface="Arial Narrow" panose="020B0604020202020204" pitchFamily="34" charset="0"/>
                <a:cs typeface="Arial Narrow" panose="020B0604020202020204" pitchFamily="34" charset="0"/>
                <a:sym typeface="Garamond"/>
              </a:rPr>
              <a:t>DJ Capetillo</a:t>
            </a:r>
            <a:r>
              <a:rPr lang="en-US" sz="4400" b="1" baseline="30000" dirty="0">
                <a:latin typeface="Arial Narrow" panose="020B0604020202020204" pitchFamily="34" charset="0"/>
                <a:cs typeface="Arial Narrow" panose="020B0604020202020204" pitchFamily="34" charset="0"/>
                <a:sym typeface="Garamond"/>
              </a:rPr>
              <a:t>1</a:t>
            </a:r>
            <a:r>
              <a:rPr lang="en-US" sz="4400" b="1" dirty="0">
                <a:latin typeface="Arial Narrow" panose="020B0604020202020204" pitchFamily="34" charset="0"/>
                <a:cs typeface="Arial Narrow" panose="020B0604020202020204" pitchFamily="34" charset="0"/>
                <a:sym typeface="Garamond"/>
              </a:rPr>
              <a:t>, Robert Cortes</a:t>
            </a:r>
            <a:r>
              <a:rPr lang="en-US" sz="4400" b="1" baseline="30000" dirty="0">
                <a:latin typeface="Arial Narrow" panose="020B0604020202020204" pitchFamily="34" charset="0"/>
                <a:cs typeface="Arial Narrow" panose="020B0604020202020204" pitchFamily="34" charset="0"/>
                <a:sym typeface="Garamond"/>
              </a:rPr>
              <a:t>2</a:t>
            </a:r>
            <a:r>
              <a:rPr lang="en-US" sz="4400" b="1" dirty="0">
                <a:latin typeface="Arial Narrow" panose="020B0604020202020204" pitchFamily="34" charset="0"/>
                <a:cs typeface="Arial Narrow" panose="020B0604020202020204" pitchFamily="34" charset="0"/>
                <a:sym typeface="Garamond"/>
              </a:rPr>
              <a:t>, Sydney Samoska</a:t>
            </a:r>
            <a:r>
              <a:rPr lang="en-US" sz="4400" b="1" baseline="30000" dirty="0">
                <a:latin typeface="Arial Narrow" panose="020B0604020202020204" pitchFamily="34" charset="0"/>
                <a:cs typeface="Arial Narrow" panose="020B0604020202020204" pitchFamily="34" charset="0"/>
                <a:sym typeface="Garamond"/>
              </a:rPr>
              <a:t>1</a:t>
            </a:r>
            <a:r>
              <a:rPr lang="en-US" sz="4400" b="1" dirty="0">
                <a:latin typeface="Arial Narrow" panose="020B0604020202020204" pitchFamily="34" charset="0"/>
                <a:cs typeface="Arial Narrow" panose="020B0604020202020204" pitchFamily="34" charset="0"/>
                <a:sym typeface="Garamond"/>
              </a:rPr>
              <a:t>, Roger Beaty</a:t>
            </a:r>
            <a:r>
              <a:rPr lang="en-US" sz="4400" b="1" baseline="30000" dirty="0">
                <a:latin typeface="Arial Narrow" panose="020B0604020202020204" pitchFamily="34" charset="0"/>
                <a:cs typeface="Arial Narrow" panose="020B0604020202020204" pitchFamily="34" charset="0"/>
                <a:sym typeface="Garamond"/>
              </a:rPr>
              <a:t>3</a:t>
            </a:r>
            <a:r>
              <a:rPr lang="en-US" sz="4400" b="1" dirty="0">
                <a:latin typeface="Arial Narrow" panose="020B0604020202020204" pitchFamily="34" charset="0"/>
                <a:cs typeface="Arial Narrow" panose="020B0604020202020204" pitchFamily="34" charset="0"/>
                <a:sym typeface="Garamond"/>
              </a:rPr>
              <a:t>,  Adam Green</a:t>
            </a:r>
            <a:r>
              <a:rPr lang="en-US" sz="4400" b="1" baseline="30000" dirty="0">
                <a:latin typeface="Arial Narrow" panose="020B0604020202020204" pitchFamily="34" charset="0"/>
                <a:cs typeface="Arial Narrow" panose="020B0604020202020204" pitchFamily="34" charset="0"/>
                <a:sym typeface="Garamond"/>
              </a:rPr>
              <a:t>2</a:t>
            </a:r>
            <a:r>
              <a:rPr lang="en-US" sz="4400" b="1" dirty="0">
                <a:latin typeface="Arial Narrow" panose="020B0604020202020204" pitchFamily="34" charset="0"/>
                <a:cs typeface="Arial Narrow" panose="020B0604020202020204" pitchFamily="34" charset="0"/>
                <a:sym typeface="Garamond"/>
              </a:rPr>
              <a:t>, &amp; Robert Morrison</a:t>
            </a:r>
            <a:r>
              <a:rPr lang="en-US" sz="4400" b="1" baseline="30000" dirty="0">
                <a:latin typeface="Arial Narrow" panose="020B0604020202020204" pitchFamily="34" charset="0"/>
                <a:cs typeface="Arial Narrow" panose="020B0604020202020204" pitchFamily="34" charset="0"/>
                <a:sym typeface="Garamond"/>
              </a:rPr>
              <a:t>1</a:t>
            </a:r>
          </a:p>
          <a:p>
            <a:pPr algn="ctr"/>
            <a:endParaRPr lang="en-US" sz="1200" b="1" baseline="30000" dirty="0">
              <a:latin typeface="Arial" panose="020B0604020202020204" pitchFamily="34" charset="0"/>
              <a:sym typeface="Garamond"/>
            </a:endParaRPr>
          </a:p>
          <a:p>
            <a:pPr algn="ctr"/>
            <a:r>
              <a:rPr lang="en-US" sz="4000" b="1" i="1" baseline="30000" dirty="0">
                <a:solidFill>
                  <a:schemeClr val="dk1"/>
                </a:solidFill>
                <a:latin typeface="Arial Narrow" panose="020B0604020202020204" pitchFamily="34" charset="0"/>
                <a:ea typeface="Garamond"/>
                <a:cs typeface="Arial Narrow" panose="020B0604020202020204" pitchFamily="34" charset="0"/>
                <a:sym typeface="Garamond"/>
              </a:rPr>
              <a:t>1</a:t>
            </a:r>
            <a:r>
              <a:rPr lang="en-US" sz="4000" b="1" i="1" dirty="0">
                <a:solidFill>
                  <a:schemeClr val="dk1"/>
                </a:solidFill>
                <a:latin typeface="Arial Narrow" panose="020B0604020202020204" pitchFamily="34" charset="0"/>
                <a:ea typeface="Garamond"/>
                <a:cs typeface="Arial Narrow" panose="020B0604020202020204" pitchFamily="34" charset="0"/>
                <a:sym typeface="Garamond"/>
              </a:rPr>
              <a:t>Loyola University Chicago </a:t>
            </a:r>
            <a:r>
              <a:rPr lang="en-US" sz="4000" b="1" i="1" baseline="30000" dirty="0">
                <a:solidFill>
                  <a:schemeClr val="dk1"/>
                </a:solidFill>
                <a:latin typeface="Arial Narrow" panose="020B0604020202020204" pitchFamily="34" charset="0"/>
                <a:ea typeface="Garamond"/>
                <a:cs typeface="Arial Narrow" panose="020B0604020202020204" pitchFamily="34" charset="0"/>
                <a:sym typeface="Garamond"/>
              </a:rPr>
              <a:t>2</a:t>
            </a:r>
            <a:r>
              <a:rPr lang="en-US" sz="4000" b="1" i="1" dirty="0">
                <a:solidFill>
                  <a:schemeClr val="dk1"/>
                </a:solidFill>
                <a:latin typeface="Arial Narrow" panose="020B0604020202020204" pitchFamily="34" charset="0"/>
                <a:ea typeface="Garamond"/>
                <a:cs typeface="Arial Narrow" panose="020B0604020202020204" pitchFamily="34" charset="0"/>
                <a:sym typeface="Garamond"/>
              </a:rPr>
              <a:t>Georgetown University  </a:t>
            </a:r>
            <a:r>
              <a:rPr lang="en-US" sz="4000" b="1" i="1" baseline="30000" dirty="0">
                <a:solidFill>
                  <a:schemeClr val="dk1"/>
                </a:solidFill>
                <a:latin typeface="Arial Narrow" panose="020B0604020202020204" pitchFamily="34" charset="0"/>
                <a:ea typeface="Garamond"/>
                <a:cs typeface="Arial Narrow" panose="020B0604020202020204" pitchFamily="34" charset="0"/>
                <a:sym typeface="Garamond"/>
              </a:rPr>
              <a:t>3</a:t>
            </a:r>
            <a:r>
              <a:rPr lang="en-US" sz="4000" b="1" i="1" dirty="0">
                <a:solidFill>
                  <a:schemeClr val="dk1"/>
                </a:solidFill>
                <a:latin typeface="Arial Narrow" panose="020B0604020202020204" pitchFamily="34" charset="0"/>
                <a:ea typeface="Garamond"/>
                <a:cs typeface="Arial Narrow" panose="020B0604020202020204" pitchFamily="34" charset="0"/>
                <a:sym typeface="Garamond"/>
              </a:rPr>
              <a:t>Penn State University</a:t>
            </a:r>
          </a:p>
          <a:p>
            <a:pPr algn="ctr"/>
            <a:endParaRPr lang="en-US" sz="4000" b="1" dirty="0">
              <a:latin typeface="Arial" panose="020B0604020202020204" pitchFamily="34" charset="0"/>
              <a:sym typeface="Garamond"/>
            </a:endParaRPr>
          </a:p>
        </p:txBody>
      </p:sp>
      <p:sp>
        <p:nvSpPr>
          <p:cNvPr id="18" name="Rectangle 17">
            <a:extLst>
              <a:ext uri="{FF2B5EF4-FFF2-40B4-BE49-F238E27FC236}">
                <a16:creationId xmlns:a16="http://schemas.microsoft.com/office/drawing/2014/main" id="{E3214FEB-46D1-3C2C-8BD4-674C3B0F0D6B}"/>
              </a:ext>
            </a:extLst>
          </p:cNvPr>
          <p:cNvSpPr/>
          <p:nvPr/>
        </p:nvSpPr>
        <p:spPr>
          <a:xfrm>
            <a:off x="43950" y="36576000"/>
            <a:ext cx="38404800" cy="1828800"/>
          </a:xfrm>
          <a:prstGeom prst="rect">
            <a:avLst/>
          </a:prstGeom>
          <a:solidFill>
            <a:srgbClr val="EE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a:solidFill>
                  <a:srgbClr val="9A0000"/>
                </a:solidFill>
                <a:latin typeface="Arial Narrow" panose="020B0604020202020204" pitchFamily="34" charset="0"/>
                <a:cs typeface="Arial Narrow" panose="020B0604020202020204" pitchFamily="34" charset="0"/>
              </a:rPr>
              <a:t>We would like to thank the Loyola University Chicago Carbon Undergraduate Research Fellowship, </a:t>
            </a:r>
            <a:r>
              <a:rPr lang="en-US" sz="3600" b="1" i="1" err="1">
                <a:solidFill>
                  <a:srgbClr val="9A0000"/>
                </a:solidFill>
                <a:latin typeface="Arial Narrow" panose="020B0604020202020204" pitchFamily="34" charset="0"/>
                <a:cs typeface="Arial Narrow" panose="020B0604020202020204" pitchFamily="34" charset="0"/>
              </a:rPr>
              <a:t>Cura</a:t>
            </a:r>
            <a:r>
              <a:rPr lang="en-US" sz="3600" b="1" i="1">
                <a:solidFill>
                  <a:srgbClr val="9A0000"/>
                </a:solidFill>
                <a:latin typeface="Arial Narrow" panose="020B0604020202020204" pitchFamily="34" charset="0"/>
                <a:cs typeface="Arial Narrow" panose="020B0604020202020204" pitchFamily="34" charset="0"/>
              </a:rPr>
              <a:t> Scholars Program, Mulcahy Fellowship, Provost Fellowship </a:t>
            </a:r>
          </a:p>
          <a:p>
            <a:pPr algn="ctr"/>
            <a:r>
              <a:rPr lang="en-US" sz="3600" b="1" i="1">
                <a:solidFill>
                  <a:srgbClr val="9A0000"/>
                </a:solidFill>
                <a:latin typeface="Arial Narrow" panose="020B0604020202020204" pitchFamily="34" charset="0"/>
                <a:cs typeface="Arial Narrow" panose="020B0604020202020204" pitchFamily="34" charset="0"/>
              </a:rPr>
              <a:t>WISER Fellowship, Psychology Department and Dr. Toby Dye for their generous support of this project.  </a:t>
            </a:r>
          </a:p>
        </p:txBody>
      </p:sp>
      <p:sp>
        <p:nvSpPr>
          <p:cNvPr id="21" name="Google Shape;91;p1">
            <a:extLst>
              <a:ext uri="{FF2B5EF4-FFF2-40B4-BE49-F238E27FC236}">
                <a16:creationId xmlns:a16="http://schemas.microsoft.com/office/drawing/2014/main" id="{08BB4749-B6E6-DB49-444E-AB1BA32AED15}"/>
              </a:ext>
            </a:extLst>
          </p:cNvPr>
          <p:cNvSpPr/>
          <p:nvPr/>
        </p:nvSpPr>
        <p:spPr>
          <a:xfrm>
            <a:off x="201564" y="6860500"/>
            <a:ext cx="10895745" cy="14655502"/>
          </a:xfrm>
          <a:prstGeom prst="rect">
            <a:avLst/>
          </a:prstGeom>
          <a:noFill/>
          <a:ln w="76200" cap="flat" cmpd="sng">
            <a:noFill/>
            <a:prstDash val="solid"/>
            <a:miter lim="800000"/>
            <a:headEnd type="none" w="sm" len="sm"/>
            <a:tailEnd type="none" w="sm" len="sm"/>
          </a:ln>
        </p:spPr>
        <p:txBody>
          <a:bodyPr spcFirstLastPara="1" wrap="square" lIns="213354" tIns="213354" rIns="320017" bIns="320017" anchor="t" anchorCtr="0">
            <a:noAutofit/>
          </a:bodyPr>
          <a:lstStyle/>
          <a:p>
            <a:pPr marL="533415" indent="-533415">
              <a:buClr>
                <a:srgbClr val="9A0000"/>
              </a:buClr>
              <a:buSzPct val="130000"/>
              <a:buFont typeface="Arial"/>
              <a:buChar char="•"/>
            </a:pPr>
            <a:r>
              <a:rPr lang="en-US" sz="4400" b="1" dirty="0">
                <a:latin typeface="Arial Narrow" panose="020B0604020202020204" pitchFamily="34" charset="0"/>
                <a:cs typeface="Arial Narrow" panose="020B0604020202020204" pitchFamily="34" charset="0"/>
                <a:sym typeface="Garamond"/>
              </a:rPr>
              <a:t>Previous neuroimaging research has found that creative cognition is associated with activity and connectivity within the executive control network (ECN) and default mode network (DMN). To date this line of research has been correlational. </a:t>
            </a:r>
            <a:r>
              <a:rPr lang="en-US" sz="4400" b="1" dirty="0">
                <a:latin typeface="Arial Narrow" panose="020B0604020202020204" pitchFamily="34" charset="0"/>
                <a:cs typeface="Arial Narrow" panose="020B0604020202020204" pitchFamily="34" charset="0"/>
              </a:rPr>
              <a:t> </a:t>
            </a:r>
            <a:endParaRPr sz="4400" b="1" dirty="0">
              <a:latin typeface="Arial Narrow" panose="020B0604020202020204" pitchFamily="34" charset="0"/>
              <a:cs typeface="Arial Narrow" panose="020B0604020202020204" pitchFamily="34" charset="0"/>
            </a:endParaRPr>
          </a:p>
          <a:p>
            <a:pPr marL="533415" indent="-533415">
              <a:buClr>
                <a:srgbClr val="9A0000"/>
              </a:buClr>
              <a:buSzPct val="130000"/>
              <a:buFont typeface="Arial"/>
              <a:buChar char="•"/>
            </a:pPr>
            <a:r>
              <a:rPr lang="en-US" sz="4400" b="1" dirty="0">
                <a:latin typeface="Arial Narrow" panose="020B0604020202020204" pitchFamily="34" charset="0"/>
                <a:cs typeface="Arial Narrow" panose="020B0604020202020204" pitchFamily="34" charset="0"/>
                <a:sym typeface="Garamond"/>
              </a:rPr>
              <a:t>Recent neuroimaging research has highlighted the upregulation of the DMN using ⍺-</a:t>
            </a:r>
            <a:r>
              <a:rPr lang="en-US" sz="4400" b="1" dirty="0" err="1">
                <a:latin typeface="Arial Narrow" panose="020B0604020202020204" pitchFamily="34" charset="0"/>
                <a:cs typeface="Arial Narrow" panose="020B0604020202020204" pitchFamily="34" charset="0"/>
                <a:sym typeface="Garamond"/>
              </a:rPr>
              <a:t>tACS</a:t>
            </a:r>
            <a:endParaRPr lang="en-US" sz="4400" b="1" dirty="0">
              <a:latin typeface="Arial Narrow" panose="020B0604020202020204" pitchFamily="34" charset="0"/>
              <a:cs typeface="Arial Narrow" panose="020B0604020202020204" pitchFamily="34" charset="0"/>
              <a:sym typeface="Garamond"/>
            </a:endParaRPr>
          </a:p>
          <a:p>
            <a:pPr marL="533415" indent="-533415">
              <a:buClr>
                <a:srgbClr val="9A0000"/>
              </a:buClr>
              <a:buSzPct val="130000"/>
              <a:buFont typeface="Arial"/>
              <a:buChar char="•"/>
            </a:pPr>
            <a:r>
              <a:rPr lang="en-US" sz="4400" b="1" dirty="0">
                <a:latin typeface="Arial Narrow" panose="020B0604020202020204" pitchFamily="34" charset="0"/>
                <a:cs typeface="Arial Narrow" panose="020B0604020202020204" pitchFamily="34" charset="0"/>
              </a:rPr>
              <a:t>To operationalize creativity, we used the Forward Flow task </a:t>
            </a:r>
          </a:p>
          <a:p>
            <a:pPr marL="533415" indent="-533415">
              <a:buClr>
                <a:srgbClr val="9A0000"/>
              </a:buClr>
              <a:buSzPct val="130000"/>
              <a:buFont typeface="Arial"/>
              <a:buChar char="•"/>
            </a:pPr>
            <a:r>
              <a:rPr lang="en-US" sz="4400" b="1" dirty="0">
                <a:latin typeface="Arial Narrow" panose="020B0604020202020204" pitchFamily="34" charset="0"/>
                <a:cs typeface="Arial Narrow" panose="020B0604020202020204" pitchFamily="34" charset="0"/>
                <a:sym typeface="Garamond"/>
              </a:rPr>
              <a:t>Study 1 aimed to provide evidence of the role of the DMN in creative cognition</a:t>
            </a:r>
          </a:p>
          <a:p>
            <a:pPr marL="533415" indent="-533415">
              <a:buClr>
                <a:srgbClr val="9A0000"/>
              </a:buClr>
              <a:buSzPct val="130000"/>
              <a:buFont typeface="Arial"/>
              <a:buChar char="•"/>
            </a:pPr>
            <a:r>
              <a:rPr lang="en-US" sz="4400" b="1" dirty="0">
                <a:latin typeface="Arial Narrow" panose="020B0604020202020204" pitchFamily="34" charset="0"/>
                <a:cs typeface="Arial Narrow" panose="020B0604020202020204" pitchFamily="34" charset="0"/>
                <a:sym typeface="Garamond"/>
              </a:rPr>
              <a:t>Study 2 aimed to replicate the effect of DMN upregulation using ⍺-</a:t>
            </a:r>
            <a:r>
              <a:rPr lang="en-US" sz="4400" b="1" dirty="0" err="1">
                <a:latin typeface="Arial Narrow" panose="020B0604020202020204" pitchFamily="34" charset="0"/>
                <a:cs typeface="Arial Narrow" panose="020B0604020202020204" pitchFamily="34" charset="0"/>
                <a:sym typeface="Garamond"/>
              </a:rPr>
              <a:t>tACS</a:t>
            </a:r>
            <a:endParaRPr lang="en-US" sz="4400" b="1" dirty="0">
              <a:latin typeface="Arial Narrow" panose="020B0604020202020204" pitchFamily="34" charset="0"/>
              <a:cs typeface="Arial Narrow" panose="020B0604020202020204" pitchFamily="34" charset="0"/>
              <a:sym typeface="Garamond"/>
            </a:endParaRPr>
          </a:p>
          <a:p>
            <a:pPr marL="533415" indent="-533415">
              <a:buClr>
                <a:srgbClr val="9A0000"/>
              </a:buClr>
              <a:buSzPct val="130000"/>
              <a:buFont typeface="Arial"/>
              <a:buChar char="•"/>
            </a:pPr>
            <a:r>
              <a:rPr lang="en-US" sz="4400" b="1" dirty="0">
                <a:latin typeface="Arial Narrow" panose="020B0604020202020204" pitchFamily="34" charset="0"/>
                <a:cs typeface="Arial Narrow" panose="020B0604020202020204" pitchFamily="34" charset="0"/>
                <a:sym typeface="Garamond"/>
              </a:rPr>
              <a:t>Study 3 will evaluate the behavioral effects of </a:t>
            </a:r>
            <a:r>
              <a:rPr lang="en-US" sz="4400" b="1" dirty="0" err="1">
                <a:latin typeface="Arial Narrow" panose="020B0604020202020204" pitchFamily="34" charset="0"/>
                <a:cs typeface="Arial Narrow" panose="020B0604020202020204" pitchFamily="34" charset="0"/>
                <a:sym typeface="Garamond"/>
              </a:rPr>
              <a:t>tDCS</a:t>
            </a:r>
            <a:r>
              <a:rPr lang="en-US" sz="4400" b="1" dirty="0">
                <a:latin typeface="Arial Narrow" panose="020B0604020202020204" pitchFamily="34" charset="0"/>
                <a:cs typeface="Arial Narrow" panose="020B0604020202020204" pitchFamily="34" charset="0"/>
                <a:sym typeface="Garamond"/>
              </a:rPr>
              <a:t>, ⍺-</a:t>
            </a:r>
            <a:r>
              <a:rPr lang="en-US" sz="4400" b="1" dirty="0" err="1">
                <a:latin typeface="Arial Narrow" panose="020B0604020202020204" pitchFamily="34" charset="0"/>
                <a:cs typeface="Arial Narrow" panose="020B0604020202020204" pitchFamily="34" charset="0"/>
                <a:sym typeface="Garamond"/>
              </a:rPr>
              <a:t>tACS</a:t>
            </a:r>
            <a:r>
              <a:rPr lang="en-US" sz="4400" b="1" dirty="0">
                <a:latin typeface="Arial Narrow" panose="020B0604020202020204" pitchFamily="34" charset="0"/>
                <a:cs typeface="Arial Narrow" panose="020B0604020202020204" pitchFamily="34" charset="0"/>
                <a:sym typeface="Garamond"/>
              </a:rPr>
              <a:t>, and transcranial random noise stimulation (</a:t>
            </a:r>
            <a:r>
              <a:rPr lang="en-US" sz="4400" b="1" dirty="0" err="1">
                <a:latin typeface="Arial Narrow" panose="020B0604020202020204" pitchFamily="34" charset="0"/>
                <a:cs typeface="Arial Narrow" panose="020B0604020202020204" pitchFamily="34" charset="0"/>
                <a:sym typeface="Garamond"/>
              </a:rPr>
              <a:t>tRNS</a:t>
            </a:r>
            <a:r>
              <a:rPr lang="en-US" sz="4400" b="1" dirty="0">
                <a:latin typeface="Arial Narrow" panose="020B0604020202020204" pitchFamily="34" charset="0"/>
                <a:cs typeface="Arial Narrow" panose="020B0604020202020204" pitchFamily="34" charset="0"/>
                <a:sym typeface="Garamond"/>
              </a:rPr>
              <a:t>) compared to sham </a:t>
            </a:r>
            <a:endParaRPr lang="en-US" sz="4400" b="1" u="sng" dirty="0">
              <a:latin typeface="Arial Narrow" panose="020B0604020202020204" pitchFamily="34" charset="0"/>
              <a:cs typeface="Arial Narrow" panose="020B0604020202020204" pitchFamily="34" charset="0"/>
              <a:sym typeface="Garamond"/>
            </a:endParaRPr>
          </a:p>
          <a:p>
            <a:pPr marL="533415" indent="-533415">
              <a:buClr>
                <a:srgbClr val="9A0000"/>
              </a:buClr>
              <a:buSzPct val="130000"/>
              <a:buFont typeface="Arial"/>
              <a:buChar char="•"/>
            </a:pPr>
            <a:r>
              <a:rPr lang="en-US" sz="4400" b="1" dirty="0">
                <a:latin typeface="Arial Narrow" panose="020B0604020202020204" pitchFamily="34" charset="0"/>
                <a:cs typeface="Arial Narrow" panose="020B0604020202020204" pitchFamily="34" charset="0"/>
                <a:sym typeface="Garamond"/>
              </a:rPr>
              <a:t>Goals: </a:t>
            </a:r>
            <a:endParaRPr sz="4400" b="1" dirty="0">
              <a:latin typeface="Arial Narrow" panose="020B0604020202020204" pitchFamily="34" charset="0"/>
              <a:cs typeface="Arial Narrow" panose="020B0604020202020204" pitchFamily="34" charset="0"/>
            </a:endParaRPr>
          </a:p>
          <a:p>
            <a:pPr marL="1400175" lvl="1" indent="-663575">
              <a:buClr>
                <a:schemeClr val="dk1"/>
              </a:buClr>
              <a:buSzPts val="3600"/>
              <a:buFont typeface="Calibri"/>
              <a:buAutoNum type="arabicPeriod"/>
            </a:pPr>
            <a:r>
              <a:rPr lang="en-US" sz="4400" b="1" dirty="0">
                <a:latin typeface="Arial Narrow" panose="020B0604020202020204" pitchFamily="34" charset="0"/>
                <a:cs typeface="Arial Narrow" panose="020B0604020202020204" pitchFamily="34" charset="0"/>
                <a:sym typeface="Garamond"/>
              </a:rPr>
              <a:t>Enhance creative output in participants by use of </a:t>
            </a:r>
            <a:r>
              <a:rPr lang="en-US" sz="4400" b="1" dirty="0" err="1">
                <a:latin typeface="Arial Narrow" panose="020B0604020202020204" pitchFamily="34" charset="0"/>
                <a:cs typeface="Arial Narrow" panose="020B0604020202020204" pitchFamily="34" charset="0"/>
                <a:sym typeface="Garamond"/>
              </a:rPr>
              <a:t>tDCS</a:t>
            </a:r>
            <a:r>
              <a:rPr lang="en-US" sz="4400" b="1" dirty="0">
                <a:latin typeface="Arial Narrow" panose="020B0604020202020204" pitchFamily="34" charset="0"/>
                <a:cs typeface="Arial Narrow" panose="020B0604020202020204" pitchFamily="34" charset="0"/>
                <a:sym typeface="Garamond"/>
              </a:rPr>
              <a:t> and ⍺-</a:t>
            </a:r>
            <a:r>
              <a:rPr lang="en-US" sz="4400" b="1" dirty="0" err="1">
                <a:latin typeface="Arial Narrow" panose="020B0604020202020204" pitchFamily="34" charset="0"/>
                <a:cs typeface="Arial Narrow" panose="020B0604020202020204" pitchFamily="34" charset="0"/>
                <a:sym typeface="Garamond"/>
              </a:rPr>
              <a:t>tACS</a:t>
            </a:r>
            <a:r>
              <a:rPr lang="en-US" sz="4400" b="1" dirty="0">
                <a:latin typeface="Arial Narrow" panose="020B0604020202020204" pitchFamily="34" charset="0"/>
                <a:cs typeface="Arial Narrow" panose="020B0604020202020204" pitchFamily="34" charset="0"/>
                <a:sym typeface="Garamond"/>
              </a:rPr>
              <a:t>. </a:t>
            </a:r>
          </a:p>
          <a:p>
            <a:pPr marL="1400175" lvl="1" indent="-663575">
              <a:buClr>
                <a:schemeClr val="dk1"/>
              </a:buClr>
              <a:buSzPts val="3600"/>
              <a:buFont typeface="Calibri"/>
              <a:buAutoNum type="arabicPeriod"/>
            </a:pPr>
            <a:r>
              <a:rPr lang="en-US" sz="4400" b="1" dirty="0">
                <a:latin typeface="Arial Narrow" panose="020B0604020202020204" pitchFamily="34" charset="0"/>
                <a:cs typeface="Arial Narrow" panose="020B0604020202020204" pitchFamily="34" charset="0"/>
                <a:sym typeface="Garamond"/>
              </a:rPr>
              <a:t>Replicate behavioral effects across studies.</a:t>
            </a:r>
          </a:p>
          <a:p>
            <a:pPr marL="1400215" lvl="1" indent="-866800" algn="just">
              <a:buClr>
                <a:schemeClr val="dk1"/>
              </a:buClr>
              <a:buSzPts val="3600"/>
              <a:buFont typeface="Calibri"/>
              <a:buAutoNum type="arabicPeriod"/>
            </a:pPr>
            <a:endParaRPr sz="1633" dirty="0"/>
          </a:p>
        </p:txBody>
      </p:sp>
      <p:sp>
        <p:nvSpPr>
          <p:cNvPr id="22" name="Google Shape;92;p1">
            <a:extLst>
              <a:ext uri="{FF2B5EF4-FFF2-40B4-BE49-F238E27FC236}">
                <a16:creationId xmlns:a16="http://schemas.microsoft.com/office/drawing/2014/main" id="{3FD60A4B-E293-F36C-1BA0-0E030F5FA95D}"/>
              </a:ext>
            </a:extLst>
          </p:cNvPr>
          <p:cNvSpPr/>
          <p:nvPr/>
        </p:nvSpPr>
        <p:spPr>
          <a:xfrm>
            <a:off x="201564" y="5608446"/>
            <a:ext cx="10895745" cy="1429239"/>
          </a:xfrm>
          <a:prstGeom prst="rect">
            <a:avLst/>
          </a:prstGeom>
          <a:noFill/>
          <a:ln w="76200" cap="flat" cmpd="sng">
            <a:noFill/>
            <a:prstDash val="solid"/>
            <a:miter lim="800000"/>
            <a:headEnd type="none" w="sm" len="sm"/>
            <a:tailEnd type="none" w="sm" len="sm"/>
          </a:ln>
          <a:effectLst/>
        </p:spPr>
        <p:txBody>
          <a:bodyPr spcFirstLastPara="1" wrap="square" lIns="98467" tIns="49233" rIns="98467" bIns="49233" anchor="ctr" anchorCtr="0">
            <a:noAutofit/>
          </a:bodyPr>
          <a:lstStyle/>
          <a:p>
            <a:pPr algn="ctr"/>
            <a:r>
              <a:rPr lang="en-US" sz="6600" b="1" dirty="0">
                <a:solidFill>
                  <a:schemeClr val="dk1"/>
                </a:solidFill>
                <a:latin typeface="Arial Narrow" panose="020B0604020202020204" pitchFamily="34" charset="0"/>
                <a:ea typeface="Helvetica Neue"/>
                <a:cs typeface="Arial Narrow" panose="020B0604020202020204" pitchFamily="34" charset="0"/>
                <a:sym typeface="Helvetica Neue"/>
              </a:rPr>
              <a:t> </a:t>
            </a:r>
            <a:r>
              <a:rPr lang="en-US" sz="6600" b="1" dirty="0">
                <a:solidFill>
                  <a:srgbClr val="990000"/>
                </a:solidFill>
                <a:latin typeface="Arial Narrow" panose="020B0604020202020204" pitchFamily="34" charset="0"/>
                <a:cs typeface="Arial Narrow" panose="020B0604020202020204" pitchFamily="34" charset="0"/>
                <a:sym typeface="Helvetica Neue"/>
              </a:rPr>
              <a:t>Introduction</a:t>
            </a:r>
            <a:endParaRPr lang="en-US" sz="6600" b="1" dirty="0">
              <a:effectLst/>
              <a:latin typeface="Arial Narrow" panose="020B0604020202020204" pitchFamily="34" charset="0"/>
              <a:cs typeface="Arial Narrow" panose="020B0604020202020204" pitchFamily="34" charset="0"/>
            </a:endParaRPr>
          </a:p>
          <a:p>
            <a:pPr algn="ctr"/>
            <a:endParaRPr sz="1633" dirty="0"/>
          </a:p>
        </p:txBody>
      </p:sp>
      <p:sp>
        <p:nvSpPr>
          <p:cNvPr id="23" name="Google Shape;94;p1">
            <a:extLst>
              <a:ext uri="{FF2B5EF4-FFF2-40B4-BE49-F238E27FC236}">
                <a16:creationId xmlns:a16="http://schemas.microsoft.com/office/drawing/2014/main" id="{6C3A7BF8-BC03-E266-598F-2BBFA70372BD}"/>
              </a:ext>
            </a:extLst>
          </p:cNvPr>
          <p:cNvSpPr/>
          <p:nvPr/>
        </p:nvSpPr>
        <p:spPr>
          <a:xfrm>
            <a:off x="375409" y="23567150"/>
            <a:ext cx="11325600" cy="5203747"/>
          </a:xfrm>
          <a:prstGeom prst="rect">
            <a:avLst/>
          </a:prstGeom>
          <a:noFill/>
          <a:ln w="76200" cap="flat" cmpd="sng">
            <a:noFill/>
            <a:prstDash val="solid"/>
            <a:miter lim="800000"/>
            <a:headEnd type="none" w="sm" len="sm"/>
            <a:tailEnd type="none" w="sm" len="sm"/>
          </a:ln>
        </p:spPr>
        <p:txBody>
          <a:bodyPr spcFirstLastPara="1" wrap="square" lIns="98467" tIns="49233" rIns="98467" bIns="49233" anchor="t" anchorCtr="0">
            <a:noAutofit/>
          </a:bodyPr>
          <a:lstStyle/>
          <a:p>
            <a:pPr>
              <a:buClr>
                <a:srgbClr val="9A0000"/>
              </a:buClr>
              <a:buSzPct val="130000"/>
            </a:pPr>
            <a:r>
              <a:rPr lang="en-US" sz="4200" b="1" dirty="0">
                <a:latin typeface="Arial Narrow" panose="020B0604020202020204" pitchFamily="34" charset="0"/>
                <a:cs typeface="Arial Narrow" panose="020B0604020202020204" pitchFamily="34" charset="0"/>
                <a:sym typeface="Garamond"/>
              </a:rPr>
              <a:t>Study 1</a:t>
            </a:r>
          </a:p>
          <a:p>
            <a:pPr marL="571500" indent="-571500">
              <a:buClr>
                <a:srgbClr val="9A0000"/>
              </a:buClr>
              <a:buSzPct val="130000"/>
              <a:buFont typeface="Arial" panose="020B0604020202020204" pitchFamily="34" charset="0"/>
              <a:buChar char="•"/>
            </a:pPr>
            <a:r>
              <a:rPr lang="en-US" sz="4200" b="1" dirty="0">
                <a:latin typeface="Arial Narrow" panose="020B0604020202020204" pitchFamily="34" charset="0"/>
                <a:cs typeface="Arial Narrow" panose="020B0604020202020204" pitchFamily="34" charset="0"/>
                <a:sym typeface="Garamond"/>
              </a:rPr>
              <a:t>Data collected equally across 3 universities</a:t>
            </a:r>
          </a:p>
          <a:p>
            <a:pPr marL="571500" indent="-571500">
              <a:buClr>
                <a:srgbClr val="9A0000"/>
              </a:buClr>
              <a:buSzPct val="130000"/>
              <a:buFont typeface="Arial" panose="020B0604020202020204" pitchFamily="34" charset="0"/>
              <a:buChar char="•"/>
            </a:pPr>
            <a:r>
              <a:rPr lang="en-US" sz="4200" b="1" dirty="0">
                <a:latin typeface="Arial Narrow" panose="020B0604020202020204" pitchFamily="34" charset="0"/>
                <a:cs typeface="Arial Narrow" panose="020B0604020202020204" pitchFamily="34" charset="0"/>
                <a:sym typeface="Garamond"/>
              </a:rPr>
              <a:t>N=36, between-subjects, double-blind </a:t>
            </a:r>
          </a:p>
          <a:p>
            <a:pPr marL="533415" indent="-533415">
              <a:buClr>
                <a:srgbClr val="9A0000"/>
              </a:buClr>
              <a:buSzPct val="130000"/>
              <a:buFont typeface="Arial"/>
              <a:buChar char="•"/>
            </a:pPr>
            <a:r>
              <a:rPr lang="en-US" sz="4200" b="1" dirty="0">
                <a:latin typeface="Arial Narrow" panose="020B0604020202020204" pitchFamily="34" charset="0"/>
                <a:cs typeface="Arial Narrow" panose="020B0604020202020204" pitchFamily="34" charset="0"/>
                <a:sym typeface="Garamond"/>
              </a:rPr>
              <a:t>2 mA HD-</a:t>
            </a:r>
            <a:r>
              <a:rPr lang="en-US" sz="4200" b="1" dirty="0" err="1">
                <a:latin typeface="Arial Narrow" panose="020B0604020202020204" pitchFamily="34" charset="0"/>
                <a:cs typeface="Arial Narrow" panose="020B0604020202020204" pitchFamily="34" charset="0"/>
                <a:sym typeface="Garamond"/>
              </a:rPr>
              <a:t>tDCS</a:t>
            </a:r>
            <a:r>
              <a:rPr lang="en-US" sz="4200" b="1" dirty="0">
                <a:latin typeface="Arial Narrow" panose="020B0604020202020204" pitchFamily="34" charset="0"/>
                <a:cs typeface="Arial Narrow" panose="020B0604020202020204" pitchFamily="34" charset="0"/>
                <a:sym typeface="Garamond"/>
              </a:rPr>
              <a:t> using </a:t>
            </a:r>
            <a:r>
              <a:rPr lang="en-US" sz="4200" b="1" dirty="0" err="1">
                <a:latin typeface="Arial Narrow" panose="020B0604020202020204" pitchFamily="34" charset="0"/>
                <a:cs typeface="Arial Narrow" panose="020B0604020202020204" pitchFamily="34" charset="0"/>
                <a:sym typeface="Garamond"/>
              </a:rPr>
              <a:t>Soterix</a:t>
            </a:r>
            <a:r>
              <a:rPr lang="en-US" sz="4200" b="1" dirty="0">
                <a:latin typeface="Arial Narrow" panose="020B0604020202020204" pitchFamily="34" charset="0"/>
                <a:cs typeface="Arial Narrow" panose="020B0604020202020204" pitchFamily="34" charset="0"/>
                <a:sym typeface="Garamond"/>
              </a:rPr>
              <a:t> 4x1 vs sham</a:t>
            </a:r>
          </a:p>
          <a:p>
            <a:pPr>
              <a:buClr>
                <a:srgbClr val="9A0000"/>
              </a:buClr>
              <a:buSzPct val="130000"/>
            </a:pPr>
            <a:r>
              <a:rPr lang="en-US" sz="4200" b="1" dirty="0">
                <a:latin typeface="Arial Narrow" panose="020B0604020202020204" pitchFamily="34" charset="0"/>
                <a:cs typeface="Arial Narrow" panose="020B0604020202020204" pitchFamily="34" charset="0"/>
                <a:sym typeface="Garamond"/>
              </a:rPr>
              <a:t>Study 2</a:t>
            </a:r>
          </a:p>
          <a:p>
            <a:pPr marL="571500" indent="-571500">
              <a:buClr>
                <a:srgbClr val="9A0000"/>
              </a:buClr>
              <a:buSzPct val="130000"/>
              <a:buFont typeface="Arial" panose="020B0604020202020204" pitchFamily="34" charset="0"/>
              <a:buChar char="•"/>
            </a:pPr>
            <a:r>
              <a:rPr lang="en-US" sz="4200" b="1" dirty="0">
                <a:latin typeface="Arial Narrow" panose="020B0604020202020204" pitchFamily="34" charset="0"/>
                <a:cs typeface="Arial Narrow" panose="020B0604020202020204" pitchFamily="34" charset="0"/>
                <a:sym typeface="Garamond"/>
              </a:rPr>
              <a:t>Data collected equally across 3 universities, N=36</a:t>
            </a:r>
          </a:p>
          <a:p>
            <a:pPr marL="571500" indent="-571500">
              <a:buClr>
                <a:srgbClr val="9A0000"/>
              </a:buClr>
              <a:buSzPct val="130000"/>
              <a:buFont typeface="Arial" panose="020B0604020202020204" pitchFamily="34" charset="0"/>
              <a:buChar char="•"/>
            </a:pPr>
            <a:r>
              <a:rPr lang="en-US" sz="4200" b="1" dirty="0">
                <a:latin typeface="Arial Narrow" panose="020B0604020202020204" pitchFamily="34" charset="0"/>
                <a:cs typeface="Arial Narrow" panose="020B0604020202020204" pitchFamily="34" charset="0"/>
                <a:sym typeface="Garamond"/>
              </a:rPr>
              <a:t>N=36, between-subjects, double-blind </a:t>
            </a:r>
          </a:p>
          <a:p>
            <a:pPr marL="533415" indent="-533415">
              <a:buClr>
                <a:srgbClr val="9A0000"/>
              </a:buClr>
              <a:buSzPct val="130000"/>
              <a:buFont typeface="Arial"/>
              <a:buChar char="•"/>
            </a:pPr>
            <a:r>
              <a:rPr lang="en-US" sz="4200" b="1" dirty="0">
                <a:latin typeface="Arial Narrow" panose="020B0604020202020204" pitchFamily="34" charset="0"/>
                <a:cs typeface="Arial Narrow" panose="020B0604020202020204" pitchFamily="34" charset="0"/>
                <a:sym typeface="Garamond"/>
              </a:rPr>
              <a:t>2 mA alpha frequency HD-</a:t>
            </a:r>
            <a:r>
              <a:rPr lang="en-US" sz="4200" b="1" dirty="0" err="1">
                <a:latin typeface="Arial Narrow" panose="020B0604020202020204" pitchFamily="34" charset="0"/>
                <a:cs typeface="Arial Narrow" panose="020B0604020202020204" pitchFamily="34" charset="0"/>
                <a:sym typeface="Garamond"/>
              </a:rPr>
              <a:t>tACS</a:t>
            </a:r>
            <a:r>
              <a:rPr lang="en-US" sz="4200" b="1" dirty="0">
                <a:latin typeface="Arial Narrow" panose="020B0604020202020204" pitchFamily="34" charset="0"/>
                <a:cs typeface="Arial Narrow" panose="020B0604020202020204" pitchFamily="34" charset="0"/>
                <a:sym typeface="Garamond"/>
              </a:rPr>
              <a:t> using </a:t>
            </a:r>
            <a:r>
              <a:rPr lang="en-US" sz="4200" b="1" dirty="0" err="1">
                <a:latin typeface="Arial Narrow" panose="020B0604020202020204" pitchFamily="34" charset="0"/>
                <a:cs typeface="Arial Narrow" panose="020B0604020202020204" pitchFamily="34" charset="0"/>
                <a:sym typeface="Garamond"/>
              </a:rPr>
              <a:t>Soterix</a:t>
            </a:r>
            <a:r>
              <a:rPr lang="en-US" sz="4200" b="1" dirty="0">
                <a:latin typeface="Arial Narrow" panose="020B0604020202020204" pitchFamily="34" charset="0"/>
                <a:cs typeface="Arial Narrow" panose="020B0604020202020204" pitchFamily="34" charset="0"/>
                <a:sym typeface="Garamond"/>
              </a:rPr>
              <a:t> 4x1 vs sham</a:t>
            </a:r>
            <a:endParaRPr lang="en-US" sz="4200" b="1" dirty="0">
              <a:latin typeface="Arial Narrow" panose="020B0604020202020204" pitchFamily="34" charset="0"/>
              <a:cs typeface="Arial Narrow" panose="020B0604020202020204" pitchFamily="34" charset="0"/>
            </a:endParaRPr>
          </a:p>
          <a:p>
            <a:pPr>
              <a:buClr>
                <a:srgbClr val="9A0000"/>
              </a:buClr>
              <a:buSzPct val="130000"/>
            </a:pPr>
            <a:r>
              <a:rPr lang="en-US" sz="4200" b="1" dirty="0">
                <a:latin typeface="Arial Narrow" panose="020B0604020202020204" pitchFamily="34" charset="0"/>
                <a:cs typeface="Arial Narrow" panose="020B0604020202020204" pitchFamily="34" charset="0"/>
                <a:sym typeface="Garamond"/>
              </a:rPr>
              <a:t>Study 3</a:t>
            </a:r>
          </a:p>
          <a:p>
            <a:pPr marL="571500" indent="-571500">
              <a:buClr>
                <a:srgbClr val="9A0000"/>
              </a:buClr>
              <a:buSzPct val="130000"/>
              <a:buFont typeface="Arial" panose="020B0604020202020204" pitchFamily="34" charset="0"/>
              <a:buChar char="•"/>
            </a:pPr>
            <a:r>
              <a:rPr lang="en-US" sz="4200" b="1" dirty="0">
                <a:latin typeface="Arial Narrow" panose="020B0604020202020204" pitchFamily="34" charset="0"/>
                <a:cs typeface="Arial Narrow" panose="020B0604020202020204" pitchFamily="34" charset="0"/>
                <a:sym typeface="Garamond"/>
              </a:rPr>
              <a:t>Data collected at Georgetown</a:t>
            </a:r>
          </a:p>
          <a:p>
            <a:pPr marL="571500" indent="-571500">
              <a:buClr>
                <a:srgbClr val="9A0000"/>
              </a:buClr>
              <a:buSzPct val="130000"/>
              <a:buFont typeface="Arial" panose="020B0604020202020204" pitchFamily="34" charset="0"/>
              <a:buChar char="•"/>
            </a:pPr>
            <a:r>
              <a:rPr lang="en-US" sz="4200" b="1" dirty="0" err="1">
                <a:latin typeface="Arial Narrow" panose="020B0604020202020204" pitchFamily="34" charset="0"/>
                <a:cs typeface="Arial Narrow" panose="020B0604020202020204" pitchFamily="34" charset="0"/>
                <a:sym typeface="Garamond"/>
              </a:rPr>
              <a:t>tDCS</a:t>
            </a:r>
            <a:r>
              <a:rPr lang="en-US" sz="4200" b="1" dirty="0">
                <a:latin typeface="Arial Narrow" panose="020B0604020202020204" pitchFamily="34" charset="0"/>
                <a:cs typeface="Arial Narrow" panose="020B0604020202020204" pitchFamily="34" charset="0"/>
                <a:sym typeface="Garamond"/>
              </a:rPr>
              <a:t>, alpha-</a:t>
            </a:r>
            <a:r>
              <a:rPr lang="en-US" sz="4200" b="1" dirty="0" err="1">
                <a:latin typeface="Arial Narrow" panose="020B0604020202020204" pitchFamily="34" charset="0"/>
                <a:cs typeface="Arial Narrow" panose="020B0604020202020204" pitchFamily="34" charset="0"/>
                <a:sym typeface="Garamond"/>
              </a:rPr>
              <a:t>tACS</a:t>
            </a:r>
            <a:r>
              <a:rPr lang="en-US" sz="4200" b="1" dirty="0">
                <a:latin typeface="Arial Narrow" panose="020B0604020202020204" pitchFamily="34" charset="0"/>
                <a:cs typeface="Arial Narrow" panose="020B0604020202020204" pitchFamily="34" charset="0"/>
                <a:sym typeface="Garamond"/>
              </a:rPr>
              <a:t>, and sham</a:t>
            </a:r>
          </a:p>
          <a:p>
            <a:pPr marL="571500" indent="-571500">
              <a:buClr>
                <a:srgbClr val="9A0000"/>
              </a:buClr>
              <a:buSzPct val="130000"/>
              <a:buFont typeface="Arial" panose="020B0604020202020204" pitchFamily="34" charset="0"/>
              <a:buChar char="•"/>
            </a:pPr>
            <a:r>
              <a:rPr lang="en-US" sz="4200" b="1" dirty="0">
                <a:latin typeface="Arial Narrow" panose="020B0604020202020204" pitchFamily="34" charset="0"/>
                <a:cs typeface="Arial Narrow" panose="020B0604020202020204" pitchFamily="34" charset="0"/>
                <a:sym typeface="Garamond"/>
              </a:rPr>
              <a:t>N=14, between-subjects, double-blind</a:t>
            </a:r>
          </a:p>
          <a:p>
            <a:pPr marL="533415" indent="-533415">
              <a:buClr>
                <a:srgbClr val="9A0000"/>
              </a:buClr>
              <a:buSzPct val="130000"/>
              <a:buFont typeface="Arial"/>
              <a:buChar char="•"/>
            </a:pPr>
            <a:endParaRPr sz="4200" b="1" dirty="0">
              <a:latin typeface="Arial Narrow" panose="020B0604020202020204" pitchFamily="34" charset="0"/>
              <a:cs typeface="Arial Narrow" panose="020B0604020202020204" pitchFamily="34" charset="0"/>
            </a:endParaRPr>
          </a:p>
        </p:txBody>
      </p:sp>
      <p:sp>
        <p:nvSpPr>
          <p:cNvPr id="24" name="Google Shape;95;p1">
            <a:extLst>
              <a:ext uri="{FF2B5EF4-FFF2-40B4-BE49-F238E27FC236}">
                <a16:creationId xmlns:a16="http://schemas.microsoft.com/office/drawing/2014/main" id="{77D29ADF-1F20-2B05-3F4A-DC9A58CF7218}"/>
              </a:ext>
            </a:extLst>
          </p:cNvPr>
          <p:cNvSpPr/>
          <p:nvPr/>
        </p:nvSpPr>
        <p:spPr>
          <a:xfrm>
            <a:off x="285724" y="22481072"/>
            <a:ext cx="10838018" cy="1155606"/>
          </a:xfrm>
          <a:prstGeom prst="rect">
            <a:avLst/>
          </a:prstGeom>
          <a:noFill/>
          <a:ln w="76200" cap="flat" cmpd="sng">
            <a:noFill/>
            <a:prstDash val="solid"/>
            <a:miter lim="800000"/>
            <a:headEnd type="none" w="sm" len="sm"/>
            <a:tailEnd type="none" w="sm" len="sm"/>
          </a:ln>
          <a:effectLst/>
        </p:spPr>
        <p:txBody>
          <a:bodyPr spcFirstLastPara="1" wrap="square" lIns="98467" tIns="49233" rIns="98467" bIns="49233" anchor="ctr" anchorCtr="0">
            <a:noAutofit/>
          </a:bodyPr>
          <a:lstStyle/>
          <a:p>
            <a:pPr algn="ctr"/>
            <a:r>
              <a:rPr lang="en-US" sz="6600" b="1" dirty="0">
                <a:solidFill>
                  <a:srgbClr val="990000"/>
                </a:solidFill>
                <a:latin typeface="Arial Narrow" panose="020B0604020202020204" pitchFamily="34" charset="0"/>
                <a:cs typeface="Arial Narrow" panose="020B0604020202020204" pitchFamily="34" charset="0"/>
                <a:sym typeface="Helvetica Neue"/>
              </a:rPr>
              <a:t>Methods</a:t>
            </a:r>
            <a:endParaRPr sz="6600" b="1" dirty="0">
              <a:solidFill>
                <a:srgbClr val="990000"/>
              </a:solidFill>
              <a:latin typeface="Arial Narrow" panose="020B0604020202020204" pitchFamily="34" charset="0"/>
              <a:cs typeface="Arial Narrow" panose="020B0604020202020204" pitchFamily="34" charset="0"/>
            </a:endParaRPr>
          </a:p>
        </p:txBody>
      </p:sp>
      <p:sp>
        <p:nvSpPr>
          <p:cNvPr id="25" name="Google Shape;96;p1">
            <a:extLst>
              <a:ext uri="{FF2B5EF4-FFF2-40B4-BE49-F238E27FC236}">
                <a16:creationId xmlns:a16="http://schemas.microsoft.com/office/drawing/2014/main" id="{7BF11C78-4F39-C564-5970-23E8175E3D48}"/>
              </a:ext>
            </a:extLst>
          </p:cNvPr>
          <p:cNvSpPr/>
          <p:nvPr/>
        </p:nvSpPr>
        <p:spPr>
          <a:xfrm>
            <a:off x="27583947" y="6177101"/>
            <a:ext cx="10411621" cy="1416450"/>
          </a:xfrm>
          <a:prstGeom prst="rect">
            <a:avLst/>
          </a:prstGeom>
          <a:noFill/>
          <a:ln w="76200" cap="flat" cmpd="sng">
            <a:noFill/>
            <a:prstDash val="solid"/>
            <a:miter lim="800000"/>
            <a:headEnd type="none" w="sm" len="sm"/>
            <a:tailEnd type="none" w="sm" len="sm"/>
          </a:ln>
        </p:spPr>
        <p:txBody>
          <a:bodyPr spcFirstLastPara="1" wrap="square" lIns="98467" tIns="49233" rIns="98467" bIns="49233" anchor="ctr" anchorCtr="0">
            <a:noAutofit/>
          </a:bodyPr>
          <a:lstStyle/>
          <a:p>
            <a:pPr algn="ctr"/>
            <a:r>
              <a:rPr lang="en-US" sz="6600" b="1" dirty="0">
                <a:solidFill>
                  <a:srgbClr val="990000"/>
                </a:solidFill>
                <a:latin typeface="Arial Narrow" panose="020B0604020202020204" pitchFamily="34" charset="0"/>
                <a:cs typeface="Arial Narrow" panose="020B0604020202020204" pitchFamily="34" charset="0"/>
                <a:sym typeface="Helvetica Neue"/>
              </a:rPr>
              <a:t>Results</a:t>
            </a:r>
            <a:endParaRPr sz="6600" b="1" dirty="0">
              <a:solidFill>
                <a:srgbClr val="990000"/>
              </a:solidFill>
              <a:latin typeface="Arial Narrow" panose="020B0604020202020204" pitchFamily="34" charset="0"/>
              <a:cs typeface="Arial Narrow" panose="020B0604020202020204" pitchFamily="34" charset="0"/>
            </a:endParaRPr>
          </a:p>
        </p:txBody>
      </p:sp>
      <p:sp>
        <p:nvSpPr>
          <p:cNvPr id="26" name="Google Shape;97;p1">
            <a:extLst>
              <a:ext uri="{FF2B5EF4-FFF2-40B4-BE49-F238E27FC236}">
                <a16:creationId xmlns:a16="http://schemas.microsoft.com/office/drawing/2014/main" id="{89CCEB1B-CEDD-94E0-DEDA-F003DA06B0C6}"/>
              </a:ext>
            </a:extLst>
          </p:cNvPr>
          <p:cNvSpPr/>
          <p:nvPr/>
        </p:nvSpPr>
        <p:spPr>
          <a:xfrm>
            <a:off x="28988774" y="26760691"/>
            <a:ext cx="8246823" cy="9156700"/>
          </a:xfrm>
          <a:prstGeom prst="rect">
            <a:avLst/>
          </a:prstGeom>
          <a:noFill/>
          <a:ln w="76200" cap="flat" cmpd="sng">
            <a:noFill/>
            <a:prstDash val="solid"/>
            <a:miter lim="800000"/>
            <a:headEnd type="none" w="sm" len="sm"/>
            <a:tailEnd type="none" w="sm" len="sm"/>
          </a:ln>
        </p:spPr>
        <p:txBody>
          <a:bodyPr spcFirstLastPara="1" wrap="square" lIns="98467" tIns="49233" rIns="98467" bIns="49233" anchor="t" anchorCtr="0">
            <a:noAutofit/>
          </a:bodyPr>
          <a:lstStyle/>
          <a:p>
            <a:pPr marL="571500" indent="-571500" fontAlgn="base">
              <a:buClr>
                <a:srgbClr val="9A0000"/>
              </a:buClr>
              <a:buSzPct val="130000"/>
              <a:buFont typeface="Arial" panose="020B0604020202020204" pitchFamily="34" charset="0"/>
              <a:buChar char="•"/>
            </a:pPr>
            <a:r>
              <a:rPr lang="en-US" sz="4400" b="1" dirty="0">
                <a:latin typeface="Arial Narrow" panose="020B0604020202020204" pitchFamily="34" charset="0"/>
                <a:cs typeface="Arial Narrow" panose="020B0604020202020204" pitchFamily="34" charset="0"/>
              </a:rPr>
              <a:t>The findings from both Study 1 and Study 2 support a causal role of the DMN in Forward Flow performance</a:t>
            </a:r>
            <a:endParaRPr lang="en-US" sz="4400" b="1" dirty="0">
              <a:solidFill>
                <a:schemeClr val="dk1"/>
              </a:solidFill>
              <a:latin typeface="Arial Narrow" panose="020B0604020202020204" pitchFamily="34" charset="0"/>
              <a:ea typeface="Garamond"/>
              <a:cs typeface="Arial Narrow" panose="020B0604020202020204" pitchFamily="34" charset="0"/>
              <a:sym typeface="Garamond"/>
            </a:endParaRPr>
          </a:p>
          <a:p>
            <a:pPr marL="571500" indent="-571500" fontAlgn="base">
              <a:buClr>
                <a:srgbClr val="9A0000"/>
              </a:buClr>
              <a:buSzPct val="130000"/>
              <a:buFont typeface="Arial" panose="020B0604020202020204" pitchFamily="34" charset="0"/>
              <a:buChar char="•"/>
            </a:pPr>
            <a:r>
              <a:rPr lang="en-US" sz="4400" b="1" dirty="0">
                <a:latin typeface="Arial Narrow" panose="020B0604020202020204" pitchFamily="34" charset="0"/>
                <a:cs typeface="Arial Narrow" panose="020B0604020202020204" pitchFamily="34" charset="0"/>
              </a:rPr>
              <a:t>Replicate behavioral effects of both stimulation types</a:t>
            </a:r>
          </a:p>
          <a:p>
            <a:pPr marL="571500" indent="-571500" fontAlgn="base">
              <a:buClr>
                <a:srgbClr val="9A0000"/>
              </a:buClr>
              <a:buSzPct val="130000"/>
              <a:buFont typeface="Arial" panose="020B0604020202020204" pitchFamily="34" charset="0"/>
              <a:buChar char="•"/>
            </a:pPr>
            <a:r>
              <a:rPr lang="en-US" sz="4400" b="1" dirty="0">
                <a:latin typeface="Arial Narrow" panose="020B0604020202020204" pitchFamily="34" charset="0"/>
                <a:cs typeface="Arial Narrow" panose="020B0604020202020204" pitchFamily="34" charset="0"/>
              </a:rPr>
              <a:t>Conduct a within-subjects design paired with neuro-imaging (fMRI at Georgetown and EEG at Loyola) to examine the effects of </a:t>
            </a:r>
            <a:r>
              <a:rPr lang="en-US" sz="4400" b="1" dirty="0" err="1">
                <a:latin typeface="Arial Narrow" panose="020B0604020202020204" pitchFamily="34" charset="0"/>
                <a:cs typeface="Arial Narrow" panose="020B0604020202020204" pitchFamily="34" charset="0"/>
              </a:rPr>
              <a:t>tDCS</a:t>
            </a:r>
            <a:r>
              <a:rPr lang="en-US" sz="4400" b="1" dirty="0">
                <a:latin typeface="Arial Narrow" panose="020B0604020202020204" pitchFamily="34" charset="0"/>
                <a:cs typeface="Arial Narrow" panose="020B0604020202020204" pitchFamily="34" charset="0"/>
              </a:rPr>
              <a:t>, </a:t>
            </a:r>
            <a:r>
              <a:rPr lang="en-US" sz="4400" b="1" dirty="0">
                <a:solidFill>
                  <a:schemeClr val="dk1"/>
                </a:solidFill>
                <a:latin typeface="Arial Narrow" panose="020B0604020202020204" pitchFamily="34" charset="0"/>
                <a:ea typeface="Garamond"/>
                <a:cs typeface="Arial Narrow" panose="020B0604020202020204" pitchFamily="34" charset="0"/>
                <a:sym typeface="Garamond"/>
              </a:rPr>
              <a:t>⍺-</a:t>
            </a:r>
            <a:r>
              <a:rPr lang="en-US" sz="4400" b="1" dirty="0" err="1">
                <a:solidFill>
                  <a:schemeClr val="dk1"/>
                </a:solidFill>
                <a:latin typeface="Arial Narrow" panose="020B0604020202020204" pitchFamily="34" charset="0"/>
                <a:ea typeface="Garamond"/>
                <a:cs typeface="Arial Narrow" panose="020B0604020202020204" pitchFamily="34" charset="0"/>
                <a:sym typeface="Garamond"/>
              </a:rPr>
              <a:t>tACS</a:t>
            </a:r>
            <a:r>
              <a:rPr lang="en-US" sz="4400" b="1" dirty="0">
                <a:solidFill>
                  <a:schemeClr val="dk1"/>
                </a:solidFill>
                <a:latin typeface="Arial Narrow" panose="020B0604020202020204" pitchFamily="34" charset="0"/>
                <a:ea typeface="Garamond"/>
                <a:cs typeface="Arial Narrow" panose="020B0604020202020204" pitchFamily="34" charset="0"/>
                <a:sym typeface="Garamond"/>
              </a:rPr>
              <a:t>, </a:t>
            </a:r>
            <a:r>
              <a:rPr lang="en-US" sz="4400" b="1" dirty="0" err="1">
                <a:solidFill>
                  <a:schemeClr val="dk1"/>
                </a:solidFill>
                <a:latin typeface="Arial Narrow" panose="020B0604020202020204" pitchFamily="34" charset="0"/>
                <a:ea typeface="Garamond"/>
                <a:cs typeface="Arial Narrow" panose="020B0604020202020204" pitchFamily="34" charset="0"/>
                <a:sym typeface="Garamond"/>
              </a:rPr>
              <a:t>tRNS</a:t>
            </a:r>
            <a:r>
              <a:rPr lang="en-US" sz="4400" b="1" dirty="0">
                <a:solidFill>
                  <a:schemeClr val="dk1"/>
                </a:solidFill>
                <a:latin typeface="Arial Narrow" panose="020B0604020202020204" pitchFamily="34" charset="0"/>
                <a:ea typeface="Garamond"/>
                <a:cs typeface="Arial Narrow" panose="020B0604020202020204" pitchFamily="34" charset="0"/>
                <a:sym typeface="Garamond"/>
              </a:rPr>
              <a:t>, and sham conditions</a:t>
            </a:r>
          </a:p>
          <a:p>
            <a:pPr fontAlgn="base">
              <a:buFont typeface="Arial" panose="020B0604020202020204" pitchFamily="34" charset="0"/>
              <a:buChar char="•"/>
            </a:pPr>
            <a:endParaRPr lang="en-US" sz="4200" dirty="0">
              <a:solidFill>
                <a:schemeClr val="dk1"/>
              </a:solidFill>
              <a:latin typeface="Garamond"/>
              <a:sym typeface="Garamond"/>
            </a:endParaRPr>
          </a:p>
          <a:p>
            <a:pPr fontAlgn="base">
              <a:buFont typeface="Arial" panose="020B0604020202020204" pitchFamily="34" charset="0"/>
              <a:buChar char="•"/>
            </a:pPr>
            <a:endParaRPr lang="en-US" sz="4200" dirty="0">
              <a:solidFill>
                <a:schemeClr val="dk1"/>
              </a:solidFill>
              <a:latin typeface="Garamond"/>
              <a:sym typeface="Garamond"/>
            </a:endParaRPr>
          </a:p>
        </p:txBody>
      </p:sp>
      <p:sp>
        <p:nvSpPr>
          <p:cNvPr id="27" name="Google Shape;98;p1">
            <a:extLst>
              <a:ext uri="{FF2B5EF4-FFF2-40B4-BE49-F238E27FC236}">
                <a16:creationId xmlns:a16="http://schemas.microsoft.com/office/drawing/2014/main" id="{A27D27EB-0086-655F-563D-E1705D5D23B9}"/>
              </a:ext>
            </a:extLst>
          </p:cNvPr>
          <p:cNvSpPr/>
          <p:nvPr/>
        </p:nvSpPr>
        <p:spPr>
          <a:xfrm>
            <a:off x="11989173" y="6189894"/>
            <a:ext cx="15437495" cy="1385671"/>
          </a:xfrm>
          <a:prstGeom prst="rect">
            <a:avLst/>
          </a:prstGeom>
          <a:noFill/>
          <a:ln w="76200" cap="flat" cmpd="sng">
            <a:noFill/>
            <a:prstDash val="solid"/>
            <a:miter lim="800000"/>
            <a:headEnd type="none" w="sm" len="sm"/>
            <a:tailEnd type="none" w="sm" len="sm"/>
          </a:ln>
        </p:spPr>
        <p:txBody>
          <a:bodyPr spcFirstLastPara="1" wrap="square" lIns="98467" tIns="49233" rIns="98467" bIns="49233" anchor="ctr" anchorCtr="0">
            <a:noAutofit/>
          </a:bodyPr>
          <a:lstStyle/>
          <a:p>
            <a:pPr algn="ctr"/>
            <a:r>
              <a:rPr lang="en-US" sz="6600" b="1" dirty="0">
                <a:solidFill>
                  <a:schemeClr val="tx1"/>
                </a:solidFill>
                <a:latin typeface="Arial Narrow" panose="020B0604020202020204" pitchFamily="34" charset="0"/>
                <a:cs typeface="Arial Narrow" panose="020B0604020202020204" pitchFamily="34" charset="0"/>
                <a:sym typeface="Helvetica Neue"/>
              </a:rPr>
              <a:t>Study 1: Forward Flow</a:t>
            </a:r>
            <a:endParaRPr sz="6600" b="1" dirty="0">
              <a:solidFill>
                <a:schemeClr val="tx1"/>
              </a:solidFill>
              <a:latin typeface="Arial Narrow" panose="020B0604020202020204" pitchFamily="34" charset="0"/>
              <a:cs typeface="Arial Narrow" panose="020B0604020202020204" pitchFamily="34" charset="0"/>
            </a:endParaRPr>
          </a:p>
        </p:txBody>
      </p:sp>
      <p:sp>
        <p:nvSpPr>
          <p:cNvPr id="28" name="Google Shape;102;p1">
            <a:extLst>
              <a:ext uri="{FF2B5EF4-FFF2-40B4-BE49-F238E27FC236}">
                <a16:creationId xmlns:a16="http://schemas.microsoft.com/office/drawing/2014/main" id="{BBD5C61A-3321-A273-7B10-53FB519A1E37}"/>
              </a:ext>
            </a:extLst>
          </p:cNvPr>
          <p:cNvSpPr txBox="1"/>
          <p:nvPr/>
        </p:nvSpPr>
        <p:spPr>
          <a:xfrm>
            <a:off x="18509221" y="30942724"/>
            <a:ext cx="9614076" cy="938672"/>
          </a:xfrm>
          <a:prstGeom prst="rect">
            <a:avLst/>
          </a:prstGeom>
          <a:noFill/>
          <a:ln w="9525" cap="flat" cmpd="sng">
            <a:noFill/>
            <a:prstDash val="solid"/>
            <a:round/>
            <a:headEnd type="none" w="sm" len="sm"/>
            <a:tailEnd type="none" w="sm" len="sm"/>
          </a:ln>
        </p:spPr>
        <p:txBody>
          <a:bodyPr spcFirstLastPara="1" wrap="square" lIns="106663" tIns="53317" rIns="106663" bIns="53317" anchor="t" anchorCtr="0">
            <a:spAutoFit/>
          </a:bodyPr>
          <a:lstStyle/>
          <a:p>
            <a:pPr algn="ctr"/>
            <a:r>
              <a:rPr lang="en-US" sz="5400" b="1" dirty="0">
                <a:solidFill>
                  <a:schemeClr val="dk1"/>
                </a:solidFill>
                <a:latin typeface="Arial Narrow" panose="020B0604020202020204" pitchFamily="34" charset="0"/>
                <a:ea typeface="Garamond"/>
                <a:cs typeface="Arial Narrow" panose="020B0604020202020204" pitchFamily="34" charset="0"/>
                <a:sym typeface="Garamond"/>
              </a:rPr>
              <a:t>Posterior Cingulate Cortex  N=20</a:t>
            </a:r>
            <a:endParaRPr sz="5400" b="1" dirty="0">
              <a:latin typeface="Arial Narrow" panose="020B0604020202020204" pitchFamily="34" charset="0"/>
              <a:cs typeface="Arial Narrow" panose="020B0604020202020204" pitchFamily="34" charset="0"/>
            </a:endParaRPr>
          </a:p>
        </p:txBody>
      </p:sp>
      <p:sp>
        <p:nvSpPr>
          <p:cNvPr id="29" name="Google Shape;111;p1">
            <a:extLst>
              <a:ext uri="{FF2B5EF4-FFF2-40B4-BE49-F238E27FC236}">
                <a16:creationId xmlns:a16="http://schemas.microsoft.com/office/drawing/2014/main" id="{4D5C3AAC-3EC4-4C1A-C440-1CEC93C4F0A0}"/>
              </a:ext>
            </a:extLst>
          </p:cNvPr>
          <p:cNvSpPr txBox="1"/>
          <p:nvPr/>
        </p:nvSpPr>
        <p:spPr>
          <a:xfrm>
            <a:off x="122706" y="32217531"/>
            <a:ext cx="10974603" cy="830950"/>
          </a:xfrm>
          <a:prstGeom prst="rect">
            <a:avLst/>
          </a:prstGeom>
          <a:noFill/>
          <a:ln w="9525" cap="flat" cmpd="sng">
            <a:noFill/>
            <a:prstDash val="solid"/>
            <a:round/>
            <a:headEnd type="none" w="sm" len="sm"/>
            <a:tailEnd type="none" w="sm" len="sm"/>
          </a:ln>
        </p:spPr>
        <p:txBody>
          <a:bodyPr spcFirstLastPara="1" wrap="square" lIns="106663" tIns="53317" rIns="106663" bIns="53317" anchor="t" anchorCtr="0">
            <a:spAutoFit/>
          </a:bodyPr>
          <a:lstStyle/>
          <a:p>
            <a:pPr algn="ctr"/>
            <a:r>
              <a:rPr lang="en-US" sz="4700" b="1" dirty="0">
                <a:latin typeface="ArialNarrow" panose="020B0606020202030204" pitchFamily="34" charset="0"/>
                <a:sym typeface="Garamond"/>
              </a:rPr>
              <a:t>Tasks</a:t>
            </a:r>
            <a:endParaRPr sz="4700" b="1" dirty="0">
              <a:latin typeface="ArialNarrow" panose="020B0606020202030204" pitchFamily="34" charset="0"/>
            </a:endParaRPr>
          </a:p>
        </p:txBody>
      </p:sp>
      <p:sp>
        <p:nvSpPr>
          <p:cNvPr id="30" name="Google Shape;112;p1">
            <a:extLst>
              <a:ext uri="{FF2B5EF4-FFF2-40B4-BE49-F238E27FC236}">
                <a16:creationId xmlns:a16="http://schemas.microsoft.com/office/drawing/2014/main" id="{49565614-42B7-9DC3-804A-5D0823CA64F3}"/>
              </a:ext>
            </a:extLst>
          </p:cNvPr>
          <p:cNvSpPr txBox="1"/>
          <p:nvPr/>
        </p:nvSpPr>
        <p:spPr>
          <a:xfrm>
            <a:off x="12728737" y="30909103"/>
            <a:ext cx="5067300" cy="938672"/>
          </a:xfrm>
          <a:prstGeom prst="rect">
            <a:avLst/>
          </a:prstGeom>
          <a:noFill/>
          <a:ln w="9525" cap="flat" cmpd="sng">
            <a:noFill/>
            <a:prstDash val="solid"/>
            <a:round/>
            <a:headEnd type="none" w="sm" len="sm"/>
            <a:tailEnd type="none" w="sm" len="sm"/>
          </a:ln>
        </p:spPr>
        <p:txBody>
          <a:bodyPr spcFirstLastPara="1" wrap="square" lIns="106663" tIns="53317" rIns="106663" bIns="53317" anchor="t" anchorCtr="0">
            <a:spAutoFit/>
          </a:bodyPr>
          <a:lstStyle/>
          <a:p>
            <a:pPr algn="ctr"/>
            <a:r>
              <a:rPr lang="en-US" sz="5400" b="1" dirty="0">
                <a:solidFill>
                  <a:schemeClr val="dk1"/>
                </a:solidFill>
                <a:latin typeface="Arial Narrow" panose="020B0604020202020204" pitchFamily="34" charset="0"/>
                <a:ea typeface="Garamond"/>
                <a:cs typeface="Arial Narrow" panose="020B0604020202020204" pitchFamily="34" charset="0"/>
                <a:sym typeface="Garamond"/>
              </a:rPr>
              <a:t>Sham N=18</a:t>
            </a:r>
            <a:endParaRPr sz="5400" b="1" dirty="0">
              <a:latin typeface="Arial Narrow" panose="020B0604020202020204" pitchFamily="34" charset="0"/>
              <a:cs typeface="Arial Narrow" panose="020B0604020202020204" pitchFamily="34" charset="0"/>
            </a:endParaRPr>
          </a:p>
        </p:txBody>
      </p:sp>
      <p:sp>
        <p:nvSpPr>
          <p:cNvPr id="31" name="Google Shape;120;p1">
            <a:extLst>
              <a:ext uri="{FF2B5EF4-FFF2-40B4-BE49-F238E27FC236}">
                <a16:creationId xmlns:a16="http://schemas.microsoft.com/office/drawing/2014/main" id="{B6ABC77A-2271-D667-6F10-C5ECFC48AD35}"/>
              </a:ext>
            </a:extLst>
          </p:cNvPr>
          <p:cNvSpPr txBox="1"/>
          <p:nvPr/>
        </p:nvSpPr>
        <p:spPr>
          <a:xfrm>
            <a:off x="5512228" y="34462817"/>
            <a:ext cx="6188781" cy="1215671"/>
          </a:xfrm>
          <a:prstGeom prst="rect">
            <a:avLst/>
          </a:prstGeom>
          <a:noFill/>
          <a:ln w="9525" cap="flat" cmpd="sng">
            <a:noFill/>
            <a:prstDash val="solid"/>
            <a:round/>
            <a:headEnd type="none" w="sm" len="sm"/>
            <a:tailEnd type="none" w="sm" len="sm"/>
          </a:ln>
        </p:spPr>
        <p:txBody>
          <a:bodyPr spcFirstLastPara="1" wrap="square" lIns="106663" tIns="53317" rIns="106663" bIns="53317" anchor="t" anchorCtr="0">
            <a:spAutoFit/>
          </a:bodyPr>
          <a:lstStyle/>
          <a:p>
            <a:pPr algn="ctr"/>
            <a:r>
              <a:rPr lang="en-US" sz="4400" b="1" dirty="0">
                <a:solidFill>
                  <a:schemeClr val="dk1"/>
                </a:solidFill>
                <a:latin typeface="+mn-lt"/>
                <a:ea typeface="Garamond"/>
                <a:cs typeface="Garamond"/>
                <a:sym typeface="Garamond"/>
              </a:rPr>
              <a:t>Alternative Uses Task</a:t>
            </a:r>
            <a:endParaRPr sz="4400" dirty="0">
              <a:latin typeface="+mn-lt"/>
            </a:endParaRPr>
          </a:p>
          <a:p>
            <a:pPr algn="ctr"/>
            <a:r>
              <a:rPr lang="en-US" sz="2800" b="1" dirty="0">
                <a:solidFill>
                  <a:schemeClr val="dk1"/>
                </a:solidFill>
                <a:latin typeface="+mn-lt"/>
                <a:ea typeface="Garamond"/>
                <a:cs typeface="Garamond"/>
                <a:sym typeface="Garamond"/>
              </a:rPr>
              <a:t>Fork, Lamp, Clock, Soap, Stick, Marble</a:t>
            </a:r>
          </a:p>
        </p:txBody>
      </p:sp>
      <p:sp>
        <p:nvSpPr>
          <p:cNvPr id="32" name="Google Shape;121;p1">
            <a:extLst>
              <a:ext uri="{FF2B5EF4-FFF2-40B4-BE49-F238E27FC236}">
                <a16:creationId xmlns:a16="http://schemas.microsoft.com/office/drawing/2014/main" id="{2219D640-18B5-FD15-94CF-06F755D8A416}"/>
              </a:ext>
            </a:extLst>
          </p:cNvPr>
          <p:cNvSpPr txBox="1"/>
          <p:nvPr/>
        </p:nvSpPr>
        <p:spPr>
          <a:xfrm>
            <a:off x="5512228" y="33146754"/>
            <a:ext cx="6188781" cy="1585003"/>
          </a:xfrm>
          <a:prstGeom prst="rect">
            <a:avLst/>
          </a:prstGeom>
          <a:noFill/>
          <a:ln w="9525" cap="flat" cmpd="sng">
            <a:noFill/>
            <a:prstDash val="solid"/>
            <a:round/>
            <a:headEnd type="none" w="sm" len="sm"/>
            <a:tailEnd type="none" w="sm" len="sm"/>
          </a:ln>
        </p:spPr>
        <p:txBody>
          <a:bodyPr spcFirstLastPara="1" wrap="square" lIns="106663" tIns="53317" rIns="106663" bIns="53317" anchor="t" anchorCtr="0">
            <a:spAutoFit/>
          </a:bodyPr>
          <a:lstStyle/>
          <a:p>
            <a:pPr algn="ctr"/>
            <a:r>
              <a:rPr lang="en-US" sz="4000" b="1" dirty="0">
                <a:solidFill>
                  <a:schemeClr val="dk1"/>
                </a:solidFill>
                <a:latin typeface="+mn-lt"/>
                <a:ea typeface="Garamond"/>
                <a:cs typeface="Garamond"/>
                <a:sym typeface="Garamond"/>
              </a:rPr>
              <a:t>Remote Associates Test</a:t>
            </a:r>
            <a:endParaRPr sz="4000" dirty="0">
              <a:latin typeface="+mn-lt"/>
            </a:endParaRPr>
          </a:p>
          <a:p>
            <a:pPr algn="ctr"/>
            <a:r>
              <a:rPr lang="en-US" sz="2800" b="1" dirty="0">
                <a:solidFill>
                  <a:schemeClr val="dk1"/>
                </a:solidFill>
                <a:latin typeface="+mn-lt"/>
                <a:ea typeface="Garamond"/>
                <a:cs typeface="Garamond"/>
                <a:sym typeface="Garamond"/>
              </a:rPr>
              <a:t>15 items, 15 seconds each</a:t>
            </a:r>
          </a:p>
          <a:p>
            <a:pPr algn="ctr"/>
            <a:endParaRPr sz="2800" dirty="0">
              <a:latin typeface="+mn-lt"/>
            </a:endParaRPr>
          </a:p>
        </p:txBody>
      </p:sp>
      <p:sp>
        <p:nvSpPr>
          <p:cNvPr id="33" name="Google Shape;122;p1">
            <a:extLst>
              <a:ext uri="{FF2B5EF4-FFF2-40B4-BE49-F238E27FC236}">
                <a16:creationId xmlns:a16="http://schemas.microsoft.com/office/drawing/2014/main" id="{EFCEEFB3-F7F2-E5CE-FDAA-460273104111}"/>
              </a:ext>
            </a:extLst>
          </p:cNvPr>
          <p:cNvSpPr txBox="1"/>
          <p:nvPr/>
        </p:nvSpPr>
        <p:spPr>
          <a:xfrm>
            <a:off x="238856" y="33119339"/>
            <a:ext cx="5273372" cy="1646558"/>
          </a:xfrm>
          <a:prstGeom prst="rect">
            <a:avLst/>
          </a:prstGeom>
          <a:noFill/>
          <a:ln w="9525" cap="flat" cmpd="sng">
            <a:noFill/>
            <a:prstDash val="solid"/>
            <a:round/>
            <a:headEnd type="none" w="sm" len="sm"/>
            <a:tailEnd type="none" w="sm" len="sm"/>
          </a:ln>
        </p:spPr>
        <p:txBody>
          <a:bodyPr spcFirstLastPara="1" wrap="square" lIns="106663" tIns="53317" rIns="106663" bIns="53317" anchor="t" anchorCtr="0">
            <a:spAutoFit/>
          </a:bodyPr>
          <a:lstStyle/>
          <a:p>
            <a:pPr algn="ctr"/>
            <a:r>
              <a:rPr lang="en-US" sz="4400" b="1" dirty="0">
                <a:solidFill>
                  <a:schemeClr val="dk1"/>
                </a:solidFill>
                <a:latin typeface="+mn-lt"/>
                <a:ea typeface="Garamond"/>
                <a:cs typeface="Garamond"/>
                <a:sym typeface="Garamond"/>
              </a:rPr>
              <a:t>Forward Flow</a:t>
            </a:r>
            <a:endParaRPr sz="4400" dirty="0">
              <a:latin typeface="+mn-lt"/>
            </a:endParaRPr>
          </a:p>
          <a:p>
            <a:pPr algn="ctr"/>
            <a:r>
              <a:rPr lang="en-US" sz="2800" b="1" dirty="0">
                <a:solidFill>
                  <a:schemeClr val="dk1"/>
                </a:solidFill>
                <a:latin typeface="+mn-lt"/>
                <a:ea typeface="Garamond"/>
                <a:cs typeface="Garamond"/>
                <a:sym typeface="Garamond"/>
              </a:rPr>
              <a:t>Table, Snow, Paper</a:t>
            </a:r>
          </a:p>
          <a:p>
            <a:pPr algn="ctr"/>
            <a:endParaRPr sz="2800" dirty="0">
              <a:latin typeface="+mn-lt"/>
            </a:endParaRPr>
          </a:p>
        </p:txBody>
      </p:sp>
      <p:sp>
        <p:nvSpPr>
          <p:cNvPr id="34" name="Google Shape;123;p1">
            <a:extLst>
              <a:ext uri="{FF2B5EF4-FFF2-40B4-BE49-F238E27FC236}">
                <a16:creationId xmlns:a16="http://schemas.microsoft.com/office/drawing/2014/main" id="{201E2BD8-75AB-8BC9-9D4D-BECB51977E72}"/>
              </a:ext>
            </a:extLst>
          </p:cNvPr>
          <p:cNvSpPr txBox="1"/>
          <p:nvPr/>
        </p:nvSpPr>
        <p:spPr>
          <a:xfrm>
            <a:off x="308283" y="34496957"/>
            <a:ext cx="5203946" cy="2323667"/>
          </a:xfrm>
          <a:prstGeom prst="rect">
            <a:avLst/>
          </a:prstGeom>
          <a:noFill/>
          <a:ln w="9525" cap="flat" cmpd="sng">
            <a:noFill/>
            <a:prstDash val="solid"/>
            <a:round/>
            <a:headEnd type="none" w="sm" len="sm"/>
            <a:tailEnd type="none" w="sm" len="sm"/>
          </a:ln>
        </p:spPr>
        <p:txBody>
          <a:bodyPr spcFirstLastPara="1" wrap="square" lIns="106663" tIns="53317" rIns="106663" bIns="53317" anchor="t" anchorCtr="0">
            <a:spAutoFit/>
          </a:bodyPr>
          <a:lstStyle/>
          <a:p>
            <a:pPr algn="ctr"/>
            <a:r>
              <a:rPr lang="en-US" sz="4400" b="1" dirty="0">
                <a:solidFill>
                  <a:schemeClr val="dk1"/>
                </a:solidFill>
                <a:latin typeface="+mn-lt"/>
                <a:ea typeface="Garamond"/>
                <a:cs typeface="Garamond"/>
                <a:sym typeface="Garamond"/>
              </a:rPr>
              <a:t>Verbal Fluency Task</a:t>
            </a:r>
            <a:endParaRPr sz="4400" dirty="0">
              <a:latin typeface="+mn-lt"/>
            </a:endParaRPr>
          </a:p>
          <a:p>
            <a:pPr algn="ctr"/>
            <a:r>
              <a:rPr lang="en-US" sz="2800" b="1" dirty="0">
                <a:solidFill>
                  <a:schemeClr val="dk1"/>
                </a:solidFill>
                <a:latin typeface="+mn-lt"/>
                <a:ea typeface="Garamond"/>
                <a:cs typeface="Garamond"/>
                <a:sym typeface="Garamond"/>
              </a:rPr>
              <a:t>2 tasks (letter L, fruits &amp; vegetables)</a:t>
            </a:r>
            <a:endParaRPr sz="2800" dirty="0">
              <a:latin typeface="+mn-lt"/>
            </a:endParaRPr>
          </a:p>
        </p:txBody>
      </p:sp>
      <p:sp>
        <p:nvSpPr>
          <p:cNvPr id="35" name="Google Shape;129;p1">
            <a:extLst>
              <a:ext uri="{FF2B5EF4-FFF2-40B4-BE49-F238E27FC236}">
                <a16:creationId xmlns:a16="http://schemas.microsoft.com/office/drawing/2014/main" id="{9AD2CBB9-6848-13B0-014F-343EF28AFDEA}"/>
              </a:ext>
            </a:extLst>
          </p:cNvPr>
          <p:cNvSpPr/>
          <p:nvPr/>
        </p:nvSpPr>
        <p:spPr>
          <a:xfrm>
            <a:off x="28988774" y="7795411"/>
            <a:ext cx="7980692" cy="12778355"/>
          </a:xfrm>
          <a:prstGeom prst="rect">
            <a:avLst/>
          </a:prstGeom>
          <a:noFill/>
          <a:ln w="76200" cap="flat" cmpd="sng">
            <a:noFill/>
            <a:prstDash val="solid"/>
            <a:miter lim="800000"/>
            <a:headEnd type="none" w="sm" len="sm"/>
            <a:tailEnd type="none" w="sm" len="sm"/>
          </a:ln>
        </p:spPr>
        <p:txBody>
          <a:bodyPr spcFirstLastPara="1" wrap="square" lIns="98467" tIns="49233" rIns="98467" bIns="49233" anchor="t" anchorCtr="0">
            <a:noAutofit/>
          </a:bodyPr>
          <a:lstStyle/>
          <a:p>
            <a:pPr algn="just" fontAlgn="base"/>
            <a:r>
              <a:rPr lang="en-US" sz="4400" b="1" dirty="0">
                <a:latin typeface="Arial Narrow" panose="020B0604020202020204" pitchFamily="34" charset="0"/>
                <a:cs typeface="Arial Narrow" panose="020B0604020202020204" pitchFamily="34" charset="0"/>
              </a:rPr>
              <a:t>Study 1</a:t>
            </a:r>
          </a:p>
          <a:p>
            <a:pPr marL="571500" indent="-571500" fontAlgn="base">
              <a:buClr>
                <a:srgbClr val="9A0000"/>
              </a:buClr>
              <a:buSzPct val="130000"/>
              <a:buFont typeface="Arial" panose="020B0604020202020204" pitchFamily="34" charset="0"/>
              <a:buChar char="•"/>
            </a:pPr>
            <a:r>
              <a:rPr lang="en-US" sz="4400" b="1" dirty="0">
                <a:latin typeface="Arial Narrow" panose="020B0604020202020204" pitchFamily="34" charset="0"/>
                <a:cs typeface="Arial Narrow" panose="020B0604020202020204" pitchFamily="34" charset="0"/>
              </a:rPr>
              <a:t>No significant differences between sham and any other stim condition for the Forward Flow</a:t>
            </a:r>
          </a:p>
          <a:p>
            <a:pPr marL="571500" indent="-571500" fontAlgn="base">
              <a:buClr>
                <a:srgbClr val="9A0000"/>
              </a:buClr>
              <a:buSzPct val="130000"/>
              <a:buFont typeface="Arial" panose="020B0604020202020204" pitchFamily="34" charset="0"/>
              <a:buChar char="•"/>
            </a:pPr>
            <a:r>
              <a:rPr lang="en-US" sz="4400" b="1" dirty="0">
                <a:latin typeface="Arial Narrow" panose="020B0604020202020204" pitchFamily="34" charset="0"/>
                <a:cs typeface="Arial Narrow" panose="020B0604020202020204" pitchFamily="34" charset="0"/>
              </a:rPr>
              <a:t>Significant difference in Forward Flow score (p=.003) between sham and PCC conditions using </a:t>
            </a:r>
            <a:r>
              <a:rPr lang="en-US" sz="4400" b="1" dirty="0" err="1">
                <a:latin typeface="Arial Narrow" panose="020B0604020202020204" pitchFamily="34" charset="0"/>
                <a:cs typeface="Arial Narrow" panose="020B0604020202020204" pitchFamily="34" charset="0"/>
              </a:rPr>
              <a:t>tDCS</a:t>
            </a:r>
            <a:endParaRPr lang="en-US" sz="4400" b="1" dirty="0">
              <a:latin typeface="Arial Narrow" panose="020B0604020202020204" pitchFamily="34" charset="0"/>
              <a:cs typeface="Arial Narrow" panose="020B0604020202020204" pitchFamily="34" charset="0"/>
            </a:endParaRPr>
          </a:p>
          <a:p>
            <a:pPr lvl="7" fontAlgn="base"/>
            <a:endParaRPr lang="en-US" sz="4400" b="1" dirty="0">
              <a:latin typeface="Arial Narrow" panose="020B0604020202020204" pitchFamily="34" charset="0"/>
              <a:cs typeface="Arial Narrow" panose="020B0604020202020204" pitchFamily="34" charset="0"/>
            </a:endParaRPr>
          </a:p>
          <a:p>
            <a:pPr fontAlgn="base"/>
            <a:r>
              <a:rPr lang="en-US" sz="4400" b="1" dirty="0">
                <a:latin typeface="Arial Narrow" panose="020B0604020202020204" pitchFamily="34" charset="0"/>
                <a:cs typeface="Arial Narrow" panose="020B0604020202020204" pitchFamily="34" charset="0"/>
              </a:rPr>
              <a:t>Study 2</a:t>
            </a:r>
          </a:p>
          <a:p>
            <a:pPr marL="571500" indent="-571500" fontAlgn="base">
              <a:buClr>
                <a:srgbClr val="9A0000"/>
              </a:buClr>
              <a:buSzPct val="130000"/>
              <a:buFont typeface="Arial" panose="020B0604020202020204" pitchFamily="34" charset="0"/>
              <a:buChar char="•"/>
            </a:pPr>
            <a:r>
              <a:rPr lang="en-US" sz="4400" b="1" dirty="0">
                <a:latin typeface="Arial Narrow" panose="020B0604020202020204" pitchFamily="34" charset="0"/>
                <a:cs typeface="Arial Narrow" panose="020B0604020202020204" pitchFamily="34" charset="0"/>
              </a:rPr>
              <a:t>Significant difference in Forward Flow score (p=.018) between sham and PCC conditions using </a:t>
            </a:r>
            <a:r>
              <a:rPr lang="en-US" sz="4400" b="1" dirty="0">
                <a:solidFill>
                  <a:schemeClr val="dk1"/>
                </a:solidFill>
                <a:latin typeface="Arial Narrow" panose="020B0604020202020204" pitchFamily="34" charset="0"/>
                <a:ea typeface="Garamond"/>
                <a:cs typeface="Arial Narrow" panose="020B0604020202020204" pitchFamily="34" charset="0"/>
                <a:sym typeface="Garamond"/>
              </a:rPr>
              <a:t>⍺-</a:t>
            </a:r>
            <a:r>
              <a:rPr lang="en-US" sz="4400" b="1" dirty="0" err="1">
                <a:solidFill>
                  <a:schemeClr val="dk1"/>
                </a:solidFill>
                <a:latin typeface="Arial Narrow" panose="020B0604020202020204" pitchFamily="34" charset="0"/>
                <a:ea typeface="Garamond"/>
                <a:cs typeface="Arial Narrow" panose="020B0604020202020204" pitchFamily="34" charset="0"/>
                <a:sym typeface="Garamond"/>
              </a:rPr>
              <a:t>tACS</a:t>
            </a:r>
            <a:endParaRPr lang="en-US" sz="4400" b="1" dirty="0">
              <a:solidFill>
                <a:schemeClr val="dk1"/>
              </a:solidFill>
              <a:latin typeface="Arial Narrow" panose="020B0604020202020204" pitchFamily="34" charset="0"/>
              <a:ea typeface="Garamond"/>
              <a:cs typeface="Arial Narrow" panose="020B0604020202020204" pitchFamily="34" charset="0"/>
              <a:sym typeface="Garamond"/>
            </a:endParaRPr>
          </a:p>
          <a:p>
            <a:pPr marL="866800" lvl="1" indent="-333385" fontAlgn="base">
              <a:buFont typeface="Arial" panose="020B0604020202020204" pitchFamily="34" charset="0"/>
              <a:buChar char="•"/>
            </a:pPr>
            <a:endParaRPr lang="en-US" sz="4400" b="1" dirty="0">
              <a:solidFill>
                <a:schemeClr val="dk1"/>
              </a:solidFill>
              <a:latin typeface="Arial Narrow" panose="020B0604020202020204" pitchFamily="34" charset="0"/>
              <a:ea typeface="Garamond"/>
              <a:cs typeface="Arial Narrow" panose="020B0604020202020204" pitchFamily="34" charset="0"/>
              <a:sym typeface="Garamond"/>
            </a:endParaRPr>
          </a:p>
          <a:p>
            <a:pPr fontAlgn="base"/>
            <a:r>
              <a:rPr lang="en-US" sz="4400" b="1" dirty="0">
                <a:latin typeface="Arial Narrow" panose="020B0604020202020204" pitchFamily="34" charset="0"/>
                <a:cs typeface="Arial Narrow" panose="020B0604020202020204" pitchFamily="34" charset="0"/>
              </a:rPr>
              <a:t>Study 3</a:t>
            </a:r>
          </a:p>
          <a:p>
            <a:pPr marL="571500" indent="-571500" fontAlgn="base">
              <a:buClr>
                <a:srgbClr val="9A0000"/>
              </a:buClr>
              <a:buSzPct val="130000"/>
              <a:buFont typeface="Arial" panose="020B0604020202020204" pitchFamily="34" charset="0"/>
              <a:buChar char="•"/>
            </a:pPr>
            <a:r>
              <a:rPr lang="en-US" sz="4400" b="1" dirty="0">
                <a:latin typeface="Arial Narrow" panose="020B0604020202020204" pitchFamily="34" charset="0"/>
                <a:ea typeface="Garamond"/>
                <a:cs typeface="Arial Narrow" panose="020B0604020202020204" pitchFamily="34" charset="0"/>
                <a:sym typeface="Garamond"/>
              </a:rPr>
              <a:t>Preliminary findings show strong effects in Forward Flow between both </a:t>
            </a:r>
            <a:r>
              <a:rPr lang="en-US" sz="4400" b="1" dirty="0" err="1">
                <a:latin typeface="Arial Narrow" panose="020B0604020202020204" pitchFamily="34" charset="0"/>
                <a:ea typeface="Garamond"/>
                <a:cs typeface="Arial Narrow" panose="020B0604020202020204" pitchFamily="34" charset="0"/>
                <a:sym typeface="Garamond"/>
              </a:rPr>
              <a:t>tDCS</a:t>
            </a:r>
            <a:r>
              <a:rPr lang="en-US" sz="4400" b="1" dirty="0">
                <a:latin typeface="Arial Narrow" panose="020B0604020202020204" pitchFamily="34" charset="0"/>
                <a:ea typeface="Garamond"/>
                <a:cs typeface="Arial Narrow" panose="020B0604020202020204" pitchFamily="34" charset="0"/>
                <a:sym typeface="Garamond"/>
              </a:rPr>
              <a:t> and sham conditions (p=.02), as well as </a:t>
            </a:r>
            <a:r>
              <a:rPr lang="en-US" sz="4400" b="1" dirty="0">
                <a:solidFill>
                  <a:schemeClr val="dk1"/>
                </a:solidFill>
                <a:latin typeface="Arial Narrow" panose="020B0604020202020204" pitchFamily="34" charset="0"/>
                <a:ea typeface="Garamond"/>
                <a:cs typeface="Arial Narrow" panose="020B0604020202020204" pitchFamily="34" charset="0"/>
                <a:sym typeface="Garamond"/>
              </a:rPr>
              <a:t>⍺-</a:t>
            </a:r>
            <a:r>
              <a:rPr lang="en-US" sz="4400" b="1" dirty="0" err="1">
                <a:solidFill>
                  <a:schemeClr val="dk1"/>
                </a:solidFill>
                <a:latin typeface="Arial Narrow" panose="020B0604020202020204" pitchFamily="34" charset="0"/>
                <a:ea typeface="Garamond"/>
                <a:cs typeface="Arial Narrow" panose="020B0604020202020204" pitchFamily="34" charset="0"/>
                <a:sym typeface="Garamond"/>
              </a:rPr>
              <a:t>tACS</a:t>
            </a:r>
            <a:r>
              <a:rPr lang="en-US" sz="4400" b="1" dirty="0">
                <a:solidFill>
                  <a:schemeClr val="dk1"/>
                </a:solidFill>
                <a:latin typeface="Arial Narrow" panose="020B0604020202020204" pitchFamily="34" charset="0"/>
                <a:ea typeface="Garamond"/>
                <a:cs typeface="Arial Narrow" panose="020B0604020202020204" pitchFamily="34" charset="0"/>
                <a:sym typeface="Garamond"/>
              </a:rPr>
              <a:t> and sham conditions</a:t>
            </a:r>
            <a:r>
              <a:rPr lang="en-US" sz="4400" b="1" dirty="0">
                <a:latin typeface="Arial Narrow" panose="020B0604020202020204" pitchFamily="34" charset="0"/>
                <a:ea typeface="Garamond"/>
                <a:cs typeface="Arial Narrow" panose="020B0604020202020204" pitchFamily="34" charset="0"/>
                <a:sym typeface="Garamond"/>
              </a:rPr>
              <a:t> (p=.02)</a:t>
            </a:r>
            <a:endParaRPr lang="en-US" sz="4400" b="1" dirty="0">
              <a:solidFill>
                <a:schemeClr val="dk1"/>
              </a:solidFill>
              <a:latin typeface="Arial Narrow" panose="020B0604020202020204" pitchFamily="34" charset="0"/>
              <a:ea typeface="Garamond"/>
              <a:cs typeface="Arial Narrow" panose="020B0604020202020204" pitchFamily="34" charset="0"/>
              <a:sym typeface="Garamond"/>
            </a:endParaRPr>
          </a:p>
          <a:p>
            <a:pPr marL="866800" lvl="1" indent="-333385" algn="just" fontAlgn="base">
              <a:buFont typeface="Arial" panose="020B0604020202020204" pitchFamily="34" charset="0"/>
              <a:buChar char="•"/>
            </a:pPr>
            <a:endParaRPr lang="en-US" sz="4200" b="1" dirty="0">
              <a:solidFill>
                <a:schemeClr val="dk1"/>
              </a:solidFill>
              <a:latin typeface="Garamond"/>
              <a:ea typeface="Garamond"/>
              <a:cs typeface="Garamond"/>
              <a:sym typeface="Garamond"/>
            </a:endParaRPr>
          </a:p>
          <a:p>
            <a:pPr marL="533415" lvl="1" algn="just" fontAlgn="base"/>
            <a:endParaRPr lang="en-US" sz="4200" b="1" dirty="0">
              <a:solidFill>
                <a:schemeClr val="dk1"/>
              </a:solidFill>
              <a:latin typeface="Garamond"/>
              <a:sym typeface="Garamond"/>
            </a:endParaRPr>
          </a:p>
          <a:p>
            <a:pPr marL="533415" lvl="1" algn="just" fontAlgn="base"/>
            <a:endParaRPr lang="en-US" sz="4200" dirty="0">
              <a:latin typeface="Arial" panose="020B0604020202020204" pitchFamily="34" charset="0"/>
            </a:endParaRPr>
          </a:p>
          <a:p>
            <a:pPr lvl="8" algn="just" fontAlgn="base">
              <a:buFont typeface="Arial" panose="020B0604020202020204" pitchFamily="34" charset="0"/>
              <a:buChar char="•"/>
            </a:pPr>
            <a:endParaRPr lang="en-US" sz="4200" b="1" dirty="0">
              <a:latin typeface="Garamond" panose="02020404030301010803" pitchFamily="18" charset="0"/>
            </a:endParaRPr>
          </a:p>
        </p:txBody>
      </p:sp>
      <p:sp>
        <p:nvSpPr>
          <p:cNvPr id="36" name="Google Shape;130;p1">
            <a:extLst>
              <a:ext uri="{FF2B5EF4-FFF2-40B4-BE49-F238E27FC236}">
                <a16:creationId xmlns:a16="http://schemas.microsoft.com/office/drawing/2014/main" id="{E5743254-0CDE-961A-A542-01A56B46EE30}"/>
              </a:ext>
            </a:extLst>
          </p:cNvPr>
          <p:cNvSpPr/>
          <p:nvPr/>
        </p:nvSpPr>
        <p:spPr>
          <a:xfrm>
            <a:off x="28343915" y="24067213"/>
            <a:ext cx="8891682" cy="1906852"/>
          </a:xfrm>
          <a:prstGeom prst="rect">
            <a:avLst/>
          </a:prstGeom>
          <a:noFill/>
          <a:ln w="76200" cap="flat" cmpd="sng">
            <a:noFill/>
            <a:prstDash val="solid"/>
            <a:miter lim="800000"/>
            <a:headEnd type="none" w="sm" len="sm"/>
            <a:tailEnd type="none" w="sm" len="sm"/>
          </a:ln>
        </p:spPr>
        <p:txBody>
          <a:bodyPr spcFirstLastPara="1" wrap="square" lIns="98467" tIns="49233" rIns="98467" bIns="49233" anchor="ctr" anchorCtr="0">
            <a:noAutofit/>
          </a:bodyPr>
          <a:lstStyle/>
          <a:p>
            <a:pPr algn="ctr"/>
            <a:r>
              <a:rPr lang="en-US" sz="6600" b="1" dirty="0">
                <a:solidFill>
                  <a:srgbClr val="990000"/>
                </a:solidFill>
                <a:latin typeface="Arial Narrow" panose="020B0604020202020204" pitchFamily="34" charset="0"/>
                <a:cs typeface="Arial Narrow" panose="020B0604020202020204" pitchFamily="34" charset="0"/>
                <a:sym typeface="Helvetica Neue"/>
              </a:rPr>
              <a:t>Conclusions </a:t>
            </a:r>
          </a:p>
          <a:p>
            <a:pPr algn="ctr"/>
            <a:r>
              <a:rPr lang="en-US" sz="6600" b="1" dirty="0">
                <a:solidFill>
                  <a:srgbClr val="990000"/>
                </a:solidFill>
                <a:latin typeface="Arial Narrow" panose="020B0604020202020204" pitchFamily="34" charset="0"/>
                <a:cs typeface="Arial Narrow" panose="020B0604020202020204" pitchFamily="34" charset="0"/>
                <a:sym typeface="Helvetica Neue"/>
              </a:rPr>
              <a:t>&amp; Future Directions</a:t>
            </a:r>
            <a:endParaRPr sz="6600" b="1" dirty="0">
              <a:solidFill>
                <a:srgbClr val="990000"/>
              </a:solidFill>
              <a:latin typeface="Arial Narrow" panose="020B0604020202020204" pitchFamily="34" charset="0"/>
              <a:cs typeface="Arial Narrow" panose="020B0604020202020204" pitchFamily="34" charset="0"/>
            </a:endParaRPr>
          </a:p>
        </p:txBody>
      </p:sp>
      <p:pic>
        <p:nvPicPr>
          <p:cNvPr id="37" name="Picture 36">
            <a:extLst>
              <a:ext uri="{FF2B5EF4-FFF2-40B4-BE49-F238E27FC236}">
                <a16:creationId xmlns:a16="http://schemas.microsoft.com/office/drawing/2014/main" id="{7FE23F13-3AA7-235A-C9D9-EBCEFF092042}"/>
              </a:ext>
            </a:extLst>
          </p:cNvPr>
          <p:cNvPicPr>
            <a:picLocks noChangeAspect="1"/>
          </p:cNvPicPr>
          <p:nvPr/>
        </p:nvPicPr>
        <p:blipFill>
          <a:blip r:embed="rId6"/>
          <a:stretch>
            <a:fillRect/>
          </a:stretch>
        </p:blipFill>
        <p:spPr>
          <a:xfrm>
            <a:off x="12832139" y="22161684"/>
            <a:ext cx="13262336" cy="7993603"/>
          </a:xfrm>
          <a:prstGeom prst="rect">
            <a:avLst/>
          </a:prstGeom>
          <a:noFill/>
          <a:ln w="76200">
            <a:noFill/>
          </a:ln>
        </p:spPr>
      </p:pic>
      <p:sp>
        <p:nvSpPr>
          <p:cNvPr id="38" name="Google Shape;98;p1">
            <a:extLst>
              <a:ext uri="{FF2B5EF4-FFF2-40B4-BE49-F238E27FC236}">
                <a16:creationId xmlns:a16="http://schemas.microsoft.com/office/drawing/2014/main" id="{B79F68FD-4CF3-54FF-40EC-F531E008FCB2}"/>
              </a:ext>
            </a:extLst>
          </p:cNvPr>
          <p:cNvSpPr/>
          <p:nvPr/>
        </p:nvSpPr>
        <p:spPr>
          <a:xfrm>
            <a:off x="11989173" y="20521022"/>
            <a:ext cx="16443481" cy="1155699"/>
          </a:xfrm>
          <a:prstGeom prst="rect">
            <a:avLst/>
          </a:prstGeom>
          <a:noFill/>
          <a:ln w="76200" cap="flat" cmpd="sng">
            <a:noFill/>
            <a:prstDash val="solid"/>
            <a:miter lim="800000"/>
            <a:headEnd type="none" w="sm" len="sm"/>
            <a:tailEnd type="none" w="sm" len="sm"/>
          </a:ln>
        </p:spPr>
        <p:txBody>
          <a:bodyPr spcFirstLastPara="1" wrap="square" lIns="98467" tIns="49233" rIns="98467" bIns="49233" anchor="ctr" anchorCtr="0">
            <a:noAutofit/>
          </a:bodyPr>
          <a:lstStyle/>
          <a:p>
            <a:pPr algn="ctr"/>
            <a:r>
              <a:rPr lang="en-US" sz="6600" b="1" dirty="0">
                <a:solidFill>
                  <a:schemeClr val="tx1"/>
                </a:solidFill>
                <a:latin typeface="Arial Narrow" panose="020B0604020202020204" pitchFamily="34" charset="0"/>
                <a:cs typeface="Arial Narrow" panose="020B0604020202020204" pitchFamily="34" charset="0"/>
                <a:sym typeface="Helvetica Neue"/>
              </a:rPr>
              <a:t>Study 2: Forward Flow</a:t>
            </a:r>
            <a:endParaRPr sz="6600" b="1" dirty="0">
              <a:solidFill>
                <a:schemeClr val="tx1"/>
              </a:solidFill>
              <a:latin typeface="Arial Narrow" panose="020B0604020202020204" pitchFamily="34" charset="0"/>
              <a:cs typeface="Arial Narrow" panose="020B0604020202020204" pitchFamily="34" charset="0"/>
            </a:endParaRPr>
          </a:p>
        </p:txBody>
      </p:sp>
      <p:pic>
        <p:nvPicPr>
          <p:cNvPr id="39" name="Picture 2">
            <a:extLst>
              <a:ext uri="{FF2B5EF4-FFF2-40B4-BE49-F238E27FC236}">
                <a16:creationId xmlns:a16="http://schemas.microsoft.com/office/drawing/2014/main" id="{D5F368DF-3ACF-E415-8AED-5D6B89A359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8099" y="7484644"/>
            <a:ext cx="15346293" cy="6960038"/>
          </a:xfrm>
          <a:prstGeom prst="rect">
            <a:avLst/>
          </a:prstGeom>
          <a:noFill/>
          <a:ln w="76200">
            <a:noFill/>
          </a:ln>
        </p:spPr>
      </p:pic>
      <p:pic>
        <p:nvPicPr>
          <p:cNvPr id="40" name="Google Shape;119;p1">
            <a:extLst>
              <a:ext uri="{FF2B5EF4-FFF2-40B4-BE49-F238E27FC236}">
                <a16:creationId xmlns:a16="http://schemas.microsoft.com/office/drawing/2014/main" id="{93B56811-E491-0054-F27B-4640C84288FB}"/>
              </a:ext>
            </a:extLst>
          </p:cNvPr>
          <p:cNvPicPr preferRelativeResize="0"/>
          <p:nvPr/>
        </p:nvPicPr>
        <p:blipFill rotWithShape="1">
          <a:blip r:embed="rId8">
            <a:alphaModFix/>
          </a:blip>
          <a:srcRect/>
          <a:stretch/>
        </p:blipFill>
        <p:spPr>
          <a:xfrm>
            <a:off x="12987799" y="15881165"/>
            <a:ext cx="2989616" cy="3487792"/>
          </a:xfrm>
          <a:prstGeom prst="rect">
            <a:avLst/>
          </a:prstGeom>
          <a:noFill/>
          <a:ln>
            <a:noFill/>
          </a:ln>
        </p:spPr>
      </p:pic>
      <p:pic>
        <p:nvPicPr>
          <p:cNvPr id="41" name="Google Shape;113;p1">
            <a:extLst>
              <a:ext uri="{FF2B5EF4-FFF2-40B4-BE49-F238E27FC236}">
                <a16:creationId xmlns:a16="http://schemas.microsoft.com/office/drawing/2014/main" id="{41124C82-2933-D3F0-E2F8-B6B8943789C2}"/>
              </a:ext>
            </a:extLst>
          </p:cNvPr>
          <p:cNvPicPr preferRelativeResize="0"/>
          <p:nvPr/>
        </p:nvPicPr>
        <p:blipFill rotWithShape="1">
          <a:blip r:embed="rId9">
            <a:alphaModFix/>
          </a:blip>
          <a:srcRect b="16894"/>
          <a:stretch/>
        </p:blipFill>
        <p:spPr>
          <a:xfrm>
            <a:off x="18326755" y="15986914"/>
            <a:ext cx="3708983" cy="3487792"/>
          </a:xfrm>
          <a:prstGeom prst="rect">
            <a:avLst/>
          </a:prstGeom>
          <a:noFill/>
          <a:ln>
            <a:noFill/>
          </a:ln>
        </p:spPr>
      </p:pic>
      <p:pic>
        <p:nvPicPr>
          <p:cNvPr id="42" name="Google Shape;114;p1">
            <a:extLst>
              <a:ext uri="{FF2B5EF4-FFF2-40B4-BE49-F238E27FC236}">
                <a16:creationId xmlns:a16="http://schemas.microsoft.com/office/drawing/2014/main" id="{F0E9DD47-E72D-D0B5-D035-B80921E4283F}"/>
              </a:ext>
            </a:extLst>
          </p:cNvPr>
          <p:cNvPicPr preferRelativeResize="0"/>
          <p:nvPr/>
        </p:nvPicPr>
        <p:blipFill rotWithShape="1">
          <a:blip r:embed="rId10">
            <a:alphaModFix/>
          </a:blip>
          <a:srcRect b="23565"/>
          <a:stretch/>
        </p:blipFill>
        <p:spPr>
          <a:xfrm>
            <a:off x="22178896" y="15921433"/>
            <a:ext cx="3708983" cy="3780202"/>
          </a:xfrm>
          <a:prstGeom prst="rect">
            <a:avLst/>
          </a:prstGeom>
          <a:noFill/>
          <a:ln>
            <a:noFill/>
          </a:ln>
        </p:spPr>
      </p:pic>
      <p:sp>
        <p:nvSpPr>
          <p:cNvPr id="43" name="Google Shape;112;p1">
            <a:extLst>
              <a:ext uri="{FF2B5EF4-FFF2-40B4-BE49-F238E27FC236}">
                <a16:creationId xmlns:a16="http://schemas.microsoft.com/office/drawing/2014/main" id="{C08F98C6-8E8F-751C-9A82-666F1A97BA75}"/>
              </a:ext>
            </a:extLst>
          </p:cNvPr>
          <p:cNvSpPr txBox="1"/>
          <p:nvPr/>
        </p:nvSpPr>
        <p:spPr>
          <a:xfrm>
            <a:off x="11867018" y="14253814"/>
            <a:ext cx="5067300" cy="938672"/>
          </a:xfrm>
          <a:prstGeom prst="rect">
            <a:avLst/>
          </a:prstGeom>
          <a:noFill/>
          <a:ln w="9525" cap="flat" cmpd="sng">
            <a:noFill/>
            <a:prstDash val="solid"/>
            <a:round/>
            <a:headEnd type="none" w="sm" len="sm"/>
            <a:tailEnd type="none" w="sm" len="sm"/>
          </a:ln>
        </p:spPr>
        <p:txBody>
          <a:bodyPr spcFirstLastPara="1" wrap="square" lIns="106663" tIns="53317" rIns="106663" bIns="53317" anchor="t" anchorCtr="0">
            <a:spAutoFit/>
          </a:bodyPr>
          <a:lstStyle/>
          <a:p>
            <a:pPr algn="ctr"/>
            <a:r>
              <a:rPr lang="en-US" sz="5400" b="1" dirty="0">
                <a:solidFill>
                  <a:schemeClr val="dk1"/>
                </a:solidFill>
                <a:latin typeface="Arial Narrow" panose="020B0604020202020204" pitchFamily="34" charset="0"/>
                <a:ea typeface="Garamond"/>
                <a:cs typeface="Arial Narrow" panose="020B0604020202020204" pitchFamily="34" charset="0"/>
                <a:sym typeface="Garamond"/>
              </a:rPr>
              <a:t>Sham N=16</a:t>
            </a:r>
            <a:endParaRPr sz="5400" b="1" dirty="0">
              <a:latin typeface="Arial Narrow" panose="020B0604020202020204" pitchFamily="34" charset="0"/>
              <a:cs typeface="Arial Narrow" panose="020B0604020202020204" pitchFamily="34" charset="0"/>
            </a:endParaRPr>
          </a:p>
        </p:txBody>
      </p:sp>
      <p:sp>
        <p:nvSpPr>
          <p:cNvPr id="44" name="Google Shape;102;p1">
            <a:extLst>
              <a:ext uri="{FF2B5EF4-FFF2-40B4-BE49-F238E27FC236}">
                <a16:creationId xmlns:a16="http://schemas.microsoft.com/office/drawing/2014/main" id="{94A46A54-7DAC-49DB-3978-00B253D53E25}"/>
              </a:ext>
            </a:extLst>
          </p:cNvPr>
          <p:cNvSpPr txBox="1"/>
          <p:nvPr/>
        </p:nvSpPr>
        <p:spPr>
          <a:xfrm>
            <a:off x="17288428" y="14264156"/>
            <a:ext cx="9893628" cy="938672"/>
          </a:xfrm>
          <a:prstGeom prst="rect">
            <a:avLst/>
          </a:prstGeom>
          <a:noFill/>
          <a:ln w="9525" cap="flat" cmpd="sng">
            <a:noFill/>
            <a:prstDash val="solid"/>
            <a:round/>
            <a:headEnd type="none" w="sm" len="sm"/>
            <a:tailEnd type="none" w="sm" len="sm"/>
          </a:ln>
        </p:spPr>
        <p:txBody>
          <a:bodyPr spcFirstLastPara="1" wrap="square" lIns="106663" tIns="53317" rIns="106663" bIns="53317" anchor="t" anchorCtr="0">
            <a:spAutoFit/>
          </a:bodyPr>
          <a:lstStyle/>
          <a:p>
            <a:pPr algn="ctr"/>
            <a:r>
              <a:rPr lang="en-US" sz="5400" b="1" dirty="0">
                <a:solidFill>
                  <a:schemeClr val="dk1"/>
                </a:solidFill>
                <a:latin typeface="Arial Narrow" panose="020B0604020202020204" pitchFamily="34" charset="0"/>
                <a:ea typeface="Garamond"/>
                <a:cs typeface="Arial Narrow" panose="020B0604020202020204" pitchFamily="34" charset="0"/>
                <a:sym typeface="Garamond"/>
              </a:rPr>
              <a:t>Posterior Cingulate Cortex  N=17</a:t>
            </a:r>
            <a:endParaRPr sz="5400" b="1" dirty="0">
              <a:latin typeface="Arial Narrow" panose="020B0604020202020204" pitchFamily="34" charset="0"/>
              <a:cs typeface="Arial Narrow" panose="020B0604020202020204" pitchFamily="34" charset="0"/>
            </a:endParaRPr>
          </a:p>
        </p:txBody>
      </p:sp>
      <p:pic>
        <p:nvPicPr>
          <p:cNvPr id="45" name="Picture 44">
            <a:extLst>
              <a:ext uri="{FF2B5EF4-FFF2-40B4-BE49-F238E27FC236}">
                <a16:creationId xmlns:a16="http://schemas.microsoft.com/office/drawing/2014/main" id="{E967D0FD-0168-0250-4770-7E01E1F1056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3584" b="98294" l="8386" r="95807"/>
                    </a14:imgEffect>
                  </a14:imgLayer>
                </a14:imgProps>
              </a:ext>
            </a:extLst>
          </a:blip>
          <a:stretch>
            <a:fillRect/>
          </a:stretch>
        </p:blipFill>
        <p:spPr>
          <a:xfrm>
            <a:off x="13836908" y="32099344"/>
            <a:ext cx="3099830" cy="3782349"/>
          </a:xfrm>
          <a:prstGeom prst="rect">
            <a:avLst/>
          </a:prstGeom>
          <a:noFill/>
          <a:ln>
            <a:noFill/>
          </a:ln>
        </p:spPr>
      </p:pic>
      <p:pic>
        <p:nvPicPr>
          <p:cNvPr id="46" name="Picture 45">
            <a:extLst>
              <a:ext uri="{FF2B5EF4-FFF2-40B4-BE49-F238E27FC236}">
                <a16:creationId xmlns:a16="http://schemas.microsoft.com/office/drawing/2014/main" id="{6039417F-745D-AD44-3BCC-87C68BB3F7EC}"/>
              </a:ext>
            </a:extLst>
          </p:cNvPr>
          <p:cNvPicPr>
            <a:picLocks noChangeAspect="1"/>
          </p:cNvPicPr>
          <p:nvPr/>
        </p:nvPicPr>
        <p:blipFill>
          <a:blip r:embed="rId13"/>
          <a:stretch>
            <a:fillRect/>
          </a:stretch>
        </p:blipFill>
        <p:spPr>
          <a:xfrm>
            <a:off x="23316531" y="32441077"/>
            <a:ext cx="3865525" cy="3258271"/>
          </a:xfrm>
          <a:prstGeom prst="rect">
            <a:avLst/>
          </a:prstGeom>
          <a:noFill/>
          <a:ln>
            <a:noFill/>
          </a:ln>
        </p:spPr>
      </p:pic>
      <p:pic>
        <p:nvPicPr>
          <p:cNvPr id="47" name="Picture 46">
            <a:extLst>
              <a:ext uri="{FF2B5EF4-FFF2-40B4-BE49-F238E27FC236}">
                <a16:creationId xmlns:a16="http://schemas.microsoft.com/office/drawing/2014/main" id="{2228927F-F5F1-AF2F-BB64-FFE40B0EBF78}"/>
              </a:ext>
            </a:extLst>
          </p:cNvPr>
          <p:cNvPicPr>
            <a:picLocks noChangeAspect="1"/>
          </p:cNvPicPr>
          <p:nvPr/>
        </p:nvPicPr>
        <p:blipFill>
          <a:blip r:embed="rId14"/>
          <a:stretch>
            <a:fillRect/>
          </a:stretch>
        </p:blipFill>
        <p:spPr>
          <a:xfrm>
            <a:off x="19622685" y="32444061"/>
            <a:ext cx="3015175" cy="3297448"/>
          </a:xfrm>
          <a:prstGeom prst="rect">
            <a:avLst/>
          </a:prstGeom>
          <a:noFill/>
          <a:ln>
            <a:noFill/>
          </a:ln>
        </p:spPr>
      </p:pic>
      <p:cxnSp>
        <p:nvCxnSpPr>
          <p:cNvPr id="48" name="Straight Connector 47">
            <a:extLst>
              <a:ext uri="{FF2B5EF4-FFF2-40B4-BE49-F238E27FC236}">
                <a16:creationId xmlns:a16="http://schemas.microsoft.com/office/drawing/2014/main" id="{8A8396FC-C1C7-E943-8EC5-7941EBFC1C22}"/>
              </a:ext>
            </a:extLst>
          </p:cNvPr>
          <p:cNvCxnSpPr>
            <a:cxnSpLocks/>
          </p:cNvCxnSpPr>
          <p:nvPr/>
        </p:nvCxnSpPr>
        <p:spPr>
          <a:xfrm flipV="1">
            <a:off x="16859332" y="22861051"/>
            <a:ext cx="0" cy="2963333"/>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63347EF-184C-ABF2-FE8E-C7963561C324}"/>
              </a:ext>
            </a:extLst>
          </p:cNvPr>
          <p:cNvCxnSpPr>
            <a:cxnSpLocks/>
          </p:cNvCxnSpPr>
          <p:nvPr/>
        </p:nvCxnSpPr>
        <p:spPr>
          <a:xfrm flipV="1">
            <a:off x="23973531" y="22885934"/>
            <a:ext cx="0" cy="483272"/>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C612DAC-974C-8CEA-BA56-4A1352C0E7F7}"/>
              </a:ext>
            </a:extLst>
          </p:cNvPr>
          <p:cNvCxnSpPr>
            <a:cxnSpLocks/>
          </p:cNvCxnSpPr>
          <p:nvPr/>
        </p:nvCxnSpPr>
        <p:spPr>
          <a:xfrm>
            <a:off x="16859332" y="22861051"/>
            <a:ext cx="7114199"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22FFBFB-6777-CBE0-EF7B-F7561F337DF2}"/>
              </a:ext>
            </a:extLst>
          </p:cNvPr>
          <p:cNvSpPr txBox="1"/>
          <p:nvPr/>
        </p:nvSpPr>
        <p:spPr>
          <a:xfrm>
            <a:off x="20330693" y="22481239"/>
            <a:ext cx="949026" cy="646331"/>
          </a:xfrm>
          <a:prstGeom prst="rect">
            <a:avLst/>
          </a:prstGeom>
          <a:noFill/>
          <a:ln>
            <a:noFill/>
          </a:ln>
        </p:spPr>
        <p:txBody>
          <a:bodyPr wrap="square" rtlCol="0">
            <a:spAutoFit/>
          </a:bodyPr>
          <a:lstStyle/>
          <a:p>
            <a:r>
              <a:rPr lang="en-US" sz="3600" dirty="0"/>
              <a:t>*</a:t>
            </a:r>
          </a:p>
        </p:txBody>
      </p:sp>
      <p:pic>
        <p:nvPicPr>
          <p:cNvPr id="52" name="Google Shape;99;p1">
            <a:extLst>
              <a:ext uri="{FF2B5EF4-FFF2-40B4-BE49-F238E27FC236}">
                <a16:creationId xmlns:a16="http://schemas.microsoft.com/office/drawing/2014/main" id="{C7B08956-CF2A-EC57-01F5-F2FC52286761}"/>
              </a:ext>
            </a:extLst>
          </p:cNvPr>
          <p:cNvPicPr preferRelativeResize="0"/>
          <p:nvPr/>
        </p:nvPicPr>
        <p:blipFill rotWithShape="1">
          <a:blip r:embed="rId15">
            <a:alphaModFix/>
          </a:blip>
          <a:srcRect/>
          <a:stretch/>
        </p:blipFill>
        <p:spPr>
          <a:xfrm>
            <a:off x="4910733" y="2212895"/>
            <a:ext cx="1903957" cy="2085860"/>
          </a:xfrm>
          <a:prstGeom prst="rect">
            <a:avLst/>
          </a:prstGeom>
          <a:noFill/>
          <a:ln>
            <a:noFill/>
          </a:ln>
        </p:spPr>
      </p:pic>
      <p:pic>
        <p:nvPicPr>
          <p:cNvPr id="53" name="Google Shape;105;p1">
            <a:extLst>
              <a:ext uri="{FF2B5EF4-FFF2-40B4-BE49-F238E27FC236}">
                <a16:creationId xmlns:a16="http://schemas.microsoft.com/office/drawing/2014/main" id="{032AD2AD-78BC-9B1D-7C44-7C78AA1C01F8}"/>
              </a:ext>
            </a:extLst>
          </p:cNvPr>
          <p:cNvPicPr preferRelativeResize="0"/>
          <p:nvPr/>
        </p:nvPicPr>
        <p:blipFill rotWithShape="1">
          <a:blip r:embed="rId16">
            <a:alphaModFix/>
          </a:blip>
          <a:srcRect b="4012"/>
          <a:stretch/>
        </p:blipFill>
        <p:spPr>
          <a:xfrm>
            <a:off x="285724" y="3094806"/>
            <a:ext cx="4033838" cy="1066800"/>
          </a:xfrm>
          <a:prstGeom prst="rect">
            <a:avLst/>
          </a:prstGeom>
          <a:noFill/>
          <a:ln>
            <a:noFill/>
          </a:ln>
        </p:spPr>
      </p:pic>
    </p:spTree>
    <p:extLst>
      <p:ext uri="{BB962C8B-B14F-4D97-AF65-F5344CB8AC3E}">
        <p14:creationId xmlns:p14="http://schemas.microsoft.com/office/powerpoint/2010/main" val="442458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526</Words>
  <Application>Microsoft Macintosh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ArialNarrow</vt:lpstr>
      <vt:lpstr>Calibri</vt:lpstr>
      <vt:lpstr>Garamond</vt:lpstr>
      <vt:lpstr>Office Theme</vt:lpstr>
      <vt:lpstr>PowerPoint Presentation</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Psychology CanLab</dc:creator>
  <cp:lastModifiedBy>Morrison, Robert</cp:lastModifiedBy>
  <cp:revision>5</cp:revision>
  <cp:lastPrinted>2019-03-18T15:59:39Z</cp:lastPrinted>
  <dcterms:created xsi:type="dcterms:W3CDTF">2014-07-15T20:29:04Z</dcterms:created>
  <dcterms:modified xsi:type="dcterms:W3CDTF">2023-04-15T19:36:55Z</dcterms:modified>
</cp:coreProperties>
</file>