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747" autoAdjust="0"/>
    <p:restoredTop sz="94660"/>
  </p:normalViewPr>
  <p:slideViewPr>
    <p:cSldViewPr snapToGrid="0">
      <p:cViewPr varScale="1">
        <p:scale>
          <a:sx n="22" d="100"/>
          <a:sy n="22" d="100"/>
        </p:scale>
        <p:origin x="3600" y="4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4/16/23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4/16/23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4/16/23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4/16/23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4/16/23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4/16/23</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E7C9A2-F53B-7982-A449-148C3A1ADEF3}"/>
              </a:ext>
            </a:extLst>
          </p:cNvPr>
          <p:cNvSpPr txBox="1"/>
          <p:nvPr/>
        </p:nvSpPr>
        <p:spPr>
          <a:xfrm>
            <a:off x="13258379" y="5441188"/>
            <a:ext cx="12124944" cy="18861830"/>
          </a:xfrm>
          <a:prstGeom prst="rect">
            <a:avLst/>
          </a:prstGeom>
          <a:noFill/>
        </p:spPr>
        <p:txBody>
          <a:bodyPr wrap="square" rtlCol="0">
            <a:spAutoFit/>
          </a:bodyPr>
          <a:lstStyle/>
          <a:p>
            <a:r>
              <a:rPr lang="en-US" sz="6000" b="1" u="sng" dirty="0">
                <a:latin typeface="Open Sans" panose="020B0606030504020204" pitchFamily="34" charset="0"/>
                <a:ea typeface="Open Sans" panose="020B0606030504020204" pitchFamily="34" charset="0"/>
                <a:cs typeface="Open Sans" panose="020B0606030504020204" pitchFamily="34" charset="0"/>
              </a:rPr>
              <a:t>Introduction</a:t>
            </a:r>
          </a:p>
          <a:p>
            <a:endParaRPr lang="en-US" dirty="0"/>
          </a:p>
          <a:p>
            <a:pPr algn="l"/>
            <a:r>
              <a:rPr lang="en-US" sz="4800" b="0" i="0" u="none" strike="noStrike" dirty="0">
                <a:effectLst/>
                <a:latin typeface="Open Sans" panose="020B0606030504020204" pitchFamily="34" charset="0"/>
                <a:ea typeface="Open Sans" panose="020B0606030504020204" pitchFamily="34" charset="0"/>
                <a:cs typeface="Open Sans" panose="020B0606030504020204" pitchFamily="34" charset="0"/>
              </a:rPr>
              <a:t>The Developmental Training Program at Misericordia support participants through the development of life skills, core learning objectives, vocational skills, and employment. This is achieved in an environment that promotes person centered planning and an individualized approach. Participants also enjoy a variety of services and experiences, such as wellness, community, art, cultural events, horticultural programs, therapeutic and sensory activities. The DT Programs are committed to enable all participants to attain a maximum level of social recreational activities, community-based experiences, and personal skill development.</a:t>
            </a:r>
          </a:p>
          <a:p>
            <a:pPr algn="l"/>
            <a:r>
              <a:rPr lang="en-US" sz="4800" b="0" i="0" u="none" strike="noStrike" dirty="0">
                <a:effectLst/>
                <a:latin typeface="Open Sans" panose="020B0606030504020204" pitchFamily="34" charset="0"/>
                <a:ea typeface="Open Sans" panose="020B0606030504020204" pitchFamily="34" charset="0"/>
                <a:cs typeface="Open Sans" panose="020B0606030504020204" pitchFamily="34" charset="0"/>
              </a:rPr>
              <a:t>Interns have the opportunity to assist DT Instructors in a variety of classroom and extracurricular environments. Interns </a:t>
            </a:r>
            <a:r>
              <a:rPr lang="en-US" sz="4800" dirty="0">
                <a:latin typeface="Open Sans" panose="020B0606030504020204" pitchFamily="34" charset="0"/>
                <a:ea typeface="Open Sans" panose="020B0606030504020204" pitchFamily="34" charset="0"/>
                <a:cs typeface="Open Sans" panose="020B0606030504020204" pitchFamily="34" charset="0"/>
              </a:rPr>
              <a:t>also </a:t>
            </a:r>
            <a:r>
              <a:rPr lang="en-US" sz="4800" b="0" i="0" u="none" strike="noStrike" dirty="0">
                <a:effectLst/>
                <a:latin typeface="Open Sans" panose="020B0606030504020204" pitchFamily="34" charset="0"/>
                <a:ea typeface="Open Sans" panose="020B0606030504020204" pitchFamily="34" charset="0"/>
                <a:cs typeface="Open Sans" panose="020B0606030504020204" pitchFamily="34" charset="0"/>
              </a:rPr>
              <a:t>assist with unit-based curriculum and lesson plans.</a:t>
            </a:r>
          </a:p>
          <a:p>
            <a:endParaRPr lang="en-US" dirty="0"/>
          </a:p>
        </p:txBody>
      </p:sp>
      <p:sp>
        <p:nvSpPr>
          <p:cNvPr id="3" name="TextBox 2">
            <a:extLst>
              <a:ext uri="{FF2B5EF4-FFF2-40B4-BE49-F238E27FC236}">
                <a16:creationId xmlns:a16="http://schemas.microsoft.com/office/drawing/2014/main" id="{62A0A24A-7A6D-F719-51A8-BCE0031EEC45}"/>
              </a:ext>
            </a:extLst>
          </p:cNvPr>
          <p:cNvSpPr txBox="1"/>
          <p:nvPr/>
        </p:nvSpPr>
        <p:spPr>
          <a:xfrm>
            <a:off x="10858500" y="508680"/>
            <a:ext cx="16687800" cy="2800767"/>
          </a:xfrm>
          <a:prstGeom prst="rect">
            <a:avLst/>
          </a:prstGeom>
          <a:noFill/>
        </p:spPr>
        <p:txBody>
          <a:bodyPr wrap="square" rtlCol="0">
            <a:spAutoFit/>
          </a:bodyPr>
          <a:lstStyle/>
          <a:p>
            <a:pPr algn="ctr"/>
            <a:r>
              <a:rPr lang="en-US" sz="8800" b="1" dirty="0"/>
              <a:t>Developmental Internship At Misericordia</a:t>
            </a:r>
          </a:p>
        </p:txBody>
      </p:sp>
      <p:sp>
        <p:nvSpPr>
          <p:cNvPr id="5" name="TextBox 4">
            <a:extLst>
              <a:ext uri="{FF2B5EF4-FFF2-40B4-BE49-F238E27FC236}">
                <a16:creationId xmlns:a16="http://schemas.microsoft.com/office/drawing/2014/main" id="{11F415E6-E4A5-F89B-EB1A-EEA623C8A7D5}"/>
              </a:ext>
            </a:extLst>
          </p:cNvPr>
          <p:cNvSpPr txBox="1"/>
          <p:nvPr/>
        </p:nvSpPr>
        <p:spPr>
          <a:xfrm>
            <a:off x="457200" y="26946580"/>
            <a:ext cx="12124944" cy="12034064"/>
          </a:xfrm>
          <a:prstGeom prst="rect">
            <a:avLst/>
          </a:prstGeom>
          <a:noFill/>
        </p:spPr>
        <p:txBody>
          <a:bodyPr wrap="square" rtlCol="0">
            <a:spAutoFit/>
          </a:bodyPr>
          <a:lstStyle/>
          <a:p>
            <a:r>
              <a:rPr lang="en-US" sz="6000" b="1" u="sng" dirty="0">
                <a:latin typeface="Open Sans" panose="020B0606030504020204" pitchFamily="34" charset="0"/>
                <a:ea typeface="Open Sans" panose="020B0606030504020204" pitchFamily="34" charset="0"/>
                <a:cs typeface="Open Sans" panose="020B0606030504020204" pitchFamily="34" charset="0"/>
              </a:rPr>
              <a:t>Learning Objectives </a:t>
            </a:r>
          </a:p>
          <a:p>
            <a:endParaRPr lang="en-US" sz="4400" dirty="0">
              <a:latin typeface="Open Sans" panose="020B0606030504020204" pitchFamily="34" charset="0"/>
              <a:ea typeface="Open Sans" panose="020B0606030504020204" pitchFamily="34" charset="0"/>
              <a:cs typeface="Open Sans" panose="020B0606030504020204" pitchFamily="34" charset="0"/>
            </a:endParaRPr>
          </a:p>
          <a:p>
            <a:r>
              <a:rPr lang="en-US" sz="4800" dirty="0">
                <a:latin typeface="Open Sans" panose="020B0606030504020204" pitchFamily="34" charset="0"/>
                <a:ea typeface="Open Sans" panose="020B0606030504020204" pitchFamily="34" charset="0"/>
                <a:cs typeface="Open Sans" panose="020B0606030504020204" pitchFamily="34" charset="0"/>
              </a:rPr>
              <a:t>1. As a Social Justice Intern, I want to be able to grow my perception of individuals that I did not have much experience working with.</a:t>
            </a:r>
          </a:p>
          <a:p>
            <a:pPr marL="685800" indent="-685800">
              <a:buFontTx/>
              <a:buChar char="-"/>
            </a:pPr>
            <a:endParaRPr lang="en-US" sz="4800" dirty="0">
              <a:latin typeface="Open Sans" panose="020B0606030504020204" pitchFamily="34" charset="0"/>
              <a:ea typeface="Open Sans" panose="020B0606030504020204" pitchFamily="34" charset="0"/>
              <a:cs typeface="Open Sans" panose="020B0606030504020204" pitchFamily="34" charset="0"/>
            </a:endParaRPr>
          </a:p>
          <a:p>
            <a:r>
              <a:rPr lang="en-US" sz="4800" dirty="0">
                <a:latin typeface="Open Sans" panose="020B0606030504020204" pitchFamily="34" charset="0"/>
                <a:ea typeface="Open Sans" panose="020B0606030504020204" pitchFamily="34" charset="0"/>
                <a:cs typeface="Open Sans" panose="020B0606030504020204" pitchFamily="34" charset="0"/>
              </a:rPr>
              <a:t>2. I want to be able to communicate my experiences in a multi-faceted fashion by communicating with my supervisors.</a:t>
            </a:r>
          </a:p>
          <a:p>
            <a:pPr marL="685800" indent="-685800">
              <a:buFontTx/>
              <a:buChar char="-"/>
            </a:pPr>
            <a:endParaRPr lang="en-US" sz="4800" dirty="0">
              <a:latin typeface="Open Sans" panose="020B0606030504020204" pitchFamily="34" charset="0"/>
              <a:ea typeface="Open Sans" panose="020B0606030504020204" pitchFamily="34" charset="0"/>
              <a:cs typeface="Open Sans" panose="020B0606030504020204" pitchFamily="34" charset="0"/>
            </a:endParaRPr>
          </a:p>
          <a:p>
            <a:r>
              <a:rPr lang="en-US" sz="4800" dirty="0">
                <a:latin typeface="Open Sans" panose="020B0606030504020204" pitchFamily="34" charset="0"/>
                <a:ea typeface="Open Sans" panose="020B0606030504020204" pitchFamily="34" charset="0"/>
                <a:cs typeface="Open Sans" panose="020B0606030504020204" pitchFamily="34" charset="0"/>
              </a:rPr>
              <a:t>3. I want to be able to connect with results through having various interactions with them in a classroom setting.</a:t>
            </a:r>
          </a:p>
          <a:p>
            <a:endParaRPr lang="en-US" sz="4800" dirty="0">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A group of people in red shirts&#10;&#10;Description automatically generated with low confidence">
            <a:extLst>
              <a:ext uri="{FF2B5EF4-FFF2-40B4-BE49-F238E27FC236}">
                <a16:creationId xmlns:a16="http://schemas.microsoft.com/office/drawing/2014/main" id="{FBAECECC-1AEE-36BB-1ACC-A180FEC7B6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7294" y="22854953"/>
            <a:ext cx="4762500" cy="2882900"/>
          </a:xfrm>
          <a:prstGeom prst="rect">
            <a:avLst/>
          </a:prstGeom>
        </p:spPr>
      </p:pic>
      <p:sp>
        <p:nvSpPr>
          <p:cNvPr id="8" name="TextBox 7">
            <a:extLst>
              <a:ext uri="{FF2B5EF4-FFF2-40B4-BE49-F238E27FC236}">
                <a16:creationId xmlns:a16="http://schemas.microsoft.com/office/drawing/2014/main" id="{7D061569-95FB-2FAE-997A-D1B0F253C026}"/>
              </a:ext>
            </a:extLst>
          </p:cNvPr>
          <p:cNvSpPr txBox="1"/>
          <p:nvPr/>
        </p:nvSpPr>
        <p:spPr>
          <a:xfrm>
            <a:off x="694944" y="26016435"/>
            <a:ext cx="11887200" cy="646331"/>
          </a:xfrm>
          <a:prstGeom prst="rect">
            <a:avLst/>
          </a:prstGeom>
          <a:noFill/>
        </p:spPr>
        <p:txBody>
          <a:bodyPr wrap="square" rtlCol="0">
            <a:spAutoFit/>
          </a:bodyPr>
          <a:lstStyle/>
          <a:p>
            <a:pPr algn="ctr"/>
            <a:r>
              <a:rPr lang="en-US" sz="3600" i="1" dirty="0">
                <a:latin typeface="Open Sans" panose="020B0606030504020204" pitchFamily="34" charset="0"/>
                <a:ea typeface="Open Sans" panose="020B0606030504020204" pitchFamily="34" charset="0"/>
                <a:cs typeface="Open Sans" panose="020B0606030504020204" pitchFamily="34" charset="0"/>
              </a:rPr>
              <a:t>Residents at UChicago doing exercises</a:t>
            </a:r>
          </a:p>
        </p:txBody>
      </p:sp>
      <p:pic>
        <p:nvPicPr>
          <p:cNvPr id="9" name="Picture 8">
            <a:extLst>
              <a:ext uri="{FF2B5EF4-FFF2-40B4-BE49-F238E27FC236}">
                <a16:creationId xmlns:a16="http://schemas.microsoft.com/office/drawing/2014/main" id="{F8F6BDC8-51F9-5FAC-D754-08201F393C54}"/>
              </a:ext>
            </a:extLst>
          </p:cNvPr>
          <p:cNvPicPr>
            <a:picLocks noChangeAspect="1"/>
          </p:cNvPicPr>
          <p:nvPr/>
        </p:nvPicPr>
        <p:blipFill>
          <a:blip r:embed="rId3"/>
          <a:stretch>
            <a:fillRect/>
          </a:stretch>
        </p:blipFill>
        <p:spPr>
          <a:xfrm>
            <a:off x="981819" y="1174602"/>
            <a:ext cx="9876681" cy="3555605"/>
          </a:xfrm>
          <a:prstGeom prst="rect">
            <a:avLst/>
          </a:prstGeom>
        </p:spPr>
      </p:pic>
      <p:pic>
        <p:nvPicPr>
          <p:cNvPr id="10" name="Picture 9">
            <a:extLst>
              <a:ext uri="{FF2B5EF4-FFF2-40B4-BE49-F238E27FC236}">
                <a16:creationId xmlns:a16="http://schemas.microsoft.com/office/drawing/2014/main" id="{E7B2E37C-A39E-A693-DD67-487BB858006B}"/>
              </a:ext>
            </a:extLst>
          </p:cNvPr>
          <p:cNvPicPr>
            <a:picLocks noChangeAspect="1"/>
          </p:cNvPicPr>
          <p:nvPr/>
        </p:nvPicPr>
        <p:blipFill>
          <a:blip r:embed="rId4"/>
          <a:stretch>
            <a:fillRect/>
          </a:stretch>
        </p:blipFill>
        <p:spPr>
          <a:xfrm>
            <a:off x="26217612" y="-921827"/>
            <a:ext cx="11361738" cy="6885902"/>
          </a:xfrm>
          <a:prstGeom prst="rect">
            <a:avLst/>
          </a:prstGeom>
        </p:spPr>
      </p:pic>
      <p:sp>
        <p:nvSpPr>
          <p:cNvPr id="11" name="TextBox 10">
            <a:extLst>
              <a:ext uri="{FF2B5EF4-FFF2-40B4-BE49-F238E27FC236}">
                <a16:creationId xmlns:a16="http://schemas.microsoft.com/office/drawing/2014/main" id="{49F11D7B-B6D0-199D-E728-34B05D19B8EF}"/>
              </a:ext>
            </a:extLst>
          </p:cNvPr>
          <p:cNvSpPr txBox="1"/>
          <p:nvPr/>
        </p:nvSpPr>
        <p:spPr>
          <a:xfrm>
            <a:off x="26060400" y="5441188"/>
            <a:ext cx="11887200" cy="24006572"/>
          </a:xfrm>
          <a:prstGeom prst="rect">
            <a:avLst/>
          </a:prstGeom>
          <a:noFill/>
        </p:spPr>
        <p:txBody>
          <a:bodyPr wrap="square" rtlCol="0">
            <a:spAutoFit/>
          </a:bodyPr>
          <a:lstStyle/>
          <a:p>
            <a:pPr algn="l"/>
            <a:r>
              <a:rPr lang="en-US" sz="6000" b="1" i="0" u="sng" strike="noStrike" dirty="0">
                <a:effectLst/>
                <a:latin typeface="Open Sans" panose="020B0606030504020204" pitchFamily="34" charset="0"/>
              </a:rPr>
              <a:t>Identity </a:t>
            </a:r>
            <a:r>
              <a:rPr lang="en-US" sz="6000" b="1" u="sng" dirty="0">
                <a:latin typeface="Open Sans" panose="020B0606030504020204" pitchFamily="34" charset="0"/>
              </a:rPr>
              <a:t>and Motivations</a:t>
            </a:r>
            <a:endParaRPr lang="en-US" sz="6000" b="1" i="0" u="sng" strike="noStrike" dirty="0">
              <a:effectLst/>
              <a:latin typeface="Open Sans" panose="020B0606030504020204" pitchFamily="34" charset="0"/>
            </a:endParaRPr>
          </a:p>
          <a:p>
            <a:pPr algn="l"/>
            <a:endParaRPr lang="en-US" sz="4800" dirty="0">
              <a:solidFill>
                <a:srgbClr val="333435"/>
              </a:solidFill>
              <a:latin typeface="Open Sans" panose="020B0606030504020204" pitchFamily="34" charset="0"/>
            </a:endParaRPr>
          </a:p>
          <a:p>
            <a:pPr algn="l"/>
            <a:r>
              <a:rPr lang="en-US" sz="4800" b="0" i="0" u="none" strike="noStrike" dirty="0">
                <a:effectLst/>
                <a:latin typeface="Open Sans" panose="020B0606030504020204" pitchFamily="34" charset="0"/>
              </a:rPr>
              <a:t>A brief background on myself, I am Kishan, a junior Advertising/Public Relations major with minors in Biology on a pre-med track. I am from Illinois, but I went to high school in Ohio when my parents moved a few of their businesses there. On a higher note, I am glad to be in Chicago, but the adjustment to city life is still occurring. While on campus, I have made it my goal to just be as involved as I possibly can be, and some organizations that I am involved in are LUServe, L4C, AMSA, Phi Delta Epsilon, AAHANA, ISA, Hearts 4 the Homeless, HSO, MSF, and a few others. A big portion of my involvement has revolved around service intentionally, largely for my passion for the cause now and in the future as a physician, but also because it has drastically shaped the person I have become. </a:t>
            </a:r>
          </a:p>
          <a:p>
            <a:pPr algn="l"/>
            <a:endParaRPr lang="en-US" sz="4800" dirty="0">
              <a:latin typeface="Open Sans" panose="020B0606030504020204" pitchFamily="34" charset="0"/>
            </a:endParaRPr>
          </a:p>
          <a:p>
            <a:pPr algn="l"/>
            <a:r>
              <a:rPr lang="en-US" sz="4800" dirty="0">
                <a:latin typeface="Open Sans" panose="020B0606030504020204" pitchFamily="34" charset="0"/>
              </a:rPr>
              <a:t>After first learning about this opportunity, I was curious to create a connection with my professional aspirations of becoming a physician with attempting to learn more about the individuals that consider Misericordia their home.</a:t>
            </a:r>
            <a:endParaRPr lang="en-US" sz="4800" b="0" i="0" u="none" strike="noStrike" dirty="0">
              <a:effectLst/>
              <a:latin typeface="Open Sans" panose="020B0606030504020204" pitchFamily="34" charset="0"/>
            </a:endParaRPr>
          </a:p>
        </p:txBody>
      </p:sp>
      <p:sp>
        <p:nvSpPr>
          <p:cNvPr id="12" name="TextBox 11">
            <a:extLst>
              <a:ext uri="{FF2B5EF4-FFF2-40B4-BE49-F238E27FC236}">
                <a16:creationId xmlns:a16="http://schemas.microsoft.com/office/drawing/2014/main" id="{A1FA3AC0-8AF3-0195-9795-8F16786B05F9}"/>
              </a:ext>
            </a:extLst>
          </p:cNvPr>
          <p:cNvSpPr txBox="1"/>
          <p:nvPr/>
        </p:nvSpPr>
        <p:spPr>
          <a:xfrm>
            <a:off x="457200" y="5441188"/>
            <a:ext cx="12124944" cy="18004929"/>
          </a:xfrm>
          <a:prstGeom prst="rect">
            <a:avLst/>
          </a:prstGeom>
          <a:noFill/>
        </p:spPr>
        <p:txBody>
          <a:bodyPr wrap="square" rtlCol="0">
            <a:spAutoFit/>
          </a:bodyPr>
          <a:lstStyle/>
          <a:p>
            <a:r>
              <a:rPr lang="en-US" sz="6000" b="1" u="sng" dirty="0">
                <a:latin typeface="Open Sans" panose="020B0606030504020204" pitchFamily="34" charset="0"/>
                <a:ea typeface="Open Sans" panose="020B0606030504020204" pitchFamily="34" charset="0"/>
                <a:cs typeface="Open Sans" panose="020B0606030504020204" pitchFamily="34" charset="0"/>
              </a:rPr>
              <a:t>Internship Overview</a:t>
            </a:r>
          </a:p>
          <a:p>
            <a:endParaRPr lang="en-US" sz="4800" dirty="0">
              <a:latin typeface="Open Sans" panose="020B0606030504020204" pitchFamily="34" charset="0"/>
              <a:ea typeface="Open Sans" panose="020B0606030504020204" pitchFamily="34" charset="0"/>
              <a:cs typeface="Open Sans" panose="020B0606030504020204" pitchFamily="34" charset="0"/>
            </a:endParaRPr>
          </a:p>
          <a:p>
            <a:r>
              <a:rPr lang="en-US" sz="4800" dirty="0">
                <a:effectLst/>
                <a:latin typeface="Open Sans" panose="020B0606030504020204" pitchFamily="34" charset="0"/>
                <a:ea typeface="Open Sans" panose="020B0606030504020204" pitchFamily="34" charset="0"/>
                <a:cs typeface="Open Sans" panose="020B0606030504020204" pitchFamily="34" charset="0"/>
              </a:rPr>
              <a:t>This internship is a year long organizational and community leadership opportunity through the lens of a Social Justice Internship placement. As a course suggestion, students will work approximately 10 hours per week (totaling 250-275 hours) over the course of the year. Students will reflect on their work experience in the context of organizational leadership, civic engagement, asset-based community development, leadership in the community, and personal development. </a:t>
            </a:r>
          </a:p>
          <a:p>
            <a:r>
              <a:rPr lang="en-US" sz="4800" dirty="0">
                <a:effectLst/>
                <a:latin typeface="Open Sans" panose="020B0606030504020204" pitchFamily="34" charset="0"/>
                <a:ea typeface="Open Sans" panose="020B0606030504020204" pitchFamily="34" charset="0"/>
                <a:cs typeface="Open Sans" panose="020B0606030504020204" pitchFamily="34" charset="0"/>
              </a:rPr>
              <a:t>Academic internships provide Loyola University Chicago students with an opportunity that is related to this course for purposes of reflection and deeper understanding of the complex inter-connectedness between leadership, organizations and civic engagement as experienced through work. </a:t>
            </a:r>
          </a:p>
          <a:p>
            <a:endParaRPr lang="en-US" sz="48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a:extLst>
              <a:ext uri="{FF2B5EF4-FFF2-40B4-BE49-F238E27FC236}">
                <a16:creationId xmlns:a16="http://schemas.microsoft.com/office/drawing/2014/main" id="{AA32F8DF-4DAD-2689-1B9A-38EF26E79B04}"/>
              </a:ext>
            </a:extLst>
          </p:cNvPr>
          <p:cNvSpPr txBox="1"/>
          <p:nvPr/>
        </p:nvSpPr>
        <p:spPr>
          <a:xfrm>
            <a:off x="13258379" y="24303018"/>
            <a:ext cx="12124944" cy="12893401"/>
          </a:xfrm>
          <a:prstGeom prst="rect">
            <a:avLst/>
          </a:prstGeom>
          <a:noFill/>
        </p:spPr>
        <p:txBody>
          <a:bodyPr wrap="square" rtlCol="0">
            <a:spAutoFit/>
          </a:bodyPr>
          <a:lstStyle/>
          <a:p>
            <a:r>
              <a:rPr lang="en-US" sz="6000" b="1" u="sng" dirty="0">
                <a:latin typeface="Open Sans" panose="020B0606030504020204" pitchFamily="34" charset="0"/>
                <a:ea typeface="Open Sans" panose="020B0606030504020204" pitchFamily="34" charset="0"/>
                <a:cs typeface="Open Sans" panose="020B0606030504020204" pitchFamily="34" charset="0"/>
              </a:rPr>
              <a:t>Reflection</a:t>
            </a:r>
          </a:p>
          <a:p>
            <a:endParaRPr lang="en-US" dirty="0"/>
          </a:p>
          <a:p>
            <a:r>
              <a:rPr lang="en-US" sz="4800" dirty="0">
                <a:latin typeface="Open Sans" panose="020B0606030504020204" pitchFamily="34" charset="0"/>
                <a:ea typeface="Open Sans" panose="020B0606030504020204" pitchFamily="34" charset="0"/>
                <a:cs typeface="Open Sans" panose="020B0606030504020204" pitchFamily="34" charset="0"/>
              </a:rPr>
              <a:t>After coming to a conclusion with my wonderful time at Misericordia, I cannot express the gratitude I have for the experiences I have had. Throughout the year, I have learned to apply many of the lessons the residents have taught me to my everyday life and work. As an EMT, I often provide care to patients with developmental disabilities, many of whom can identify with some of those that are residents at Mis. I hope to continue learning throughout my career and become an advocate for the residents who have taught me more than I can recount.</a:t>
            </a:r>
          </a:p>
        </p:txBody>
      </p:sp>
      <p:pic>
        <p:nvPicPr>
          <p:cNvPr id="17" name="Picture 16" descr="A person standing in front of a group of people sitting at a table&#10;&#10;Description automatically generated with medium confidence">
            <a:extLst>
              <a:ext uri="{FF2B5EF4-FFF2-40B4-BE49-F238E27FC236}">
                <a16:creationId xmlns:a16="http://schemas.microsoft.com/office/drawing/2014/main" id="{432B7E37-0EC6-F1DC-623E-6D3E870F90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638407" y="29416772"/>
            <a:ext cx="8731185" cy="5817151"/>
          </a:xfrm>
          <a:prstGeom prst="rect">
            <a:avLst/>
          </a:prstGeom>
        </p:spPr>
      </p:pic>
      <p:sp>
        <p:nvSpPr>
          <p:cNvPr id="18" name="TextBox 17">
            <a:extLst>
              <a:ext uri="{FF2B5EF4-FFF2-40B4-BE49-F238E27FC236}">
                <a16:creationId xmlns:a16="http://schemas.microsoft.com/office/drawing/2014/main" id="{C82F2900-E369-E962-CB57-92C54011F13C}"/>
              </a:ext>
            </a:extLst>
          </p:cNvPr>
          <p:cNvSpPr txBox="1"/>
          <p:nvPr/>
        </p:nvSpPr>
        <p:spPr>
          <a:xfrm>
            <a:off x="27638407" y="35670440"/>
            <a:ext cx="8520149" cy="1200329"/>
          </a:xfrm>
          <a:prstGeom prst="rect">
            <a:avLst/>
          </a:prstGeom>
          <a:noFill/>
        </p:spPr>
        <p:txBody>
          <a:bodyPr wrap="square" rtlCol="0">
            <a:spAutoFit/>
          </a:bodyPr>
          <a:lstStyle/>
          <a:p>
            <a:pPr algn="ctr"/>
            <a:r>
              <a:rPr lang="en-US" sz="3600" i="1" dirty="0">
                <a:latin typeface="Open Sans" panose="020B0606030504020204" pitchFamily="34" charset="0"/>
                <a:ea typeface="Open Sans" panose="020B0606030504020204" pitchFamily="34" charset="0"/>
                <a:cs typeface="Open Sans" panose="020B0606030504020204" pitchFamily="34" charset="0"/>
              </a:rPr>
              <a:t>Residents using ASL to learn how to play board games</a:t>
            </a:r>
          </a:p>
        </p:txBody>
      </p:sp>
      <p:sp>
        <p:nvSpPr>
          <p:cNvPr id="19" name="TextBox 18">
            <a:extLst>
              <a:ext uri="{FF2B5EF4-FFF2-40B4-BE49-F238E27FC236}">
                <a16:creationId xmlns:a16="http://schemas.microsoft.com/office/drawing/2014/main" id="{F9E79463-B233-394F-2D19-3A5DAC740966}"/>
              </a:ext>
            </a:extLst>
          </p:cNvPr>
          <p:cNvSpPr txBox="1"/>
          <p:nvPr/>
        </p:nvSpPr>
        <p:spPr>
          <a:xfrm>
            <a:off x="14547273" y="3629987"/>
            <a:ext cx="9310254" cy="830997"/>
          </a:xfrm>
          <a:prstGeom prst="rect">
            <a:avLst/>
          </a:prstGeom>
          <a:noFill/>
        </p:spPr>
        <p:txBody>
          <a:bodyPr wrap="square" rtlCol="0">
            <a:spAutoFit/>
          </a:bodyPr>
          <a:lstStyle/>
          <a:p>
            <a:pPr algn="ctr"/>
            <a:r>
              <a:rPr lang="en-US" sz="4800" dirty="0">
                <a:latin typeface="Open Sans" panose="020B0606030504020204" pitchFamily="34" charset="0"/>
                <a:ea typeface="Open Sans" panose="020B0606030504020204" pitchFamily="34" charset="0"/>
                <a:cs typeface="Open Sans" panose="020B0606030504020204" pitchFamily="34" charset="0"/>
              </a:rPr>
              <a:t>Kishan Patel - Intern</a:t>
            </a:r>
          </a:p>
        </p:txBody>
      </p:sp>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1602</TotalTime>
  <Words>656</Words>
  <Application>Microsoft Macintosh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Patel, Kishan</cp:lastModifiedBy>
  <cp:revision>5</cp:revision>
  <dcterms:created xsi:type="dcterms:W3CDTF">2015-10-26T20:35:27Z</dcterms:created>
  <dcterms:modified xsi:type="dcterms:W3CDTF">2023-04-17T18:44:14Z</dcterms:modified>
</cp:coreProperties>
</file>