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38404800" cy="384048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userDrawn="1">
          <p15:clr>
            <a:srgbClr val="A4A3A4"/>
          </p15:clr>
        </p15:guide>
        <p15:guide id="2" pos="120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660033"/>
    <a:srgbClr val="800000"/>
    <a:srgbClr val="FFDBCB"/>
    <a:srgbClr val="FFE2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0" autoAdjust="0"/>
    <p:restoredTop sz="94660"/>
  </p:normalViewPr>
  <p:slideViewPr>
    <p:cSldViewPr snapToGrid="0">
      <p:cViewPr>
        <p:scale>
          <a:sx n="30" d="100"/>
          <a:sy n="30" d="100"/>
        </p:scale>
        <p:origin x="1020" y="66"/>
      </p:cViewPr>
      <p:guideLst>
        <p:guide orient="horz" pos="12096"/>
        <p:guide pos="1209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6285233"/>
            <a:ext cx="32644080" cy="13370560"/>
          </a:xfrm>
        </p:spPr>
        <p:txBody>
          <a:bodyPr anchor="b"/>
          <a:lstStyle>
            <a:lvl1pPr algn="ctr">
              <a:defRPr sz="25200"/>
            </a:lvl1pPr>
          </a:lstStyle>
          <a:p>
            <a:r>
              <a:rPr lang="en-US"/>
              <a:t>Click to edit Master title style</a:t>
            </a:r>
            <a:endParaRPr lang="en-US" dirty="0"/>
          </a:p>
        </p:txBody>
      </p:sp>
      <p:sp>
        <p:nvSpPr>
          <p:cNvPr id="3" name="Subtitle 2"/>
          <p:cNvSpPr>
            <a:spLocks noGrp="1"/>
          </p:cNvSpPr>
          <p:nvPr>
            <p:ph type="subTitle" idx="1"/>
          </p:nvPr>
        </p:nvSpPr>
        <p:spPr>
          <a:xfrm>
            <a:off x="4800600" y="20171413"/>
            <a:ext cx="28803600" cy="9272267"/>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68491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660505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483437" y="2044700"/>
            <a:ext cx="8281035" cy="3254629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640332" y="2044700"/>
            <a:ext cx="24363045" cy="325462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246785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4229677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20330" y="9574541"/>
            <a:ext cx="33124140" cy="15975327"/>
          </a:xfrm>
        </p:spPr>
        <p:txBody>
          <a:bodyPr anchor="b"/>
          <a:lstStyle>
            <a:lvl1pPr>
              <a:defRPr sz="25200"/>
            </a:lvl1pPr>
          </a:lstStyle>
          <a:p>
            <a:r>
              <a:rPr lang="en-US"/>
              <a:t>Click to edit Master title style</a:t>
            </a:r>
            <a:endParaRPr lang="en-US" dirty="0"/>
          </a:p>
        </p:txBody>
      </p:sp>
      <p:sp>
        <p:nvSpPr>
          <p:cNvPr id="3" name="Text Placeholder 2"/>
          <p:cNvSpPr>
            <a:spLocks noGrp="1"/>
          </p:cNvSpPr>
          <p:nvPr>
            <p:ph type="body" idx="1"/>
          </p:nvPr>
        </p:nvSpPr>
        <p:spPr>
          <a:xfrm>
            <a:off x="2620330" y="25701001"/>
            <a:ext cx="33124140" cy="8401047"/>
          </a:xfrm>
        </p:spPr>
        <p:txBody>
          <a:bodyPr/>
          <a:lstStyle>
            <a:lvl1pPr marL="0" indent="0">
              <a:buNone/>
              <a:defRPr sz="10080">
                <a:solidFill>
                  <a:schemeClr val="tx1"/>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022F2F-1DFB-4495-9929-91AA1C47FA66}" type="datetimeFigureOut">
              <a:rPr lang="en-US" smtClean="0"/>
              <a:t>4/15/2023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380599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640330" y="10223500"/>
            <a:ext cx="1632204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9442430" y="10223500"/>
            <a:ext cx="1632204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022F2F-1DFB-4495-9929-91AA1C47FA66}" type="datetimeFigureOut">
              <a:rPr lang="en-US" smtClean="0"/>
              <a:t>4/15/2023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4032291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044708"/>
            <a:ext cx="33124140" cy="742315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45336" y="9414513"/>
            <a:ext cx="16247028"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4" name="Content Placeholder 3"/>
          <p:cNvSpPr>
            <a:spLocks noGrp="1"/>
          </p:cNvSpPr>
          <p:nvPr>
            <p:ph sz="half" idx="2"/>
          </p:nvPr>
        </p:nvSpPr>
        <p:spPr>
          <a:xfrm>
            <a:off x="2645336" y="14028420"/>
            <a:ext cx="16247028"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9442432" y="9414513"/>
            <a:ext cx="16327042"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6" name="Content Placeholder 5"/>
          <p:cNvSpPr>
            <a:spLocks noGrp="1"/>
          </p:cNvSpPr>
          <p:nvPr>
            <p:ph sz="quarter" idx="4"/>
          </p:nvPr>
        </p:nvSpPr>
        <p:spPr>
          <a:xfrm>
            <a:off x="19442432" y="14028420"/>
            <a:ext cx="16327042"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022F2F-1DFB-4495-9929-91AA1C47FA66}" type="datetimeFigureOut">
              <a:rPr lang="en-US" smtClean="0"/>
              <a:t>4/15/2023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746953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022F2F-1DFB-4495-9929-91AA1C47FA66}" type="datetimeFigureOut">
              <a:rPr lang="en-US" smtClean="0"/>
              <a:t>4/15/2023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897962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22F2F-1DFB-4495-9929-91AA1C47FA66}" type="datetimeFigureOut">
              <a:rPr lang="en-US" smtClean="0"/>
              <a:t>4/15/2023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625168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560320"/>
            <a:ext cx="12386548" cy="8961120"/>
          </a:xfrm>
        </p:spPr>
        <p:txBody>
          <a:bodyPr anchor="b"/>
          <a:lstStyle>
            <a:lvl1pPr>
              <a:defRPr sz="13440"/>
            </a:lvl1pPr>
          </a:lstStyle>
          <a:p>
            <a:r>
              <a:rPr lang="en-US"/>
              <a:t>Click to edit Master title style</a:t>
            </a:r>
            <a:endParaRPr lang="en-US" dirty="0"/>
          </a:p>
        </p:txBody>
      </p:sp>
      <p:sp>
        <p:nvSpPr>
          <p:cNvPr id="3" name="Content Placeholder 2"/>
          <p:cNvSpPr>
            <a:spLocks noGrp="1"/>
          </p:cNvSpPr>
          <p:nvPr>
            <p:ph idx="1"/>
          </p:nvPr>
        </p:nvSpPr>
        <p:spPr>
          <a:xfrm>
            <a:off x="16327042" y="5529588"/>
            <a:ext cx="19442430" cy="27292300"/>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645332" y="11521440"/>
            <a:ext cx="12386548"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9C022F2F-1DFB-4495-9929-91AA1C47FA66}" type="datetimeFigureOut">
              <a:rPr lang="en-US" smtClean="0"/>
              <a:t>4/15/2023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901352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560320"/>
            <a:ext cx="12386548" cy="8961120"/>
          </a:xfrm>
        </p:spPr>
        <p:txBody>
          <a:bodyPr anchor="b"/>
          <a:lstStyle>
            <a:lvl1pP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16327042" y="5529588"/>
            <a:ext cx="19442430" cy="27292300"/>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a:t>Click icon to add picture</a:t>
            </a:r>
            <a:endParaRPr lang="en-US" dirty="0"/>
          </a:p>
        </p:txBody>
      </p:sp>
      <p:sp>
        <p:nvSpPr>
          <p:cNvPr id="4" name="Text Placeholder 3"/>
          <p:cNvSpPr>
            <a:spLocks noGrp="1"/>
          </p:cNvSpPr>
          <p:nvPr>
            <p:ph type="body" sz="half" idx="2"/>
          </p:nvPr>
        </p:nvSpPr>
        <p:spPr>
          <a:xfrm>
            <a:off x="2645332" y="11521440"/>
            <a:ext cx="12386548"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9C022F2F-1DFB-4495-9929-91AA1C47FA66}" type="datetimeFigureOut">
              <a:rPr lang="en-US" smtClean="0"/>
              <a:t>4/15/2023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224594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0330" y="2044708"/>
            <a:ext cx="33124140" cy="742315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640330" y="10223500"/>
            <a:ext cx="33124140" cy="2436749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40330" y="35595568"/>
            <a:ext cx="8641080" cy="2044700"/>
          </a:xfrm>
          <a:prstGeom prst="rect">
            <a:avLst/>
          </a:prstGeom>
        </p:spPr>
        <p:txBody>
          <a:bodyPr vert="horz" lIns="91440" tIns="45720" rIns="91440" bIns="45720" rtlCol="0" anchor="ctr"/>
          <a:lstStyle>
            <a:lvl1pPr algn="l">
              <a:defRPr sz="5040">
                <a:solidFill>
                  <a:schemeClr val="tx1">
                    <a:tint val="75000"/>
                  </a:schemeClr>
                </a:solidFill>
              </a:defRPr>
            </a:lvl1pPr>
          </a:lstStyle>
          <a:p>
            <a:fld id="{9C022F2F-1DFB-4495-9929-91AA1C47FA66}" type="datetimeFigureOut">
              <a:rPr lang="en-US" smtClean="0"/>
              <a:t>4/15/2023</a:t>
            </a:fld>
            <a:endParaRPr lang="en-US"/>
          </a:p>
        </p:txBody>
      </p:sp>
      <p:sp>
        <p:nvSpPr>
          <p:cNvPr id="5" name="Footer Placeholder 4"/>
          <p:cNvSpPr>
            <a:spLocks noGrp="1"/>
          </p:cNvSpPr>
          <p:nvPr>
            <p:ph type="ftr" sz="quarter" idx="3"/>
          </p:nvPr>
        </p:nvSpPr>
        <p:spPr>
          <a:xfrm>
            <a:off x="12721590" y="35595568"/>
            <a:ext cx="12961620" cy="2044700"/>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7123390" y="35595568"/>
            <a:ext cx="8641080" cy="2044700"/>
          </a:xfrm>
          <a:prstGeom prst="rect">
            <a:avLst/>
          </a:prstGeom>
        </p:spPr>
        <p:txBody>
          <a:bodyPr vert="horz" lIns="91440" tIns="45720" rIns="91440" bIns="45720" rtlCol="0" anchor="ctr"/>
          <a:lstStyle>
            <a:lvl1pPr algn="r">
              <a:defRPr sz="5040">
                <a:solidFill>
                  <a:schemeClr val="tx1">
                    <a:tint val="75000"/>
                  </a:schemeClr>
                </a:solidFill>
              </a:defRPr>
            </a:lvl1pPr>
          </a:lstStyle>
          <a:p>
            <a:fld id="{0061848D-EA57-4F60-9A14-854C5AAD08F2}" type="slidenum">
              <a:rPr lang="en-US" smtClean="0"/>
              <a:t>‹#›</a:t>
            </a:fld>
            <a:endParaRPr lang="en-US"/>
          </a:p>
        </p:txBody>
      </p:sp>
    </p:spTree>
    <p:extLst>
      <p:ext uri="{BB962C8B-B14F-4D97-AF65-F5344CB8AC3E}">
        <p14:creationId xmlns:p14="http://schemas.microsoft.com/office/powerpoint/2010/main" val="3520027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doi.org/10.1002/evl3.75" TargetMode="External"/><Relationship Id="rId7" Type="http://schemas.openxmlformats.org/officeDocument/2006/relationships/image" Target="../media/image4.png"/><Relationship Id="rId2" Type="http://schemas.openxmlformats.org/officeDocument/2006/relationships/hyperlink" Target="https://doi.org/10.1038/ismej.2010.136" TargetMode="Externa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2.jpeg"/><Relationship Id="rId4" Type="http://schemas.openxmlformats.org/officeDocument/2006/relationships/image" Target="../media/image1.jpe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492C64E-20B7-481C-F197-A12F9F26DBEA}"/>
              </a:ext>
            </a:extLst>
          </p:cNvPr>
          <p:cNvSpPr txBox="1"/>
          <p:nvPr/>
        </p:nvSpPr>
        <p:spPr>
          <a:xfrm>
            <a:off x="12566594" y="0"/>
            <a:ext cx="25838206" cy="4512702"/>
          </a:xfrm>
          <a:prstGeom prst="rect">
            <a:avLst/>
          </a:prstGeom>
          <a:noFill/>
          <a:ln w="12700">
            <a:noFill/>
          </a:ln>
          <a:effectLst/>
        </p:spPr>
        <p:txBody>
          <a:bodyPr wrap="square" rtlCol="0">
            <a:spAutoFit/>
          </a:bodyPr>
          <a:lstStyle/>
          <a:p>
            <a:pPr algn="ctr"/>
            <a:r>
              <a:rPr lang="en-US" sz="7200" b="1" i="0" dirty="0">
                <a:solidFill>
                  <a:srgbClr val="000000"/>
                </a:solidFill>
                <a:effectLst/>
                <a:latin typeface="Times New Roman" panose="02020603050405020304" pitchFamily="18" charset="0"/>
              </a:rPr>
              <a:t>Interactions Displayed by </a:t>
            </a:r>
            <a:r>
              <a:rPr lang="en-US" sz="7200" b="1" i="1" dirty="0" err="1">
                <a:solidFill>
                  <a:srgbClr val="000000"/>
                </a:solidFill>
                <a:effectLst/>
                <a:latin typeface="Times New Roman" panose="02020603050405020304" pitchFamily="18" charset="0"/>
              </a:rPr>
              <a:t>Burkholderia</a:t>
            </a:r>
            <a:r>
              <a:rPr lang="en-US" sz="7200" b="1" i="1" dirty="0">
                <a:solidFill>
                  <a:srgbClr val="000000"/>
                </a:solidFill>
                <a:effectLst/>
                <a:latin typeface="Times New Roman" panose="02020603050405020304" pitchFamily="18" charset="0"/>
              </a:rPr>
              <a:t> </a:t>
            </a:r>
            <a:r>
              <a:rPr lang="en-US" sz="7200" b="1" i="1" dirty="0" err="1">
                <a:solidFill>
                  <a:srgbClr val="000000"/>
                </a:solidFill>
                <a:latin typeface="Times New Roman" panose="02020603050405020304" pitchFamily="18" charset="0"/>
              </a:rPr>
              <a:t>c</a:t>
            </a:r>
            <a:r>
              <a:rPr lang="en-US" sz="7200" b="1" i="1" dirty="0" err="1">
                <a:solidFill>
                  <a:srgbClr val="000000"/>
                </a:solidFill>
                <a:effectLst/>
                <a:latin typeface="Times New Roman" panose="02020603050405020304" pitchFamily="18" charset="0"/>
              </a:rPr>
              <a:t>enocepacia</a:t>
            </a:r>
            <a:r>
              <a:rPr lang="en-US" sz="7200" b="1" i="1" dirty="0">
                <a:solidFill>
                  <a:srgbClr val="000000"/>
                </a:solidFill>
                <a:effectLst/>
                <a:latin typeface="Times New Roman" panose="02020603050405020304" pitchFamily="18" charset="0"/>
              </a:rPr>
              <a:t> </a:t>
            </a:r>
            <a:r>
              <a:rPr lang="en-US" sz="7200" b="1" i="0" dirty="0">
                <a:solidFill>
                  <a:srgbClr val="000000"/>
                </a:solidFill>
                <a:effectLst/>
                <a:latin typeface="Times New Roman" panose="02020603050405020304" pitchFamily="18" charset="0"/>
              </a:rPr>
              <a:t>Morphotypes When Grown in Mixed Cultures</a:t>
            </a:r>
          </a:p>
          <a:p>
            <a:pPr algn="ctr"/>
            <a:r>
              <a:rPr lang="en-US" sz="7200" dirty="0">
                <a:solidFill>
                  <a:srgbClr val="000000"/>
                </a:solidFill>
                <a:latin typeface="Times New Roman" panose="02020603050405020304" pitchFamily="18" charset="0"/>
              </a:rPr>
              <a:t>Milan Patel</a:t>
            </a:r>
          </a:p>
          <a:p>
            <a:pPr algn="ctr"/>
            <a:r>
              <a:rPr lang="en-US" sz="7200" dirty="0">
                <a:solidFill>
                  <a:srgbClr val="000000"/>
                </a:solidFill>
                <a:latin typeface="Times New Roman" panose="02020603050405020304" pitchFamily="18" charset="0"/>
              </a:rPr>
              <a:t>Advisor: Dr. Caroline Turner</a:t>
            </a:r>
          </a:p>
        </p:txBody>
      </p:sp>
      <p:sp>
        <p:nvSpPr>
          <p:cNvPr id="6" name="TextBox 5">
            <a:extLst>
              <a:ext uri="{FF2B5EF4-FFF2-40B4-BE49-F238E27FC236}">
                <a16:creationId xmlns:a16="http://schemas.microsoft.com/office/drawing/2014/main" id="{E5F8EF53-2881-6715-4C48-850F4B4A525D}"/>
              </a:ext>
            </a:extLst>
          </p:cNvPr>
          <p:cNvSpPr txBox="1"/>
          <p:nvPr/>
        </p:nvSpPr>
        <p:spPr>
          <a:xfrm>
            <a:off x="240633" y="5690728"/>
            <a:ext cx="23876353" cy="1323439"/>
          </a:xfrm>
          <a:prstGeom prst="rect">
            <a:avLst/>
          </a:prstGeom>
          <a:solidFill>
            <a:srgbClr val="990000"/>
          </a:solidFill>
          <a:ln>
            <a:noFill/>
          </a:ln>
          <a:effectLst/>
        </p:spPr>
        <p:txBody>
          <a:bodyPr wrap="square" rtlCol="0">
            <a:spAutoFit/>
          </a:bodyPr>
          <a:lstStyle/>
          <a:p>
            <a:pPr algn="ctr"/>
            <a:r>
              <a:rPr lang="en-US" sz="8000" dirty="0">
                <a:solidFill>
                  <a:schemeClr val="bg1"/>
                </a:solidFill>
              </a:rPr>
              <a:t>Overview</a:t>
            </a:r>
          </a:p>
        </p:txBody>
      </p:sp>
      <p:sp>
        <p:nvSpPr>
          <p:cNvPr id="8" name="TextBox 7">
            <a:extLst>
              <a:ext uri="{FF2B5EF4-FFF2-40B4-BE49-F238E27FC236}">
                <a16:creationId xmlns:a16="http://schemas.microsoft.com/office/drawing/2014/main" id="{FF26B36A-D6FB-329C-BE7C-BF36A30389FD}"/>
              </a:ext>
            </a:extLst>
          </p:cNvPr>
          <p:cNvSpPr txBox="1"/>
          <p:nvPr/>
        </p:nvSpPr>
        <p:spPr>
          <a:xfrm>
            <a:off x="240633" y="7195287"/>
            <a:ext cx="17325471" cy="6863417"/>
          </a:xfrm>
          <a:prstGeom prst="rect">
            <a:avLst/>
          </a:prstGeom>
          <a:noFill/>
          <a:ln>
            <a:noFill/>
          </a:ln>
        </p:spPr>
        <p:txBody>
          <a:bodyPr wrap="square" rtlCol="0">
            <a:spAutoFit/>
          </a:bodyPr>
          <a:lstStyle/>
          <a:p>
            <a:r>
              <a:rPr lang="en-US" sz="4400" i="1" dirty="0" err="1"/>
              <a:t>Burkholderia</a:t>
            </a:r>
            <a:r>
              <a:rPr lang="en-US" sz="4400" i="1" dirty="0"/>
              <a:t> </a:t>
            </a:r>
            <a:r>
              <a:rPr lang="en-US" sz="4400" i="1" dirty="0" err="1"/>
              <a:t>cenocepacia</a:t>
            </a:r>
            <a:r>
              <a:rPr lang="en-US" sz="4400" i="1" dirty="0"/>
              <a:t> </a:t>
            </a:r>
            <a:r>
              <a:rPr lang="en-US" sz="4400" dirty="0"/>
              <a:t>is an opportunistic pathogen that commonly forms biofilms in the lungs of cystic fibrosis patients. The bacteria's unique morphotypes, including studded, ruffed spreader, and wrinkly, have been shown to differ in fitness, biofilm production, and other characteristics. However, it is unclear how these different strains interact in mixed cultures. In this study, we aim to assess the interactions between morphologically different </a:t>
            </a:r>
            <a:r>
              <a:rPr lang="en-US" sz="4400" i="1" dirty="0"/>
              <a:t>B. </a:t>
            </a:r>
            <a:r>
              <a:rPr lang="en-US" sz="4400" i="1" dirty="0" err="1"/>
              <a:t>cenocepacia</a:t>
            </a:r>
            <a:r>
              <a:rPr lang="en-US" sz="4400" i="1" dirty="0"/>
              <a:t> </a:t>
            </a:r>
            <a:r>
              <a:rPr lang="en-US" sz="4400" dirty="0"/>
              <a:t>strains in mixed cultures and determine if they may exhibit a synergistic or antagonistic relationship. Our results may shed light on the interactions that underlying </a:t>
            </a:r>
            <a:r>
              <a:rPr lang="en-US" sz="4400" i="1" dirty="0"/>
              <a:t>B. </a:t>
            </a:r>
            <a:r>
              <a:rPr lang="en-US" sz="4400" i="1" dirty="0" err="1"/>
              <a:t>cenocepacia</a:t>
            </a:r>
            <a:r>
              <a:rPr lang="en-US" sz="4400" i="1" dirty="0"/>
              <a:t> </a:t>
            </a:r>
            <a:r>
              <a:rPr lang="en-US" sz="4400" dirty="0"/>
              <a:t>morphotypes display when grown in mixed culture.</a:t>
            </a:r>
          </a:p>
        </p:txBody>
      </p:sp>
      <p:sp>
        <p:nvSpPr>
          <p:cNvPr id="17" name="Rectangle 16">
            <a:extLst>
              <a:ext uri="{FF2B5EF4-FFF2-40B4-BE49-F238E27FC236}">
                <a16:creationId xmlns:a16="http://schemas.microsoft.com/office/drawing/2014/main" id="{DA02FBED-B737-5EE0-F9D7-5ACB5401DB35}"/>
              </a:ext>
            </a:extLst>
          </p:cNvPr>
          <p:cNvSpPr/>
          <p:nvPr/>
        </p:nvSpPr>
        <p:spPr>
          <a:xfrm>
            <a:off x="0" y="4524314"/>
            <a:ext cx="38404800" cy="43269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1878D105-7551-0073-9EFE-1105B04993D8}"/>
              </a:ext>
            </a:extLst>
          </p:cNvPr>
          <p:cNvSpPr txBox="1"/>
          <p:nvPr/>
        </p:nvSpPr>
        <p:spPr>
          <a:xfrm>
            <a:off x="25885205" y="26874554"/>
            <a:ext cx="12127830" cy="1323439"/>
          </a:xfrm>
          <a:prstGeom prst="rect">
            <a:avLst/>
          </a:prstGeom>
          <a:solidFill>
            <a:srgbClr val="990000"/>
          </a:solidFill>
        </p:spPr>
        <p:txBody>
          <a:bodyPr wrap="square" rtlCol="0">
            <a:spAutoFit/>
          </a:bodyPr>
          <a:lstStyle>
            <a:defPPr>
              <a:defRPr lang="en-US"/>
            </a:defPPr>
            <a:lvl1pPr algn="ctr">
              <a:defRPr sz="8000">
                <a:solidFill>
                  <a:schemeClr val="bg1"/>
                </a:solidFill>
              </a:defRPr>
            </a:lvl1pPr>
          </a:lstStyle>
          <a:p>
            <a:r>
              <a:rPr lang="en-US" dirty="0"/>
              <a:t>References</a:t>
            </a:r>
          </a:p>
        </p:txBody>
      </p:sp>
      <p:sp>
        <p:nvSpPr>
          <p:cNvPr id="19" name="TextBox 18">
            <a:extLst>
              <a:ext uri="{FF2B5EF4-FFF2-40B4-BE49-F238E27FC236}">
                <a16:creationId xmlns:a16="http://schemas.microsoft.com/office/drawing/2014/main" id="{9634C37B-D497-BF54-7C65-3C0DCDE79149}"/>
              </a:ext>
            </a:extLst>
          </p:cNvPr>
          <p:cNvSpPr txBox="1"/>
          <p:nvPr/>
        </p:nvSpPr>
        <p:spPr>
          <a:xfrm>
            <a:off x="17560407" y="13565950"/>
            <a:ext cx="6556579" cy="1569660"/>
          </a:xfrm>
          <a:prstGeom prst="rect">
            <a:avLst/>
          </a:prstGeom>
          <a:noFill/>
        </p:spPr>
        <p:txBody>
          <a:bodyPr wrap="square" rtlCol="0">
            <a:spAutoFit/>
          </a:bodyPr>
          <a:lstStyle/>
          <a:p>
            <a:r>
              <a:rPr lang="en-US" sz="3200" dirty="0"/>
              <a:t>Colony morphology and characteristics of </a:t>
            </a:r>
            <a:r>
              <a:rPr lang="en-US" sz="3200" i="1" dirty="0" err="1"/>
              <a:t>Burkholderia</a:t>
            </a:r>
            <a:r>
              <a:rPr lang="en-US" sz="3200" i="1" dirty="0"/>
              <a:t> </a:t>
            </a:r>
            <a:r>
              <a:rPr lang="en-US" sz="3200" i="1" dirty="0" err="1"/>
              <a:t>cenocepacia</a:t>
            </a:r>
            <a:r>
              <a:rPr lang="en-US" sz="3200" i="1" dirty="0"/>
              <a:t> </a:t>
            </a:r>
            <a:r>
              <a:rPr lang="en-US" sz="3200" dirty="0"/>
              <a:t>(</a:t>
            </a:r>
            <a:r>
              <a:rPr lang="en-US" sz="3200" dirty="0" err="1"/>
              <a:t>Poltak</a:t>
            </a:r>
            <a:r>
              <a:rPr lang="en-US" sz="3200" dirty="0"/>
              <a:t> et al., 2011)</a:t>
            </a:r>
          </a:p>
        </p:txBody>
      </p:sp>
      <p:sp>
        <p:nvSpPr>
          <p:cNvPr id="20" name="TextBox 19">
            <a:extLst>
              <a:ext uri="{FF2B5EF4-FFF2-40B4-BE49-F238E27FC236}">
                <a16:creationId xmlns:a16="http://schemas.microsoft.com/office/drawing/2014/main" id="{80C3FFE3-F5CB-A01B-58F4-8ED904C0FCEF}"/>
              </a:ext>
            </a:extLst>
          </p:cNvPr>
          <p:cNvSpPr txBox="1"/>
          <p:nvPr/>
        </p:nvSpPr>
        <p:spPr>
          <a:xfrm>
            <a:off x="25885205" y="28197993"/>
            <a:ext cx="12127830" cy="6494085"/>
          </a:xfrm>
          <a:prstGeom prst="rect">
            <a:avLst/>
          </a:prstGeom>
          <a:noFill/>
        </p:spPr>
        <p:txBody>
          <a:bodyPr wrap="square" rtlCol="0">
            <a:spAutoFit/>
          </a:bodyPr>
          <a:lstStyle/>
          <a:p>
            <a:r>
              <a:rPr lang="en-US" sz="3200" b="0" i="0" dirty="0" err="1">
                <a:solidFill>
                  <a:srgbClr val="212121"/>
                </a:solidFill>
                <a:effectLst/>
                <a:latin typeface="BlinkMacSystemFont"/>
              </a:rPr>
              <a:t>Poltak</a:t>
            </a:r>
            <a:r>
              <a:rPr lang="en-US" sz="3200" b="0" i="0" dirty="0">
                <a:solidFill>
                  <a:srgbClr val="212121"/>
                </a:solidFill>
                <a:effectLst/>
                <a:latin typeface="BlinkMacSystemFont"/>
              </a:rPr>
              <a:t>, S. R., &amp; Cooper, V. S. (2011). Ecological succession in long-term experimentally evolved biofilms produces synergistic communities. </a:t>
            </a:r>
            <a:r>
              <a:rPr lang="en-US" sz="3200" b="0" i="1" dirty="0">
                <a:solidFill>
                  <a:srgbClr val="212121"/>
                </a:solidFill>
                <a:effectLst/>
                <a:latin typeface="BlinkMacSystemFont"/>
              </a:rPr>
              <a:t>The ISME journal</a:t>
            </a:r>
            <a:r>
              <a:rPr lang="en-US" sz="3200" b="0" i="0" dirty="0">
                <a:solidFill>
                  <a:srgbClr val="212121"/>
                </a:solidFill>
                <a:effectLst/>
                <a:latin typeface="BlinkMacSystemFont"/>
              </a:rPr>
              <a:t>, </a:t>
            </a:r>
            <a:r>
              <a:rPr lang="en-US" sz="3200" b="0" i="1" dirty="0">
                <a:solidFill>
                  <a:srgbClr val="212121"/>
                </a:solidFill>
                <a:effectLst/>
                <a:latin typeface="BlinkMacSystemFont"/>
              </a:rPr>
              <a:t>5</a:t>
            </a:r>
            <a:r>
              <a:rPr lang="en-US" sz="3200" b="0" i="0" dirty="0">
                <a:solidFill>
                  <a:srgbClr val="212121"/>
                </a:solidFill>
                <a:effectLst/>
                <a:latin typeface="BlinkMacSystemFont"/>
              </a:rPr>
              <a:t>(3), 369–378. </a:t>
            </a:r>
            <a:r>
              <a:rPr lang="en-US" sz="3200" b="0" i="0" dirty="0">
                <a:solidFill>
                  <a:srgbClr val="212121"/>
                </a:solidFill>
                <a:effectLst/>
                <a:latin typeface="BlinkMacSystemFont"/>
                <a:hlinkClick r:id="rId2"/>
              </a:rPr>
              <a:t>https://doi.org/10.1038/ismej.2010.136</a:t>
            </a:r>
            <a:endParaRPr lang="en-US" sz="3200" b="0" i="0" dirty="0">
              <a:solidFill>
                <a:srgbClr val="212121"/>
              </a:solidFill>
              <a:effectLst/>
              <a:latin typeface="BlinkMacSystemFont"/>
            </a:endParaRPr>
          </a:p>
          <a:p>
            <a:endParaRPr lang="en-US" sz="3200" dirty="0">
              <a:solidFill>
                <a:srgbClr val="212121"/>
              </a:solidFill>
              <a:latin typeface="BlinkMacSystemFont"/>
            </a:endParaRPr>
          </a:p>
          <a:p>
            <a:r>
              <a:rPr lang="en-US" sz="3200" b="0" i="0" dirty="0">
                <a:solidFill>
                  <a:srgbClr val="212121"/>
                </a:solidFill>
                <a:effectLst/>
                <a:latin typeface="BlinkMacSystemFont"/>
              </a:rPr>
              <a:t>Turner, C.B., Marshall, C.W. and Cooper, V.S. (2018), Parallel genetic adaptation across environments differing in mode of growth or resource availability. Evolution Letters, 2: 355-367. </a:t>
            </a:r>
            <a:r>
              <a:rPr lang="en-US" sz="3200" b="0" i="0" dirty="0">
                <a:solidFill>
                  <a:srgbClr val="212121"/>
                </a:solidFill>
                <a:effectLst/>
                <a:latin typeface="BlinkMacSystemFont"/>
                <a:hlinkClick r:id="rId3"/>
              </a:rPr>
              <a:t>https://doi.org/10.1002/evl3.75</a:t>
            </a:r>
            <a:endParaRPr lang="en-US" sz="3200" b="0" i="0" dirty="0">
              <a:solidFill>
                <a:srgbClr val="212121"/>
              </a:solidFill>
              <a:effectLst/>
              <a:latin typeface="BlinkMacSystemFont"/>
            </a:endParaRPr>
          </a:p>
          <a:p>
            <a:endParaRPr lang="en-US" sz="3200" dirty="0">
              <a:solidFill>
                <a:srgbClr val="212121"/>
              </a:solidFill>
              <a:latin typeface="BlinkMacSystemFont"/>
            </a:endParaRPr>
          </a:p>
          <a:p>
            <a:r>
              <a:rPr lang="en-US" sz="3200" b="0" i="0" dirty="0" err="1">
                <a:solidFill>
                  <a:srgbClr val="212121"/>
                </a:solidFill>
                <a:effectLst/>
                <a:latin typeface="BlinkMacSystemFont"/>
              </a:rPr>
              <a:t>Loreau</a:t>
            </a:r>
            <a:r>
              <a:rPr lang="en-US" sz="3200" b="0" i="0" dirty="0">
                <a:solidFill>
                  <a:srgbClr val="212121"/>
                </a:solidFill>
                <a:effectLst/>
                <a:latin typeface="BlinkMacSystemFont"/>
              </a:rPr>
              <a:t>, M., &amp; Hector, A. (2001). Partitioning selection and complementarity in biodiversity experiments. Nature, 412(6842), 72–76. https://doi.org/10.1038/35083573</a:t>
            </a:r>
          </a:p>
          <a:p>
            <a:endParaRPr lang="en-US" sz="3200" dirty="0"/>
          </a:p>
        </p:txBody>
      </p:sp>
      <p:sp>
        <p:nvSpPr>
          <p:cNvPr id="34" name="Rectangle 33">
            <a:extLst>
              <a:ext uri="{FF2B5EF4-FFF2-40B4-BE49-F238E27FC236}">
                <a16:creationId xmlns:a16="http://schemas.microsoft.com/office/drawing/2014/main" id="{066A064F-CC41-9F91-A155-1A2FFC6F17DA}"/>
              </a:ext>
            </a:extLst>
          </p:cNvPr>
          <p:cNvSpPr/>
          <p:nvPr/>
        </p:nvSpPr>
        <p:spPr>
          <a:xfrm>
            <a:off x="-261257" y="36367108"/>
            <a:ext cx="38666056" cy="203769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Loyola University Chicago</a:t>
            </a:r>
          </a:p>
          <a:p>
            <a:pPr algn="ctr"/>
            <a:r>
              <a:rPr lang="en-US" dirty="0"/>
              <a:t>Department of Biology</a:t>
            </a:r>
          </a:p>
        </p:txBody>
      </p:sp>
      <p:sp>
        <p:nvSpPr>
          <p:cNvPr id="3" name="TextBox 2">
            <a:extLst>
              <a:ext uri="{FF2B5EF4-FFF2-40B4-BE49-F238E27FC236}">
                <a16:creationId xmlns:a16="http://schemas.microsoft.com/office/drawing/2014/main" id="{513C96A0-B7AE-377A-86CB-DAD809802DAD}"/>
              </a:ext>
            </a:extLst>
          </p:cNvPr>
          <p:cNvSpPr txBox="1"/>
          <p:nvPr/>
        </p:nvSpPr>
        <p:spPr>
          <a:xfrm>
            <a:off x="391766" y="14934667"/>
            <a:ext cx="12127830" cy="1323439"/>
          </a:xfrm>
          <a:prstGeom prst="rect">
            <a:avLst/>
          </a:prstGeom>
          <a:solidFill>
            <a:srgbClr val="990000"/>
          </a:solidFill>
        </p:spPr>
        <p:txBody>
          <a:bodyPr wrap="square" rtlCol="0">
            <a:spAutoFit/>
          </a:bodyPr>
          <a:lstStyle/>
          <a:p>
            <a:pPr algn="ctr"/>
            <a:r>
              <a:rPr lang="en-US" sz="8000" dirty="0">
                <a:solidFill>
                  <a:schemeClr val="bg1"/>
                </a:solidFill>
              </a:rPr>
              <a:t>Methods</a:t>
            </a:r>
          </a:p>
        </p:txBody>
      </p:sp>
      <p:sp>
        <p:nvSpPr>
          <p:cNvPr id="4" name="TextBox 3">
            <a:extLst>
              <a:ext uri="{FF2B5EF4-FFF2-40B4-BE49-F238E27FC236}">
                <a16:creationId xmlns:a16="http://schemas.microsoft.com/office/drawing/2014/main" id="{95D5B544-90B0-7C39-0B91-AB7F316CDEB0}"/>
              </a:ext>
            </a:extLst>
          </p:cNvPr>
          <p:cNvSpPr txBox="1"/>
          <p:nvPr/>
        </p:nvSpPr>
        <p:spPr>
          <a:xfrm>
            <a:off x="391765" y="16269904"/>
            <a:ext cx="12127831" cy="2308324"/>
          </a:xfrm>
          <a:prstGeom prst="rect">
            <a:avLst/>
          </a:prstGeom>
          <a:noFill/>
        </p:spPr>
        <p:txBody>
          <a:bodyPr wrap="square" rtlCol="0">
            <a:spAutoFit/>
          </a:bodyPr>
          <a:lstStyle/>
          <a:p>
            <a:r>
              <a:rPr lang="en-US" sz="3600" i="1" dirty="0" err="1"/>
              <a:t>Burkholderia</a:t>
            </a:r>
            <a:r>
              <a:rPr lang="en-US" sz="3600" i="1" dirty="0"/>
              <a:t> </a:t>
            </a:r>
            <a:r>
              <a:rPr lang="en-US" sz="3600" i="1" dirty="0" err="1"/>
              <a:t>cenocepacia</a:t>
            </a:r>
            <a:r>
              <a:rPr lang="en-US" sz="3600" i="1" dirty="0"/>
              <a:t> </a:t>
            </a:r>
            <a:r>
              <a:rPr lang="en-US" sz="3600" dirty="0"/>
              <a:t>colonies that were selected for biofilm growth in both high carbon (1% C) and low carbon (0.03% C) solutions while also displaying unique morphologies were revived from the Turner et al. stock.</a:t>
            </a:r>
          </a:p>
        </p:txBody>
      </p:sp>
      <p:pic>
        <p:nvPicPr>
          <p:cNvPr id="5" name="Picture 10">
            <a:extLst>
              <a:ext uri="{FF2B5EF4-FFF2-40B4-BE49-F238E27FC236}">
                <a16:creationId xmlns:a16="http://schemas.microsoft.com/office/drawing/2014/main" id="{4DD07B72-6964-AF1C-65E5-C3BA15B4BA4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453" y="18833429"/>
            <a:ext cx="4979408" cy="397241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2">
            <a:extLst>
              <a:ext uri="{FF2B5EF4-FFF2-40B4-BE49-F238E27FC236}">
                <a16:creationId xmlns:a16="http://schemas.microsoft.com/office/drawing/2014/main" id="{5F6CE90E-4199-A746-92C9-B01701488CA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66835" y="18778763"/>
            <a:ext cx="4999759" cy="3972411"/>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73E0AB61-8A94-F930-7B2F-C6E1EA66C0E0}"/>
              </a:ext>
            </a:extLst>
          </p:cNvPr>
          <p:cNvSpPr txBox="1"/>
          <p:nvPr/>
        </p:nvSpPr>
        <p:spPr>
          <a:xfrm>
            <a:off x="392453" y="22896973"/>
            <a:ext cx="4979408" cy="1569660"/>
          </a:xfrm>
          <a:prstGeom prst="rect">
            <a:avLst/>
          </a:prstGeom>
          <a:noFill/>
        </p:spPr>
        <p:txBody>
          <a:bodyPr wrap="square" rtlCol="0">
            <a:spAutoFit/>
          </a:bodyPr>
          <a:lstStyle/>
          <a:p>
            <a:r>
              <a:rPr lang="en-US" sz="3200" dirty="0"/>
              <a:t>CBT 895 and CBT 896 were low carbon selected (Turner et al., 2018)</a:t>
            </a:r>
          </a:p>
        </p:txBody>
      </p:sp>
      <p:sp>
        <p:nvSpPr>
          <p:cNvPr id="26" name="TextBox 25">
            <a:extLst>
              <a:ext uri="{FF2B5EF4-FFF2-40B4-BE49-F238E27FC236}">
                <a16:creationId xmlns:a16="http://schemas.microsoft.com/office/drawing/2014/main" id="{47773520-573E-AE0F-7A7E-FDA01EF2EBB4}"/>
              </a:ext>
            </a:extLst>
          </p:cNvPr>
          <p:cNvSpPr txBox="1"/>
          <p:nvPr/>
        </p:nvSpPr>
        <p:spPr>
          <a:xfrm>
            <a:off x="7540188" y="22805840"/>
            <a:ext cx="4979408" cy="1569660"/>
          </a:xfrm>
          <a:prstGeom prst="rect">
            <a:avLst/>
          </a:prstGeom>
          <a:noFill/>
        </p:spPr>
        <p:txBody>
          <a:bodyPr wrap="square" rtlCol="0">
            <a:spAutoFit/>
          </a:bodyPr>
          <a:lstStyle/>
          <a:p>
            <a:r>
              <a:rPr lang="en-US" sz="3200" dirty="0"/>
              <a:t>CBT 901 and CBT 902 were high carbon selected (Turner et al., 2018)</a:t>
            </a:r>
          </a:p>
        </p:txBody>
      </p:sp>
      <p:sp>
        <p:nvSpPr>
          <p:cNvPr id="27" name="TextBox 26">
            <a:extLst>
              <a:ext uri="{FF2B5EF4-FFF2-40B4-BE49-F238E27FC236}">
                <a16:creationId xmlns:a16="http://schemas.microsoft.com/office/drawing/2014/main" id="{362CA33F-30A0-DD22-7774-442D39C04C00}"/>
              </a:ext>
            </a:extLst>
          </p:cNvPr>
          <p:cNvSpPr txBox="1"/>
          <p:nvPr/>
        </p:nvSpPr>
        <p:spPr>
          <a:xfrm>
            <a:off x="391767" y="24446652"/>
            <a:ext cx="12127829" cy="11172289"/>
          </a:xfrm>
          <a:prstGeom prst="rect">
            <a:avLst/>
          </a:prstGeom>
          <a:noFill/>
        </p:spPr>
        <p:txBody>
          <a:bodyPr wrap="square" rtlCol="0">
            <a:spAutoFit/>
          </a:bodyPr>
          <a:lstStyle/>
          <a:p>
            <a:r>
              <a:rPr lang="en-US" sz="3600" dirty="0"/>
              <a:t>After growth and conditioning of the bacteria in 1% high carbon M9 galactose minimal media, mixed populations (CBT 895+896 and CBT 901+902) were created. Mixed population cultures were plated, counted, and then assessed via two simple metrics:</a:t>
            </a:r>
          </a:p>
          <a:p>
            <a:endParaRPr lang="en-US" sz="3600" dirty="0"/>
          </a:p>
          <a:p>
            <a:pPr marL="514350" indent="-514350">
              <a:buAutoNum type="arabicPeriod"/>
            </a:pPr>
            <a:r>
              <a:rPr lang="en-US" sz="3600" b="1" u="sng" dirty="0"/>
              <a:t>Predicted additive method</a:t>
            </a:r>
            <a:r>
              <a:rPr lang="en-US" sz="3600" dirty="0"/>
              <a:t>: This metric was created by adding the sum of the counted colonies in monoculture. If the number of observed colonies grown in mixed cultures was close to the predicted additive number, it would suggest no competition was present within the two strains.</a:t>
            </a:r>
          </a:p>
          <a:p>
            <a:pPr marL="514350" indent="-514350">
              <a:buAutoNum type="arabicPeriod"/>
            </a:pPr>
            <a:r>
              <a:rPr lang="en-US" sz="3600" dirty="0"/>
              <a:t> </a:t>
            </a:r>
            <a:r>
              <a:rPr lang="en-US" sz="3600" b="1" u="sng" dirty="0"/>
              <a:t>Predicted maximum value metric</a:t>
            </a:r>
            <a:r>
              <a:rPr lang="en-US" sz="3600" dirty="0"/>
              <a:t>: This metric was created by taking the maximum value in the observed monocultures for the two populations being competed against in a mixed culture. If the number of observed colonies in mixed culture was close to the calculated maximum value metric, it would suggest pure competition between the two strains.</a:t>
            </a:r>
          </a:p>
          <a:p>
            <a:endParaRPr lang="en-US" sz="3600" dirty="0"/>
          </a:p>
          <a:p>
            <a:r>
              <a:rPr lang="en-US" sz="3600" dirty="0"/>
              <a:t>Finally, two sample t-tests (</a:t>
            </a:r>
            <a:r>
              <a:rPr lang="el-GR" sz="3600" dirty="0"/>
              <a:t>α</a:t>
            </a:r>
            <a:r>
              <a:rPr lang="en-US" sz="3600" dirty="0"/>
              <a:t>=0.05) were performed to determine any significant differences between the observed colonies and expected values.</a:t>
            </a:r>
          </a:p>
        </p:txBody>
      </p:sp>
      <p:sp>
        <p:nvSpPr>
          <p:cNvPr id="28" name="TextBox 27">
            <a:extLst>
              <a:ext uri="{FF2B5EF4-FFF2-40B4-BE49-F238E27FC236}">
                <a16:creationId xmlns:a16="http://schemas.microsoft.com/office/drawing/2014/main" id="{371D0679-7D0B-CE86-CFB8-708F50D69CDC}"/>
              </a:ext>
            </a:extLst>
          </p:cNvPr>
          <p:cNvSpPr txBox="1"/>
          <p:nvPr/>
        </p:nvSpPr>
        <p:spPr>
          <a:xfrm>
            <a:off x="25885205" y="5832974"/>
            <a:ext cx="12127830" cy="1323439"/>
          </a:xfrm>
          <a:prstGeom prst="rect">
            <a:avLst/>
          </a:prstGeom>
          <a:solidFill>
            <a:srgbClr val="990000"/>
          </a:solidFill>
        </p:spPr>
        <p:txBody>
          <a:bodyPr wrap="square" rtlCol="0">
            <a:spAutoFit/>
          </a:bodyPr>
          <a:lstStyle/>
          <a:p>
            <a:pPr algn="ctr"/>
            <a:r>
              <a:rPr lang="en-US" sz="8000" dirty="0">
                <a:solidFill>
                  <a:schemeClr val="bg1"/>
                </a:solidFill>
              </a:rPr>
              <a:t>Conclusion</a:t>
            </a:r>
          </a:p>
        </p:txBody>
      </p:sp>
      <p:sp>
        <p:nvSpPr>
          <p:cNvPr id="29" name="TextBox 28">
            <a:extLst>
              <a:ext uri="{FF2B5EF4-FFF2-40B4-BE49-F238E27FC236}">
                <a16:creationId xmlns:a16="http://schemas.microsoft.com/office/drawing/2014/main" id="{F9ACA0B6-26D3-2A39-8B24-DDC74BF108CA}"/>
              </a:ext>
            </a:extLst>
          </p:cNvPr>
          <p:cNvSpPr txBox="1"/>
          <p:nvPr/>
        </p:nvSpPr>
        <p:spPr>
          <a:xfrm>
            <a:off x="25885205" y="7166037"/>
            <a:ext cx="12127828" cy="8956298"/>
          </a:xfrm>
          <a:prstGeom prst="rect">
            <a:avLst/>
          </a:prstGeom>
          <a:noFill/>
        </p:spPr>
        <p:txBody>
          <a:bodyPr wrap="square" rtlCol="0">
            <a:spAutoFit/>
          </a:bodyPr>
          <a:lstStyle/>
          <a:p>
            <a:r>
              <a:rPr lang="en-US" sz="4800" dirty="0"/>
              <a:t>The two-sample t-tests resulted in a significant difference between the observed colonies and expected values. The test results suggested that the strains tested did </a:t>
            </a:r>
            <a:r>
              <a:rPr lang="en-US" sz="4800" b="1" dirty="0"/>
              <a:t>not</a:t>
            </a:r>
            <a:r>
              <a:rPr lang="en-US" sz="4800" dirty="0"/>
              <a:t> display pure competition </a:t>
            </a:r>
            <a:r>
              <a:rPr lang="en-US" sz="4800" b="1" dirty="0"/>
              <a:t>nor</a:t>
            </a:r>
            <a:r>
              <a:rPr lang="en-US" sz="4800" dirty="0"/>
              <a:t> did the strains display a complete lack of competition. Interestingly, in the observed 901+902 plates, clear distinguishing colonies for each strain were observable. Relationships between morphotypes of bacterial strains may help shed light on the mechanisms of competition and coexistence in microbial communities.</a:t>
            </a:r>
          </a:p>
        </p:txBody>
      </p:sp>
      <p:sp>
        <p:nvSpPr>
          <p:cNvPr id="30" name="TextBox 29">
            <a:extLst>
              <a:ext uri="{FF2B5EF4-FFF2-40B4-BE49-F238E27FC236}">
                <a16:creationId xmlns:a16="http://schemas.microsoft.com/office/drawing/2014/main" id="{706C6937-B5B1-E0E8-05F3-1132A840F689}"/>
              </a:ext>
            </a:extLst>
          </p:cNvPr>
          <p:cNvSpPr txBox="1"/>
          <p:nvPr/>
        </p:nvSpPr>
        <p:spPr>
          <a:xfrm>
            <a:off x="25901331" y="16288100"/>
            <a:ext cx="12127830" cy="1323439"/>
          </a:xfrm>
          <a:prstGeom prst="rect">
            <a:avLst/>
          </a:prstGeom>
          <a:solidFill>
            <a:srgbClr val="990000"/>
          </a:solidFill>
        </p:spPr>
        <p:txBody>
          <a:bodyPr wrap="square" rtlCol="0">
            <a:spAutoFit/>
          </a:bodyPr>
          <a:lstStyle/>
          <a:p>
            <a:pPr algn="ctr"/>
            <a:r>
              <a:rPr lang="en-US" sz="8000" dirty="0">
                <a:solidFill>
                  <a:schemeClr val="bg1"/>
                </a:solidFill>
              </a:rPr>
              <a:t>Next Steps</a:t>
            </a:r>
          </a:p>
        </p:txBody>
      </p:sp>
      <p:sp>
        <p:nvSpPr>
          <p:cNvPr id="36" name="TextBox 35">
            <a:extLst>
              <a:ext uri="{FF2B5EF4-FFF2-40B4-BE49-F238E27FC236}">
                <a16:creationId xmlns:a16="http://schemas.microsoft.com/office/drawing/2014/main" id="{9C9D8261-3822-6F62-1C74-286766CFCB92}"/>
              </a:ext>
            </a:extLst>
          </p:cNvPr>
          <p:cNvSpPr txBox="1"/>
          <p:nvPr/>
        </p:nvSpPr>
        <p:spPr>
          <a:xfrm>
            <a:off x="25901331" y="18033016"/>
            <a:ext cx="12127828" cy="6740307"/>
          </a:xfrm>
          <a:prstGeom prst="rect">
            <a:avLst/>
          </a:prstGeom>
          <a:noFill/>
        </p:spPr>
        <p:txBody>
          <a:bodyPr wrap="square" rtlCol="0">
            <a:spAutoFit/>
          </a:bodyPr>
          <a:lstStyle/>
          <a:p>
            <a:pPr marL="685800" indent="-685800">
              <a:buFont typeface="Arial" panose="020B0604020202020204" pitchFamily="34" charset="0"/>
              <a:buChar char="•"/>
            </a:pPr>
            <a:r>
              <a:rPr lang="en-US" sz="4800" dirty="0"/>
              <a:t>Use </a:t>
            </a:r>
            <a:r>
              <a:rPr lang="en-US" sz="4800" dirty="0" err="1"/>
              <a:t>Loreau</a:t>
            </a:r>
            <a:r>
              <a:rPr lang="en-US" sz="4800" dirty="0"/>
              <a:t> and Hector’s additive partition of biodiversity effect metric to assess if the CBT 901 and CBT 902 strains exhibit a selection or complementarity effect when grown in mixed culture (</a:t>
            </a:r>
            <a:r>
              <a:rPr lang="en-US" sz="4800" dirty="0" err="1"/>
              <a:t>Loreau</a:t>
            </a:r>
            <a:r>
              <a:rPr lang="en-US" sz="4800" dirty="0"/>
              <a:t> &amp; Hector, 2001)</a:t>
            </a:r>
          </a:p>
          <a:p>
            <a:pPr marL="685800" indent="-685800">
              <a:buFont typeface="Arial" panose="020B0604020202020204" pitchFamily="34" charset="0"/>
              <a:buChar char="•"/>
            </a:pPr>
            <a:r>
              <a:rPr lang="en-US" sz="4800" dirty="0"/>
              <a:t>Run further experiments with a combination of various strains with different morphotypes grown form the Turner et al. experiment</a:t>
            </a:r>
          </a:p>
          <a:p>
            <a:pPr marL="685800" indent="-685800">
              <a:buFont typeface="Arial" panose="020B0604020202020204" pitchFamily="34" charset="0"/>
              <a:buChar char="•"/>
            </a:pPr>
            <a:endParaRPr lang="en-US" sz="4800" dirty="0"/>
          </a:p>
        </p:txBody>
      </p:sp>
      <p:sp>
        <p:nvSpPr>
          <p:cNvPr id="37" name="TextBox 36">
            <a:extLst>
              <a:ext uri="{FF2B5EF4-FFF2-40B4-BE49-F238E27FC236}">
                <a16:creationId xmlns:a16="http://schemas.microsoft.com/office/drawing/2014/main" id="{F937E4E8-9B08-31C7-993B-7E0EB02CA4BB}"/>
              </a:ext>
            </a:extLst>
          </p:cNvPr>
          <p:cNvSpPr txBox="1"/>
          <p:nvPr/>
        </p:nvSpPr>
        <p:spPr>
          <a:xfrm>
            <a:off x="13062918" y="15531113"/>
            <a:ext cx="12127830" cy="1323439"/>
          </a:xfrm>
          <a:prstGeom prst="rect">
            <a:avLst/>
          </a:prstGeom>
          <a:solidFill>
            <a:srgbClr val="990000"/>
          </a:solidFill>
        </p:spPr>
        <p:txBody>
          <a:bodyPr wrap="square" rtlCol="0">
            <a:spAutoFit/>
          </a:bodyPr>
          <a:lstStyle/>
          <a:p>
            <a:pPr algn="ctr"/>
            <a:r>
              <a:rPr lang="en-US" sz="8000" dirty="0">
                <a:solidFill>
                  <a:schemeClr val="bg1"/>
                </a:solidFill>
              </a:rPr>
              <a:t>Results</a:t>
            </a:r>
          </a:p>
        </p:txBody>
      </p:sp>
      <p:sp>
        <p:nvSpPr>
          <p:cNvPr id="38" name="TextBox 37">
            <a:extLst>
              <a:ext uri="{FF2B5EF4-FFF2-40B4-BE49-F238E27FC236}">
                <a16:creationId xmlns:a16="http://schemas.microsoft.com/office/drawing/2014/main" id="{DC68AFFD-9C86-3B28-0262-DFA98DA515AF}"/>
              </a:ext>
            </a:extLst>
          </p:cNvPr>
          <p:cNvSpPr txBox="1"/>
          <p:nvPr/>
        </p:nvSpPr>
        <p:spPr>
          <a:xfrm>
            <a:off x="13062917" y="26345942"/>
            <a:ext cx="12127828" cy="1077218"/>
          </a:xfrm>
          <a:prstGeom prst="rect">
            <a:avLst/>
          </a:prstGeom>
          <a:noFill/>
        </p:spPr>
        <p:txBody>
          <a:bodyPr wrap="square" rtlCol="0">
            <a:spAutoFit/>
          </a:bodyPr>
          <a:lstStyle/>
          <a:p>
            <a:r>
              <a:rPr lang="en-US" sz="3200" dirty="0"/>
              <a:t>*Note: For observed CBT 901+902 replicates, visible differences in colonies were distinguishable. </a:t>
            </a:r>
          </a:p>
        </p:txBody>
      </p:sp>
      <p:sp>
        <p:nvSpPr>
          <p:cNvPr id="39" name="TextBox 38">
            <a:extLst>
              <a:ext uri="{FF2B5EF4-FFF2-40B4-BE49-F238E27FC236}">
                <a16:creationId xmlns:a16="http://schemas.microsoft.com/office/drawing/2014/main" id="{1F287803-E8FE-A35D-70E6-5C6EB5720BB8}"/>
              </a:ext>
            </a:extLst>
          </p:cNvPr>
          <p:cNvSpPr txBox="1"/>
          <p:nvPr/>
        </p:nvSpPr>
        <p:spPr>
          <a:xfrm flipH="1">
            <a:off x="13062917" y="17032262"/>
            <a:ext cx="12127831" cy="2062103"/>
          </a:xfrm>
          <a:prstGeom prst="rect">
            <a:avLst/>
          </a:prstGeom>
          <a:noFill/>
        </p:spPr>
        <p:txBody>
          <a:bodyPr wrap="square" rtlCol="0">
            <a:spAutoFit/>
          </a:bodyPr>
          <a:lstStyle/>
          <a:p>
            <a:r>
              <a:rPr lang="en-US" sz="3200" dirty="0"/>
              <a:t>Additive and maximum correspond to predicted additive metric and predicted maximum value metric, respectively. Replicates 1 and 2 were grown in monoculture, all other replicates were grown in mixed population or predicted values.</a:t>
            </a:r>
          </a:p>
        </p:txBody>
      </p:sp>
      <p:sp>
        <p:nvSpPr>
          <p:cNvPr id="40" name="TextBox 39">
            <a:extLst>
              <a:ext uri="{FF2B5EF4-FFF2-40B4-BE49-F238E27FC236}">
                <a16:creationId xmlns:a16="http://schemas.microsoft.com/office/drawing/2014/main" id="{958C68CF-6FFD-79EC-D33F-E0BE83F27402}"/>
              </a:ext>
            </a:extLst>
          </p:cNvPr>
          <p:cNvSpPr txBox="1"/>
          <p:nvPr/>
        </p:nvSpPr>
        <p:spPr>
          <a:xfrm>
            <a:off x="13062917" y="34706004"/>
            <a:ext cx="12111703" cy="1077218"/>
          </a:xfrm>
          <a:prstGeom prst="rect">
            <a:avLst/>
          </a:prstGeom>
          <a:noFill/>
        </p:spPr>
        <p:txBody>
          <a:bodyPr wrap="square" rtlCol="0">
            <a:spAutoFit/>
          </a:bodyPr>
          <a:lstStyle/>
          <a:p>
            <a:r>
              <a:rPr lang="en-US" sz="3200" dirty="0"/>
              <a:t>*Note: unlike in CBT 901+902 mixed population, individual strains were indistinguishable in the CBT 895+896 population (left black).</a:t>
            </a:r>
          </a:p>
        </p:txBody>
      </p:sp>
      <p:pic>
        <p:nvPicPr>
          <p:cNvPr id="12" name="Picture 11" descr="Graphical user interface&#10;&#10;Description automatically generated with low confidence">
            <a:extLst>
              <a:ext uri="{FF2B5EF4-FFF2-40B4-BE49-F238E27FC236}">
                <a16:creationId xmlns:a16="http://schemas.microsoft.com/office/drawing/2014/main" id="{FCB5E328-FB5D-AD97-4871-64DF406A93A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560406" y="7209123"/>
            <a:ext cx="6556579" cy="5994587"/>
          </a:xfrm>
          <a:prstGeom prst="rect">
            <a:avLst/>
          </a:prstGeom>
        </p:spPr>
      </p:pic>
      <p:pic>
        <p:nvPicPr>
          <p:cNvPr id="14" name="Picture 13" descr="Chart, bar chart&#10;&#10;Description automatically generated">
            <a:extLst>
              <a:ext uri="{FF2B5EF4-FFF2-40B4-BE49-F238E27FC236}">
                <a16:creationId xmlns:a16="http://schemas.microsoft.com/office/drawing/2014/main" id="{36DB2871-FBC0-185C-BB89-E2DE4359BA3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079042" y="19128160"/>
            <a:ext cx="12168968" cy="7310214"/>
          </a:xfrm>
          <a:prstGeom prst="rect">
            <a:avLst/>
          </a:prstGeom>
        </p:spPr>
      </p:pic>
      <p:pic>
        <p:nvPicPr>
          <p:cNvPr id="16" name="Picture 15" descr="Chart, bar chart&#10;&#10;Description automatically generated">
            <a:extLst>
              <a:ext uri="{FF2B5EF4-FFF2-40B4-BE49-F238E27FC236}">
                <a16:creationId xmlns:a16="http://schemas.microsoft.com/office/drawing/2014/main" id="{2EAC6890-72E9-AE0A-9FD0-E0A26A74C9E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3062917" y="27434000"/>
            <a:ext cx="12185093" cy="7319901"/>
          </a:xfrm>
          <a:prstGeom prst="rect">
            <a:avLst/>
          </a:prstGeom>
        </p:spPr>
      </p:pic>
      <p:sp>
        <p:nvSpPr>
          <p:cNvPr id="9" name="Rectangle 8">
            <a:extLst>
              <a:ext uri="{FF2B5EF4-FFF2-40B4-BE49-F238E27FC236}">
                <a16:creationId xmlns:a16="http://schemas.microsoft.com/office/drawing/2014/main" id="{753042DD-C69F-12CD-5277-F141913C82FE}"/>
              </a:ext>
            </a:extLst>
          </p:cNvPr>
          <p:cNvSpPr/>
          <p:nvPr/>
        </p:nvSpPr>
        <p:spPr>
          <a:xfrm>
            <a:off x="0" y="-49891"/>
            <a:ext cx="12566594" cy="469586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11" name="Picture 10" descr="A picture containing logo&#10;&#10;Description automatically generated">
            <a:extLst>
              <a:ext uri="{FF2B5EF4-FFF2-40B4-BE49-F238E27FC236}">
                <a16:creationId xmlns:a16="http://schemas.microsoft.com/office/drawing/2014/main" id="{AE99E0D2-0A25-1D38-B87F-1E9567660766}"/>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17324" y="527436"/>
            <a:ext cx="11374441" cy="3457830"/>
          </a:xfrm>
          <a:prstGeom prst="rect">
            <a:avLst/>
          </a:prstGeom>
        </p:spPr>
      </p:pic>
    </p:spTree>
    <p:extLst>
      <p:ext uri="{BB962C8B-B14F-4D97-AF65-F5344CB8AC3E}">
        <p14:creationId xmlns:p14="http://schemas.microsoft.com/office/powerpoint/2010/main" val="17373313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240</TotalTime>
  <Words>755</Words>
  <Application>Microsoft Office PowerPoint</Application>
  <PresentationFormat>Custom</PresentationFormat>
  <Paragraphs>33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BlinkMacSystemFont</vt:lpstr>
      <vt:lpstr>Calibri</vt:lpstr>
      <vt:lpstr>Calibri Light</vt:lpstr>
      <vt:lpstr>Times New Roman</vt:lpstr>
      <vt:lpstr>Office Theme</vt:lpstr>
      <vt:lpstr>PowerPoint Presentation</vt:lpstr>
    </vt:vector>
  </TitlesOfParts>
  <Company>Loyola University Chicago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Childs, Bethany</dc:creator>
  <cp:lastModifiedBy>milan patel</cp:lastModifiedBy>
  <cp:revision>39</cp:revision>
  <dcterms:created xsi:type="dcterms:W3CDTF">2015-10-26T20:35:27Z</dcterms:created>
  <dcterms:modified xsi:type="dcterms:W3CDTF">2023-04-15T19:30:34Z</dcterms:modified>
</cp:coreProperties>
</file>