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38404800" cy="38404800"/>
  <p:notesSz cx="6858000" cy="9144000"/>
  <p:defaultTextStyle>
    <a:defPPr>
      <a:defRPr lang="en-US"/>
    </a:defPPr>
    <a:lvl1pPr marL="0" algn="l" defTabSz="2468240" rtl="0" eaLnBrk="1" latinLnBrk="0" hangingPunct="1">
      <a:defRPr sz="4836" kern="1200">
        <a:solidFill>
          <a:schemeClr val="tx1"/>
        </a:solidFill>
        <a:latin typeface="+mn-lt"/>
        <a:ea typeface="+mn-ea"/>
        <a:cs typeface="+mn-cs"/>
      </a:defRPr>
    </a:lvl1pPr>
    <a:lvl2pPr marL="1234121" algn="l" defTabSz="2468240" rtl="0" eaLnBrk="1" latinLnBrk="0" hangingPunct="1">
      <a:defRPr sz="4836" kern="1200">
        <a:solidFill>
          <a:schemeClr val="tx1"/>
        </a:solidFill>
        <a:latin typeface="+mn-lt"/>
        <a:ea typeface="+mn-ea"/>
        <a:cs typeface="+mn-cs"/>
      </a:defRPr>
    </a:lvl2pPr>
    <a:lvl3pPr marL="2468240" algn="l" defTabSz="2468240" rtl="0" eaLnBrk="1" latinLnBrk="0" hangingPunct="1">
      <a:defRPr sz="4836" kern="1200">
        <a:solidFill>
          <a:schemeClr val="tx1"/>
        </a:solidFill>
        <a:latin typeface="+mn-lt"/>
        <a:ea typeface="+mn-ea"/>
        <a:cs typeface="+mn-cs"/>
      </a:defRPr>
    </a:lvl3pPr>
    <a:lvl4pPr marL="3702360" algn="l" defTabSz="2468240" rtl="0" eaLnBrk="1" latinLnBrk="0" hangingPunct="1">
      <a:defRPr sz="4836" kern="1200">
        <a:solidFill>
          <a:schemeClr val="tx1"/>
        </a:solidFill>
        <a:latin typeface="+mn-lt"/>
        <a:ea typeface="+mn-ea"/>
        <a:cs typeface="+mn-cs"/>
      </a:defRPr>
    </a:lvl4pPr>
    <a:lvl5pPr marL="4936479" algn="l" defTabSz="2468240" rtl="0" eaLnBrk="1" latinLnBrk="0" hangingPunct="1">
      <a:defRPr sz="4836" kern="1200">
        <a:solidFill>
          <a:schemeClr val="tx1"/>
        </a:solidFill>
        <a:latin typeface="+mn-lt"/>
        <a:ea typeface="+mn-ea"/>
        <a:cs typeface="+mn-cs"/>
      </a:defRPr>
    </a:lvl5pPr>
    <a:lvl6pPr marL="6170601" algn="l" defTabSz="2468240" rtl="0" eaLnBrk="1" latinLnBrk="0" hangingPunct="1">
      <a:defRPr sz="4836" kern="1200">
        <a:solidFill>
          <a:schemeClr val="tx1"/>
        </a:solidFill>
        <a:latin typeface="+mn-lt"/>
        <a:ea typeface="+mn-ea"/>
        <a:cs typeface="+mn-cs"/>
      </a:defRPr>
    </a:lvl6pPr>
    <a:lvl7pPr marL="7404721" algn="l" defTabSz="2468240" rtl="0" eaLnBrk="1" latinLnBrk="0" hangingPunct="1">
      <a:defRPr sz="4836" kern="1200">
        <a:solidFill>
          <a:schemeClr val="tx1"/>
        </a:solidFill>
        <a:latin typeface="+mn-lt"/>
        <a:ea typeface="+mn-ea"/>
        <a:cs typeface="+mn-cs"/>
      </a:defRPr>
    </a:lvl7pPr>
    <a:lvl8pPr marL="8638841" algn="l" defTabSz="2468240" rtl="0" eaLnBrk="1" latinLnBrk="0" hangingPunct="1">
      <a:defRPr sz="4836" kern="1200">
        <a:solidFill>
          <a:schemeClr val="tx1"/>
        </a:solidFill>
        <a:latin typeface="+mn-lt"/>
        <a:ea typeface="+mn-ea"/>
        <a:cs typeface="+mn-cs"/>
      </a:defRPr>
    </a:lvl8pPr>
    <a:lvl9pPr marL="9872961" algn="l" defTabSz="2468240" rtl="0" eaLnBrk="1" latinLnBrk="0" hangingPunct="1">
      <a:defRPr sz="483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4" autoAdjust="0"/>
    <p:restoredTop sz="94135" autoAdjust="0"/>
  </p:normalViewPr>
  <p:slideViewPr>
    <p:cSldViewPr snapToGrid="0" snapToObjects="1" showGuides="1">
      <p:cViewPr varScale="1">
        <p:scale>
          <a:sx n="18" d="100"/>
          <a:sy n="18" d="100"/>
        </p:scale>
        <p:origin x="2912" y="3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4/27/23</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468240" rtl="0" eaLnBrk="1" latinLnBrk="0" hangingPunct="1">
      <a:defRPr sz="3262" kern="1200">
        <a:solidFill>
          <a:schemeClr val="tx1"/>
        </a:solidFill>
        <a:latin typeface="+mn-lt"/>
        <a:ea typeface="+mn-ea"/>
        <a:cs typeface="+mn-cs"/>
      </a:defRPr>
    </a:lvl1pPr>
    <a:lvl2pPr marL="1234121" algn="l" defTabSz="2468240" rtl="0" eaLnBrk="1" latinLnBrk="0" hangingPunct="1">
      <a:defRPr sz="3262" kern="1200">
        <a:solidFill>
          <a:schemeClr val="tx1"/>
        </a:solidFill>
        <a:latin typeface="+mn-lt"/>
        <a:ea typeface="+mn-ea"/>
        <a:cs typeface="+mn-cs"/>
      </a:defRPr>
    </a:lvl2pPr>
    <a:lvl3pPr marL="2468240" algn="l" defTabSz="2468240" rtl="0" eaLnBrk="1" latinLnBrk="0" hangingPunct="1">
      <a:defRPr sz="3262" kern="1200">
        <a:solidFill>
          <a:schemeClr val="tx1"/>
        </a:solidFill>
        <a:latin typeface="+mn-lt"/>
        <a:ea typeface="+mn-ea"/>
        <a:cs typeface="+mn-cs"/>
      </a:defRPr>
    </a:lvl3pPr>
    <a:lvl4pPr marL="3702360" algn="l" defTabSz="2468240" rtl="0" eaLnBrk="1" latinLnBrk="0" hangingPunct="1">
      <a:defRPr sz="3262" kern="1200">
        <a:solidFill>
          <a:schemeClr val="tx1"/>
        </a:solidFill>
        <a:latin typeface="+mn-lt"/>
        <a:ea typeface="+mn-ea"/>
        <a:cs typeface="+mn-cs"/>
      </a:defRPr>
    </a:lvl4pPr>
    <a:lvl5pPr marL="4936479" algn="l" defTabSz="2468240" rtl="0" eaLnBrk="1" latinLnBrk="0" hangingPunct="1">
      <a:defRPr sz="3262" kern="1200">
        <a:solidFill>
          <a:schemeClr val="tx1"/>
        </a:solidFill>
        <a:latin typeface="+mn-lt"/>
        <a:ea typeface="+mn-ea"/>
        <a:cs typeface="+mn-cs"/>
      </a:defRPr>
    </a:lvl5pPr>
    <a:lvl6pPr marL="6170601" algn="l" defTabSz="2468240" rtl="0" eaLnBrk="1" latinLnBrk="0" hangingPunct="1">
      <a:defRPr sz="3262" kern="1200">
        <a:solidFill>
          <a:schemeClr val="tx1"/>
        </a:solidFill>
        <a:latin typeface="+mn-lt"/>
        <a:ea typeface="+mn-ea"/>
        <a:cs typeface="+mn-cs"/>
      </a:defRPr>
    </a:lvl6pPr>
    <a:lvl7pPr marL="7404721" algn="l" defTabSz="2468240" rtl="0" eaLnBrk="1" latinLnBrk="0" hangingPunct="1">
      <a:defRPr sz="3262" kern="1200">
        <a:solidFill>
          <a:schemeClr val="tx1"/>
        </a:solidFill>
        <a:latin typeface="+mn-lt"/>
        <a:ea typeface="+mn-ea"/>
        <a:cs typeface="+mn-cs"/>
      </a:defRPr>
    </a:lvl7pPr>
    <a:lvl8pPr marL="8638841" algn="l" defTabSz="2468240" rtl="0" eaLnBrk="1" latinLnBrk="0" hangingPunct="1">
      <a:defRPr sz="3262" kern="1200">
        <a:solidFill>
          <a:schemeClr val="tx1"/>
        </a:solidFill>
        <a:latin typeface="+mn-lt"/>
        <a:ea typeface="+mn-ea"/>
        <a:cs typeface="+mn-cs"/>
      </a:defRPr>
    </a:lvl8pPr>
    <a:lvl9pPr marL="9872961" algn="l" defTabSz="2468240" rtl="0" eaLnBrk="1" latinLnBrk="0" hangingPunct="1">
      <a:defRPr sz="326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562D05EB-B49D-B944-8EAB-86844C24F05C}"/>
              </a:ext>
            </a:extLst>
          </p:cNvPr>
          <p:cNvSpPr>
            <a:spLocks noGrp="1"/>
          </p:cNvSpPr>
          <p:nvPr>
            <p:ph type="body" sz="quarter" idx="12" hasCustomPrompt="1"/>
          </p:nvPr>
        </p:nvSpPr>
        <p:spPr>
          <a:xfrm>
            <a:off x="6608620" y="718930"/>
            <a:ext cx="25062872" cy="1380798"/>
          </a:xfrm>
          <a:prstGeom prst="rect">
            <a:avLst/>
          </a:prstGeom>
        </p:spPr>
        <p:txBody>
          <a:bodyPr wrap="square">
            <a:spAutoFit/>
          </a:bodyPr>
          <a:lstStyle>
            <a:lvl1pPr marL="0" indent="0" algn="ctr">
              <a:buNone/>
              <a:defRPr sz="8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740B53BB-DD04-8B4D-BB6B-434589C602B5}"/>
              </a:ext>
            </a:extLst>
          </p:cNvPr>
          <p:cNvSpPr>
            <a:spLocks noGrp="1"/>
          </p:cNvSpPr>
          <p:nvPr>
            <p:ph type="body" sz="quarter" idx="11" hasCustomPrompt="1"/>
          </p:nvPr>
        </p:nvSpPr>
        <p:spPr>
          <a:xfrm>
            <a:off x="6608620" y="2152624"/>
            <a:ext cx="25062872" cy="1057633"/>
          </a:xfrm>
          <a:prstGeom prst="rect">
            <a:avLst/>
          </a:prstGeom>
        </p:spPr>
        <p:txBody>
          <a:bodyPr wrap="square">
            <a:spAutoFit/>
          </a:bodyPr>
          <a:lstStyle>
            <a:lvl1pPr marL="0" indent="0" algn="ctr">
              <a:buNone/>
              <a:defRPr sz="63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E5E02430-3693-B343-A0DD-FD711F5A8F7B}"/>
              </a:ext>
            </a:extLst>
          </p:cNvPr>
          <p:cNvSpPr>
            <a:spLocks noGrp="1"/>
          </p:cNvSpPr>
          <p:nvPr>
            <p:ph type="body" sz="quarter" idx="10" hasCustomPrompt="1"/>
          </p:nvPr>
        </p:nvSpPr>
        <p:spPr>
          <a:xfrm>
            <a:off x="6608620" y="3350124"/>
            <a:ext cx="25062872" cy="969497"/>
          </a:xfrm>
          <a:prstGeom prst="rect">
            <a:avLst/>
          </a:prstGeom>
        </p:spPr>
        <p:txBody>
          <a:bodyPr wrap="square">
            <a:spAutoFit/>
          </a:bodyPr>
          <a:lstStyle>
            <a:lvl1pPr marL="0" indent="0" algn="ctr">
              <a:buNone/>
              <a:defRPr sz="572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8134EFC0-4980-6D43-B13C-0F21E09B53C5}"/>
              </a:ext>
            </a:extLst>
          </p:cNvPr>
          <p:cNvSpPr>
            <a:spLocks noGrp="1"/>
          </p:cNvSpPr>
          <p:nvPr>
            <p:ph type="body" sz="quarter" idx="15" hasCustomPrompt="1"/>
          </p:nvPr>
        </p:nvSpPr>
        <p:spPr>
          <a:xfrm>
            <a:off x="581891" y="5881178"/>
            <a:ext cx="18184087" cy="675709"/>
          </a:xfrm>
          <a:prstGeom prst="rect">
            <a:avLst/>
          </a:prstGeom>
        </p:spPr>
        <p:txBody>
          <a:bodyPr wrap="square">
            <a:spAutoFit/>
          </a:bodyPr>
          <a:lstStyle>
            <a:lvl1pPr marL="0" indent="0" algn="ctr">
              <a:buNone/>
              <a:defRPr lang="en-US" sz="3818" b="1" dirty="0">
                <a:solidFill>
                  <a:schemeClr val="accent1">
                    <a:lumMod val="50000"/>
                  </a:schemeClr>
                </a:solidFill>
                <a:latin typeface="+mj-lt"/>
              </a:defRPr>
            </a:lvl1pPr>
            <a:lvl2pPr>
              <a:defRPr lang="en-US" sz="3054" smtClean="0"/>
            </a:lvl2pPr>
            <a:lvl3pPr>
              <a:defRPr lang="en-US" sz="1909" smtClean="0"/>
            </a:lvl3pPr>
            <a:lvl4pPr>
              <a:defRPr lang="en-US" sz="1527" smtClean="0"/>
            </a:lvl4pPr>
            <a:lvl5pPr>
              <a:defRPr lang="en-US" sz="1527"/>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EE1AB989-D72E-CA4B-A2B6-A0AFCA6D9CCB}"/>
              </a:ext>
            </a:extLst>
          </p:cNvPr>
          <p:cNvSpPr>
            <a:spLocks noGrp="1"/>
          </p:cNvSpPr>
          <p:nvPr>
            <p:ph type="body" sz="quarter" idx="17" hasCustomPrompt="1"/>
          </p:nvPr>
        </p:nvSpPr>
        <p:spPr>
          <a:xfrm>
            <a:off x="494036" y="12509347"/>
            <a:ext cx="18271943" cy="675709"/>
          </a:xfrm>
          <a:prstGeom prst="rect">
            <a:avLst/>
          </a:prstGeom>
        </p:spPr>
        <p:txBody>
          <a:bodyPr wrap="square">
            <a:spAutoFit/>
          </a:bodyPr>
          <a:lstStyle>
            <a:lvl1pPr marL="0" indent="0" algn="ctr">
              <a:buNone/>
              <a:defRPr lang="en-US" sz="3818" b="1" dirty="0">
                <a:solidFill>
                  <a:schemeClr val="accent1">
                    <a:lumMod val="50000"/>
                  </a:schemeClr>
                </a:solidFill>
                <a:latin typeface="+mj-lt"/>
              </a:defRPr>
            </a:lvl1pPr>
            <a:lvl2pPr>
              <a:defRPr lang="en-US" sz="3054" smtClean="0"/>
            </a:lvl2pPr>
            <a:lvl3pPr>
              <a:defRPr lang="en-US" sz="1909" smtClean="0"/>
            </a:lvl3pPr>
            <a:lvl4pPr>
              <a:defRPr lang="en-US" sz="1527" smtClean="0"/>
            </a:lvl4pPr>
            <a:lvl5pPr>
              <a:defRPr lang="en-US" sz="1527"/>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A40CAFDF-F0D3-CA47-B3F8-0F0853F28AA5}"/>
              </a:ext>
            </a:extLst>
          </p:cNvPr>
          <p:cNvSpPr>
            <a:spLocks noGrp="1"/>
          </p:cNvSpPr>
          <p:nvPr>
            <p:ph type="body" sz="quarter" idx="18" hasCustomPrompt="1"/>
          </p:nvPr>
        </p:nvSpPr>
        <p:spPr>
          <a:xfrm>
            <a:off x="618263" y="24793754"/>
            <a:ext cx="18184087" cy="675709"/>
          </a:xfrm>
          <a:prstGeom prst="rect">
            <a:avLst/>
          </a:prstGeom>
        </p:spPr>
        <p:txBody>
          <a:bodyPr wrap="square">
            <a:spAutoFit/>
          </a:bodyPr>
          <a:lstStyle>
            <a:lvl1pPr marL="0" indent="0" algn="ctr">
              <a:buNone/>
              <a:defRPr lang="en-US" sz="3818" b="1" dirty="0">
                <a:solidFill>
                  <a:schemeClr val="accent1">
                    <a:lumMod val="50000"/>
                  </a:schemeClr>
                </a:solidFill>
                <a:latin typeface="+mj-lt"/>
              </a:defRPr>
            </a:lvl1pPr>
            <a:lvl2pPr>
              <a:defRPr lang="en-US" sz="3054" smtClean="0"/>
            </a:lvl2pPr>
            <a:lvl3pPr>
              <a:defRPr lang="en-US" sz="1909" smtClean="0"/>
            </a:lvl3pPr>
            <a:lvl4pPr>
              <a:defRPr lang="en-US" sz="1527" smtClean="0"/>
            </a:lvl4pPr>
            <a:lvl5pPr>
              <a:defRPr lang="en-US" sz="1527"/>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5BC380EA-4A79-514B-B201-51C2DA8D46CE}"/>
              </a:ext>
            </a:extLst>
          </p:cNvPr>
          <p:cNvSpPr>
            <a:spLocks noGrp="1"/>
          </p:cNvSpPr>
          <p:nvPr>
            <p:ph type="body" sz="quarter" idx="19" hasCustomPrompt="1"/>
          </p:nvPr>
        </p:nvSpPr>
        <p:spPr>
          <a:xfrm>
            <a:off x="19602450" y="5878643"/>
            <a:ext cx="18184087" cy="675709"/>
          </a:xfrm>
          <a:prstGeom prst="rect">
            <a:avLst/>
          </a:prstGeom>
        </p:spPr>
        <p:txBody>
          <a:bodyPr wrap="square">
            <a:spAutoFit/>
          </a:bodyPr>
          <a:lstStyle>
            <a:lvl1pPr marL="0" indent="0" algn="ctr">
              <a:buNone/>
              <a:defRPr lang="en-US" sz="3818" b="1" dirty="0">
                <a:solidFill>
                  <a:schemeClr val="accent1">
                    <a:lumMod val="50000"/>
                  </a:schemeClr>
                </a:solidFill>
                <a:latin typeface="+mj-lt"/>
              </a:defRPr>
            </a:lvl1pPr>
            <a:lvl2pPr>
              <a:defRPr lang="en-US" sz="3054" smtClean="0"/>
            </a:lvl2pPr>
            <a:lvl3pPr>
              <a:defRPr lang="en-US" sz="1909" smtClean="0"/>
            </a:lvl3pPr>
            <a:lvl4pPr>
              <a:defRPr lang="en-US" sz="1527" smtClean="0"/>
            </a:lvl4pPr>
            <a:lvl5pPr>
              <a:defRPr lang="en-US" sz="1527"/>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FEA27918-2851-ED44-B75E-AE6C81AB4C5E}"/>
              </a:ext>
            </a:extLst>
          </p:cNvPr>
          <p:cNvSpPr>
            <a:spLocks noGrp="1"/>
          </p:cNvSpPr>
          <p:nvPr>
            <p:ph type="body" sz="quarter" idx="20" hasCustomPrompt="1"/>
          </p:nvPr>
        </p:nvSpPr>
        <p:spPr>
          <a:xfrm>
            <a:off x="19638822" y="17449851"/>
            <a:ext cx="18220459" cy="675709"/>
          </a:xfrm>
          <a:prstGeom prst="rect">
            <a:avLst/>
          </a:prstGeom>
        </p:spPr>
        <p:txBody>
          <a:bodyPr wrap="square">
            <a:spAutoFit/>
          </a:bodyPr>
          <a:lstStyle>
            <a:lvl1pPr marL="0" indent="0" algn="ctr">
              <a:buNone/>
              <a:defRPr lang="en-US" sz="3818" b="1" dirty="0">
                <a:solidFill>
                  <a:schemeClr val="accent1">
                    <a:lumMod val="50000"/>
                  </a:schemeClr>
                </a:solidFill>
                <a:latin typeface="+mj-lt"/>
              </a:defRPr>
            </a:lvl1pPr>
            <a:lvl2pPr>
              <a:defRPr lang="en-US" sz="3054" smtClean="0"/>
            </a:lvl2pPr>
            <a:lvl3pPr>
              <a:defRPr lang="en-US" sz="1909" smtClean="0"/>
            </a:lvl3pPr>
            <a:lvl4pPr>
              <a:defRPr lang="en-US" sz="1527" smtClean="0"/>
            </a:lvl4pPr>
            <a:lvl5pPr>
              <a:defRPr lang="en-US" sz="1527"/>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26F326DA-2C26-5140-8267-C53D3EBB94C9}"/>
              </a:ext>
            </a:extLst>
          </p:cNvPr>
          <p:cNvSpPr>
            <a:spLocks noGrp="1"/>
          </p:cNvSpPr>
          <p:nvPr>
            <p:ph type="body" sz="quarter" idx="21" hasCustomPrompt="1"/>
          </p:nvPr>
        </p:nvSpPr>
        <p:spPr>
          <a:xfrm>
            <a:off x="19638822" y="27228442"/>
            <a:ext cx="18220459" cy="675709"/>
          </a:xfrm>
          <a:prstGeom prst="rect">
            <a:avLst/>
          </a:prstGeom>
        </p:spPr>
        <p:txBody>
          <a:bodyPr wrap="square">
            <a:spAutoFit/>
          </a:bodyPr>
          <a:lstStyle>
            <a:lvl1pPr marL="0" indent="0" algn="ctr">
              <a:buNone/>
              <a:defRPr lang="en-US" sz="3818" b="1" dirty="0">
                <a:solidFill>
                  <a:schemeClr val="accent1">
                    <a:lumMod val="50000"/>
                  </a:schemeClr>
                </a:solidFill>
                <a:latin typeface="+mj-lt"/>
              </a:defRPr>
            </a:lvl1pPr>
            <a:lvl2pPr>
              <a:defRPr lang="en-US" sz="3054" smtClean="0"/>
            </a:lvl2pPr>
            <a:lvl3pPr>
              <a:defRPr lang="en-US" sz="1909" smtClean="0"/>
            </a:lvl3pPr>
            <a:lvl4pPr>
              <a:defRPr lang="en-US" sz="1527" smtClean="0"/>
            </a:lvl4pPr>
            <a:lvl5pPr>
              <a:defRPr lang="en-US" sz="1527"/>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3EA451B6-5387-9F40-A899-2B717A6DF657}"/>
              </a:ext>
            </a:extLst>
          </p:cNvPr>
          <p:cNvSpPr>
            <a:spLocks noGrp="1"/>
          </p:cNvSpPr>
          <p:nvPr>
            <p:ph type="body" sz="quarter" idx="22" hasCustomPrompt="1"/>
          </p:nvPr>
        </p:nvSpPr>
        <p:spPr>
          <a:xfrm>
            <a:off x="19602450" y="33417885"/>
            <a:ext cx="18184087" cy="675709"/>
          </a:xfrm>
          <a:prstGeom prst="rect">
            <a:avLst/>
          </a:prstGeom>
        </p:spPr>
        <p:txBody>
          <a:bodyPr wrap="square">
            <a:spAutoFit/>
          </a:bodyPr>
          <a:lstStyle>
            <a:lvl1pPr marL="0" indent="0" algn="ctr">
              <a:buNone/>
              <a:defRPr lang="en-US" sz="3818" b="1" dirty="0">
                <a:solidFill>
                  <a:schemeClr val="accent1">
                    <a:lumMod val="50000"/>
                  </a:schemeClr>
                </a:solidFill>
                <a:latin typeface="+mj-lt"/>
              </a:defRPr>
            </a:lvl1pPr>
            <a:lvl2pPr>
              <a:defRPr lang="en-US" sz="3054" smtClean="0"/>
            </a:lvl2pPr>
            <a:lvl3pPr>
              <a:defRPr lang="en-US" sz="1909" smtClean="0"/>
            </a:lvl3pPr>
            <a:lvl4pPr>
              <a:defRPr lang="en-US" sz="1527" smtClean="0"/>
            </a:lvl4pPr>
            <a:lvl5pPr>
              <a:defRPr lang="en-US" sz="1527"/>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C2F0AF14-8106-0447-9C4A-9889C238A806}"/>
              </a:ext>
            </a:extLst>
          </p:cNvPr>
          <p:cNvSpPr>
            <a:spLocks noGrp="1"/>
          </p:cNvSpPr>
          <p:nvPr>
            <p:ph type="body" sz="quarter" idx="32" hasCustomPrompt="1"/>
          </p:nvPr>
        </p:nvSpPr>
        <p:spPr>
          <a:xfrm>
            <a:off x="537963" y="6570916"/>
            <a:ext cx="18184087" cy="2877263"/>
          </a:xfrm>
          <a:prstGeom prst="rect">
            <a:avLst/>
          </a:prstGeom>
        </p:spPr>
        <p:txBody>
          <a:bodyPr wrap="square" lIns="365760" tIns="365760" rIns="365760" bIns="365760">
            <a:spAutoFit/>
          </a:bodyPr>
          <a:lstStyle>
            <a:lvl1pPr marL="0" indent="0">
              <a:buNone/>
              <a:tabLst/>
              <a:defRPr lang="en-US" sz="3818" dirty="0"/>
            </a:lvl1pPr>
            <a:lvl2pPr marL="440944" indent="-221229">
              <a:tabLst/>
              <a:defRPr lang="en-US" sz="3054" dirty="0"/>
            </a:lvl2pPr>
            <a:lvl3pPr marL="440944" indent="-221229">
              <a:tabLst/>
              <a:defRPr lang="en-US" sz="2291" dirty="0"/>
            </a:lvl3pPr>
            <a:lvl4pPr marL="440944" indent="-221229">
              <a:tabLst/>
              <a:defRPr lang="en-US" sz="1527" dirty="0"/>
            </a:lvl4pPr>
            <a:lvl5pPr marL="440944" indent="-221229">
              <a:tabLst/>
              <a:defRPr lang="en-US" sz="15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883AB684-B3EE-894D-BB04-0ED8AB71F516}"/>
              </a:ext>
            </a:extLst>
          </p:cNvPr>
          <p:cNvSpPr>
            <a:spLocks noGrp="1"/>
          </p:cNvSpPr>
          <p:nvPr>
            <p:ph type="body" sz="quarter" idx="33" hasCustomPrompt="1"/>
          </p:nvPr>
        </p:nvSpPr>
        <p:spPr>
          <a:xfrm>
            <a:off x="537963" y="13243814"/>
            <a:ext cx="18184087" cy="2877263"/>
          </a:xfrm>
          <a:prstGeom prst="rect">
            <a:avLst/>
          </a:prstGeom>
        </p:spPr>
        <p:txBody>
          <a:bodyPr wrap="square" lIns="365760" tIns="365760" rIns="365760" bIns="365760">
            <a:spAutoFit/>
          </a:bodyPr>
          <a:lstStyle>
            <a:lvl1pPr marL="0" indent="0">
              <a:buNone/>
              <a:tabLst/>
              <a:defRPr lang="en-US" sz="3818" dirty="0"/>
            </a:lvl1pPr>
            <a:lvl2pPr marL="440944" indent="-221229">
              <a:tabLst/>
              <a:defRPr lang="en-US" sz="3054" dirty="0"/>
            </a:lvl2pPr>
            <a:lvl3pPr marL="440944" indent="-221229">
              <a:tabLst/>
              <a:defRPr lang="en-US" sz="2291" dirty="0"/>
            </a:lvl3pPr>
            <a:lvl4pPr marL="440944" indent="-221229">
              <a:tabLst/>
              <a:defRPr lang="en-US" sz="1527" dirty="0"/>
            </a:lvl4pPr>
            <a:lvl5pPr marL="440944" indent="-221229">
              <a:tabLst/>
              <a:defRPr lang="en-US" sz="15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CD6B91A6-C73B-9B43-8148-B785CDB5E154}"/>
              </a:ext>
            </a:extLst>
          </p:cNvPr>
          <p:cNvSpPr>
            <a:spLocks noGrp="1"/>
          </p:cNvSpPr>
          <p:nvPr>
            <p:ph type="body" sz="quarter" idx="34" hasCustomPrompt="1"/>
          </p:nvPr>
        </p:nvSpPr>
        <p:spPr>
          <a:xfrm>
            <a:off x="581891" y="25635603"/>
            <a:ext cx="18184087" cy="2877263"/>
          </a:xfrm>
          <a:prstGeom prst="rect">
            <a:avLst/>
          </a:prstGeom>
        </p:spPr>
        <p:txBody>
          <a:bodyPr wrap="square" lIns="365760" tIns="365760" rIns="365760" bIns="365760">
            <a:spAutoFit/>
          </a:bodyPr>
          <a:lstStyle>
            <a:lvl1pPr marL="0" indent="0">
              <a:buNone/>
              <a:tabLst/>
              <a:defRPr lang="en-US" sz="3818" dirty="0"/>
            </a:lvl1pPr>
            <a:lvl2pPr marL="440944" indent="-221229">
              <a:tabLst/>
              <a:defRPr lang="en-US" sz="3054" dirty="0"/>
            </a:lvl2pPr>
            <a:lvl3pPr marL="440944" indent="-221229">
              <a:tabLst/>
              <a:defRPr lang="en-US" sz="2291" dirty="0"/>
            </a:lvl3pPr>
            <a:lvl4pPr marL="440944" indent="-221229">
              <a:tabLst/>
              <a:defRPr lang="en-US" sz="1527" dirty="0"/>
            </a:lvl4pPr>
            <a:lvl5pPr marL="440944" indent="-221229">
              <a:tabLst/>
              <a:defRPr lang="en-US" sz="15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8A9A6ABB-84B3-E74E-A1A5-E80CE6D5D43E}"/>
              </a:ext>
            </a:extLst>
          </p:cNvPr>
          <p:cNvSpPr>
            <a:spLocks noGrp="1"/>
          </p:cNvSpPr>
          <p:nvPr>
            <p:ph type="body" sz="quarter" idx="35" hasCustomPrompt="1"/>
          </p:nvPr>
        </p:nvSpPr>
        <p:spPr>
          <a:xfrm>
            <a:off x="19675194" y="34165764"/>
            <a:ext cx="18184087" cy="2877263"/>
          </a:xfrm>
          <a:prstGeom prst="rect">
            <a:avLst/>
          </a:prstGeom>
        </p:spPr>
        <p:txBody>
          <a:bodyPr wrap="square" lIns="365760" tIns="365760" rIns="365760" bIns="365760">
            <a:spAutoFit/>
          </a:bodyPr>
          <a:lstStyle>
            <a:lvl1pPr marL="0" indent="0">
              <a:buNone/>
              <a:tabLst/>
              <a:defRPr lang="en-US" sz="3818" dirty="0"/>
            </a:lvl1pPr>
            <a:lvl2pPr marL="440944" indent="-221229">
              <a:tabLst/>
              <a:defRPr lang="en-US" sz="3054" dirty="0"/>
            </a:lvl2pPr>
            <a:lvl3pPr marL="440944" indent="-221229">
              <a:tabLst/>
              <a:defRPr lang="en-US" sz="2291" dirty="0"/>
            </a:lvl3pPr>
            <a:lvl4pPr marL="440944" indent="-221229">
              <a:tabLst/>
              <a:defRPr lang="en-US" sz="1527" dirty="0"/>
            </a:lvl4pPr>
            <a:lvl5pPr marL="440944" indent="-221229">
              <a:tabLst/>
              <a:defRPr lang="en-US" sz="15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1A06C17B-A597-364D-B232-31057B7F6720}"/>
              </a:ext>
            </a:extLst>
          </p:cNvPr>
          <p:cNvSpPr>
            <a:spLocks noGrp="1"/>
          </p:cNvSpPr>
          <p:nvPr>
            <p:ph type="body" sz="quarter" idx="36" hasCustomPrompt="1"/>
          </p:nvPr>
        </p:nvSpPr>
        <p:spPr>
          <a:xfrm>
            <a:off x="19638822" y="27964151"/>
            <a:ext cx="18184087" cy="2877263"/>
          </a:xfrm>
          <a:prstGeom prst="rect">
            <a:avLst/>
          </a:prstGeom>
        </p:spPr>
        <p:txBody>
          <a:bodyPr wrap="square" lIns="365760" tIns="365760" rIns="365760" bIns="365760">
            <a:spAutoFit/>
          </a:bodyPr>
          <a:lstStyle>
            <a:lvl1pPr marL="0" indent="0">
              <a:buNone/>
              <a:tabLst/>
              <a:defRPr lang="en-US" sz="3818" dirty="0"/>
            </a:lvl1pPr>
            <a:lvl2pPr marL="440944" indent="-221229">
              <a:tabLst/>
              <a:defRPr lang="en-US" sz="3054" dirty="0"/>
            </a:lvl2pPr>
            <a:lvl3pPr marL="440944" indent="-221229">
              <a:tabLst/>
              <a:defRPr lang="en-US" sz="2291" dirty="0"/>
            </a:lvl3pPr>
            <a:lvl4pPr marL="440944" indent="-221229">
              <a:tabLst/>
              <a:defRPr lang="en-US" sz="1527" dirty="0"/>
            </a:lvl4pPr>
            <a:lvl5pPr marL="440944" indent="-221229">
              <a:tabLst/>
              <a:defRPr lang="en-US" sz="15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D4E53D0-C99E-684C-86A6-50E2593A16CD}"/>
              </a:ext>
            </a:extLst>
          </p:cNvPr>
          <p:cNvSpPr>
            <a:spLocks noGrp="1"/>
          </p:cNvSpPr>
          <p:nvPr>
            <p:ph type="body" sz="quarter" idx="37" hasCustomPrompt="1"/>
          </p:nvPr>
        </p:nvSpPr>
        <p:spPr>
          <a:xfrm>
            <a:off x="19602450" y="18262184"/>
            <a:ext cx="18184087" cy="2877263"/>
          </a:xfrm>
          <a:prstGeom prst="rect">
            <a:avLst/>
          </a:prstGeom>
        </p:spPr>
        <p:txBody>
          <a:bodyPr wrap="square" lIns="365760" tIns="365760" rIns="365760" bIns="365760">
            <a:spAutoFit/>
          </a:bodyPr>
          <a:lstStyle>
            <a:lvl1pPr marL="0" indent="0">
              <a:buNone/>
              <a:tabLst/>
              <a:defRPr lang="en-US" sz="3818" dirty="0"/>
            </a:lvl1pPr>
            <a:lvl2pPr marL="440944" indent="-221229">
              <a:tabLst/>
              <a:defRPr lang="en-US" sz="3054" dirty="0"/>
            </a:lvl2pPr>
            <a:lvl3pPr marL="440944" indent="-221229">
              <a:tabLst/>
              <a:defRPr lang="en-US" sz="2291" dirty="0"/>
            </a:lvl3pPr>
            <a:lvl4pPr marL="440944" indent="-221229">
              <a:tabLst/>
              <a:defRPr lang="en-US" sz="1527" dirty="0"/>
            </a:lvl4pPr>
            <a:lvl5pPr marL="440944" indent="-221229">
              <a:tabLst/>
              <a:defRPr lang="en-US" sz="15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0BA98F40-F6F8-374D-A5DD-07342DB8A558}"/>
              </a:ext>
            </a:extLst>
          </p:cNvPr>
          <p:cNvSpPr>
            <a:spLocks noGrp="1"/>
          </p:cNvSpPr>
          <p:nvPr>
            <p:ph type="body" sz="quarter" idx="38" hasCustomPrompt="1"/>
          </p:nvPr>
        </p:nvSpPr>
        <p:spPr>
          <a:xfrm>
            <a:off x="19602450" y="6596110"/>
            <a:ext cx="18184087" cy="2877263"/>
          </a:xfrm>
          <a:prstGeom prst="rect">
            <a:avLst/>
          </a:prstGeom>
        </p:spPr>
        <p:txBody>
          <a:bodyPr wrap="square" lIns="365760" tIns="365760" rIns="365760" bIns="365760">
            <a:spAutoFit/>
          </a:bodyPr>
          <a:lstStyle>
            <a:lvl1pPr marL="0" indent="0">
              <a:buNone/>
              <a:tabLst/>
              <a:defRPr lang="en-US" sz="3818" dirty="0"/>
            </a:lvl1pPr>
            <a:lvl2pPr marL="440944" indent="-221229">
              <a:tabLst/>
              <a:defRPr lang="en-US" sz="3054" dirty="0"/>
            </a:lvl2pPr>
            <a:lvl3pPr marL="440944" indent="-221229">
              <a:tabLst/>
              <a:defRPr lang="en-US" sz="2291" dirty="0"/>
            </a:lvl3pPr>
            <a:lvl4pPr marL="440944" indent="-221229">
              <a:tabLst/>
              <a:defRPr lang="en-US" sz="1527" dirty="0"/>
            </a:lvl4pPr>
            <a:lvl5pPr marL="440944" indent="-221229">
              <a:tabLst/>
              <a:defRPr lang="en-US" sz="15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482" userDrawn="1">
          <p15:clr>
            <a:srgbClr val="FBAE40"/>
          </p15:clr>
        </p15:guide>
        <p15:guide id="3" pos="11844" userDrawn="1">
          <p15:clr>
            <a:srgbClr val="FBAE40"/>
          </p15:clr>
        </p15:guide>
        <p15:guide id="4" pos="12348" userDrawn="1">
          <p15:clr>
            <a:srgbClr val="FBAE40"/>
          </p15:clr>
        </p15:guide>
        <p15:guide id="5" pos="23825" userDrawn="1">
          <p15:clr>
            <a:srgbClr val="FBAE40"/>
          </p15:clr>
        </p15:guide>
        <p15:guide id="6" orient="horz" pos="23551" userDrawn="1">
          <p15:clr>
            <a:srgbClr val="FBAE40"/>
          </p15:clr>
        </p15:guide>
        <p15:guide id="7" pos="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31091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19599671" y="5545902"/>
            <a:ext cx="18239502" cy="31876345"/>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92"/>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6448"/>
            <a:ext cx="38404800" cy="4867642"/>
          </a:xfrm>
          <a:prstGeom prst="rect">
            <a:avLst/>
          </a:prstGeom>
          <a:solidFill>
            <a:schemeClr val="accent1"/>
          </a:solidFill>
          <a:ln w="9525">
            <a:noFill/>
            <a:miter lim="800000"/>
            <a:headEnd/>
            <a:tailEnd/>
          </a:ln>
          <a:effectLst/>
        </p:spPr>
        <p:txBody>
          <a:bodyPr wrap="none" lIns="189646" tIns="94823" rIns="189646" bIns="94823" anchor="ctr"/>
          <a:lstStyle/>
          <a:p>
            <a:pPr>
              <a:defRPr/>
            </a:pPr>
            <a:endParaRPr lang="en-US" sz="10192"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60070" y="37583922"/>
            <a:ext cx="4534404" cy="610850"/>
          </a:xfrm>
          <a:prstGeom prst="rect">
            <a:avLst/>
          </a:prstGeom>
          <a:noFill/>
          <a:ln w="9525">
            <a:noFill/>
            <a:miter lim="800000"/>
            <a:headEnd/>
            <a:tailEnd/>
          </a:ln>
          <a:effectLst/>
        </p:spPr>
        <p:txBody>
          <a:bodyPr wrap="square" lIns="189287" tIns="94627" rIns="189287" bIns="94627">
            <a:spAutoFit/>
          </a:bodyPr>
          <a:lstStyle/>
          <a:p>
            <a:pPr eaLnBrk="0" hangingPunct="0">
              <a:lnSpc>
                <a:spcPct val="65000"/>
              </a:lnSpc>
              <a:spcBef>
                <a:spcPct val="50000"/>
              </a:spcBef>
              <a:defRPr/>
            </a:pPr>
            <a:r>
              <a:rPr lang="en-US" sz="816"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866"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907494"/>
            <a:ext cx="384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560069" y="5545902"/>
            <a:ext cx="18239502" cy="31876345"/>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92"/>
          </a:p>
        </p:txBody>
      </p:sp>
      <p:graphicFrame>
        <p:nvGraphicFramePr>
          <p:cNvPr id="16" name="Table 15">
            <a:extLst>
              <a:ext uri="{FF2B5EF4-FFF2-40B4-BE49-F238E27FC236}">
                <a16:creationId xmlns:a16="http://schemas.microsoft.com/office/drawing/2014/main" id="{64B1DCA3-E21E-6E46-A151-0553407D913D}"/>
              </a:ext>
            </a:extLst>
          </p:cNvPr>
          <p:cNvGraphicFramePr>
            <a:graphicFrameLocks noGrp="1"/>
          </p:cNvGraphicFramePr>
          <p:nvPr userDrawn="1">
            <p:extLst>
              <p:ext uri="{D42A27DB-BD31-4B8C-83A1-F6EECF244321}">
                <p14:modId xmlns:p14="http://schemas.microsoft.com/office/powerpoint/2010/main" val="1991059922"/>
              </p:ext>
            </p:extLst>
          </p:nvPr>
        </p:nvGraphicFramePr>
        <p:xfrm>
          <a:off x="-12826898" y="12755"/>
          <a:ext cx="12426849" cy="38491832"/>
        </p:xfrm>
        <a:graphic>
          <a:graphicData uri="http://schemas.openxmlformats.org/drawingml/2006/table">
            <a:tbl>
              <a:tblPr firstRow="1" bandRow="1">
                <a:tableStyleId>{5C22544A-7EE6-4342-B048-85BDC9FD1C3A}</a:tableStyleId>
              </a:tblPr>
              <a:tblGrid>
                <a:gridCol w="5328536">
                  <a:extLst>
                    <a:ext uri="{9D8B030D-6E8A-4147-A177-3AD203B41FA5}">
                      <a16:colId xmlns:a16="http://schemas.microsoft.com/office/drawing/2014/main" val="20000"/>
                    </a:ext>
                  </a:extLst>
                </a:gridCol>
                <a:gridCol w="7098313">
                  <a:extLst>
                    <a:ext uri="{9D8B030D-6E8A-4147-A177-3AD203B41FA5}">
                      <a16:colId xmlns:a16="http://schemas.microsoft.com/office/drawing/2014/main" val="20001"/>
                    </a:ext>
                  </a:extLst>
                </a:gridCol>
              </a:tblGrid>
              <a:tr h="155450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74567" marR="87284" marT="130925" marB="4364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919979">
                <a:tc gridSpan="2">
                  <a:txBody>
                    <a:bodyPr/>
                    <a:lstStyle/>
                    <a:p>
                      <a:pPr defTabSz="3765639"/>
                      <a:r>
                        <a:rPr lang="en-US" sz="2700" i="0" dirty="0">
                          <a:solidFill>
                            <a:srgbClr val="D9D9D9"/>
                          </a:solidFill>
                          <a:latin typeface="Arial"/>
                          <a:cs typeface="Arial"/>
                        </a:rPr>
                        <a:t>This PowerPoint template produces a </a:t>
                      </a:r>
                      <a:r>
                        <a:rPr lang="en-US" sz="2700" i="0" dirty="0">
                          <a:solidFill>
                            <a:srgbClr val="FFC000"/>
                          </a:solidFill>
                          <a:latin typeface="Arial"/>
                          <a:cs typeface="Arial"/>
                        </a:rPr>
                        <a:t>44”44" </a:t>
                      </a:r>
                      <a:r>
                        <a:rPr lang="en-US" sz="27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the  </a:t>
                      </a:r>
                      <a:r>
                        <a:rPr lang="en-US" sz="2700" i="0" dirty="0">
                          <a:solidFill>
                            <a:srgbClr val="FFC000"/>
                          </a:solidFill>
                          <a:latin typeface="Arial"/>
                          <a:cs typeface="Arial"/>
                        </a:rPr>
                        <a:t>HELP DESK</a:t>
                      </a:r>
                      <a:r>
                        <a:rPr lang="en-US" sz="2700" i="0" baseline="0" dirty="0">
                          <a:solidFill>
                            <a:srgbClr val="D9D9D9"/>
                          </a:solidFill>
                          <a:latin typeface="Arial"/>
                          <a:cs typeface="Arial"/>
                        </a:rPr>
                        <a:t> </a:t>
                      </a:r>
                      <a:r>
                        <a:rPr lang="en-US" sz="2700" i="0" dirty="0">
                          <a:solidFill>
                            <a:srgbClr val="D9D9D9"/>
                          </a:solidFill>
                          <a:latin typeface="Arial"/>
                          <a:cs typeface="Arial"/>
                        </a:rPr>
                        <a:t>tab.</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To print your poster using our same-day professional printing service,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a:t>
                      </a:r>
                      <a:r>
                        <a:rPr lang="en-US" sz="2700" i="0" dirty="0">
                          <a:solidFill>
                            <a:srgbClr val="FFC000"/>
                          </a:solidFill>
                          <a:latin typeface="Arial"/>
                          <a:cs typeface="Arial"/>
                        </a:rPr>
                        <a:t>Order your poster</a:t>
                      </a:r>
                      <a:r>
                        <a:rPr lang="en-US" sz="2700" i="0" dirty="0">
                          <a:solidFill>
                            <a:srgbClr val="D9D9D9"/>
                          </a:solidFill>
                          <a:latin typeface="Arial"/>
                          <a:cs typeface="Arial"/>
                        </a:rPr>
                        <a:t>".</a:t>
                      </a:r>
                      <a:endParaRPr lang="en-US" sz="2700" b="1" dirty="0">
                        <a:solidFill>
                          <a:srgbClr val="D9D9D9"/>
                        </a:solidFill>
                        <a:latin typeface="Arial"/>
                        <a:cs typeface="Arial"/>
                      </a:endParaRPr>
                    </a:p>
                  </a:txBody>
                  <a:tcPr marL="174567" marR="87284" marT="130925" marB="4364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347803">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br>
                        <a:rPr lang="en-US" sz="2700" dirty="0">
                          <a:solidFill>
                            <a:schemeClr val="bg1"/>
                          </a:solidFill>
                          <a:latin typeface="Arial" panose="020B0604020202020204" pitchFamily="34" charset="0"/>
                          <a:cs typeface="Arial" panose="020B0604020202020204" pitchFamily="34" charset="0"/>
                        </a:rPr>
                      </a:b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44 inches tall</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by</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44 inches wide</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87284" marR="87284" marT="43642" marB="4364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36 tall x 36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42 tall x 42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48 tall x 48 wide</a:t>
                      </a:r>
                    </a:p>
                  </a:txBody>
                  <a:tcPr marL="174567" marR="87284" marT="130925" marB="43642">
                    <a:solidFill>
                      <a:srgbClr val="010101"/>
                    </a:solidFill>
                  </a:tcPr>
                </a:tc>
                <a:extLst>
                  <a:ext uri="{0D108BD9-81ED-4DB2-BD59-A6C34878D82A}">
                    <a16:rowId xmlns:a16="http://schemas.microsoft.com/office/drawing/2014/main" val="10008"/>
                  </a:ext>
                </a:extLst>
              </a:tr>
              <a:tr h="5015965">
                <a:tc>
                  <a:txBody>
                    <a:bodyPr/>
                    <a:lstStyle/>
                    <a:p>
                      <a:endParaRPr lang="en-US" sz="2700" dirty="0">
                        <a:solidFill>
                          <a:srgbClr val="1F3A4E"/>
                        </a:solidFill>
                      </a:endParaRPr>
                    </a:p>
                  </a:txBody>
                  <a:tcPr marL="87284" marR="87284" marT="43642" marB="43642">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6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1. </a:t>
                      </a:r>
                      <a:r>
                        <a:rPr lang="en-US" sz="27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2. </a:t>
                      </a:r>
                      <a:r>
                        <a:rPr lang="en-US" sz="27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74567" marR="87284" marT="130925" marB="43642">
                    <a:solidFill>
                      <a:srgbClr val="010101"/>
                    </a:solidFill>
                  </a:tcPr>
                </a:tc>
                <a:extLst>
                  <a:ext uri="{0D108BD9-81ED-4DB2-BD59-A6C34878D82A}">
                    <a16:rowId xmlns:a16="http://schemas.microsoft.com/office/drawing/2014/main" val="10001"/>
                  </a:ext>
                </a:extLst>
              </a:tr>
              <a:tr h="218209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87284" marR="87284" marT="43642" marB="4364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472866">
                <a:tc>
                  <a:txBody>
                    <a:bodyPr/>
                    <a:lstStyle/>
                    <a:p>
                      <a:endParaRPr lang="en-US" sz="2700" dirty="0">
                        <a:solidFill>
                          <a:srgbClr val="1F3A4E"/>
                        </a:solidFill>
                      </a:endParaRPr>
                    </a:p>
                  </a:txBody>
                  <a:tcPr marL="87284" marR="87284" marT="43642" marB="43642">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74567" marR="87284" marT="130925" marB="43642">
                    <a:solidFill>
                      <a:srgbClr val="010101"/>
                    </a:solidFill>
                  </a:tcPr>
                </a:tc>
                <a:extLst>
                  <a:ext uri="{0D108BD9-81ED-4DB2-BD59-A6C34878D82A}">
                    <a16:rowId xmlns:a16="http://schemas.microsoft.com/office/drawing/2014/main" val="10003"/>
                  </a:ext>
                </a:extLst>
              </a:tr>
              <a:tr h="4115906">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7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700" dirty="0">
                        <a:solidFill>
                          <a:srgbClr val="D9D9D9"/>
                        </a:solidFill>
                        <a:latin typeface="Arial" panose="020B0604020202020204" pitchFamily="34" charset="0"/>
                        <a:cs typeface="Arial" panose="020B0604020202020204" pitchFamily="34" charset="0"/>
                      </a:endParaRPr>
                    </a:p>
                  </a:txBody>
                  <a:tcPr marL="87284" marR="87284" marT="43642" marB="4364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78085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74567" marR="87284" marT="130925" marB="4364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82044">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74567" marR="87284" marT="130925" marB="4364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9738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and look at your images at 100%-200% magnification. If they look clear, they will print well. </a:t>
                      </a:r>
                    </a:p>
                  </a:txBody>
                  <a:tcPr marL="174567" marR="87284" marT="130925" marB="4364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8988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74567" marR="87284" marT="130925" marB="4364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75DFFC5D-D0F6-234C-A539-D9752AF0C036}"/>
              </a:ext>
            </a:extLst>
          </p:cNvPr>
          <p:cNvGraphicFramePr>
            <a:graphicFrameLocks noGrp="1"/>
          </p:cNvGraphicFramePr>
          <p:nvPr userDrawn="1">
            <p:extLst>
              <p:ext uri="{D42A27DB-BD31-4B8C-83A1-F6EECF244321}">
                <p14:modId xmlns:p14="http://schemas.microsoft.com/office/powerpoint/2010/main" val="3078794234"/>
              </p:ext>
            </p:extLst>
          </p:nvPr>
        </p:nvGraphicFramePr>
        <p:xfrm>
          <a:off x="38727866" y="-104211"/>
          <a:ext cx="12426849" cy="38906798"/>
        </p:xfrm>
        <a:graphic>
          <a:graphicData uri="http://schemas.openxmlformats.org/drawingml/2006/table">
            <a:tbl>
              <a:tblPr firstRow="1" bandRow="1">
                <a:tableStyleId>{5C22544A-7EE6-4342-B048-85BDC9FD1C3A}</a:tableStyleId>
              </a:tblPr>
              <a:tblGrid>
                <a:gridCol w="4739385">
                  <a:extLst>
                    <a:ext uri="{9D8B030D-6E8A-4147-A177-3AD203B41FA5}">
                      <a16:colId xmlns:a16="http://schemas.microsoft.com/office/drawing/2014/main" val="20000"/>
                    </a:ext>
                  </a:extLst>
                </a:gridCol>
                <a:gridCol w="1487612">
                  <a:extLst>
                    <a:ext uri="{9D8B030D-6E8A-4147-A177-3AD203B41FA5}">
                      <a16:colId xmlns:a16="http://schemas.microsoft.com/office/drawing/2014/main" val="764104496"/>
                    </a:ext>
                  </a:extLst>
                </a:gridCol>
                <a:gridCol w="6199852">
                  <a:extLst>
                    <a:ext uri="{9D8B030D-6E8A-4147-A177-3AD203B41FA5}">
                      <a16:colId xmlns:a16="http://schemas.microsoft.com/office/drawing/2014/main" val="4164475170"/>
                    </a:ext>
                  </a:extLst>
                </a:gridCol>
              </a:tblGrid>
              <a:tr h="211500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74567" marR="87284" marT="130925" marB="4364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64898">
                <a:tc gridSpan="3">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7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7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700" dirty="0">
                        <a:solidFill>
                          <a:srgbClr val="FFC000"/>
                        </a:solidFill>
                      </a:endParaRPr>
                    </a:p>
                    <a:p>
                      <a:pPr marL="0" indent="0" algn="l" defTabSz="114300"/>
                      <a:endParaRPr lang="en-US" sz="27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7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7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7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74567" marR="87284" marT="130925" marB="4364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77566">
                <a:tc gridSpan="3">
                  <a:txBody>
                    <a:bodyPr/>
                    <a:lstStyle/>
                    <a:p>
                      <a:r>
                        <a:rPr lang="en-US" sz="3100" b="1" dirty="0">
                          <a:solidFill>
                            <a:srgbClr val="FFC000"/>
                          </a:solidFill>
                          <a:latin typeface="Arial" panose="020B0604020202020204" pitchFamily="34" charset="0"/>
                          <a:cs typeface="Arial" panose="020B0604020202020204" pitchFamily="34" charset="0"/>
                        </a:rPr>
                        <a:t>How to change the column layout configuration</a:t>
                      </a:r>
                    </a:p>
                    <a:p>
                      <a:r>
                        <a:rPr lang="en-US" sz="27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700" dirty="0">
                          <a:solidFill>
                            <a:srgbClr val="D9D9D9"/>
                          </a:solidFill>
                          <a:latin typeface="Arial" panose="020B0604020202020204" pitchFamily="34" charset="0"/>
                          <a:cs typeface="Arial" panose="020B0604020202020204" pitchFamily="34" charset="0"/>
                        </a:rPr>
                        <a:t>You can see a tutorial here: </a:t>
                      </a:r>
                      <a:r>
                        <a:rPr lang="en-US" sz="2700" u="sng" dirty="0">
                          <a:solidFill>
                            <a:srgbClr val="FFC000"/>
                          </a:solidFill>
                          <a:latin typeface="Arial" panose="020B0604020202020204" pitchFamily="34" charset="0"/>
                          <a:cs typeface="Arial" panose="020B0604020202020204" pitchFamily="34" charset="0"/>
                        </a:rPr>
                        <a:t>https://</a:t>
                      </a:r>
                      <a:r>
                        <a:rPr lang="en-US" sz="2700" u="sng" dirty="0" err="1">
                          <a:solidFill>
                            <a:srgbClr val="FFC000"/>
                          </a:solidFill>
                          <a:latin typeface="Arial" panose="020B0604020202020204" pitchFamily="34" charset="0"/>
                          <a:cs typeface="Arial" panose="020B0604020202020204" pitchFamily="34" charset="0"/>
                        </a:rPr>
                        <a:t>www.posterpresentations.com</a:t>
                      </a:r>
                      <a:r>
                        <a:rPr lang="en-US" sz="2700" u="sng" dirty="0">
                          <a:solidFill>
                            <a:srgbClr val="FFC000"/>
                          </a:solidFill>
                          <a:latin typeface="Arial" panose="020B0604020202020204" pitchFamily="34" charset="0"/>
                          <a:cs typeface="Arial" panose="020B0604020202020204" pitchFamily="34" charset="0"/>
                        </a:rPr>
                        <a:t>/how-to-change-the-column-</a:t>
                      </a:r>
                      <a:r>
                        <a:rPr lang="en-US" sz="2700" u="sng" dirty="0" err="1">
                          <a:solidFill>
                            <a:srgbClr val="FFC000"/>
                          </a:solidFill>
                          <a:latin typeface="Arial" panose="020B0604020202020204" pitchFamily="34" charset="0"/>
                          <a:cs typeface="Arial" panose="020B0604020202020204" pitchFamily="34" charset="0"/>
                        </a:rPr>
                        <a:t>configuration.html</a:t>
                      </a:r>
                      <a:endParaRPr lang="en-US" sz="5700" u="sng" dirty="0">
                        <a:solidFill>
                          <a:srgbClr val="FFC000"/>
                        </a:solidFill>
                      </a:endParaRPr>
                    </a:p>
                  </a:txBody>
                  <a:tcPr marL="174567" marR="87284" marT="130925" marB="4364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33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74567" marR="87284" marT="130925" marB="43642">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a:t>
                      </a:r>
                      <a:r>
                        <a:rPr lang="en-US" sz="2700" baseline="0" noProof="0" dirty="0">
                          <a:solidFill>
                            <a:srgbClr val="D9D9D9"/>
                          </a:solidFill>
                          <a:latin typeface="Arial" panose="020B0604020202020204" pitchFamily="34" charset="0"/>
                          <a:cs typeface="Arial" panose="020B0604020202020204" pitchFamily="34" charset="0"/>
                        </a:rPr>
                        <a:t> Guides</a:t>
                      </a:r>
                      <a:r>
                        <a:rPr lang="en-US" sz="2700" noProof="0" dirty="0">
                          <a:solidFill>
                            <a:srgbClr val="D9D9D9"/>
                          </a:solidFill>
                          <a:latin typeface="Arial" panose="020B0604020202020204" pitchFamily="34" charset="0"/>
                          <a:cs typeface="Arial" panose="020B0604020202020204" pitchFamily="34" charset="0"/>
                        </a:rPr>
                        <a:t> </a:t>
                      </a:r>
                      <a:r>
                        <a:rPr lang="en-US" sz="2700" u="sng" noProof="0" dirty="0">
                          <a:solidFill>
                            <a:srgbClr val="D9D9D9"/>
                          </a:solidFill>
                          <a:latin typeface="Arial" panose="020B0604020202020204" pitchFamily="34" charset="0"/>
                          <a:cs typeface="Arial" panose="020B0604020202020204" pitchFamily="34" charset="0"/>
                        </a:rPr>
                        <a:t>are outside the template’s printable area</a:t>
                      </a:r>
                      <a:r>
                        <a:rPr lang="en-US" sz="2700" noProof="0" dirty="0">
                          <a:solidFill>
                            <a:srgbClr val="D9D9D9"/>
                          </a:solidFill>
                          <a:latin typeface="Arial" panose="020B0604020202020204" pitchFamily="34" charset="0"/>
                          <a:cs typeface="Arial" panose="020B0604020202020204" pitchFamily="34" charset="0"/>
                        </a:rPr>
                        <a:t> and they will not be on the printed poster</a:t>
                      </a:r>
                      <a:r>
                        <a:rPr lang="en-US" sz="27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baseline="0" noProof="0" dirty="0">
                          <a:solidFill>
                            <a:srgbClr val="D9D9D9"/>
                          </a:solidFill>
                          <a:latin typeface="Arial" panose="020B0604020202020204" pitchFamily="34" charset="0"/>
                          <a:cs typeface="Arial" panose="020B0604020202020204" pitchFamily="34" charset="0"/>
                        </a:rPr>
                        <a:t>To hide the guides click on the </a:t>
                      </a:r>
                      <a:r>
                        <a:rPr lang="en-US" sz="2700" b="1" baseline="0" noProof="0" dirty="0">
                          <a:solidFill>
                            <a:srgbClr val="D9D9D9"/>
                          </a:solidFill>
                          <a:latin typeface="Arial" panose="020B0604020202020204" pitchFamily="34" charset="0"/>
                          <a:cs typeface="Arial" panose="020B0604020202020204" pitchFamily="34" charset="0"/>
                        </a:rPr>
                        <a:t>Home</a:t>
                      </a:r>
                      <a:r>
                        <a:rPr lang="en-US" sz="27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700" b="1" baseline="0" noProof="0" dirty="0">
                          <a:solidFill>
                            <a:srgbClr val="D9D9D9"/>
                          </a:solidFill>
                          <a:latin typeface="Arial" panose="020B0604020202020204" pitchFamily="34" charset="0"/>
                          <a:cs typeface="Arial" panose="020B0604020202020204" pitchFamily="34" charset="0"/>
                        </a:rPr>
                        <a:t>Layout</a:t>
                      </a:r>
                      <a:r>
                        <a:rPr lang="en-US" sz="27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700" b="1" baseline="0" noProof="0" dirty="0">
                          <a:solidFill>
                            <a:srgbClr val="D9D9D9"/>
                          </a:solidFill>
                          <a:latin typeface="Arial" panose="020B0604020202020204" pitchFamily="34" charset="0"/>
                          <a:cs typeface="Arial" panose="020B0604020202020204" pitchFamily="34" charset="0"/>
                        </a:rPr>
                        <a:t>Without Guides </a:t>
                      </a:r>
                      <a:r>
                        <a:rPr lang="en-US" sz="2700" b="0" baseline="0" noProof="0" dirty="0">
                          <a:solidFill>
                            <a:srgbClr val="D9D9D9"/>
                          </a:solidFill>
                          <a:latin typeface="Arial" panose="020B0604020202020204" pitchFamily="34" charset="0"/>
                          <a:cs typeface="Arial" panose="020B0604020202020204" pitchFamily="34" charset="0"/>
                        </a:rPr>
                        <a:t>layout</a:t>
                      </a:r>
                      <a:r>
                        <a:rPr lang="en-US" sz="2700" baseline="0" noProof="0" dirty="0">
                          <a:solidFill>
                            <a:srgbClr val="D9D9D9"/>
                          </a:solidFill>
                          <a:latin typeface="Arial" panose="020B0604020202020204" pitchFamily="34" charset="0"/>
                          <a:cs typeface="Arial" panose="020B0604020202020204" pitchFamily="34" charset="0"/>
                        </a:rPr>
                        <a:t>.</a:t>
                      </a:r>
                      <a:endParaRPr lang="en-US" sz="2700" noProof="0" dirty="0">
                        <a:solidFill>
                          <a:srgbClr val="D9D9D9"/>
                        </a:solidFill>
                        <a:latin typeface="Arial" panose="020B0604020202020204" pitchFamily="34" charset="0"/>
                        <a:cs typeface="Arial" panose="020B0604020202020204" pitchFamily="34" charset="0"/>
                      </a:endParaRPr>
                    </a:p>
                  </a:txBody>
                  <a:tcPr marL="174567" marR="87284" marT="130925" marB="4364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19588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74567" marR="87284" marT="130925" marB="4364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41756">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dirty="0">
                          <a:solidFill>
                            <a:srgbClr val="FFC000"/>
                          </a:solidFill>
                          <a:latin typeface="Arial" panose="020B0604020202020204" pitchFamily="34" charset="0"/>
                          <a:cs typeface="Arial" panose="020B0604020202020204" pitchFamily="34" charset="0"/>
                        </a:rPr>
                        <a:t>F5 key</a:t>
                      </a:r>
                      <a:r>
                        <a:rPr lang="en-US" sz="27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700" dirty="0">
                          <a:solidFill>
                            <a:srgbClr val="FFC000"/>
                          </a:solidFill>
                          <a:latin typeface="Arial" panose="020B0604020202020204" pitchFamily="34" charset="0"/>
                          <a:cs typeface="Arial" panose="020B0604020202020204" pitchFamily="34" charset="0"/>
                        </a:rPr>
                        <a:t>ESC key </a:t>
                      </a:r>
                      <a:r>
                        <a:rPr lang="en-US" sz="2700" dirty="0">
                          <a:solidFill>
                            <a:srgbClr val="D9D9D9"/>
                          </a:solidFill>
                          <a:latin typeface="Arial" panose="020B0604020202020204" pitchFamily="34" charset="0"/>
                          <a:cs typeface="Arial" panose="020B0604020202020204" pitchFamily="34" charset="0"/>
                        </a:rPr>
                        <a:t>to exit Preview.</a:t>
                      </a:r>
                    </a:p>
                  </a:txBody>
                  <a:tcPr marL="174567" marR="87284" marT="130925" marB="43642">
                    <a:solidFill>
                      <a:srgbClr val="010101"/>
                    </a:solidFill>
                  </a:tcPr>
                </a:tc>
                <a:tc gridSpan="2">
                  <a:txBody>
                    <a:bodyPr/>
                    <a:lstStyle/>
                    <a:p>
                      <a:r>
                        <a:rPr lang="en-US" sz="13200" b="1" dirty="0">
                          <a:solidFill>
                            <a:srgbClr val="D9D9D9"/>
                          </a:solidFill>
                          <a:latin typeface="Arial" panose="020B0604020202020204" pitchFamily="34" charset="0"/>
                          <a:cs typeface="Arial" panose="020B0604020202020204" pitchFamily="34" charset="0"/>
                        </a:rPr>
                        <a:t>F5</a:t>
                      </a:r>
                      <a:r>
                        <a:rPr lang="en-US" sz="2700" baseline="0" dirty="0">
                          <a:solidFill>
                            <a:srgbClr val="D9D9D9"/>
                          </a:solidFill>
                          <a:latin typeface="Arial" panose="020B0604020202020204" pitchFamily="34" charset="0"/>
                          <a:cs typeface="Arial" panose="020B0604020202020204" pitchFamily="34" charset="0"/>
                        </a:rPr>
                        <a:t> </a:t>
                      </a:r>
                      <a:endParaRPr lang="en-US" sz="2700" dirty="0">
                        <a:solidFill>
                          <a:srgbClr val="D9D9D9"/>
                        </a:solidFill>
                        <a:latin typeface="Arial" panose="020B0604020202020204" pitchFamily="34" charset="0"/>
                        <a:cs typeface="Arial" panose="020B0604020202020204" pitchFamily="34" charset="0"/>
                      </a:endParaRPr>
                    </a:p>
                  </a:txBody>
                  <a:tcPr marL="174567" marR="87284" marT="130925" marB="43642"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598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When you are ready to have your poster printed go online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and click on the "</a:t>
                      </a:r>
                      <a:r>
                        <a:rPr lang="en-US" sz="2700" noProof="0" dirty="0">
                          <a:solidFill>
                            <a:srgbClr val="FFC000"/>
                          </a:solidFill>
                          <a:latin typeface="Arial"/>
                          <a:cs typeface="Arial"/>
                        </a:rPr>
                        <a:t>Order Your Poster</a:t>
                      </a:r>
                      <a:r>
                        <a:rPr lang="en-US" sz="27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74567" marR="87284" marT="130925" marB="4364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27464">
                <a:tc gridSpan="3">
                  <a:txBody>
                    <a:bodyPr/>
                    <a:lstStyle/>
                    <a:p>
                      <a:endParaRPr lang="en-US" sz="2700" dirty="0">
                        <a:solidFill>
                          <a:srgbClr val="1F3A4E"/>
                        </a:solidFill>
                      </a:endParaRPr>
                    </a:p>
                  </a:txBody>
                  <a:tcPr marL="174567" marR="87284" marT="130925" marB="43642">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2534">
                <a:tc gridSpan="2">
                  <a:txBody>
                    <a:bodyPr/>
                    <a:lstStyle/>
                    <a:p>
                      <a:pPr>
                        <a:lnSpc>
                          <a:spcPts val="2600"/>
                        </a:lnSpc>
                      </a:pPr>
                      <a:r>
                        <a:rPr lang="en-US" sz="2300" dirty="0">
                          <a:solidFill>
                            <a:schemeClr val="bg1">
                              <a:lumMod val="85000"/>
                            </a:schemeClr>
                          </a:solidFill>
                          <a:latin typeface="Arial"/>
                          <a:cs typeface="Arial"/>
                        </a:rPr>
                        <a:t>© 2019</a:t>
                      </a:r>
                      <a:r>
                        <a:rPr lang="en-US" sz="2300" baseline="0" dirty="0">
                          <a:solidFill>
                            <a:schemeClr val="bg1">
                              <a:lumMod val="85000"/>
                            </a:schemeClr>
                          </a:solidFill>
                          <a:latin typeface="Arial"/>
                          <a:cs typeface="Arial"/>
                        </a:rPr>
                        <a:t> </a:t>
                      </a:r>
                      <a:r>
                        <a:rPr lang="en-US" sz="2300" dirty="0" err="1">
                          <a:solidFill>
                            <a:schemeClr val="bg1">
                              <a:lumMod val="85000"/>
                            </a:schemeClr>
                          </a:solidFill>
                          <a:latin typeface="Arial"/>
                          <a:cs typeface="Arial"/>
                        </a:rPr>
                        <a:t>PosterPresentations.com</a:t>
                      </a:r>
                      <a:br>
                        <a:rPr lang="en-US" sz="2300" dirty="0">
                          <a:solidFill>
                            <a:schemeClr val="bg1">
                              <a:lumMod val="85000"/>
                            </a:schemeClr>
                          </a:solidFill>
                          <a:latin typeface="Arial"/>
                          <a:cs typeface="Arial"/>
                        </a:rPr>
                      </a:br>
                      <a:r>
                        <a:rPr lang="en-US" sz="2300" dirty="0">
                          <a:solidFill>
                            <a:schemeClr val="bg1">
                              <a:lumMod val="85000"/>
                            </a:schemeClr>
                          </a:solidFill>
                          <a:latin typeface="Arial"/>
                          <a:cs typeface="Arial"/>
                        </a:rPr>
                        <a:t>2117 Fourth Street ,</a:t>
                      </a:r>
                      <a:r>
                        <a:rPr lang="en-US" sz="2300" baseline="0" dirty="0">
                          <a:solidFill>
                            <a:schemeClr val="bg1">
                              <a:lumMod val="85000"/>
                            </a:schemeClr>
                          </a:solidFill>
                          <a:latin typeface="Arial"/>
                          <a:cs typeface="Arial"/>
                        </a:rPr>
                        <a:t> STE C        </a:t>
                      </a:r>
                    </a:p>
                    <a:p>
                      <a:pPr>
                        <a:lnSpc>
                          <a:spcPts val="2600"/>
                        </a:lnSpc>
                      </a:pPr>
                      <a:r>
                        <a:rPr lang="en-US" sz="2300" baseline="0" dirty="0">
                          <a:solidFill>
                            <a:schemeClr val="bg1">
                              <a:lumMod val="85000"/>
                            </a:schemeClr>
                          </a:solidFill>
                          <a:latin typeface="Arial"/>
                          <a:cs typeface="Arial"/>
                        </a:rPr>
                        <a:t>Berkeley CA 94710 USA</a:t>
                      </a:r>
                      <a:endParaRPr lang="en-US" sz="2300" dirty="0">
                        <a:solidFill>
                          <a:schemeClr val="bg1">
                            <a:lumMod val="85000"/>
                          </a:schemeClr>
                        </a:solidFill>
                        <a:latin typeface="Arial"/>
                        <a:cs typeface="Arial"/>
                      </a:endParaRPr>
                    </a:p>
                  </a:txBody>
                  <a:tcPr marL="174567" marR="87284" marT="130925" marB="4364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dirty="0">
                          <a:solidFill>
                            <a:srgbClr val="D0D0D0"/>
                          </a:solidFill>
                          <a:latin typeface="Arial"/>
                          <a:cs typeface="Arial"/>
                        </a:rPr>
                        <a:t>For complete tutorials</a:t>
                      </a:r>
                      <a:r>
                        <a:rPr lang="en-US" sz="27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FFC000"/>
                          </a:solidFill>
                          <a:latin typeface="Arial"/>
                          <a:cs typeface="Arial"/>
                        </a:rPr>
                        <a:t>https://</a:t>
                      </a:r>
                      <a:r>
                        <a:rPr lang="en-US" sz="1900" b="1" dirty="0" err="1">
                          <a:solidFill>
                            <a:srgbClr val="FFC000"/>
                          </a:solidFill>
                          <a:latin typeface="Arial"/>
                          <a:cs typeface="Arial"/>
                        </a:rPr>
                        <a:t>www.posterpresentations.com</a:t>
                      </a:r>
                      <a:r>
                        <a:rPr lang="en-US" sz="1900" b="1" dirty="0">
                          <a:solidFill>
                            <a:srgbClr val="FFC000"/>
                          </a:solidFill>
                          <a:latin typeface="Arial"/>
                          <a:cs typeface="Arial"/>
                        </a:rPr>
                        <a:t>/</a:t>
                      </a:r>
                      <a:r>
                        <a:rPr lang="en-US" sz="1900" b="1" dirty="0" err="1">
                          <a:solidFill>
                            <a:srgbClr val="FFC000"/>
                          </a:solidFill>
                          <a:latin typeface="Arial"/>
                          <a:cs typeface="Arial"/>
                        </a:rPr>
                        <a:t>helpdesk.html</a:t>
                      </a:r>
                      <a:endParaRPr lang="en-US" sz="15800" dirty="0"/>
                    </a:p>
                  </a:txBody>
                  <a:tcPr marL="174567" marR="87284" marT="130925" marB="43642">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02483" rtl="0" eaLnBrk="1" latinLnBrk="0" hangingPunct="1">
        <a:spcBef>
          <a:spcPct val="0"/>
        </a:spcBef>
        <a:buNone/>
        <a:defRPr sz="18251" kern="1200">
          <a:solidFill>
            <a:schemeClr val="bg1"/>
          </a:solidFill>
          <a:latin typeface="Trebuchet MS" pitchFamily="34" charset="0"/>
          <a:ea typeface="+mj-ea"/>
          <a:cs typeface="+mj-cs"/>
        </a:defRPr>
      </a:lvl1pPr>
    </p:titleStyle>
    <p:bodyStyle>
      <a:lvl1pPr marL="1580371" indent="-1580371" algn="l" defTabSz="9102483" rtl="0" eaLnBrk="1" latinLnBrk="0" hangingPunct="1">
        <a:spcBef>
          <a:spcPct val="20000"/>
        </a:spcBef>
        <a:buFont typeface="Arial" pitchFamily="34" charset="0"/>
        <a:buChar char="•"/>
        <a:tabLst/>
        <a:defRPr sz="9954" kern="1200">
          <a:solidFill>
            <a:schemeClr val="tx1"/>
          </a:solidFill>
          <a:latin typeface="+mn-lt"/>
          <a:ea typeface="+mn-ea"/>
          <a:cs typeface="+mn-cs"/>
        </a:defRPr>
      </a:lvl1pPr>
      <a:lvl2pPr marL="1580371" indent="-1580371" algn="l" defTabSz="9102483" rtl="0" eaLnBrk="1" latinLnBrk="0" hangingPunct="1">
        <a:spcBef>
          <a:spcPct val="20000"/>
        </a:spcBef>
        <a:buFont typeface="Arial" pitchFamily="34" charset="0"/>
        <a:buChar char="–"/>
        <a:tabLst/>
        <a:defRPr sz="8295" kern="1200">
          <a:solidFill>
            <a:schemeClr val="tx1"/>
          </a:solidFill>
          <a:latin typeface="+mn-lt"/>
          <a:ea typeface="+mn-ea"/>
          <a:cs typeface="+mn-cs"/>
        </a:defRPr>
      </a:lvl2pPr>
      <a:lvl3pPr marL="1580371" indent="-1580371" algn="l" defTabSz="9102483" rtl="0" eaLnBrk="1" latinLnBrk="0" hangingPunct="1">
        <a:spcBef>
          <a:spcPct val="20000"/>
        </a:spcBef>
        <a:buFont typeface="Arial" pitchFamily="34" charset="0"/>
        <a:buChar char="•"/>
        <a:tabLst/>
        <a:defRPr sz="6638" kern="1200">
          <a:solidFill>
            <a:schemeClr val="tx1"/>
          </a:solidFill>
          <a:latin typeface="+mn-lt"/>
          <a:ea typeface="+mn-ea"/>
          <a:cs typeface="+mn-cs"/>
        </a:defRPr>
      </a:lvl3pPr>
      <a:lvl4pPr marL="1580371" indent="-1580371" algn="l" defTabSz="9102483" rtl="0" eaLnBrk="1" latinLnBrk="0" hangingPunct="1">
        <a:spcBef>
          <a:spcPct val="20000"/>
        </a:spcBef>
        <a:buFont typeface="Arial" pitchFamily="34" charset="0"/>
        <a:buChar char="–"/>
        <a:tabLst/>
        <a:defRPr sz="4978" kern="1200">
          <a:solidFill>
            <a:schemeClr val="tx1"/>
          </a:solidFill>
          <a:latin typeface="+mn-lt"/>
          <a:ea typeface="+mn-ea"/>
          <a:cs typeface="+mn-cs"/>
        </a:defRPr>
      </a:lvl4pPr>
      <a:lvl5pPr marL="1580371" indent="-1580371" algn="l" defTabSz="9102483" rtl="0" eaLnBrk="1" latinLnBrk="0" hangingPunct="1">
        <a:spcBef>
          <a:spcPct val="20000"/>
        </a:spcBef>
        <a:buFont typeface="Arial" pitchFamily="34" charset="0"/>
        <a:buChar char="»"/>
        <a:tabLst/>
        <a:defRPr sz="4978" kern="1200">
          <a:solidFill>
            <a:schemeClr val="tx1"/>
          </a:solidFill>
          <a:latin typeface="+mn-lt"/>
          <a:ea typeface="+mn-ea"/>
          <a:cs typeface="+mn-cs"/>
        </a:defRPr>
      </a:lvl5pPr>
      <a:lvl6pPr marL="25031833"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6pPr>
      <a:lvl7pPr marL="29583070"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7pPr>
      <a:lvl8pPr marL="34134316"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8pPr>
      <a:lvl9pPr marL="38685558"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9pPr>
    </p:bodyStyle>
    <p:otherStyle>
      <a:defPPr>
        <a:defRPr lang="en-US"/>
      </a:defPPr>
      <a:lvl1pPr marL="0" algn="l" defTabSz="9102483" rtl="0" eaLnBrk="1" latinLnBrk="0" hangingPunct="1">
        <a:defRPr sz="17835" kern="1200">
          <a:solidFill>
            <a:schemeClr val="tx1"/>
          </a:solidFill>
          <a:latin typeface="+mn-lt"/>
          <a:ea typeface="+mn-ea"/>
          <a:cs typeface="+mn-cs"/>
        </a:defRPr>
      </a:lvl1pPr>
      <a:lvl2pPr marL="4551246" algn="l" defTabSz="9102483" rtl="0" eaLnBrk="1" latinLnBrk="0" hangingPunct="1">
        <a:defRPr sz="17835" kern="1200">
          <a:solidFill>
            <a:schemeClr val="tx1"/>
          </a:solidFill>
          <a:latin typeface="+mn-lt"/>
          <a:ea typeface="+mn-ea"/>
          <a:cs typeface="+mn-cs"/>
        </a:defRPr>
      </a:lvl2pPr>
      <a:lvl3pPr marL="9102483" algn="l" defTabSz="9102483" rtl="0" eaLnBrk="1" latinLnBrk="0" hangingPunct="1">
        <a:defRPr sz="17835" kern="1200">
          <a:solidFill>
            <a:schemeClr val="tx1"/>
          </a:solidFill>
          <a:latin typeface="+mn-lt"/>
          <a:ea typeface="+mn-ea"/>
          <a:cs typeface="+mn-cs"/>
        </a:defRPr>
      </a:lvl3pPr>
      <a:lvl4pPr marL="13653727" algn="l" defTabSz="9102483" rtl="0" eaLnBrk="1" latinLnBrk="0" hangingPunct="1">
        <a:defRPr sz="17835" kern="1200">
          <a:solidFill>
            <a:schemeClr val="tx1"/>
          </a:solidFill>
          <a:latin typeface="+mn-lt"/>
          <a:ea typeface="+mn-ea"/>
          <a:cs typeface="+mn-cs"/>
        </a:defRPr>
      </a:lvl4pPr>
      <a:lvl5pPr marL="18204970" algn="l" defTabSz="9102483" rtl="0" eaLnBrk="1" latinLnBrk="0" hangingPunct="1">
        <a:defRPr sz="17835" kern="1200">
          <a:solidFill>
            <a:schemeClr val="tx1"/>
          </a:solidFill>
          <a:latin typeface="+mn-lt"/>
          <a:ea typeface="+mn-ea"/>
          <a:cs typeface="+mn-cs"/>
        </a:defRPr>
      </a:lvl5pPr>
      <a:lvl6pPr marL="22756210" algn="l" defTabSz="9102483" rtl="0" eaLnBrk="1" latinLnBrk="0" hangingPunct="1">
        <a:defRPr sz="17835" kern="1200">
          <a:solidFill>
            <a:schemeClr val="tx1"/>
          </a:solidFill>
          <a:latin typeface="+mn-lt"/>
          <a:ea typeface="+mn-ea"/>
          <a:cs typeface="+mn-cs"/>
        </a:defRPr>
      </a:lvl6pPr>
      <a:lvl7pPr marL="27307457" algn="l" defTabSz="9102483" rtl="0" eaLnBrk="1" latinLnBrk="0" hangingPunct="1">
        <a:defRPr sz="17835" kern="1200">
          <a:solidFill>
            <a:schemeClr val="tx1"/>
          </a:solidFill>
          <a:latin typeface="+mn-lt"/>
          <a:ea typeface="+mn-ea"/>
          <a:cs typeface="+mn-cs"/>
        </a:defRPr>
      </a:lvl7pPr>
      <a:lvl8pPr marL="31858694" algn="l" defTabSz="9102483" rtl="0" eaLnBrk="1" latinLnBrk="0" hangingPunct="1">
        <a:defRPr sz="17835" kern="1200">
          <a:solidFill>
            <a:schemeClr val="tx1"/>
          </a:solidFill>
          <a:latin typeface="+mn-lt"/>
          <a:ea typeface="+mn-ea"/>
          <a:cs typeface="+mn-cs"/>
        </a:defRPr>
      </a:lvl8pPr>
      <a:lvl9pPr marL="36409940" algn="l" defTabSz="9102483" rtl="0" eaLnBrk="1" latinLnBrk="0" hangingPunct="1">
        <a:defRPr sz="1783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19599671" y="5545902"/>
            <a:ext cx="18239502" cy="31876345"/>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92"/>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6448"/>
            <a:ext cx="38404800" cy="4867642"/>
          </a:xfrm>
          <a:prstGeom prst="rect">
            <a:avLst/>
          </a:prstGeom>
          <a:solidFill>
            <a:schemeClr val="accent1"/>
          </a:solidFill>
          <a:ln w="9525">
            <a:noFill/>
            <a:miter lim="800000"/>
            <a:headEnd/>
            <a:tailEnd/>
          </a:ln>
          <a:effectLst/>
        </p:spPr>
        <p:txBody>
          <a:bodyPr wrap="none" lIns="189646" tIns="94823" rIns="189646" bIns="94823" anchor="ctr"/>
          <a:lstStyle/>
          <a:p>
            <a:pPr>
              <a:defRPr/>
            </a:pPr>
            <a:endParaRPr lang="en-US" sz="10192"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60070" y="37583922"/>
            <a:ext cx="4534404" cy="610850"/>
          </a:xfrm>
          <a:prstGeom prst="rect">
            <a:avLst/>
          </a:prstGeom>
          <a:noFill/>
          <a:ln w="9525">
            <a:noFill/>
            <a:miter lim="800000"/>
            <a:headEnd/>
            <a:tailEnd/>
          </a:ln>
          <a:effectLst/>
        </p:spPr>
        <p:txBody>
          <a:bodyPr wrap="square" lIns="189287" tIns="94627" rIns="189287" bIns="94627">
            <a:spAutoFit/>
          </a:bodyPr>
          <a:lstStyle/>
          <a:p>
            <a:pPr eaLnBrk="0" hangingPunct="0">
              <a:lnSpc>
                <a:spcPct val="65000"/>
              </a:lnSpc>
              <a:spcBef>
                <a:spcPct val="50000"/>
              </a:spcBef>
              <a:defRPr/>
            </a:pPr>
            <a:r>
              <a:rPr lang="en-US" sz="816"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866"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907494"/>
            <a:ext cx="384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560069" y="5545902"/>
            <a:ext cx="18239502" cy="31876345"/>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92"/>
          </a:p>
        </p:txBody>
      </p:sp>
    </p:spTree>
    <p:extLst>
      <p:ext uri="{BB962C8B-B14F-4D97-AF65-F5344CB8AC3E}">
        <p14:creationId xmlns:p14="http://schemas.microsoft.com/office/powerpoint/2010/main" val="70509605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9102483" rtl="0" eaLnBrk="1" latinLnBrk="0" hangingPunct="1">
        <a:spcBef>
          <a:spcPct val="0"/>
        </a:spcBef>
        <a:buNone/>
        <a:defRPr sz="18251" kern="1200">
          <a:solidFill>
            <a:schemeClr val="bg1"/>
          </a:solidFill>
          <a:latin typeface="Trebuchet MS" pitchFamily="34" charset="0"/>
          <a:ea typeface="+mj-ea"/>
          <a:cs typeface="+mj-cs"/>
        </a:defRPr>
      </a:lvl1pPr>
    </p:titleStyle>
    <p:bodyStyle>
      <a:lvl1pPr marL="1580371" indent="-1580371" algn="l" defTabSz="9102483" rtl="0" eaLnBrk="1" latinLnBrk="0" hangingPunct="1">
        <a:spcBef>
          <a:spcPct val="20000"/>
        </a:spcBef>
        <a:buFont typeface="Arial" pitchFamily="34" charset="0"/>
        <a:buChar char="•"/>
        <a:tabLst/>
        <a:defRPr sz="9954" kern="1200">
          <a:solidFill>
            <a:schemeClr val="tx1"/>
          </a:solidFill>
          <a:latin typeface="+mn-lt"/>
          <a:ea typeface="+mn-ea"/>
          <a:cs typeface="+mn-cs"/>
        </a:defRPr>
      </a:lvl1pPr>
      <a:lvl2pPr marL="1580371" indent="-1580371" algn="l" defTabSz="9102483" rtl="0" eaLnBrk="1" latinLnBrk="0" hangingPunct="1">
        <a:spcBef>
          <a:spcPct val="20000"/>
        </a:spcBef>
        <a:buFont typeface="Arial" pitchFamily="34" charset="0"/>
        <a:buChar char="–"/>
        <a:tabLst/>
        <a:defRPr sz="8295" kern="1200">
          <a:solidFill>
            <a:schemeClr val="tx1"/>
          </a:solidFill>
          <a:latin typeface="+mn-lt"/>
          <a:ea typeface="+mn-ea"/>
          <a:cs typeface="+mn-cs"/>
        </a:defRPr>
      </a:lvl2pPr>
      <a:lvl3pPr marL="1580371" indent="-1580371" algn="l" defTabSz="9102483" rtl="0" eaLnBrk="1" latinLnBrk="0" hangingPunct="1">
        <a:spcBef>
          <a:spcPct val="20000"/>
        </a:spcBef>
        <a:buFont typeface="Arial" pitchFamily="34" charset="0"/>
        <a:buChar char="•"/>
        <a:tabLst/>
        <a:defRPr sz="6638" kern="1200">
          <a:solidFill>
            <a:schemeClr val="tx1"/>
          </a:solidFill>
          <a:latin typeface="+mn-lt"/>
          <a:ea typeface="+mn-ea"/>
          <a:cs typeface="+mn-cs"/>
        </a:defRPr>
      </a:lvl3pPr>
      <a:lvl4pPr marL="1580371" indent="-1580371" algn="l" defTabSz="9102483" rtl="0" eaLnBrk="1" latinLnBrk="0" hangingPunct="1">
        <a:spcBef>
          <a:spcPct val="20000"/>
        </a:spcBef>
        <a:buFont typeface="Arial" pitchFamily="34" charset="0"/>
        <a:buChar char="–"/>
        <a:tabLst/>
        <a:defRPr sz="4978" kern="1200">
          <a:solidFill>
            <a:schemeClr val="tx1"/>
          </a:solidFill>
          <a:latin typeface="+mn-lt"/>
          <a:ea typeface="+mn-ea"/>
          <a:cs typeface="+mn-cs"/>
        </a:defRPr>
      </a:lvl4pPr>
      <a:lvl5pPr marL="1580371" indent="-1580371" algn="l" defTabSz="9102483" rtl="0" eaLnBrk="1" latinLnBrk="0" hangingPunct="1">
        <a:spcBef>
          <a:spcPct val="20000"/>
        </a:spcBef>
        <a:buFont typeface="Arial" pitchFamily="34" charset="0"/>
        <a:buChar char="»"/>
        <a:tabLst/>
        <a:defRPr sz="4978" kern="1200">
          <a:solidFill>
            <a:schemeClr val="tx1"/>
          </a:solidFill>
          <a:latin typeface="+mn-lt"/>
          <a:ea typeface="+mn-ea"/>
          <a:cs typeface="+mn-cs"/>
        </a:defRPr>
      </a:lvl5pPr>
      <a:lvl6pPr marL="25031833"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6pPr>
      <a:lvl7pPr marL="29583070"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7pPr>
      <a:lvl8pPr marL="34134316"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8pPr>
      <a:lvl9pPr marL="38685558" indent="-2275623" algn="l" defTabSz="9102483" rtl="0" eaLnBrk="1" latinLnBrk="0" hangingPunct="1">
        <a:spcBef>
          <a:spcPct val="20000"/>
        </a:spcBef>
        <a:buFont typeface="Arial" pitchFamily="34" charset="0"/>
        <a:buChar char="•"/>
        <a:defRPr sz="19911" kern="1200">
          <a:solidFill>
            <a:schemeClr val="tx1"/>
          </a:solidFill>
          <a:latin typeface="+mn-lt"/>
          <a:ea typeface="+mn-ea"/>
          <a:cs typeface="+mn-cs"/>
        </a:defRPr>
      </a:lvl9pPr>
    </p:bodyStyle>
    <p:otherStyle>
      <a:defPPr>
        <a:defRPr lang="en-US"/>
      </a:defPPr>
      <a:lvl1pPr marL="0" algn="l" defTabSz="9102483" rtl="0" eaLnBrk="1" latinLnBrk="0" hangingPunct="1">
        <a:defRPr sz="17835" kern="1200">
          <a:solidFill>
            <a:schemeClr val="tx1"/>
          </a:solidFill>
          <a:latin typeface="+mn-lt"/>
          <a:ea typeface="+mn-ea"/>
          <a:cs typeface="+mn-cs"/>
        </a:defRPr>
      </a:lvl1pPr>
      <a:lvl2pPr marL="4551246" algn="l" defTabSz="9102483" rtl="0" eaLnBrk="1" latinLnBrk="0" hangingPunct="1">
        <a:defRPr sz="17835" kern="1200">
          <a:solidFill>
            <a:schemeClr val="tx1"/>
          </a:solidFill>
          <a:latin typeface="+mn-lt"/>
          <a:ea typeface="+mn-ea"/>
          <a:cs typeface="+mn-cs"/>
        </a:defRPr>
      </a:lvl2pPr>
      <a:lvl3pPr marL="9102483" algn="l" defTabSz="9102483" rtl="0" eaLnBrk="1" latinLnBrk="0" hangingPunct="1">
        <a:defRPr sz="17835" kern="1200">
          <a:solidFill>
            <a:schemeClr val="tx1"/>
          </a:solidFill>
          <a:latin typeface="+mn-lt"/>
          <a:ea typeface="+mn-ea"/>
          <a:cs typeface="+mn-cs"/>
        </a:defRPr>
      </a:lvl3pPr>
      <a:lvl4pPr marL="13653727" algn="l" defTabSz="9102483" rtl="0" eaLnBrk="1" latinLnBrk="0" hangingPunct="1">
        <a:defRPr sz="17835" kern="1200">
          <a:solidFill>
            <a:schemeClr val="tx1"/>
          </a:solidFill>
          <a:latin typeface="+mn-lt"/>
          <a:ea typeface="+mn-ea"/>
          <a:cs typeface="+mn-cs"/>
        </a:defRPr>
      </a:lvl4pPr>
      <a:lvl5pPr marL="18204970" algn="l" defTabSz="9102483" rtl="0" eaLnBrk="1" latinLnBrk="0" hangingPunct="1">
        <a:defRPr sz="17835" kern="1200">
          <a:solidFill>
            <a:schemeClr val="tx1"/>
          </a:solidFill>
          <a:latin typeface="+mn-lt"/>
          <a:ea typeface="+mn-ea"/>
          <a:cs typeface="+mn-cs"/>
        </a:defRPr>
      </a:lvl5pPr>
      <a:lvl6pPr marL="22756210" algn="l" defTabSz="9102483" rtl="0" eaLnBrk="1" latinLnBrk="0" hangingPunct="1">
        <a:defRPr sz="17835" kern="1200">
          <a:solidFill>
            <a:schemeClr val="tx1"/>
          </a:solidFill>
          <a:latin typeface="+mn-lt"/>
          <a:ea typeface="+mn-ea"/>
          <a:cs typeface="+mn-cs"/>
        </a:defRPr>
      </a:lvl6pPr>
      <a:lvl7pPr marL="27307457" algn="l" defTabSz="9102483" rtl="0" eaLnBrk="1" latinLnBrk="0" hangingPunct="1">
        <a:defRPr sz="17835" kern="1200">
          <a:solidFill>
            <a:schemeClr val="tx1"/>
          </a:solidFill>
          <a:latin typeface="+mn-lt"/>
          <a:ea typeface="+mn-ea"/>
          <a:cs typeface="+mn-cs"/>
        </a:defRPr>
      </a:lvl7pPr>
      <a:lvl8pPr marL="31858694" algn="l" defTabSz="9102483" rtl="0" eaLnBrk="1" latinLnBrk="0" hangingPunct="1">
        <a:defRPr sz="17835" kern="1200">
          <a:solidFill>
            <a:schemeClr val="tx1"/>
          </a:solidFill>
          <a:latin typeface="+mn-lt"/>
          <a:ea typeface="+mn-ea"/>
          <a:cs typeface="+mn-cs"/>
        </a:defRPr>
      </a:lvl8pPr>
      <a:lvl9pPr marL="36409940" algn="l" defTabSz="9102483" rtl="0" eaLnBrk="1" latinLnBrk="0" hangingPunct="1">
        <a:defRPr sz="1783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91F45-93BC-FC41-A5BD-9D98C80609EE}"/>
              </a:ext>
            </a:extLst>
          </p:cNvPr>
          <p:cNvSpPr>
            <a:spLocks noGrp="1"/>
          </p:cNvSpPr>
          <p:nvPr>
            <p:ph type="body" sz="quarter" idx="12"/>
          </p:nvPr>
        </p:nvSpPr>
        <p:spPr>
          <a:xfrm>
            <a:off x="5486400" y="193182"/>
            <a:ext cx="27432000" cy="2677656"/>
          </a:xfrm>
        </p:spPr>
        <p:txBody>
          <a:bodyPr/>
          <a:lstStyle/>
          <a:p>
            <a:r>
              <a:rPr lang="en-US" sz="5600" b="1" i="0" u="none" strike="noStrike" dirty="0">
                <a:effectLst/>
                <a:latin typeface="Arial" panose="020B0604020202020204" pitchFamily="34" charset="0"/>
              </a:rPr>
              <a:t>Assessing the Impact of Investments in Community-Based Organizations as a Method of Promoting Equitable Economic Recovery from the Covid-19 Pandemic in Chicago's South and West Sides</a:t>
            </a:r>
            <a:endParaRPr lang="en-US" sz="5600" dirty="0"/>
          </a:p>
        </p:txBody>
      </p:sp>
      <p:sp>
        <p:nvSpPr>
          <p:cNvPr id="3" name="Text Placeholder 2">
            <a:extLst>
              <a:ext uri="{FF2B5EF4-FFF2-40B4-BE49-F238E27FC236}">
                <a16:creationId xmlns:a16="http://schemas.microsoft.com/office/drawing/2014/main" id="{5614BA9A-D658-DC48-B873-368F938068F3}"/>
              </a:ext>
            </a:extLst>
          </p:cNvPr>
          <p:cNvSpPr>
            <a:spLocks noGrp="1"/>
          </p:cNvSpPr>
          <p:nvPr>
            <p:ph type="body" sz="quarter" idx="11"/>
          </p:nvPr>
        </p:nvSpPr>
        <p:spPr>
          <a:xfrm>
            <a:off x="6670964" y="2806980"/>
            <a:ext cx="25062872" cy="2191369"/>
          </a:xfrm>
        </p:spPr>
        <p:txBody>
          <a:bodyPr/>
          <a:lstStyle/>
          <a:p>
            <a:r>
              <a:rPr lang="en-US" sz="4500" b="0" dirty="0"/>
              <a:t>Gina Spitz, CURL; Brett Coleman, CURL; </a:t>
            </a:r>
            <a:r>
              <a:rPr lang="en-US" sz="4500" dirty="0"/>
              <a:t>Sean Cunnane, CURL</a:t>
            </a:r>
            <a:endParaRPr lang="en-US" sz="4500" b="0" dirty="0"/>
          </a:p>
          <a:p>
            <a:r>
              <a:rPr lang="en-US" sz="4200" b="0" dirty="0"/>
              <a:t>Loyola University Chicago Center for Urban Research and Learning in collaboration with The Chicago Community Trust and </a:t>
            </a:r>
            <a:r>
              <a:rPr lang="en-US" sz="4200" b="0" dirty="0" err="1"/>
              <a:t>MAPSCorps</a:t>
            </a:r>
            <a:endParaRPr lang="en-US" sz="4200" dirty="0"/>
          </a:p>
        </p:txBody>
      </p:sp>
      <p:sp>
        <p:nvSpPr>
          <p:cNvPr id="5" name="Text Placeholder 4">
            <a:extLst>
              <a:ext uri="{FF2B5EF4-FFF2-40B4-BE49-F238E27FC236}">
                <a16:creationId xmlns:a16="http://schemas.microsoft.com/office/drawing/2014/main" id="{DADD58CC-0C92-AD4E-B05B-8C59CA367C2E}"/>
              </a:ext>
            </a:extLst>
          </p:cNvPr>
          <p:cNvSpPr>
            <a:spLocks noGrp="1"/>
          </p:cNvSpPr>
          <p:nvPr>
            <p:ph type="body" sz="quarter" idx="15"/>
          </p:nvPr>
        </p:nvSpPr>
        <p:spPr/>
        <p:txBody>
          <a:bodyPr/>
          <a:lstStyle/>
          <a:p>
            <a:r>
              <a:rPr lang="en-US" u="sng" dirty="0"/>
              <a:t>Abstract</a:t>
            </a:r>
          </a:p>
        </p:txBody>
      </p:sp>
      <p:sp>
        <p:nvSpPr>
          <p:cNvPr id="9" name="Text Placeholder 8">
            <a:extLst>
              <a:ext uri="{FF2B5EF4-FFF2-40B4-BE49-F238E27FC236}">
                <a16:creationId xmlns:a16="http://schemas.microsoft.com/office/drawing/2014/main" id="{887FA953-6195-0841-8C39-C00228F38126}"/>
              </a:ext>
            </a:extLst>
          </p:cNvPr>
          <p:cNvSpPr>
            <a:spLocks noGrp="1"/>
          </p:cNvSpPr>
          <p:nvPr>
            <p:ph type="body" sz="quarter" idx="20"/>
          </p:nvPr>
        </p:nvSpPr>
        <p:spPr>
          <a:xfrm>
            <a:off x="19584273" y="20065937"/>
            <a:ext cx="18220459" cy="675709"/>
          </a:xfrm>
        </p:spPr>
        <p:txBody>
          <a:bodyPr/>
          <a:lstStyle/>
          <a:p>
            <a:r>
              <a:rPr lang="en-US" u="sng" dirty="0"/>
              <a:t>Focus Group Themes</a:t>
            </a:r>
          </a:p>
        </p:txBody>
      </p:sp>
      <p:sp>
        <p:nvSpPr>
          <p:cNvPr id="12" name="Text Placeholder 11">
            <a:extLst>
              <a:ext uri="{FF2B5EF4-FFF2-40B4-BE49-F238E27FC236}">
                <a16:creationId xmlns:a16="http://schemas.microsoft.com/office/drawing/2014/main" id="{DC85AC64-E69E-2441-AC4B-7B1B88D7265A}"/>
              </a:ext>
            </a:extLst>
          </p:cNvPr>
          <p:cNvSpPr>
            <a:spLocks noGrp="1"/>
          </p:cNvSpPr>
          <p:nvPr>
            <p:ph type="body" sz="quarter" idx="32"/>
          </p:nvPr>
        </p:nvSpPr>
        <p:spPr>
          <a:xfrm>
            <a:off x="494035" y="6187146"/>
            <a:ext cx="18184087" cy="6832640"/>
          </a:xfrm>
        </p:spPr>
        <p:txBody>
          <a:bodyPr/>
          <a:lstStyle/>
          <a:p>
            <a:r>
              <a:rPr lang="en-US" sz="3500" kern="100" dirty="0">
                <a:effectLst/>
                <a:latin typeface="Calibri" panose="020F0502020204030204" pitchFamily="34" charset="0"/>
                <a:ea typeface="Calibri" panose="020F0502020204030204" pitchFamily="34" charset="0"/>
                <a:cs typeface="Calibri" panose="020F0502020204030204" pitchFamily="34" charset="0"/>
              </a:rPr>
              <a:t>The Covid-19 pandemic had a negative economic impact on many marginalized neighborhoods in Chicago which have already suffered from years of lack of investment. The Chicago Community Trust, aiming to help these communities not only recover to pre-pandemic economic levels, but to reach more equitable economic conditions, has begun investing through its We Rise Together initiative in neighborhood anchor sites. CURL, in collaboration with </a:t>
            </a:r>
            <a:r>
              <a:rPr lang="en-US" sz="3500" kern="100" dirty="0" err="1">
                <a:effectLst/>
                <a:latin typeface="Calibri" panose="020F0502020204030204" pitchFamily="34" charset="0"/>
                <a:ea typeface="Calibri" panose="020F0502020204030204" pitchFamily="34" charset="0"/>
                <a:cs typeface="Calibri" panose="020F0502020204030204" pitchFamily="34" charset="0"/>
              </a:rPr>
              <a:t>MAPSCorps</a:t>
            </a:r>
            <a:r>
              <a:rPr lang="en-US" sz="3500" kern="100" dirty="0">
                <a:effectLst/>
                <a:latin typeface="Calibri" panose="020F0502020204030204" pitchFamily="34" charset="0"/>
                <a:ea typeface="Calibri" panose="020F0502020204030204" pitchFamily="34" charset="0"/>
                <a:cs typeface="Calibri" panose="020F0502020204030204" pitchFamily="34" charset="0"/>
              </a:rPr>
              <a:t>, the Quinlan School of Business, and the Institute for Racial Justice, is assessing the impact of these investments using community-engaged evaluations, secondary economic data, and stakeholder engagement. Thus far in our research, it is increasingly clear that access to funding, opportunities for youth development, and ownership of businesses by community members are some of the major goals the We Rise Together Initiative should continue to strive for in its investments.</a:t>
            </a:r>
            <a:endParaRPr lang="en-US" sz="3500" dirty="0">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68138DAA-3F74-FE40-9041-A992FD5437E7}"/>
              </a:ext>
            </a:extLst>
          </p:cNvPr>
          <p:cNvSpPr>
            <a:spLocks noGrp="1"/>
          </p:cNvSpPr>
          <p:nvPr>
            <p:ph type="body" sz="quarter" idx="33"/>
          </p:nvPr>
        </p:nvSpPr>
        <p:spPr>
          <a:xfrm>
            <a:off x="494033" y="13206011"/>
            <a:ext cx="18184087" cy="10002738"/>
          </a:xfrm>
        </p:spPr>
        <p:txBody>
          <a:bodyPr/>
          <a:lstStyle/>
          <a:p>
            <a:pPr marL="0" marR="0" indent="45720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Chicago’s growth and economic outlook has lagged since the Great Recession, and the economic divide between white communities and communities of color further deepened during the pandemic. The Chicago Community Trust’s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initiative is focusing significant investments on long-disinvested Black and Latinx communities aiming to strengthen the entire Chicago region. CURL has partnered with </a:t>
            </a:r>
            <a:r>
              <a:rPr lang="en-US" sz="3500" kern="100" dirty="0" err="1">
                <a:effectLst/>
                <a:latin typeface="Calibri" panose="020F0502020204030204" pitchFamily="34" charset="0"/>
                <a:ea typeface="Calibri" panose="020F0502020204030204" pitchFamily="34" charset="0"/>
                <a:cs typeface="Calibri" panose="020F0502020204030204" pitchFamily="34" charset="0"/>
              </a:rPr>
              <a:t>MAPSCorps</a:t>
            </a:r>
            <a:r>
              <a:rPr lang="en-US" sz="3500" kern="100" dirty="0">
                <a:effectLst/>
                <a:latin typeface="Calibri" panose="020F0502020204030204" pitchFamily="34" charset="0"/>
                <a:ea typeface="Calibri" panose="020F0502020204030204" pitchFamily="34" charset="0"/>
                <a:cs typeface="Calibri" panose="020F0502020204030204" pitchFamily="34" charset="0"/>
              </a:rPr>
              <a:t>, the Quinlan School of Business, and the Institute for Racial Justice to evaluate the impact of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investments. The goal of the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initiative is to help communities of color to recover not just to pre-pandemic economic conditions, but to a more equitable economic level on par with the rest of Chicago.</a:t>
            </a:r>
          </a:p>
          <a:p>
            <a:pPr marL="0" marR="0" indent="457200">
              <a:spcBef>
                <a:spcPts val="0"/>
              </a:spcBef>
              <a:spcAft>
                <a:spcPts val="0"/>
              </a:spcAft>
            </a:pP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Our goal is to understand the local impact of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investment sites. Using both primary data from resident surveys and secondary economic data, we aim to understand the intersection of what these communities want and need in order to develop economically in an equitable way. With our findings, we will be able to advise the Chicago Community Trust on what sort of sites they should receive future funding in order to maximize the impact of the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initiative.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500" dirty="0"/>
          </a:p>
        </p:txBody>
      </p:sp>
      <p:sp>
        <p:nvSpPr>
          <p:cNvPr id="14" name="Text Placeholder 13">
            <a:extLst>
              <a:ext uri="{FF2B5EF4-FFF2-40B4-BE49-F238E27FC236}">
                <a16:creationId xmlns:a16="http://schemas.microsoft.com/office/drawing/2014/main" id="{727A1DD4-F26A-494C-B2E8-4E8846B9E8E7}"/>
              </a:ext>
            </a:extLst>
          </p:cNvPr>
          <p:cNvSpPr>
            <a:spLocks noGrp="1"/>
          </p:cNvSpPr>
          <p:nvPr>
            <p:ph type="body" sz="quarter" idx="34"/>
          </p:nvPr>
        </p:nvSpPr>
        <p:spPr>
          <a:xfrm>
            <a:off x="406175" y="22911712"/>
            <a:ext cx="18184087" cy="15689936"/>
          </a:xfrm>
        </p:spPr>
        <p:txBody>
          <a:bodyPr/>
          <a:lstStyle/>
          <a:p>
            <a:pPr marL="0" marR="0" indent="457200">
              <a:lnSpc>
                <a:spcPct val="115000"/>
              </a:lnSpc>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This study focused on five neighborhood anchor investment sites. They were Esperanza Health Center in West Lawn, </a:t>
            </a:r>
            <a:r>
              <a:rPr lang="en-US" sz="3500" kern="100" dirty="0" err="1">
                <a:effectLst/>
                <a:latin typeface="Calibri" panose="020F0502020204030204" pitchFamily="34" charset="0"/>
                <a:ea typeface="Calibri" panose="020F0502020204030204" pitchFamily="34" charset="0"/>
                <a:cs typeface="Calibri" panose="020F0502020204030204" pitchFamily="34" charset="0"/>
              </a:rPr>
              <a:t>ChiFresh</a:t>
            </a:r>
            <a:r>
              <a:rPr lang="en-US" sz="3500" kern="100" dirty="0">
                <a:effectLst/>
                <a:latin typeface="Calibri" panose="020F0502020204030204" pitchFamily="34" charset="0"/>
                <a:ea typeface="Calibri" panose="020F0502020204030204" pitchFamily="34" charset="0"/>
                <a:cs typeface="Calibri" panose="020F0502020204030204" pitchFamily="34" charset="0"/>
              </a:rPr>
              <a:t> Café &amp; Kitchen in Greater Grand Crossing, Urban Core Wellness Hub in South Shore, Ogden Commons in North Lawndale, and North Lawndale Employment Network Headquarters, also in North Lawndale. The first phase of our research involved surveys with local residents and small businesses near the investment sites to assess the following: the economic state of the neighborhood before and during the pandemic; the neighborhood’s economic future; and future investments that could help the neighborhood.</a:t>
            </a:r>
          </a:p>
          <a:p>
            <a:pPr marL="0" marR="0" indent="457200">
              <a:lnSpc>
                <a:spcPct val="115000"/>
              </a:lnSpc>
              <a:spcBef>
                <a:spcPts val="0"/>
              </a:spcBef>
              <a:spcAft>
                <a:spcPts val="0"/>
              </a:spcAft>
            </a:pP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We also examined secondary data related to local foot traffic and spending in the different neighborhoods. In collaboration with the Quinlan School of Business, we partnered with MasterCard to measure changes in spending patterns at small businesses in the 15-minute walking distance radius. We also made use of </a:t>
            </a:r>
            <a:r>
              <a:rPr lang="en-US" sz="3500" kern="100" dirty="0" err="1">
                <a:effectLst/>
                <a:latin typeface="Calibri" panose="020F0502020204030204" pitchFamily="34" charset="0"/>
                <a:ea typeface="Calibri" panose="020F0502020204030204" pitchFamily="34" charset="0"/>
                <a:cs typeface="Calibri" panose="020F0502020204030204" pitchFamily="34" charset="0"/>
              </a:rPr>
              <a:t>SafeGraph</a:t>
            </a:r>
            <a:r>
              <a:rPr lang="en-US" sz="3500" kern="100" dirty="0">
                <a:effectLst/>
                <a:latin typeface="Calibri" panose="020F0502020204030204" pitchFamily="34" charset="0"/>
                <a:ea typeface="Calibri" panose="020F0502020204030204" pitchFamily="34" charset="0"/>
                <a:cs typeface="Calibri" panose="020F0502020204030204" pitchFamily="34" charset="0"/>
              </a:rPr>
              <a:t> cell phone data to measure changes in foot traffic near the investment sites. </a:t>
            </a:r>
          </a:p>
          <a:p>
            <a:pPr marL="0" marR="0" indent="457200">
              <a:lnSpc>
                <a:spcPct val="115000"/>
              </a:lnSpc>
              <a:spcBef>
                <a:spcPts val="0"/>
              </a:spcBef>
              <a:spcAft>
                <a:spcPts val="0"/>
              </a:spcAft>
            </a:pP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Finally, CURL has collaborated with </a:t>
            </a:r>
            <a:r>
              <a:rPr lang="en-US" sz="3500" kern="100" dirty="0" err="1">
                <a:effectLst/>
                <a:latin typeface="Calibri" panose="020F0502020204030204" pitchFamily="34" charset="0"/>
                <a:ea typeface="Calibri" panose="020F0502020204030204" pitchFamily="34" charset="0"/>
                <a:cs typeface="Calibri" panose="020F0502020204030204" pitchFamily="34" charset="0"/>
              </a:rPr>
              <a:t>MAPSCorps</a:t>
            </a:r>
            <a:r>
              <a:rPr lang="en-US" sz="3500" kern="100" dirty="0">
                <a:effectLst/>
                <a:latin typeface="Calibri" panose="020F0502020204030204" pitchFamily="34" charset="0"/>
                <a:ea typeface="Calibri" panose="020F0502020204030204" pitchFamily="34" charset="0"/>
                <a:cs typeface="Calibri" panose="020F0502020204030204" pitchFamily="34" charset="0"/>
              </a:rPr>
              <a:t> to conduct focus groups with community members. Those eligible for participation in these focus groups must either live or work in the neighborhood. Thus far, we have conducted 2 in-person focus groups in South Shore and North Lawndale. In these focus groups, we discuss with residents how they view the economic conditions in their neighborhood. We provide participants with a summation of the local resident survey results from the neighborhood and discuss their opinions on why local residents responded the way they did. The focus groups are recorded and coded for thematic patterns. Both the conducting and coding of focus groups is an ongoing aspect of the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evaluation.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6" name="Text Placeholder 15">
            <a:extLst>
              <a:ext uri="{FF2B5EF4-FFF2-40B4-BE49-F238E27FC236}">
                <a16:creationId xmlns:a16="http://schemas.microsoft.com/office/drawing/2014/main" id="{D5CF8D79-D69B-F642-B481-27947EECB95D}"/>
              </a:ext>
            </a:extLst>
          </p:cNvPr>
          <p:cNvSpPr>
            <a:spLocks noGrp="1"/>
          </p:cNvSpPr>
          <p:nvPr>
            <p:ph type="body" sz="quarter" idx="36"/>
          </p:nvPr>
        </p:nvSpPr>
        <p:spPr>
          <a:xfrm>
            <a:off x="19726680" y="20694037"/>
            <a:ext cx="18184087" cy="12754517"/>
          </a:xfrm>
        </p:spPr>
        <p:txBody>
          <a:bodyPr/>
          <a:lstStyle/>
          <a:p>
            <a:pPr marL="0" marR="0" algn="ctr">
              <a:spcBef>
                <a:spcPts val="0"/>
              </a:spcBef>
              <a:spcAft>
                <a:spcPts val="0"/>
              </a:spcAft>
            </a:pPr>
            <a:r>
              <a:rPr lang="en-US" sz="3500" u="sng" kern="100" dirty="0">
                <a:effectLst/>
                <a:latin typeface="Calibri" panose="020F0502020204030204" pitchFamily="34" charset="0"/>
                <a:ea typeface="Calibri" panose="020F0502020204030204" pitchFamily="34" charset="0"/>
                <a:cs typeface="Calibri" panose="020F0502020204030204" pitchFamily="34" charset="0"/>
              </a:rPr>
              <a:t>Accessible Funding</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Access to funding was a commonly cited concern among focus group participants. Residents discussed the difficulty that many community members have in accessing funding, whether due to confusing language surrounding loans or a simple lack of funding for the area.</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u="sng" kern="100" dirty="0">
                <a:effectLst/>
                <a:latin typeface="Calibri" panose="020F0502020204030204" pitchFamily="34" charset="0"/>
                <a:ea typeface="Calibri" panose="020F0502020204030204" pitchFamily="34" charset="0"/>
                <a:cs typeface="Calibri" panose="020F0502020204030204" pitchFamily="34" charset="0"/>
              </a:rPr>
              <a:t>Community Ownership of Local Businesses</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In connection with funding, focus group participants expressed an interest in future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investments going toward businesses in their communities which are owned by community residents. Participants highlighted a need for self-sufficiency in their community, and many agreed that community members owning local businesses is an important part of achieving this goal.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u="sng" kern="100" dirty="0">
                <a:effectLst/>
                <a:latin typeface="Calibri" panose="020F0502020204030204" pitchFamily="34" charset="0"/>
                <a:ea typeface="Calibri" panose="020F0502020204030204" pitchFamily="34" charset="0"/>
                <a:cs typeface="Calibri" panose="020F0502020204030204" pitchFamily="34" charset="0"/>
              </a:rPr>
              <a:t>Youth Development, Not Just Jobs</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Some participants felt that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investments should not go to restaurants. They expressed that although job opportunities for youth (such as jobs at restaurants) are generally good, it is more important that there are places in the community where youth can go to develop skills for future jobs, rather than places that simply offer minimum wage for part-time jobs. Interestingly, some participants expressed that restaurants could be good community anchor sites, as they serve as gathering places for community members. Generally, participants agreed that youth training and development is more important than just getting youths part time jobs.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Text Placeholder 16">
            <a:extLst>
              <a:ext uri="{FF2B5EF4-FFF2-40B4-BE49-F238E27FC236}">
                <a16:creationId xmlns:a16="http://schemas.microsoft.com/office/drawing/2014/main" id="{45359AEC-5CF8-874E-BB2B-A4707ECF6169}"/>
              </a:ext>
            </a:extLst>
          </p:cNvPr>
          <p:cNvSpPr>
            <a:spLocks noGrp="1"/>
          </p:cNvSpPr>
          <p:nvPr>
            <p:ph type="body" sz="quarter" idx="37"/>
          </p:nvPr>
        </p:nvSpPr>
        <p:spPr>
          <a:xfrm>
            <a:off x="19887272" y="32941104"/>
            <a:ext cx="18184087" cy="1815882"/>
          </a:xfrm>
        </p:spPr>
        <p:txBody>
          <a:bodyPr/>
          <a:lstStyle/>
          <a:p>
            <a:r>
              <a:rPr lang="en-US" sz="3500" b="0" i="0" u="none" strike="noStrike" dirty="0">
                <a:solidFill>
                  <a:srgbClr val="000000"/>
                </a:solidFill>
                <a:effectLst/>
                <a:latin typeface="Calibri" panose="020F0502020204030204" pitchFamily="34" charset="0"/>
                <a:cs typeface="Calibri" panose="020F0502020204030204" pitchFamily="34" charset="0"/>
              </a:rPr>
              <a:t>“We Rise Together: For an Equitable and Just Recovery.” </a:t>
            </a:r>
            <a:r>
              <a:rPr lang="en-US" sz="3500" b="0" i="1" u="none" strike="noStrike" dirty="0">
                <a:solidFill>
                  <a:srgbClr val="000000"/>
                </a:solidFill>
                <a:effectLst/>
                <a:latin typeface="Calibri" panose="020F0502020204030204" pitchFamily="34" charset="0"/>
                <a:cs typeface="Calibri" panose="020F0502020204030204" pitchFamily="34" charset="0"/>
              </a:rPr>
              <a:t>We Rise Together</a:t>
            </a:r>
            <a:r>
              <a:rPr lang="en-US" sz="3500" b="0" i="0" u="none" strike="noStrike" dirty="0">
                <a:solidFill>
                  <a:srgbClr val="000000"/>
                </a:solidFill>
                <a:effectLst/>
                <a:latin typeface="Calibri" panose="020F0502020204030204" pitchFamily="34" charset="0"/>
                <a:cs typeface="Calibri" panose="020F0502020204030204" pitchFamily="34" charset="0"/>
              </a:rPr>
              <a:t>, Chicago Community Trust, 7 Dec. 2022, https://</a:t>
            </a:r>
            <a:r>
              <a:rPr lang="en-US" sz="3500" b="0" i="0" u="none" strike="noStrike" dirty="0" err="1">
                <a:solidFill>
                  <a:srgbClr val="000000"/>
                </a:solidFill>
                <a:effectLst/>
                <a:latin typeface="Calibri" panose="020F0502020204030204" pitchFamily="34" charset="0"/>
                <a:cs typeface="Calibri" panose="020F0502020204030204" pitchFamily="34" charset="0"/>
              </a:rPr>
              <a:t>wrtogether.org</a:t>
            </a:r>
            <a:r>
              <a:rPr lang="en-US" sz="3500" b="0" i="0" u="none" strike="noStrike" dirty="0">
                <a:solidFill>
                  <a:srgbClr val="000000"/>
                </a:solidFill>
                <a:effectLst/>
                <a:latin typeface="Calibri" panose="020F0502020204030204" pitchFamily="34" charset="0"/>
                <a:cs typeface="Calibri" panose="020F0502020204030204" pitchFamily="34" charset="0"/>
              </a:rPr>
              <a:t>/. </a:t>
            </a:r>
          </a:p>
        </p:txBody>
      </p:sp>
      <p:sp>
        <p:nvSpPr>
          <p:cNvPr id="18" name="Text Placeholder 17">
            <a:extLst>
              <a:ext uri="{FF2B5EF4-FFF2-40B4-BE49-F238E27FC236}">
                <a16:creationId xmlns:a16="http://schemas.microsoft.com/office/drawing/2014/main" id="{642DE09E-E882-F140-B778-F24528F122E5}"/>
              </a:ext>
            </a:extLst>
          </p:cNvPr>
          <p:cNvSpPr>
            <a:spLocks noGrp="1"/>
          </p:cNvSpPr>
          <p:nvPr>
            <p:ph type="body" sz="quarter" idx="38"/>
          </p:nvPr>
        </p:nvSpPr>
        <p:spPr>
          <a:xfrm>
            <a:off x="19814539" y="6377403"/>
            <a:ext cx="18184087" cy="14908953"/>
          </a:xfrm>
        </p:spPr>
        <p:txBody>
          <a:bodyPr/>
          <a:lstStyle/>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Findings thus far are preliminary, as this evaluation will continue through 2025. Secondary data collection is in the early stages, and resources such as the American Community Survey will not have recent enough data to evaluate the impact of </a:t>
            </a:r>
            <a:r>
              <a:rPr lang="en-US" sz="3500" i="1" kern="100" dirty="0">
                <a:effectLst/>
                <a:latin typeface="Calibri" panose="020F0502020204030204" pitchFamily="34" charset="0"/>
                <a:ea typeface="Calibri" panose="020F0502020204030204" pitchFamily="34" charset="0"/>
                <a:cs typeface="Calibri" panose="020F0502020204030204" pitchFamily="34" charset="0"/>
              </a:rPr>
              <a:t>We Rise Together</a:t>
            </a:r>
            <a:r>
              <a:rPr lang="en-US" sz="3500" kern="100" dirty="0">
                <a:effectLst/>
                <a:latin typeface="Calibri" panose="020F0502020204030204" pitchFamily="34" charset="0"/>
                <a:ea typeface="Calibri" panose="020F0502020204030204" pitchFamily="34" charset="0"/>
                <a:cs typeface="Calibri" panose="020F0502020204030204" pitchFamily="34" charset="0"/>
              </a:rPr>
              <a:t> investment sites for a few more years. All findings to this point come from the survey results and the focus groups.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u="sng" kern="100" dirty="0">
                <a:effectLst/>
                <a:latin typeface="Calibri" panose="020F0502020204030204" pitchFamily="34" charset="0"/>
                <a:ea typeface="Calibri" panose="020F0502020204030204" pitchFamily="34" charset="0"/>
                <a:cs typeface="Calibri" panose="020F0502020204030204" pitchFamily="34" charset="0"/>
              </a:rPr>
              <a:t>Covid Impact</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Community members in each of the five communities largely agreed that Covid-19 had an impact on their local economy. Overall, 161 of the 233 total local resident survey respondents said Covid-19 had a “very significant” impact on the local economy, with 40 respondents saying Covid-19 had a “significant” impact.</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u="sng" kern="100" dirty="0">
                <a:effectLst/>
                <a:latin typeface="Calibri" panose="020F0502020204030204" pitchFamily="34" charset="0"/>
                <a:ea typeface="Calibri" panose="020F0502020204030204" pitchFamily="34" charset="0"/>
                <a:cs typeface="Calibri" panose="020F0502020204030204" pitchFamily="34" charset="0"/>
              </a:rPr>
              <a:t>2 Year Future Economic Outlook</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Survey respondents were largely optimistic about the 2 year economic outlook for their communities. Of 232 respondents, 120 said that they expected the neighborhood to be doing “better” economically in 2 years. Only 49 respondents said the neighborhood would be doing “worse,” while the rest said the neighborhood would be “about the same.”</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500" u="sng" kern="100" dirty="0">
                <a:effectLst/>
                <a:latin typeface="Calibri" panose="020F0502020204030204" pitchFamily="34" charset="0"/>
                <a:ea typeface="Calibri" panose="020F0502020204030204" pitchFamily="34" charset="0"/>
                <a:cs typeface="Calibri" panose="020F0502020204030204" pitchFamily="34" charset="0"/>
              </a:rPr>
              <a:t>Future Neighborhood Jobs</a:t>
            </a:r>
            <a:endParaRPr lang="en-US" sz="35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457200">
              <a:spcBef>
                <a:spcPts val="0"/>
              </a:spcBef>
              <a:spcAft>
                <a:spcPts val="0"/>
              </a:spcAft>
            </a:pPr>
            <a:r>
              <a:rPr lang="en-US" sz="3500" kern="100" dirty="0">
                <a:effectLst/>
                <a:latin typeface="Calibri" panose="020F0502020204030204" pitchFamily="34" charset="0"/>
                <a:ea typeface="Calibri" panose="020F0502020204030204" pitchFamily="34" charset="0"/>
                <a:cs typeface="Calibri" panose="020F0502020204030204" pitchFamily="34" charset="0"/>
              </a:rPr>
              <a:t>Residents were asked to rate on a scale of 1 to 5 how likely they thought good paying jobs were to come to the neighborhood in the next two years. Despite the majority of respondents reporting that they expect their neighborhood to be doing “better” economically in two years, only 88 of 230 respondents thought good paying jobs were either “very likely” or “somewhat” likely to come to the neighborhood. The most common response was that good paying jobs were “neither likely nor unlikely” to come to the neighborhood in the next two years.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AD9BB1F4-77BC-3144-A5A0-38745EBEE3B9}"/>
              </a:ext>
            </a:extLst>
          </p:cNvPr>
          <p:cNvSpPr>
            <a:spLocks noGrp="1"/>
          </p:cNvSpPr>
          <p:nvPr>
            <p:ph type="body" sz="quarter" idx="18"/>
          </p:nvPr>
        </p:nvSpPr>
        <p:spPr>
          <a:xfrm>
            <a:off x="537962" y="22484800"/>
            <a:ext cx="18184087" cy="675709"/>
          </a:xfrm>
        </p:spPr>
        <p:txBody>
          <a:bodyPr/>
          <a:lstStyle/>
          <a:p>
            <a:r>
              <a:rPr lang="en-US" u="sng" dirty="0"/>
              <a:t>Design and Methods</a:t>
            </a:r>
          </a:p>
        </p:txBody>
      </p:sp>
      <p:sp>
        <p:nvSpPr>
          <p:cNvPr id="6" name="Text Placeholder 5">
            <a:extLst>
              <a:ext uri="{FF2B5EF4-FFF2-40B4-BE49-F238E27FC236}">
                <a16:creationId xmlns:a16="http://schemas.microsoft.com/office/drawing/2014/main" id="{342B5FAB-5A2C-D341-84D8-14B31BBE21B4}"/>
              </a:ext>
            </a:extLst>
          </p:cNvPr>
          <p:cNvSpPr>
            <a:spLocks noGrp="1"/>
          </p:cNvSpPr>
          <p:nvPr>
            <p:ph type="body" sz="quarter" idx="17"/>
          </p:nvPr>
        </p:nvSpPr>
        <p:spPr>
          <a:xfrm>
            <a:off x="494035" y="12681931"/>
            <a:ext cx="18271943" cy="675709"/>
          </a:xfrm>
        </p:spPr>
        <p:txBody>
          <a:bodyPr/>
          <a:lstStyle/>
          <a:p>
            <a:r>
              <a:rPr lang="en-US" u="sng" dirty="0"/>
              <a:t>Background and Introduction</a:t>
            </a:r>
          </a:p>
        </p:txBody>
      </p:sp>
      <p:sp>
        <p:nvSpPr>
          <p:cNvPr id="8" name="Text Placeholder 7">
            <a:extLst>
              <a:ext uri="{FF2B5EF4-FFF2-40B4-BE49-F238E27FC236}">
                <a16:creationId xmlns:a16="http://schemas.microsoft.com/office/drawing/2014/main" id="{B3B3BA63-DDDE-A04E-B72A-4D66F31899CA}"/>
              </a:ext>
            </a:extLst>
          </p:cNvPr>
          <p:cNvSpPr>
            <a:spLocks noGrp="1"/>
          </p:cNvSpPr>
          <p:nvPr>
            <p:ph type="body" sz="quarter" idx="19"/>
          </p:nvPr>
        </p:nvSpPr>
        <p:spPr/>
        <p:txBody>
          <a:bodyPr/>
          <a:lstStyle/>
          <a:p>
            <a:r>
              <a:rPr lang="en-US" u="sng" dirty="0"/>
              <a:t>Findings and Analysis</a:t>
            </a:r>
          </a:p>
        </p:txBody>
      </p:sp>
      <p:sp>
        <p:nvSpPr>
          <p:cNvPr id="10" name="Text Placeholder 9">
            <a:extLst>
              <a:ext uri="{FF2B5EF4-FFF2-40B4-BE49-F238E27FC236}">
                <a16:creationId xmlns:a16="http://schemas.microsoft.com/office/drawing/2014/main" id="{FBA0FF9B-02B6-B247-BCA6-2374CC00D7DA}"/>
              </a:ext>
            </a:extLst>
          </p:cNvPr>
          <p:cNvSpPr>
            <a:spLocks noGrp="1"/>
          </p:cNvSpPr>
          <p:nvPr>
            <p:ph type="body" sz="quarter" idx="21"/>
          </p:nvPr>
        </p:nvSpPr>
        <p:spPr>
          <a:xfrm>
            <a:off x="19708493" y="32265395"/>
            <a:ext cx="18220459" cy="675709"/>
          </a:xfrm>
        </p:spPr>
        <p:txBody>
          <a:bodyPr/>
          <a:lstStyle/>
          <a:p>
            <a:r>
              <a:rPr lang="en-US" u="sng" dirty="0"/>
              <a:t>References</a:t>
            </a:r>
          </a:p>
        </p:txBody>
      </p:sp>
      <p:pic>
        <p:nvPicPr>
          <p:cNvPr id="23" name="Picture 22">
            <a:extLst>
              <a:ext uri="{FF2B5EF4-FFF2-40B4-BE49-F238E27FC236}">
                <a16:creationId xmlns:a16="http://schemas.microsoft.com/office/drawing/2014/main" id="{8C73E665-29A0-8423-5928-E379FD0A8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4364184" cy="3200400"/>
          </a:xfrm>
          <a:prstGeom prst="rect">
            <a:avLst/>
          </a:prstGeom>
        </p:spPr>
      </p:pic>
      <p:pic>
        <p:nvPicPr>
          <p:cNvPr id="27" name="Picture 26" descr="A picture containing screenshot, circle, graphics, graphic design&#10;&#10;Description automatically generated">
            <a:extLst>
              <a:ext uri="{FF2B5EF4-FFF2-40B4-BE49-F238E27FC236}">
                <a16:creationId xmlns:a16="http://schemas.microsoft.com/office/drawing/2014/main" id="{084D5BFE-368C-7B00-5065-188E81A8F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1200" y="-162186"/>
            <a:ext cx="5577840" cy="5577840"/>
          </a:xfrm>
          <a:prstGeom prst="rect">
            <a:avLst/>
          </a:prstGeom>
        </p:spPr>
      </p:pic>
      <p:pic>
        <p:nvPicPr>
          <p:cNvPr id="29" name="Picture 28" descr="A black background with blue and red text&#10;&#10;Description automatically generated with low confidence">
            <a:extLst>
              <a:ext uri="{FF2B5EF4-FFF2-40B4-BE49-F238E27FC236}">
                <a16:creationId xmlns:a16="http://schemas.microsoft.com/office/drawing/2014/main" id="{2DC2B882-F5D1-AB5D-D728-152254C96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6240" y="33389594"/>
            <a:ext cx="4373220" cy="4023360"/>
          </a:xfrm>
          <a:prstGeom prst="rect">
            <a:avLst/>
          </a:prstGeom>
        </p:spPr>
      </p:pic>
      <p:pic>
        <p:nvPicPr>
          <p:cNvPr id="35" name="Picture 34" descr="A picture containing font, graphics, logo, text&#10;&#10;Description automatically generated">
            <a:extLst>
              <a:ext uri="{FF2B5EF4-FFF2-40B4-BE49-F238E27FC236}">
                <a16:creationId xmlns:a16="http://schemas.microsoft.com/office/drawing/2014/main" id="{D4BF11CF-ACC4-E51F-9BFE-32DF885086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16186" y="34889464"/>
            <a:ext cx="5219700" cy="1206500"/>
          </a:xfrm>
          <a:prstGeom prst="rect">
            <a:avLst/>
          </a:prstGeom>
        </p:spPr>
      </p:pic>
      <p:pic>
        <p:nvPicPr>
          <p:cNvPr id="37" name="Picture 36" descr="A picture containing text, font, logo, symbol&#10;&#10;Description automatically generated">
            <a:extLst>
              <a:ext uri="{FF2B5EF4-FFF2-40B4-BE49-F238E27FC236}">
                <a16:creationId xmlns:a16="http://schemas.microsoft.com/office/drawing/2014/main" id="{BA36D2BE-6888-4245-5157-048C5D1D52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91120" y="34527846"/>
            <a:ext cx="5202361" cy="2651760"/>
          </a:xfrm>
          <a:prstGeom prst="rect">
            <a:avLst/>
          </a:prstGeom>
        </p:spPr>
      </p:pic>
    </p:spTree>
    <p:extLst>
      <p:ext uri="{BB962C8B-B14F-4D97-AF65-F5344CB8AC3E}">
        <p14:creationId xmlns:p14="http://schemas.microsoft.com/office/powerpoint/2010/main" val="337384564"/>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0" id="{97CA426A-0B64-FB4C-B26D-1B837022EBFF}" vid="{B1819512-E842-5645-9B72-5914E61287C5}"/>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0" id="{97CA426A-0B64-FB4C-B26D-1B837022EBFF}" vid="{F2AACFF0-491E-CC42-A0C6-D565FAEAEA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538</TotalTime>
  <Words>1291</Words>
  <Application>Microsoft Macintosh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Cunnane, Sean</cp:lastModifiedBy>
  <cp:revision>11</cp:revision>
  <dcterms:created xsi:type="dcterms:W3CDTF">2019-01-10T00:12:12Z</dcterms:created>
  <dcterms:modified xsi:type="dcterms:W3CDTF">2023-04-27T20:11:28Z</dcterms:modified>
</cp:coreProperties>
</file>