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oboto"/>
      <p:regular r:id="rId24"/>
      <p:bold r:id="rId25"/>
      <p:italic r:id="rId26"/>
      <p:boldItalic r:id="rId27"/>
    </p:embeddedFont>
    <p:embeddedFont>
      <p:font typeface="Nuni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Nunito-regular.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boldItalic.fntdata"/><Relationship Id="rId30" Type="http://schemas.openxmlformats.org/officeDocument/2006/relationships/font" Target="fonts/Nuni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Double check author list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1 - me</a:t>
            </a:r>
            <a:endParaRPr/>
          </a:p>
          <a:p>
            <a:pPr indent="0" lvl="0" marL="0" rtl="0" algn="l">
              <a:spcBef>
                <a:spcPts val="0"/>
              </a:spcBef>
              <a:spcAft>
                <a:spcPts val="0"/>
              </a:spcAft>
              <a:buNone/>
            </a:pPr>
            <a:r>
              <a:rPr lang="en"/>
              <a:t>5- Dr. 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532ff9996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532ff9996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Explain the </a:t>
            </a:r>
            <a:r>
              <a:rPr lang="en">
                <a:solidFill>
                  <a:schemeClr val="dk1"/>
                </a:solidFill>
              </a:rPr>
              <a:t>logic</a:t>
            </a:r>
            <a:r>
              <a:rPr lang="en">
                <a:solidFill>
                  <a:schemeClr val="dk1"/>
                </a:solidFill>
              </a:rPr>
              <a:t> of using Target NCBI RefSeq Accession → Accession → best hit vs second best hit → </a:t>
            </a:r>
            <a:r>
              <a:rPr lang="en">
                <a:solidFill>
                  <a:schemeClr val="dk1"/>
                </a:solidFill>
              </a:rPr>
              <a:t>conclusions</a:t>
            </a:r>
            <a:r>
              <a:rPr lang="en">
                <a:solidFill>
                  <a:schemeClr val="dk1"/>
                </a:solidFill>
              </a:rPr>
              <a:t> about genomic neighborhood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E-value and percent identity are both measures of </a:t>
            </a:r>
            <a:r>
              <a:rPr lang="en">
                <a:solidFill>
                  <a:schemeClr val="dk1"/>
                </a:solidFill>
              </a:rPr>
              <a:t>accuracy</a:t>
            </a:r>
            <a:r>
              <a:rPr lang="en">
                <a:solidFill>
                  <a:schemeClr val="dk1"/>
                </a:solidFill>
              </a:rPr>
              <a:t> where an e-value of 0.0 is the best and the greater the percentage identity, the better the hit is.  Talk about orthologs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532ff9996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532ff9996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532ff9996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532ff9996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tblastn did not yield good results for the first coding exon of Akt-PC so we decided to look in Flybase to see if there were </a:t>
            </a:r>
            <a:r>
              <a:rPr lang="en"/>
              <a:t>any</a:t>
            </a:r>
            <a:r>
              <a:rPr lang="en"/>
              <a:t> indications </a:t>
            </a:r>
            <a:endParaRPr/>
          </a:p>
          <a:p>
            <a:pPr indent="0" lvl="0" marL="0" rtl="0" algn="l">
              <a:spcBef>
                <a:spcPts val="0"/>
              </a:spcBef>
              <a:spcAft>
                <a:spcPts val="0"/>
              </a:spcAft>
              <a:buNone/>
            </a:pPr>
            <a:r>
              <a:rPr lang="en"/>
              <a:t>Emphasize the adjusted first coding exon in Akt-PC</a:t>
            </a:r>
            <a:endParaRPr/>
          </a:p>
          <a:p>
            <a:pPr indent="0" lvl="0" marL="0" rtl="0" algn="l">
              <a:spcBef>
                <a:spcPts val="0"/>
              </a:spcBef>
              <a:spcAft>
                <a:spcPts val="0"/>
              </a:spcAft>
              <a:buNone/>
            </a:pPr>
            <a:r>
              <a:rPr lang="en"/>
              <a:t>Mention the fail in “check for start codon” and rationale for using a </a:t>
            </a:r>
            <a:r>
              <a:rPr lang="en"/>
              <a:t>non canonical</a:t>
            </a:r>
            <a:r>
              <a:rPr lang="en"/>
              <a:t> start codon </a:t>
            </a:r>
            <a:r>
              <a:rPr lang="en"/>
              <a:t>according</a:t>
            </a:r>
            <a:r>
              <a:rPr lang="en"/>
              <a:t> to GEP Flybase data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5583de782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5583de782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Blastp did not yield good results for the first coding exon of Akt-PC so we decided to look in Flybase to see if there were any indications </a:t>
            </a:r>
            <a:endParaRPr/>
          </a:p>
          <a:p>
            <a:pPr indent="0" lvl="0" marL="0" rtl="0" algn="l">
              <a:spcBef>
                <a:spcPts val="0"/>
              </a:spcBef>
              <a:spcAft>
                <a:spcPts val="0"/>
              </a:spcAft>
              <a:buNone/>
            </a:pPr>
            <a:r>
              <a:rPr lang="en"/>
              <a:t>Emphasize the adjusted first coding exon in Akt-PC</a:t>
            </a:r>
            <a:endParaRPr/>
          </a:p>
          <a:p>
            <a:pPr indent="0" lvl="0" marL="0" rtl="0" algn="l">
              <a:spcBef>
                <a:spcPts val="0"/>
              </a:spcBef>
              <a:spcAft>
                <a:spcPts val="0"/>
              </a:spcAft>
              <a:buNone/>
            </a:pPr>
            <a:r>
              <a:rPr lang="en"/>
              <a:t>Mention the fail in “check for start codon” and rationale for using a non canonical start codon according to GEP Flybase data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532ff99967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532ff9996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Poor conservation is seen in CDS 1 which is consistent with further divergence from Akt in D. melanogaster as the species become more diverged. </a:t>
            </a:r>
            <a:endParaRPr/>
          </a:p>
          <a:p>
            <a:pPr indent="0" lvl="0" marL="0" rtl="0" algn="l">
              <a:spcBef>
                <a:spcPts val="0"/>
              </a:spcBef>
              <a:spcAft>
                <a:spcPts val="0"/>
              </a:spcAft>
              <a:buNone/>
            </a:pPr>
            <a:r>
              <a:rPr lang="en"/>
              <a:t>Explain</a:t>
            </a:r>
            <a:r>
              <a:rPr lang="en"/>
              <a:t> that the dot plot plots a point based on perfect matches on the amino acid level therefore we don’t know if an amino acid has been completely changed to another with </a:t>
            </a:r>
            <a:r>
              <a:rPr lang="en"/>
              <a:t>different</a:t>
            </a:r>
            <a:r>
              <a:rPr lang="en"/>
              <a:t> properties or if the switch was made within the same amino acid group. </a:t>
            </a:r>
            <a:endParaRPr/>
          </a:p>
          <a:p>
            <a:pPr indent="0" lvl="0" marL="0" rtl="0" algn="l">
              <a:spcBef>
                <a:spcPts val="0"/>
              </a:spcBef>
              <a:spcAft>
                <a:spcPts val="0"/>
              </a:spcAft>
              <a:buNone/>
            </a:pPr>
            <a:r>
              <a:rPr lang="en"/>
              <a:t>Mention the pattern of divergence and what that tells us about the expected conservation of Akt in D. persimilis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1a05f6387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1a05f6387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 I explain these charts?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55b45a285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155b45a285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rPr>
              <a:t>Thank LUC for Biology Fellowship funding and Dr. Mierisch for her guidance</a:t>
            </a:r>
            <a:endParaRPr sz="1800">
              <a:solidFill>
                <a:schemeClr val="dk1"/>
              </a:solidFill>
            </a:endParaRPr>
          </a:p>
          <a:p>
            <a:pPr indent="0" lvl="0" marL="0" rtl="0" algn="l">
              <a:spcBef>
                <a:spcPts val="0"/>
              </a:spcBef>
              <a:spcAft>
                <a:spcPts val="0"/>
              </a:spcAft>
              <a:buClr>
                <a:schemeClr val="dk1"/>
              </a:buClr>
              <a:buSzPts val="1100"/>
              <a:buFont typeface="Arial"/>
              <a:buNone/>
            </a:pPr>
            <a:r>
              <a:rPr lang="en" sz="1800">
                <a:solidFill>
                  <a:schemeClr val="dk1"/>
                </a:solidFill>
              </a:rPr>
              <a:t>Thank GEP for the opportunity to present this project</a:t>
            </a:r>
            <a:endParaRPr sz="18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567006a7d6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567006a7d6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567006a7d6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567006a7d6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567006a7d6_0_5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567006a7d6_0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main focus of this GEP project overall is </a:t>
            </a:r>
            <a:r>
              <a:rPr lang="en"/>
              <a:t>examining</a:t>
            </a:r>
            <a:r>
              <a:rPr lang="en"/>
              <a:t> insulin pathway which is a very important metabolic pathway for processing sugar and is found in all Drosophila species. The main goal of this project is to </a:t>
            </a:r>
            <a:r>
              <a:rPr lang="en"/>
              <a:t>determine</a:t>
            </a:r>
            <a:r>
              <a:rPr lang="en"/>
              <a:t> “How much of the pathway is conserved as compared to what is </a:t>
            </a:r>
            <a:r>
              <a:rPr lang="en"/>
              <a:t>characterized</a:t>
            </a:r>
            <a:r>
              <a:rPr lang="en"/>
              <a:t> in D. melanogaster?” and “If a change </a:t>
            </a:r>
            <a:r>
              <a:rPr lang="en"/>
              <a:t>occurred</a:t>
            </a:r>
            <a:r>
              <a:rPr lang="en"/>
              <a:t>, where is it and how consistent is the change among other species?”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Existing evidence suggests that molecules earlier in insulin signaling pathways evolve more quickly than later molecules. The phylogenetic tree on the left from a paper characterizing the insulin/ TOR signal transduction pathway shows an increased amount of </a:t>
            </a:r>
            <a:r>
              <a:rPr lang="en"/>
              <a:t>changes in more diverged species. Akt is seen to be affected, specifically duplicated, in the divergence of Drosophila willistoni which could be a clue for potential divergence in species closely related to D. willistoni.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will be focusing on the enzyme Akt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5583de782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5583de78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Akt plays a role in many key systems but our focus will be on the metabolism pathway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567006a7d6_0_5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567006a7d6_0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Drosophila persimilis is a sister species of Drosophila pseudoobscura within the “obscura group” which is predominantly found in North America. The divergence of the obscura and melanogaster groups began about 25 million years ago which may imply increased gene evolution between the 2 species. D. persimilis and D. willistoni are phylogenetic neighbors which could indicate a similar pattern of divergence patterns in Akt in Drosophila persimilis. D. willistoni is more diverged than D. persimilis.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567006a7d6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567006a7d6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General analysis of tools used: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Tblastn uses amino acid data from the known D. melanogaster gene and finds likely matches within the D. persimilis genome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Blastp identifies the proteins formed by local genes therefore we can observe conservation of the local region, even if the orientation of the genes is flipped onto the opposite strand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Gene Record Finder helps us have an approximation of what we are looking for in terms of CDS length, amount as well as any possible coding isoforms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Tblastn can be also used to </a:t>
            </a:r>
            <a:r>
              <a:rPr lang="en"/>
              <a:t>approximate the location of coding exons once we have confirmed that we are looking in the correct region (based on synteny). Tblastn is limited in its accuracy of base pair-by-base pair prediction so the coding exons will most likely take manual adjustment by looking at the location of start and stop codons between all 3 phases.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Gene Model Checker checks the model for having the correct number of exons, canonical start and stop codons, and correct splice donor/ acceptor sites based on the lack of intrastrand stop codons.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567006a7d6_0_6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567006a7d6_0_6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we can see the known structure of Akt in D. melanogaster from the Gene Record Finder. The thinner blue bars indicated the UTRs, which were not the focus of this project, and the wider blue bars indicate the coding regions. As seen on the diagram as well as the chart, there are 2 unique coding isoforms with Akt- PA, PD, PB, PE as identical exons and Akt-PC being unique with a slightly longer CDS 1. This is something to keep in mind when annotating Akt in D. persimilis.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2 unique coding isoforms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567006a7d6_0_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567006a7d6_0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the known location of Akt in D. melanogaster along with its neighboring genes. Here we see Akt on the + strand surrounded by sxe2, Mhcl, Sb, and Mic26-27. The organization of these genes </a:t>
            </a:r>
            <a:r>
              <a:rPr lang="en"/>
              <a:t>relative</a:t>
            </a:r>
            <a:r>
              <a:rPr lang="en"/>
              <a:t> to one another, known as synteny, will be an important principle in locating the ortholog in D. persimilis. The directionality of the genes should be noted as well as the relative distances between them, such as the </a:t>
            </a:r>
            <a:r>
              <a:rPr lang="en">
                <a:solidFill>
                  <a:schemeClr val="dk1"/>
                </a:solidFill>
              </a:rPr>
              <a:t>~15000 base pair gap between Akt and Sb.</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567006a7d6_0_6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567006a7d6_0_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Here is a neater chart representation of the previous diagram. The green box indicates all information relevant to Akt in D. melanogaster.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Confirmed location with tblastn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567006a7d6_0_6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567006a7d6_0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Here is the genome browser view of the predicted Akt ortholog in D. persimilis using tblastn data. The blue markings indicate so far unnamed genes in D. persimilis while the purple boxes are computer predictions comparing the genomes of D. melanogaster and D. persimilis. This is where blastp will be used to characterize genes in D. persimilis. We can also see here that the orientation appears to be flipped onto the opposite strand in </a:t>
            </a:r>
            <a:r>
              <a:rPr lang="en">
                <a:solidFill>
                  <a:schemeClr val="dk1"/>
                </a:solidFill>
              </a:rPr>
              <a:t>comparison</a:t>
            </a:r>
            <a:r>
              <a:rPr lang="en">
                <a:solidFill>
                  <a:schemeClr val="dk1"/>
                </a:solidFill>
              </a:rPr>
              <a:t> to D. melanogaster so we will want to note of whether the </a:t>
            </a:r>
            <a:r>
              <a:rPr lang="en">
                <a:solidFill>
                  <a:schemeClr val="dk1"/>
                </a:solidFill>
              </a:rPr>
              <a:t>orthologs</a:t>
            </a:r>
            <a:r>
              <a:rPr lang="en">
                <a:solidFill>
                  <a:schemeClr val="dk1"/>
                </a:solidFill>
              </a:rPr>
              <a:t> neighboring genes have followed a similar pattern of divergence. Another </a:t>
            </a:r>
            <a:r>
              <a:rPr lang="en">
                <a:solidFill>
                  <a:schemeClr val="dk1"/>
                </a:solidFill>
              </a:rPr>
              <a:t>interesting</a:t>
            </a:r>
            <a:r>
              <a:rPr lang="en">
                <a:solidFill>
                  <a:schemeClr val="dk1"/>
                </a:solidFill>
              </a:rPr>
              <a:t> thing to note is the greatly increased distance of </a:t>
            </a:r>
            <a:r>
              <a:rPr lang="en">
                <a:solidFill>
                  <a:schemeClr val="dk1"/>
                </a:solidFill>
              </a:rPr>
              <a:t>~40000 pair gap between Akt and Sb compared the ~15000 base pairs in D. melanogaster.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Talk about blastp confirmation to transition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Flipped strand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~40000 pair gap between Akt and Sb → NOTED EXPANSION?</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7.png"/><Relationship Id="rId5"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doi.org/10.1371/journal.pone.0071857" TargetMode="External"/><Relationship Id="rId4" Type="http://schemas.openxmlformats.org/officeDocument/2006/relationships/hyperlink" Target="https://journals.plos.org/plosone/article?id=10.1371/journal.pone.0071857" TargetMode="External"/><Relationship Id="rId5" Type="http://schemas.openxmlformats.org/officeDocument/2006/relationships/hyperlink" Target="https://doi.org/10.1021/jm100384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Gene Annotation of Akt in </a:t>
            </a:r>
            <a:r>
              <a:rPr i="1" lang="en"/>
              <a:t>Drosophila </a:t>
            </a:r>
            <a:r>
              <a:rPr i="1" lang="en"/>
              <a:t>persimilis</a:t>
            </a:r>
            <a:endParaRPr i="1"/>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t>Authors: Julia Kaniuk, Chinmay P. Rele, Katie M. Sandlin, Laura K. Reed,   Dr. Jennifer Mierisch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2"/>
          <p:cNvSpPr txBox="1"/>
          <p:nvPr>
            <p:ph type="title"/>
          </p:nvPr>
        </p:nvSpPr>
        <p:spPr>
          <a:xfrm>
            <a:off x="819150" y="3634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Akt in </a:t>
            </a:r>
            <a:r>
              <a:rPr i="1" lang="en"/>
              <a:t>D. persimilis</a:t>
            </a:r>
            <a:endParaRPr i="1"/>
          </a:p>
        </p:txBody>
      </p:sp>
      <p:sp>
        <p:nvSpPr>
          <p:cNvPr id="212" name="Google Shape;212;p22"/>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3" name="Google Shape;213;p22"/>
          <p:cNvPicPr preferRelativeResize="0"/>
          <p:nvPr/>
        </p:nvPicPr>
        <p:blipFill>
          <a:blip r:embed="rId3">
            <a:alphaModFix/>
          </a:blip>
          <a:stretch>
            <a:fillRect/>
          </a:stretch>
        </p:blipFill>
        <p:spPr>
          <a:xfrm>
            <a:off x="908600" y="906974"/>
            <a:ext cx="7326801" cy="3646576"/>
          </a:xfrm>
          <a:prstGeom prst="rect">
            <a:avLst/>
          </a:prstGeom>
          <a:noFill/>
          <a:ln>
            <a:noFill/>
          </a:ln>
        </p:spPr>
      </p:pic>
      <p:sp>
        <p:nvSpPr>
          <p:cNvPr id="214" name="Google Shape;214;p22"/>
          <p:cNvSpPr/>
          <p:nvPr/>
        </p:nvSpPr>
        <p:spPr>
          <a:xfrm>
            <a:off x="1145225" y="1868525"/>
            <a:ext cx="7092300" cy="27024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3"/>
          <p:cNvSpPr txBox="1"/>
          <p:nvPr>
            <p:ph type="title"/>
          </p:nvPr>
        </p:nvSpPr>
        <p:spPr>
          <a:xfrm>
            <a:off x="819150" y="4035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Akt-PA, PB, PD, PE Gene Model</a:t>
            </a:r>
            <a:endParaRPr/>
          </a:p>
        </p:txBody>
      </p:sp>
      <p:pic>
        <p:nvPicPr>
          <p:cNvPr id="220" name="Google Shape;220;p23"/>
          <p:cNvPicPr preferRelativeResize="0"/>
          <p:nvPr/>
        </p:nvPicPr>
        <p:blipFill>
          <a:blip r:embed="rId3">
            <a:alphaModFix/>
          </a:blip>
          <a:stretch>
            <a:fillRect/>
          </a:stretch>
        </p:blipFill>
        <p:spPr>
          <a:xfrm>
            <a:off x="808738" y="1138875"/>
            <a:ext cx="7526535" cy="3480525"/>
          </a:xfrm>
          <a:prstGeom prst="rect">
            <a:avLst/>
          </a:prstGeom>
          <a:noFill/>
          <a:ln>
            <a:noFill/>
          </a:ln>
        </p:spPr>
      </p:pic>
      <p:sp>
        <p:nvSpPr>
          <p:cNvPr id="221" name="Google Shape;221;p23"/>
          <p:cNvSpPr/>
          <p:nvPr/>
        </p:nvSpPr>
        <p:spPr>
          <a:xfrm>
            <a:off x="3224725" y="2571750"/>
            <a:ext cx="4209300" cy="3414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3"/>
          <p:cNvSpPr/>
          <p:nvPr/>
        </p:nvSpPr>
        <p:spPr>
          <a:xfrm>
            <a:off x="3194600" y="3716975"/>
            <a:ext cx="4239300" cy="5625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3"/>
          <p:cNvSpPr txBox="1"/>
          <p:nvPr/>
        </p:nvSpPr>
        <p:spPr>
          <a:xfrm>
            <a:off x="6871400" y="4540775"/>
            <a:ext cx="250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GEP Gene Model Checker</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4"/>
          <p:cNvSpPr txBox="1"/>
          <p:nvPr>
            <p:ph type="title"/>
          </p:nvPr>
        </p:nvSpPr>
        <p:spPr>
          <a:xfrm>
            <a:off x="562575" y="353350"/>
            <a:ext cx="2973600" cy="1324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Akt-PC Gene Model</a:t>
            </a:r>
            <a:endParaRPr/>
          </a:p>
        </p:txBody>
      </p:sp>
      <p:pic>
        <p:nvPicPr>
          <p:cNvPr id="229" name="Google Shape;229;p24"/>
          <p:cNvPicPr preferRelativeResize="0"/>
          <p:nvPr/>
        </p:nvPicPr>
        <p:blipFill>
          <a:blip r:embed="rId3">
            <a:alphaModFix/>
          </a:blip>
          <a:stretch>
            <a:fillRect/>
          </a:stretch>
        </p:blipFill>
        <p:spPr>
          <a:xfrm>
            <a:off x="688137" y="1446183"/>
            <a:ext cx="3508489" cy="1005525"/>
          </a:xfrm>
          <a:prstGeom prst="rect">
            <a:avLst/>
          </a:prstGeom>
          <a:noFill/>
          <a:ln>
            <a:noFill/>
          </a:ln>
        </p:spPr>
      </p:pic>
      <p:sp>
        <p:nvSpPr>
          <p:cNvPr id="230" name="Google Shape;230;p24"/>
          <p:cNvSpPr/>
          <p:nvPr/>
        </p:nvSpPr>
        <p:spPr>
          <a:xfrm>
            <a:off x="688125" y="2099600"/>
            <a:ext cx="2722500" cy="1758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4"/>
          <p:cNvSpPr txBox="1"/>
          <p:nvPr/>
        </p:nvSpPr>
        <p:spPr>
          <a:xfrm>
            <a:off x="5783950" y="4540775"/>
            <a:ext cx="3508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GEP Genome Browser; GEP Flybase</a:t>
            </a:r>
            <a:endParaRPr>
              <a:latin typeface="Calibri"/>
              <a:ea typeface="Calibri"/>
              <a:cs typeface="Calibri"/>
              <a:sym typeface="Calibri"/>
            </a:endParaRPr>
          </a:p>
        </p:txBody>
      </p:sp>
      <p:pic>
        <p:nvPicPr>
          <p:cNvPr id="232" name="Google Shape;232;p24"/>
          <p:cNvPicPr preferRelativeResize="0"/>
          <p:nvPr/>
        </p:nvPicPr>
        <p:blipFill>
          <a:blip r:embed="rId4">
            <a:alphaModFix/>
          </a:blip>
          <a:stretch>
            <a:fillRect/>
          </a:stretch>
        </p:blipFill>
        <p:spPr>
          <a:xfrm>
            <a:off x="5276075" y="225400"/>
            <a:ext cx="3371750" cy="4315374"/>
          </a:xfrm>
          <a:prstGeom prst="rect">
            <a:avLst/>
          </a:prstGeom>
          <a:noFill/>
          <a:ln>
            <a:noFill/>
          </a:ln>
        </p:spPr>
      </p:pic>
      <p:sp>
        <p:nvSpPr>
          <p:cNvPr id="233" name="Google Shape;233;p24"/>
          <p:cNvSpPr/>
          <p:nvPr/>
        </p:nvSpPr>
        <p:spPr>
          <a:xfrm>
            <a:off x="5726150" y="3789875"/>
            <a:ext cx="2722500" cy="1179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4"/>
          <p:cNvSpPr/>
          <p:nvPr/>
        </p:nvSpPr>
        <p:spPr>
          <a:xfrm>
            <a:off x="7373700" y="813725"/>
            <a:ext cx="763500" cy="175800"/>
          </a:xfrm>
          <a:prstGeom prst="roundRect">
            <a:avLst>
              <a:gd fmla="val 16667" name="adj"/>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5" name="Google Shape;235;p24"/>
          <p:cNvPicPr preferRelativeResize="0"/>
          <p:nvPr/>
        </p:nvPicPr>
        <p:blipFill>
          <a:blip r:embed="rId5">
            <a:alphaModFix/>
          </a:blip>
          <a:stretch>
            <a:fillRect/>
          </a:stretch>
        </p:blipFill>
        <p:spPr>
          <a:xfrm>
            <a:off x="443725" y="2363007"/>
            <a:ext cx="4516523" cy="2386993"/>
          </a:xfrm>
          <a:prstGeom prst="rect">
            <a:avLst/>
          </a:prstGeom>
          <a:noFill/>
          <a:ln>
            <a:noFill/>
          </a:ln>
        </p:spPr>
      </p:pic>
      <p:sp>
        <p:nvSpPr>
          <p:cNvPr id="236" name="Google Shape;236;p24"/>
          <p:cNvSpPr/>
          <p:nvPr/>
        </p:nvSpPr>
        <p:spPr>
          <a:xfrm>
            <a:off x="1265775" y="2672200"/>
            <a:ext cx="1928700" cy="4002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5"/>
          <p:cNvSpPr txBox="1"/>
          <p:nvPr>
            <p:ph type="title"/>
          </p:nvPr>
        </p:nvSpPr>
        <p:spPr>
          <a:xfrm>
            <a:off x="562575" y="353350"/>
            <a:ext cx="2973600" cy="1324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Akt-PC Gene Model</a:t>
            </a:r>
            <a:endParaRPr/>
          </a:p>
        </p:txBody>
      </p:sp>
      <p:pic>
        <p:nvPicPr>
          <p:cNvPr id="242" name="Google Shape;242;p25"/>
          <p:cNvPicPr preferRelativeResize="0"/>
          <p:nvPr/>
        </p:nvPicPr>
        <p:blipFill>
          <a:blip r:embed="rId3">
            <a:alphaModFix/>
          </a:blip>
          <a:stretch>
            <a:fillRect/>
          </a:stretch>
        </p:blipFill>
        <p:spPr>
          <a:xfrm>
            <a:off x="3787650" y="261175"/>
            <a:ext cx="5143150" cy="2111800"/>
          </a:xfrm>
          <a:prstGeom prst="rect">
            <a:avLst/>
          </a:prstGeom>
          <a:noFill/>
          <a:ln>
            <a:noFill/>
          </a:ln>
        </p:spPr>
      </p:pic>
      <p:pic>
        <p:nvPicPr>
          <p:cNvPr id="243" name="Google Shape;243;p25"/>
          <p:cNvPicPr preferRelativeResize="0"/>
          <p:nvPr/>
        </p:nvPicPr>
        <p:blipFill>
          <a:blip r:embed="rId4">
            <a:alphaModFix/>
          </a:blip>
          <a:stretch>
            <a:fillRect/>
          </a:stretch>
        </p:blipFill>
        <p:spPr>
          <a:xfrm>
            <a:off x="441025" y="2372974"/>
            <a:ext cx="4834969" cy="2448000"/>
          </a:xfrm>
          <a:prstGeom prst="rect">
            <a:avLst/>
          </a:prstGeom>
          <a:noFill/>
          <a:ln>
            <a:noFill/>
          </a:ln>
        </p:spPr>
      </p:pic>
      <p:sp>
        <p:nvSpPr>
          <p:cNvPr id="244" name="Google Shape;244;p25"/>
          <p:cNvSpPr/>
          <p:nvPr/>
        </p:nvSpPr>
        <p:spPr>
          <a:xfrm>
            <a:off x="5123525" y="1275850"/>
            <a:ext cx="2973600" cy="482100"/>
          </a:xfrm>
          <a:prstGeom prst="roundRect">
            <a:avLst>
              <a:gd fmla="val 16667" name="adj"/>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5"/>
          <p:cNvSpPr/>
          <p:nvPr/>
        </p:nvSpPr>
        <p:spPr>
          <a:xfrm>
            <a:off x="440975" y="2496450"/>
            <a:ext cx="4835100" cy="1758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5"/>
          <p:cNvSpPr txBox="1"/>
          <p:nvPr/>
        </p:nvSpPr>
        <p:spPr>
          <a:xfrm>
            <a:off x="5783950" y="4540775"/>
            <a:ext cx="3508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GEP Gene Model Checker; GEP Flybase</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6"/>
          <p:cNvSpPr txBox="1"/>
          <p:nvPr>
            <p:ph type="title"/>
          </p:nvPr>
        </p:nvSpPr>
        <p:spPr>
          <a:xfrm>
            <a:off x="401825" y="416750"/>
            <a:ext cx="32535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Poor conservation of CDS 1 in Akt-PC</a:t>
            </a:r>
            <a:endParaRPr/>
          </a:p>
        </p:txBody>
      </p:sp>
      <p:pic>
        <p:nvPicPr>
          <p:cNvPr id="252" name="Google Shape;252;p26"/>
          <p:cNvPicPr preferRelativeResize="0"/>
          <p:nvPr/>
        </p:nvPicPr>
        <p:blipFill>
          <a:blip r:embed="rId3">
            <a:alphaModFix/>
          </a:blip>
          <a:stretch>
            <a:fillRect/>
          </a:stretch>
        </p:blipFill>
        <p:spPr>
          <a:xfrm>
            <a:off x="200925" y="1371350"/>
            <a:ext cx="3454251" cy="3289050"/>
          </a:xfrm>
          <a:prstGeom prst="rect">
            <a:avLst/>
          </a:prstGeom>
          <a:noFill/>
          <a:ln>
            <a:noFill/>
          </a:ln>
        </p:spPr>
      </p:pic>
      <p:sp>
        <p:nvSpPr>
          <p:cNvPr id="253" name="Google Shape;253;p26"/>
          <p:cNvSpPr/>
          <p:nvPr/>
        </p:nvSpPr>
        <p:spPr>
          <a:xfrm>
            <a:off x="612800" y="3013775"/>
            <a:ext cx="1235700" cy="12657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6"/>
          <p:cNvSpPr txBox="1"/>
          <p:nvPr/>
        </p:nvSpPr>
        <p:spPr>
          <a:xfrm>
            <a:off x="6871400" y="4540775"/>
            <a:ext cx="250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GEP Gene Model Checker</a:t>
            </a:r>
            <a:endParaRPr>
              <a:latin typeface="Calibri"/>
              <a:ea typeface="Calibri"/>
              <a:cs typeface="Calibri"/>
              <a:sym typeface="Calibri"/>
            </a:endParaRPr>
          </a:p>
        </p:txBody>
      </p:sp>
      <p:pic>
        <p:nvPicPr>
          <p:cNvPr id="255" name="Google Shape;255;p26"/>
          <p:cNvPicPr preferRelativeResize="0"/>
          <p:nvPr/>
        </p:nvPicPr>
        <p:blipFill>
          <a:blip r:embed="rId4">
            <a:alphaModFix/>
          </a:blip>
          <a:stretch>
            <a:fillRect/>
          </a:stretch>
        </p:blipFill>
        <p:spPr>
          <a:xfrm>
            <a:off x="3783875" y="416750"/>
            <a:ext cx="4979781" cy="4243650"/>
          </a:xfrm>
          <a:prstGeom prst="rect">
            <a:avLst/>
          </a:prstGeom>
          <a:noFill/>
          <a:ln>
            <a:noFill/>
          </a:ln>
        </p:spPr>
      </p:pic>
      <p:sp>
        <p:nvSpPr>
          <p:cNvPr id="256" name="Google Shape;256;p26"/>
          <p:cNvSpPr/>
          <p:nvPr/>
        </p:nvSpPr>
        <p:spPr>
          <a:xfrm>
            <a:off x="4672925" y="1195475"/>
            <a:ext cx="1152000" cy="34650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6"/>
          <p:cNvSpPr/>
          <p:nvPr/>
        </p:nvSpPr>
        <p:spPr>
          <a:xfrm>
            <a:off x="3927950" y="4219300"/>
            <a:ext cx="472200" cy="1578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7"/>
          <p:cNvSpPr txBox="1"/>
          <p:nvPr>
            <p:ph type="title"/>
          </p:nvPr>
        </p:nvSpPr>
        <p:spPr>
          <a:xfrm>
            <a:off x="276125" y="2716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Synteny Across Multiple Species</a:t>
            </a:r>
            <a:endParaRPr/>
          </a:p>
        </p:txBody>
      </p:sp>
      <p:pic>
        <p:nvPicPr>
          <p:cNvPr id="263" name="Google Shape;263;p27"/>
          <p:cNvPicPr preferRelativeResize="0"/>
          <p:nvPr/>
        </p:nvPicPr>
        <p:blipFill>
          <a:blip r:embed="rId3">
            <a:alphaModFix/>
          </a:blip>
          <a:stretch>
            <a:fillRect/>
          </a:stretch>
        </p:blipFill>
        <p:spPr>
          <a:xfrm>
            <a:off x="579175" y="943525"/>
            <a:ext cx="3569125" cy="3576649"/>
          </a:xfrm>
          <a:prstGeom prst="rect">
            <a:avLst/>
          </a:prstGeom>
          <a:noFill/>
          <a:ln>
            <a:noFill/>
          </a:ln>
        </p:spPr>
      </p:pic>
      <p:pic>
        <p:nvPicPr>
          <p:cNvPr id="264" name="Google Shape;264;p27"/>
          <p:cNvPicPr preferRelativeResize="0"/>
          <p:nvPr/>
        </p:nvPicPr>
        <p:blipFill>
          <a:blip r:embed="rId4">
            <a:alphaModFix/>
          </a:blip>
          <a:stretch>
            <a:fillRect/>
          </a:stretch>
        </p:blipFill>
        <p:spPr>
          <a:xfrm>
            <a:off x="4602375" y="925625"/>
            <a:ext cx="3580400" cy="35766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Acknowledgements</a:t>
            </a:r>
            <a:endParaRPr/>
          </a:p>
        </p:txBody>
      </p:sp>
      <p:pic>
        <p:nvPicPr>
          <p:cNvPr id="270" name="Google Shape;270;p28"/>
          <p:cNvPicPr preferRelativeResize="0"/>
          <p:nvPr/>
        </p:nvPicPr>
        <p:blipFill>
          <a:blip r:embed="rId3">
            <a:alphaModFix/>
          </a:blip>
          <a:stretch>
            <a:fillRect/>
          </a:stretch>
        </p:blipFill>
        <p:spPr>
          <a:xfrm>
            <a:off x="5128925" y="1800200"/>
            <a:ext cx="2770650" cy="2030400"/>
          </a:xfrm>
          <a:prstGeom prst="rect">
            <a:avLst/>
          </a:prstGeom>
          <a:noFill/>
          <a:ln>
            <a:noFill/>
          </a:ln>
        </p:spPr>
      </p:pic>
      <p:pic>
        <p:nvPicPr>
          <p:cNvPr id="271" name="Google Shape;271;p28"/>
          <p:cNvPicPr preferRelativeResize="0"/>
          <p:nvPr/>
        </p:nvPicPr>
        <p:blipFill>
          <a:blip r:embed="rId4">
            <a:alphaModFix/>
          </a:blip>
          <a:stretch>
            <a:fillRect/>
          </a:stretch>
        </p:blipFill>
        <p:spPr>
          <a:xfrm>
            <a:off x="1153225" y="1800200"/>
            <a:ext cx="2770650" cy="207036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9"/>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Questions?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Works Cited</a:t>
            </a:r>
            <a:endParaRPr/>
          </a:p>
        </p:txBody>
      </p:sp>
      <p:sp>
        <p:nvSpPr>
          <p:cNvPr id="282" name="Google Shape;282;p30"/>
          <p:cNvSpPr txBox="1"/>
          <p:nvPr>
            <p:ph idx="1" type="body"/>
          </p:nvPr>
        </p:nvSpPr>
        <p:spPr>
          <a:xfrm>
            <a:off x="819150" y="1440225"/>
            <a:ext cx="8041200" cy="24480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Clr>
                <a:srgbClr val="233A44"/>
              </a:buClr>
              <a:buSzPts val="1200"/>
              <a:buFont typeface="Arial"/>
              <a:buChar char="❖"/>
            </a:pPr>
            <a:r>
              <a:rPr lang="en" sz="1200">
                <a:solidFill>
                  <a:srgbClr val="233A44"/>
                </a:solidFill>
                <a:highlight>
                  <a:srgbClr val="FFFFFF"/>
                </a:highlight>
                <a:latin typeface="Arial"/>
                <a:ea typeface="Arial"/>
                <a:cs typeface="Arial"/>
                <a:sym typeface="Arial"/>
              </a:rPr>
              <a:t>Dutriaux A, Godart A, Brachet A, Silber J (2013) The Insulin Receptor Is Required for the Development of the </a:t>
            </a:r>
            <a:r>
              <a:rPr i="1" lang="en" sz="1200">
                <a:solidFill>
                  <a:srgbClr val="233A44"/>
                </a:solidFill>
                <a:highlight>
                  <a:srgbClr val="FFFFFF"/>
                </a:highlight>
                <a:latin typeface="Arial"/>
                <a:ea typeface="Arial"/>
                <a:cs typeface="Arial"/>
                <a:sym typeface="Arial"/>
              </a:rPr>
              <a:t>Drosophila</a:t>
            </a:r>
            <a:r>
              <a:rPr lang="en" sz="1200">
                <a:solidFill>
                  <a:srgbClr val="233A44"/>
                </a:solidFill>
                <a:highlight>
                  <a:srgbClr val="FFFFFF"/>
                </a:highlight>
                <a:latin typeface="Arial"/>
                <a:ea typeface="Arial"/>
                <a:cs typeface="Arial"/>
                <a:sym typeface="Arial"/>
              </a:rPr>
              <a:t> Peripheral Nervous System. PLoS ONE 8(9): e71857. </a:t>
            </a:r>
            <a:r>
              <a:rPr lang="en" sz="1200" u="sng">
                <a:solidFill>
                  <a:srgbClr val="233A44"/>
                </a:solidFill>
                <a:highlight>
                  <a:srgbClr val="FFFFFF"/>
                </a:highlight>
                <a:latin typeface="Arial"/>
                <a:ea typeface="Arial"/>
                <a:cs typeface="Arial"/>
                <a:sym typeface="Arial"/>
                <a:hlinkClick r:id="rId3">
                  <a:extLst>
                    <a:ext uri="{A12FA001-AC4F-418D-AE19-62706E023703}">
                      <ahyp:hlinkClr val="tx"/>
                    </a:ext>
                  </a:extLst>
                </a:hlinkClick>
              </a:rPr>
              <a:t>https://doi.org/10.1371/journal.pone.0071857</a:t>
            </a:r>
            <a:r>
              <a:rPr lang="en" sz="1200">
                <a:solidFill>
                  <a:srgbClr val="233A44"/>
                </a:solidFill>
                <a:highlight>
                  <a:srgbClr val="FFFFFF"/>
                </a:highlight>
                <a:latin typeface="Arial"/>
                <a:ea typeface="Arial"/>
                <a:cs typeface="Arial"/>
                <a:sym typeface="Arial"/>
              </a:rPr>
              <a:t> </a:t>
            </a:r>
            <a:r>
              <a:rPr lang="en" sz="1200" u="sng">
                <a:solidFill>
                  <a:srgbClr val="233A44"/>
                </a:solidFill>
                <a:highlight>
                  <a:srgbClr val="FFFFFF"/>
                </a:highlight>
                <a:latin typeface="Arial"/>
                <a:ea typeface="Arial"/>
                <a:cs typeface="Arial"/>
                <a:sym typeface="Arial"/>
                <a:hlinkClick r:id="rId4">
                  <a:extLst>
                    <a:ext uri="{A12FA001-AC4F-418D-AE19-62706E023703}">
                      <ahyp:hlinkClr val="tx"/>
                    </a:ext>
                  </a:extLst>
                </a:hlinkClick>
              </a:rPr>
              <a:t>https://journals.plos.org/plosone/article?id=10.1371/journal.pone.0071857</a:t>
            </a:r>
            <a:endParaRPr sz="1200">
              <a:solidFill>
                <a:srgbClr val="233A44"/>
              </a:solidFill>
              <a:highlight>
                <a:srgbClr val="FFFFFF"/>
              </a:highlight>
              <a:latin typeface="Arial"/>
              <a:ea typeface="Arial"/>
              <a:cs typeface="Arial"/>
              <a:sym typeface="Arial"/>
            </a:endParaRPr>
          </a:p>
          <a:p>
            <a:pPr indent="-304800" lvl="0" marL="457200" rtl="0" algn="l">
              <a:lnSpc>
                <a:spcPct val="100000"/>
              </a:lnSpc>
              <a:spcBef>
                <a:spcPts val="0"/>
              </a:spcBef>
              <a:spcAft>
                <a:spcPts val="0"/>
              </a:spcAft>
              <a:buClr>
                <a:srgbClr val="233A44"/>
              </a:buClr>
              <a:buSzPts val="1200"/>
              <a:buFont typeface="Arial"/>
              <a:buChar char="❖"/>
            </a:pPr>
            <a:r>
              <a:rPr lang="en" sz="1200">
                <a:solidFill>
                  <a:srgbClr val="233A44"/>
                </a:solidFill>
                <a:highlight>
                  <a:srgbClr val="FFFFFF"/>
                </a:highlight>
                <a:latin typeface="Arial"/>
                <a:ea typeface="Arial"/>
                <a:cs typeface="Arial"/>
                <a:sym typeface="Arial"/>
              </a:rPr>
              <a:t>Alvarez-Ponce et al. (2009) Network-level molecular evolutionary analysis of the insulin/TOR signal transduction pathway across 12 Drosophila genomes. Genome Res. 19(2):234-242. </a:t>
            </a:r>
            <a:endParaRPr sz="1200">
              <a:solidFill>
                <a:srgbClr val="233A44"/>
              </a:solidFill>
              <a:highlight>
                <a:srgbClr val="FFFFFF"/>
              </a:highlight>
              <a:latin typeface="Arial"/>
              <a:ea typeface="Arial"/>
              <a:cs typeface="Arial"/>
              <a:sym typeface="Arial"/>
            </a:endParaRPr>
          </a:p>
          <a:p>
            <a:pPr indent="-304800" lvl="0" marL="457200" rtl="0" algn="l">
              <a:lnSpc>
                <a:spcPct val="100000"/>
              </a:lnSpc>
              <a:spcBef>
                <a:spcPts val="0"/>
              </a:spcBef>
              <a:spcAft>
                <a:spcPts val="0"/>
              </a:spcAft>
              <a:buClr>
                <a:srgbClr val="233A44"/>
              </a:buClr>
              <a:buSzPts val="1200"/>
              <a:buFont typeface="Arial"/>
              <a:buChar char="❖"/>
            </a:pPr>
            <a:r>
              <a:rPr i="1" lang="en" sz="1200">
                <a:solidFill>
                  <a:srgbClr val="000000"/>
                </a:solidFill>
                <a:highlight>
                  <a:srgbClr val="FFFFFF"/>
                </a:highlight>
                <a:latin typeface="Arial"/>
                <a:ea typeface="Arial"/>
                <a:cs typeface="Arial"/>
                <a:sym typeface="Arial"/>
              </a:rPr>
              <a:t>J. Med. Chem.</a:t>
            </a:r>
            <a:r>
              <a:rPr lang="en" sz="1200">
                <a:solidFill>
                  <a:srgbClr val="000000"/>
                </a:solidFill>
                <a:highlight>
                  <a:srgbClr val="FFFFFF"/>
                </a:highlight>
                <a:latin typeface="Arial"/>
                <a:ea typeface="Arial"/>
                <a:cs typeface="Arial"/>
                <a:sym typeface="Arial"/>
              </a:rPr>
              <a:t> 2010, 53, 12, 4615–4622 Publication Date:May 19, 2010 </a:t>
            </a:r>
            <a:r>
              <a:rPr lang="en" sz="1200">
                <a:solidFill>
                  <a:srgbClr val="000000"/>
                </a:solidFill>
                <a:highlight>
                  <a:srgbClr val="FFFFFF"/>
                </a:highlight>
                <a:uFill>
                  <a:noFill/>
                </a:uFill>
                <a:latin typeface="Arial"/>
                <a:ea typeface="Arial"/>
                <a:cs typeface="Arial"/>
                <a:sym typeface="Arial"/>
                <a:hlinkClick r:id="rId5">
                  <a:extLst>
                    <a:ext uri="{A12FA001-AC4F-418D-AE19-62706E023703}">
                      <ahyp:hlinkClr val="tx"/>
                    </a:ext>
                  </a:extLst>
                </a:hlinkClick>
              </a:rPr>
              <a:t>https://doi.org/10.1021/jm1003842</a:t>
            </a:r>
            <a:endParaRPr sz="1200">
              <a:solidFill>
                <a:srgbClr val="233A44"/>
              </a:solidFill>
              <a:highlight>
                <a:srgbClr val="FFFFFF"/>
              </a:highlight>
              <a:latin typeface="Arial"/>
              <a:ea typeface="Arial"/>
              <a:cs typeface="Arial"/>
              <a:sym typeface="Arial"/>
            </a:endParaRPr>
          </a:p>
          <a:p>
            <a:pPr indent="-304800" lvl="0" marL="457200" rtl="0" algn="l">
              <a:lnSpc>
                <a:spcPct val="100000"/>
              </a:lnSpc>
              <a:spcBef>
                <a:spcPts val="0"/>
              </a:spcBef>
              <a:spcAft>
                <a:spcPts val="0"/>
              </a:spcAft>
              <a:buClr>
                <a:srgbClr val="233A44"/>
              </a:buClr>
              <a:buSzPts val="1200"/>
              <a:buFont typeface="Arial"/>
              <a:buChar char="❖"/>
            </a:pPr>
            <a:r>
              <a:rPr lang="en" sz="1200">
                <a:solidFill>
                  <a:srgbClr val="212121"/>
                </a:solidFill>
                <a:highlight>
                  <a:srgbClr val="FFFFFF"/>
                </a:highlight>
                <a:latin typeface="Roboto"/>
                <a:ea typeface="Roboto"/>
                <a:cs typeface="Roboto"/>
                <a:sym typeface="Roboto"/>
              </a:rPr>
              <a:t>Manning BD, Toker A. AKT/PKB Signaling: Navigating the Network. Cell. 2017 Apr 20;169(3):381-405. doi: 10.1016/j.cell.2017.04.001. PMID: 28431241; PMCID: PMC5546324.</a:t>
            </a:r>
            <a:endParaRPr sz="1200">
              <a:solidFill>
                <a:srgbClr val="233A44"/>
              </a:solidFill>
              <a:highlight>
                <a:srgbClr val="FFFFFF"/>
              </a:highlight>
              <a:latin typeface="Arial"/>
              <a:ea typeface="Arial"/>
              <a:cs typeface="Arial"/>
              <a:sym typeface="Arial"/>
            </a:endParaRPr>
          </a:p>
          <a:p>
            <a:pPr indent="-304800" lvl="0" marL="457200" rtl="0" algn="l">
              <a:lnSpc>
                <a:spcPct val="100000"/>
              </a:lnSpc>
              <a:spcBef>
                <a:spcPts val="0"/>
              </a:spcBef>
              <a:spcAft>
                <a:spcPts val="0"/>
              </a:spcAft>
              <a:buClr>
                <a:srgbClr val="233A44"/>
              </a:buClr>
              <a:buSzPts val="1200"/>
              <a:buFont typeface="Arial"/>
              <a:buChar char="❖"/>
            </a:pPr>
            <a:r>
              <a:rPr lang="en" sz="1200">
                <a:solidFill>
                  <a:srgbClr val="233A44"/>
                </a:solidFill>
                <a:latin typeface="Arial"/>
                <a:ea typeface="Arial"/>
                <a:cs typeface="Arial"/>
                <a:sym typeface="Arial"/>
              </a:rPr>
              <a:t>Martignetti, Loredana &amp; Caselle, Michele &amp; Jacq, Bernard &amp; Herrmann, Carl. (2007). DrosOCB: a high resolution map of conserved non coding sequences in Drosophila. https://www.researchgate.net/figure/The-evolutionary-tree-of-Drosophila-genus-according-to-the-12-drosophila-genomes_fig1_1769063</a:t>
            </a:r>
            <a:endParaRPr sz="1200">
              <a:solidFill>
                <a:srgbClr val="233A44"/>
              </a:solidFill>
              <a:latin typeface="Arial"/>
              <a:ea typeface="Arial"/>
              <a:cs typeface="Arial"/>
              <a:sym typeface="Arial"/>
            </a:endParaRPr>
          </a:p>
          <a:p>
            <a:pPr indent="-304800" lvl="0" marL="457200" rtl="0" algn="l">
              <a:spcBef>
                <a:spcPts val="0"/>
              </a:spcBef>
              <a:spcAft>
                <a:spcPts val="0"/>
              </a:spcAft>
              <a:buClr>
                <a:srgbClr val="233A44"/>
              </a:buClr>
              <a:buSzPts val="1200"/>
              <a:buFont typeface="Arial"/>
              <a:buChar char="❖"/>
            </a:pPr>
            <a:r>
              <a:rPr lang="en" sz="1200">
                <a:solidFill>
                  <a:srgbClr val="233A44"/>
                </a:solidFill>
                <a:latin typeface="Arial"/>
                <a:ea typeface="Arial"/>
                <a:cs typeface="Arial"/>
                <a:sym typeface="Arial"/>
              </a:rPr>
              <a:t>GEP Gene Record Finder https://gander.wustl.edu/~wilson/dmelgenerecord/index.html</a:t>
            </a:r>
            <a:endParaRPr sz="1200">
              <a:solidFill>
                <a:srgbClr val="233A44"/>
              </a:solidFill>
              <a:latin typeface="Arial"/>
              <a:ea typeface="Arial"/>
              <a:cs typeface="Arial"/>
              <a:sym typeface="Arial"/>
            </a:endParaRPr>
          </a:p>
          <a:p>
            <a:pPr indent="-304800" lvl="0" marL="457200" rtl="0" algn="l">
              <a:spcBef>
                <a:spcPts val="0"/>
              </a:spcBef>
              <a:spcAft>
                <a:spcPts val="0"/>
              </a:spcAft>
              <a:buClr>
                <a:srgbClr val="233A44"/>
              </a:buClr>
              <a:buSzPts val="1200"/>
              <a:buFont typeface="Arial"/>
              <a:buChar char="❖"/>
            </a:pPr>
            <a:r>
              <a:rPr lang="en" sz="1200">
                <a:solidFill>
                  <a:srgbClr val="233A44"/>
                </a:solidFill>
                <a:latin typeface="Arial"/>
                <a:ea typeface="Arial"/>
                <a:cs typeface="Arial"/>
                <a:sym typeface="Arial"/>
              </a:rPr>
              <a:t>GEP UCSC Genome Browser Gateway https://gander.wustl.edu/cgi-bin/hgGateway</a:t>
            </a:r>
            <a:endParaRPr sz="1200">
              <a:solidFill>
                <a:srgbClr val="233A44"/>
              </a:solidFill>
              <a:latin typeface="Arial"/>
              <a:ea typeface="Arial"/>
              <a:cs typeface="Arial"/>
              <a:sym typeface="Arial"/>
            </a:endParaRPr>
          </a:p>
          <a:p>
            <a:pPr indent="-304800" lvl="0" marL="457200" rtl="0" algn="l">
              <a:spcBef>
                <a:spcPts val="0"/>
              </a:spcBef>
              <a:spcAft>
                <a:spcPts val="0"/>
              </a:spcAft>
              <a:buClr>
                <a:srgbClr val="233A44"/>
              </a:buClr>
              <a:buSzPts val="1200"/>
              <a:buFont typeface="Arial"/>
              <a:buChar char="❖"/>
            </a:pPr>
            <a:r>
              <a:rPr lang="en" sz="1200">
                <a:solidFill>
                  <a:srgbClr val="233A44"/>
                </a:solidFill>
                <a:latin typeface="Arial"/>
                <a:ea typeface="Arial"/>
                <a:cs typeface="Arial"/>
                <a:sym typeface="Arial"/>
              </a:rPr>
              <a:t>GEP Flybase https://flybase.org/</a:t>
            </a:r>
            <a:endParaRPr sz="1200">
              <a:solidFill>
                <a:srgbClr val="233A44"/>
              </a:solidFill>
              <a:latin typeface="Arial"/>
              <a:ea typeface="Arial"/>
              <a:cs typeface="Arial"/>
              <a:sym typeface="Arial"/>
            </a:endParaRPr>
          </a:p>
          <a:p>
            <a:pPr indent="-304800" lvl="0" marL="457200" rtl="0" algn="l">
              <a:spcBef>
                <a:spcPts val="0"/>
              </a:spcBef>
              <a:spcAft>
                <a:spcPts val="0"/>
              </a:spcAft>
              <a:buClr>
                <a:srgbClr val="233A44"/>
              </a:buClr>
              <a:buSzPts val="1200"/>
              <a:buFont typeface="Arial"/>
              <a:buChar char="❖"/>
            </a:pPr>
            <a:r>
              <a:rPr lang="en" sz="1200">
                <a:solidFill>
                  <a:srgbClr val="233A44"/>
                </a:solidFill>
                <a:latin typeface="Arial"/>
                <a:ea typeface="Arial"/>
                <a:cs typeface="Arial"/>
                <a:sym typeface="Arial"/>
              </a:rPr>
              <a:t>GEP Gene Model Checker https://gander.wustl.edu/~wilson/genechecker/index.html</a:t>
            </a:r>
            <a:endParaRPr sz="1200">
              <a:solidFill>
                <a:srgbClr val="233A44"/>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19150" y="4437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Insulin Pathway</a:t>
            </a:r>
            <a:endParaRPr/>
          </a:p>
        </p:txBody>
      </p:sp>
      <p:sp>
        <p:nvSpPr>
          <p:cNvPr id="135" name="Google Shape;135;p14"/>
          <p:cNvSpPr txBox="1"/>
          <p:nvPr>
            <p:ph idx="1" type="body"/>
          </p:nvPr>
        </p:nvSpPr>
        <p:spPr>
          <a:xfrm>
            <a:off x="819150" y="2019225"/>
            <a:ext cx="3349800" cy="2419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6" name="Google Shape;136;p14"/>
          <p:cNvPicPr preferRelativeResize="0"/>
          <p:nvPr/>
        </p:nvPicPr>
        <p:blipFill>
          <a:blip r:embed="rId3">
            <a:alphaModFix/>
          </a:blip>
          <a:stretch>
            <a:fillRect/>
          </a:stretch>
        </p:blipFill>
        <p:spPr>
          <a:xfrm>
            <a:off x="4211525" y="588025"/>
            <a:ext cx="4113326" cy="3850701"/>
          </a:xfrm>
          <a:prstGeom prst="rect">
            <a:avLst/>
          </a:prstGeom>
          <a:noFill/>
          <a:ln cap="flat" cmpd="sng" w="9525">
            <a:solidFill>
              <a:schemeClr val="accent2"/>
            </a:solidFill>
            <a:prstDash val="solid"/>
            <a:round/>
            <a:headEnd len="sm" w="sm" type="none"/>
            <a:tailEnd len="sm" w="sm" type="none"/>
          </a:ln>
        </p:spPr>
      </p:pic>
      <p:sp>
        <p:nvSpPr>
          <p:cNvPr id="137" name="Google Shape;137;p14"/>
          <p:cNvSpPr/>
          <p:nvPr/>
        </p:nvSpPr>
        <p:spPr>
          <a:xfrm>
            <a:off x="6680525" y="1557125"/>
            <a:ext cx="482100" cy="3417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8" name="Google Shape;138;p14"/>
          <p:cNvPicPr preferRelativeResize="0"/>
          <p:nvPr/>
        </p:nvPicPr>
        <p:blipFill>
          <a:blip r:embed="rId4">
            <a:alphaModFix/>
          </a:blip>
          <a:stretch>
            <a:fillRect/>
          </a:stretch>
        </p:blipFill>
        <p:spPr>
          <a:xfrm>
            <a:off x="758650" y="1536675"/>
            <a:ext cx="3349800" cy="2815401"/>
          </a:xfrm>
          <a:prstGeom prst="rect">
            <a:avLst/>
          </a:prstGeom>
          <a:noFill/>
          <a:ln>
            <a:noFill/>
          </a:ln>
        </p:spPr>
      </p:pic>
      <p:sp>
        <p:nvSpPr>
          <p:cNvPr id="139" name="Google Shape;139;p14"/>
          <p:cNvSpPr/>
          <p:nvPr/>
        </p:nvSpPr>
        <p:spPr>
          <a:xfrm>
            <a:off x="1808250" y="3174500"/>
            <a:ext cx="261300" cy="1908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4"/>
          <p:cNvSpPr/>
          <p:nvPr/>
        </p:nvSpPr>
        <p:spPr>
          <a:xfrm>
            <a:off x="2682250" y="3274975"/>
            <a:ext cx="592800" cy="160800"/>
          </a:xfrm>
          <a:prstGeom prst="rect">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4"/>
          <p:cNvSpPr txBox="1"/>
          <p:nvPr/>
        </p:nvSpPr>
        <p:spPr>
          <a:xfrm>
            <a:off x="6563675" y="44583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Dutriaux et al.</a:t>
            </a:r>
            <a:r>
              <a:rPr lang="en"/>
              <a:t> (2013) </a:t>
            </a:r>
            <a:endParaRPr/>
          </a:p>
        </p:txBody>
      </p:sp>
      <p:sp>
        <p:nvSpPr>
          <p:cNvPr id="142" name="Google Shape;142;p14"/>
          <p:cNvSpPr txBox="1"/>
          <p:nvPr/>
        </p:nvSpPr>
        <p:spPr>
          <a:xfrm>
            <a:off x="275050" y="44583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Alvarez-Ponce et al. (2009)</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Akt Kinase</a:t>
            </a:r>
            <a:endParaRPr/>
          </a:p>
        </p:txBody>
      </p:sp>
      <p:sp>
        <p:nvSpPr>
          <p:cNvPr id="148" name="Google Shape;148;p15"/>
          <p:cNvSpPr txBox="1"/>
          <p:nvPr>
            <p:ph idx="1" type="body"/>
          </p:nvPr>
        </p:nvSpPr>
        <p:spPr>
          <a:xfrm>
            <a:off x="819150" y="1639075"/>
            <a:ext cx="3470400" cy="2448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PKB (protein kinase B)</a:t>
            </a:r>
            <a:endParaRPr/>
          </a:p>
          <a:p>
            <a:pPr indent="-311150" lvl="0" marL="457200" rtl="0" algn="l">
              <a:spcBef>
                <a:spcPts val="0"/>
              </a:spcBef>
              <a:spcAft>
                <a:spcPts val="0"/>
              </a:spcAft>
              <a:buSzPts val="1300"/>
              <a:buChar char="❖"/>
            </a:pPr>
            <a:r>
              <a:rPr lang="en"/>
              <a:t>Serine/ threonine kinase family</a:t>
            </a:r>
            <a:endParaRPr/>
          </a:p>
          <a:p>
            <a:pPr indent="-311150" lvl="0" marL="457200" rtl="0" algn="l">
              <a:spcBef>
                <a:spcPts val="0"/>
              </a:spcBef>
              <a:spcAft>
                <a:spcPts val="0"/>
              </a:spcAft>
              <a:buSzPts val="1300"/>
              <a:buChar char="❖"/>
            </a:pPr>
            <a:r>
              <a:rPr lang="en"/>
              <a:t>Involved in insulin-mediated cell proliferation</a:t>
            </a:r>
            <a:endParaRPr/>
          </a:p>
          <a:p>
            <a:pPr indent="0" lvl="0" marL="0" rtl="0" algn="l">
              <a:spcBef>
                <a:spcPts val="1200"/>
              </a:spcBef>
              <a:spcAft>
                <a:spcPts val="1200"/>
              </a:spcAft>
              <a:buNone/>
            </a:pPr>
            <a:r>
              <a:t/>
            </a:r>
            <a:endParaRPr/>
          </a:p>
        </p:txBody>
      </p:sp>
      <p:pic>
        <p:nvPicPr>
          <p:cNvPr id="149" name="Google Shape;149;p15"/>
          <p:cNvPicPr preferRelativeResize="0"/>
          <p:nvPr/>
        </p:nvPicPr>
        <p:blipFill>
          <a:blip r:embed="rId3">
            <a:alphaModFix/>
          </a:blip>
          <a:stretch>
            <a:fillRect/>
          </a:stretch>
        </p:blipFill>
        <p:spPr>
          <a:xfrm>
            <a:off x="930950" y="2652125"/>
            <a:ext cx="2796076" cy="2146626"/>
          </a:xfrm>
          <a:prstGeom prst="rect">
            <a:avLst/>
          </a:prstGeom>
          <a:noFill/>
          <a:ln>
            <a:noFill/>
          </a:ln>
        </p:spPr>
      </p:pic>
      <p:sp>
        <p:nvSpPr>
          <p:cNvPr id="150" name="Google Shape;150;p15"/>
          <p:cNvSpPr txBox="1"/>
          <p:nvPr/>
        </p:nvSpPr>
        <p:spPr>
          <a:xfrm>
            <a:off x="281300" y="45090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Freeman-Cook</a:t>
            </a:r>
            <a:r>
              <a:rPr lang="en"/>
              <a:t> et al. (2010)</a:t>
            </a:r>
            <a:endParaRPr/>
          </a:p>
        </p:txBody>
      </p:sp>
      <p:pic>
        <p:nvPicPr>
          <p:cNvPr id="151" name="Google Shape;151;p15"/>
          <p:cNvPicPr preferRelativeResize="0"/>
          <p:nvPr/>
        </p:nvPicPr>
        <p:blipFill>
          <a:blip r:embed="rId4">
            <a:alphaModFix/>
          </a:blip>
          <a:stretch>
            <a:fillRect/>
          </a:stretch>
        </p:blipFill>
        <p:spPr>
          <a:xfrm>
            <a:off x="3727025" y="753450"/>
            <a:ext cx="5141375" cy="3638900"/>
          </a:xfrm>
          <a:prstGeom prst="rect">
            <a:avLst/>
          </a:prstGeom>
          <a:noFill/>
          <a:ln>
            <a:noFill/>
          </a:ln>
        </p:spPr>
      </p:pic>
      <p:sp>
        <p:nvSpPr>
          <p:cNvPr id="152" name="Google Shape;152;p15"/>
          <p:cNvSpPr txBox="1"/>
          <p:nvPr/>
        </p:nvSpPr>
        <p:spPr>
          <a:xfrm>
            <a:off x="7124150" y="45090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Manning </a:t>
            </a:r>
            <a:r>
              <a:rPr lang="en"/>
              <a:t>et al. (2017)</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6"/>
          <p:cNvSpPr txBox="1"/>
          <p:nvPr>
            <p:ph type="title"/>
          </p:nvPr>
        </p:nvSpPr>
        <p:spPr>
          <a:xfrm>
            <a:off x="819150" y="3634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Phylogenetic Background</a:t>
            </a:r>
            <a:endParaRPr/>
          </a:p>
        </p:txBody>
      </p:sp>
      <p:pic>
        <p:nvPicPr>
          <p:cNvPr id="158" name="Google Shape;158;p16"/>
          <p:cNvPicPr preferRelativeResize="0"/>
          <p:nvPr/>
        </p:nvPicPr>
        <p:blipFill>
          <a:blip r:embed="rId3">
            <a:alphaModFix/>
          </a:blip>
          <a:stretch>
            <a:fillRect/>
          </a:stretch>
        </p:blipFill>
        <p:spPr>
          <a:xfrm>
            <a:off x="4131925" y="1070625"/>
            <a:ext cx="4708476" cy="3540450"/>
          </a:xfrm>
          <a:prstGeom prst="rect">
            <a:avLst/>
          </a:prstGeom>
          <a:noFill/>
          <a:ln>
            <a:noFill/>
          </a:ln>
        </p:spPr>
      </p:pic>
      <p:pic>
        <p:nvPicPr>
          <p:cNvPr id="159" name="Google Shape;159;p16"/>
          <p:cNvPicPr preferRelativeResize="0"/>
          <p:nvPr/>
        </p:nvPicPr>
        <p:blipFill>
          <a:blip r:embed="rId4">
            <a:alphaModFix/>
          </a:blip>
          <a:stretch>
            <a:fillRect/>
          </a:stretch>
        </p:blipFill>
        <p:spPr>
          <a:xfrm>
            <a:off x="377993" y="1793100"/>
            <a:ext cx="3460584" cy="2521750"/>
          </a:xfrm>
          <a:prstGeom prst="rect">
            <a:avLst/>
          </a:prstGeom>
          <a:noFill/>
          <a:ln>
            <a:noFill/>
          </a:ln>
        </p:spPr>
      </p:pic>
      <p:sp>
        <p:nvSpPr>
          <p:cNvPr id="160" name="Google Shape;160;p16"/>
          <p:cNvSpPr/>
          <p:nvPr/>
        </p:nvSpPr>
        <p:spPr>
          <a:xfrm>
            <a:off x="7554525" y="2802800"/>
            <a:ext cx="884100" cy="2310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6"/>
          <p:cNvSpPr/>
          <p:nvPr/>
        </p:nvSpPr>
        <p:spPr>
          <a:xfrm>
            <a:off x="7554525" y="1562100"/>
            <a:ext cx="1135200" cy="2310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6"/>
          <p:cNvSpPr/>
          <p:nvPr/>
        </p:nvSpPr>
        <p:spPr>
          <a:xfrm>
            <a:off x="7554525" y="3033800"/>
            <a:ext cx="884100" cy="160800"/>
          </a:xfrm>
          <a:prstGeom prst="rect">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6"/>
          <p:cNvSpPr txBox="1"/>
          <p:nvPr/>
        </p:nvSpPr>
        <p:spPr>
          <a:xfrm>
            <a:off x="406925" y="44905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Mousumi Sepai</a:t>
            </a:r>
            <a:r>
              <a:rPr lang="en"/>
              <a:t> (2019)</a:t>
            </a:r>
            <a:endParaRPr/>
          </a:p>
        </p:txBody>
      </p:sp>
      <p:sp>
        <p:nvSpPr>
          <p:cNvPr id="164" name="Google Shape;164;p16"/>
          <p:cNvSpPr txBox="1"/>
          <p:nvPr/>
        </p:nvSpPr>
        <p:spPr>
          <a:xfrm>
            <a:off x="6781675" y="45186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Martignetti</a:t>
            </a:r>
            <a:r>
              <a:rPr lang="en"/>
              <a:t> et al. (2007)</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Annotation Process</a:t>
            </a:r>
            <a:endParaRPr/>
          </a:p>
        </p:txBody>
      </p:sp>
      <p:sp>
        <p:nvSpPr>
          <p:cNvPr id="170" name="Google Shape;170;p17"/>
          <p:cNvSpPr txBox="1"/>
          <p:nvPr>
            <p:ph idx="1" type="body"/>
          </p:nvPr>
        </p:nvSpPr>
        <p:spPr>
          <a:xfrm>
            <a:off x="819150" y="1476750"/>
            <a:ext cx="7505700" cy="29619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Examine the genomic neighborhood surrounding Akt in </a:t>
            </a:r>
            <a:r>
              <a:rPr i="1" lang="en" sz="1600"/>
              <a:t>D. melanogaster</a:t>
            </a:r>
            <a:r>
              <a:rPr lang="en" sz="1600"/>
              <a:t> (Genome Browser)</a:t>
            </a:r>
            <a:endParaRPr sz="1600"/>
          </a:p>
          <a:p>
            <a:pPr indent="-330200" lvl="0" marL="457200" rtl="0" algn="l">
              <a:spcBef>
                <a:spcPts val="0"/>
              </a:spcBef>
              <a:spcAft>
                <a:spcPts val="0"/>
              </a:spcAft>
              <a:buSzPts val="1600"/>
              <a:buChar char="❖"/>
            </a:pPr>
            <a:r>
              <a:rPr lang="en" sz="1600"/>
              <a:t>Identify the genomic location of ortholog in </a:t>
            </a:r>
            <a:r>
              <a:rPr i="1" lang="en" sz="1600"/>
              <a:t>D. persimilis</a:t>
            </a:r>
            <a:r>
              <a:rPr lang="en" sz="1600"/>
              <a:t> (</a:t>
            </a:r>
            <a:r>
              <a:rPr i="1" lang="en" sz="1600"/>
              <a:t>tblastn</a:t>
            </a:r>
            <a:r>
              <a:rPr lang="en" sz="1600"/>
              <a:t>)</a:t>
            </a:r>
            <a:endParaRPr sz="1600"/>
          </a:p>
          <a:p>
            <a:pPr indent="-330200" lvl="0" marL="457200" rtl="0" algn="l">
              <a:spcBef>
                <a:spcPts val="0"/>
              </a:spcBef>
              <a:spcAft>
                <a:spcPts val="0"/>
              </a:spcAft>
              <a:buSzPts val="1600"/>
              <a:buChar char="❖"/>
            </a:pPr>
            <a:r>
              <a:rPr lang="en" sz="1600"/>
              <a:t>Determine conservation of the local environment (</a:t>
            </a:r>
            <a:r>
              <a:rPr i="1" lang="en" sz="1600"/>
              <a:t>blastp</a:t>
            </a:r>
            <a:r>
              <a:rPr lang="en" sz="1600"/>
              <a:t>)</a:t>
            </a:r>
            <a:endParaRPr sz="1600"/>
          </a:p>
          <a:p>
            <a:pPr indent="-330200" lvl="0" marL="457200" rtl="0" algn="l">
              <a:spcBef>
                <a:spcPts val="0"/>
              </a:spcBef>
              <a:spcAft>
                <a:spcPts val="0"/>
              </a:spcAft>
              <a:buSzPts val="1600"/>
              <a:buChar char="❖"/>
            </a:pPr>
            <a:r>
              <a:rPr lang="en" sz="1600"/>
              <a:t>Determine Akt structure in </a:t>
            </a:r>
            <a:r>
              <a:rPr i="1" lang="en" sz="1600"/>
              <a:t>D. melanogaster</a:t>
            </a:r>
            <a:r>
              <a:rPr lang="en" sz="1600"/>
              <a:t> (Gene Record Finder)</a:t>
            </a:r>
            <a:endParaRPr sz="1600"/>
          </a:p>
          <a:p>
            <a:pPr indent="-330200" lvl="0" marL="457200" rtl="0" algn="l">
              <a:spcBef>
                <a:spcPts val="0"/>
              </a:spcBef>
              <a:spcAft>
                <a:spcPts val="0"/>
              </a:spcAft>
              <a:buSzPts val="1600"/>
              <a:buChar char="❖"/>
            </a:pPr>
            <a:r>
              <a:rPr lang="en" sz="1600"/>
              <a:t>Map all coding exons to Akt ortholog (tblastn)</a:t>
            </a:r>
            <a:endParaRPr sz="1600"/>
          </a:p>
          <a:p>
            <a:pPr indent="-330200" lvl="0" marL="457200" rtl="0" algn="l">
              <a:spcBef>
                <a:spcPts val="0"/>
              </a:spcBef>
              <a:spcAft>
                <a:spcPts val="0"/>
              </a:spcAft>
              <a:buSzPts val="1600"/>
              <a:buChar char="❖"/>
            </a:pPr>
            <a:r>
              <a:rPr lang="en" sz="1600"/>
              <a:t>Verify model (Gene Model Checker)</a:t>
            </a:r>
            <a:endParaRPr sz="1600"/>
          </a:p>
          <a:p>
            <a:pPr indent="-330200" lvl="0" marL="457200" rtl="0" algn="l">
              <a:spcBef>
                <a:spcPts val="0"/>
              </a:spcBef>
              <a:spcAft>
                <a:spcPts val="0"/>
              </a:spcAft>
              <a:buSzPts val="1600"/>
              <a:buChar char="❖"/>
            </a:pPr>
            <a:r>
              <a:rPr lang="en" sz="1600"/>
              <a:t>Repeat process each uniquely coded isoform</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8"/>
          <p:cNvSpPr txBox="1"/>
          <p:nvPr>
            <p:ph type="title"/>
          </p:nvPr>
        </p:nvSpPr>
        <p:spPr>
          <a:xfrm>
            <a:off x="778950" y="3834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Akt </a:t>
            </a:r>
            <a:r>
              <a:rPr lang="en"/>
              <a:t>structure</a:t>
            </a:r>
            <a:r>
              <a:rPr lang="en"/>
              <a:t> in </a:t>
            </a:r>
            <a:r>
              <a:rPr i="1" lang="en"/>
              <a:t>D. melanogaster</a:t>
            </a:r>
            <a:endParaRPr i="1"/>
          </a:p>
        </p:txBody>
      </p:sp>
      <p:sp>
        <p:nvSpPr>
          <p:cNvPr id="176" name="Google Shape;176;p18"/>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7" name="Google Shape;177;p18"/>
          <p:cNvPicPr preferRelativeResize="0"/>
          <p:nvPr/>
        </p:nvPicPr>
        <p:blipFill>
          <a:blip r:embed="rId3">
            <a:alphaModFix/>
          </a:blip>
          <a:stretch>
            <a:fillRect/>
          </a:stretch>
        </p:blipFill>
        <p:spPr>
          <a:xfrm>
            <a:off x="904875" y="1151025"/>
            <a:ext cx="7334250" cy="1619250"/>
          </a:xfrm>
          <a:prstGeom prst="rect">
            <a:avLst/>
          </a:prstGeom>
          <a:noFill/>
          <a:ln>
            <a:noFill/>
          </a:ln>
        </p:spPr>
      </p:pic>
      <p:pic>
        <p:nvPicPr>
          <p:cNvPr id="178" name="Google Shape;178;p18"/>
          <p:cNvPicPr preferRelativeResize="0"/>
          <p:nvPr/>
        </p:nvPicPr>
        <p:blipFill>
          <a:blip r:embed="rId4">
            <a:alphaModFix/>
          </a:blip>
          <a:stretch>
            <a:fillRect/>
          </a:stretch>
        </p:blipFill>
        <p:spPr>
          <a:xfrm>
            <a:off x="2205038" y="2714688"/>
            <a:ext cx="4733925" cy="1724025"/>
          </a:xfrm>
          <a:prstGeom prst="rect">
            <a:avLst/>
          </a:prstGeom>
          <a:noFill/>
          <a:ln>
            <a:noFill/>
          </a:ln>
        </p:spPr>
      </p:pic>
      <p:sp>
        <p:nvSpPr>
          <p:cNvPr id="179" name="Google Shape;179;p18"/>
          <p:cNvSpPr/>
          <p:nvPr/>
        </p:nvSpPr>
        <p:spPr>
          <a:xfrm>
            <a:off x="3566300" y="1868525"/>
            <a:ext cx="864000" cy="8940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8"/>
          <p:cNvSpPr txBox="1"/>
          <p:nvPr/>
        </p:nvSpPr>
        <p:spPr>
          <a:xfrm>
            <a:off x="7032125" y="44943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GEP Gene Record Finder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9"/>
          <p:cNvSpPr txBox="1"/>
          <p:nvPr>
            <p:ph type="title"/>
          </p:nvPr>
        </p:nvSpPr>
        <p:spPr>
          <a:xfrm>
            <a:off x="819150" y="3533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Akt</a:t>
            </a:r>
            <a:r>
              <a:rPr i="1" lang="en"/>
              <a:t> </a:t>
            </a:r>
            <a:r>
              <a:rPr lang="en"/>
              <a:t>in</a:t>
            </a:r>
            <a:r>
              <a:rPr i="1" lang="en"/>
              <a:t> D. melanogaster</a:t>
            </a:r>
            <a:endParaRPr i="1"/>
          </a:p>
        </p:txBody>
      </p:sp>
      <p:sp>
        <p:nvSpPr>
          <p:cNvPr id="186" name="Google Shape;186;p19"/>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7" name="Google Shape;187;p19"/>
          <p:cNvPicPr preferRelativeResize="0"/>
          <p:nvPr/>
        </p:nvPicPr>
        <p:blipFill>
          <a:blip r:embed="rId3">
            <a:alphaModFix/>
          </a:blip>
          <a:stretch>
            <a:fillRect/>
          </a:stretch>
        </p:blipFill>
        <p:spPr>
          <a:xfrm>
            <a:off x="873912" y="924225"/>
            <a:ext cx="7396175" cy="3710900"/>
          </a:xfrm>
          <a:prstGeom prst="rect">
            <a:avLst/>
          </a:prstGeom>
          <a:noFill/>
          <a:ln>
            <a:noFill/>
          </a:ln>
        </p:spPr>
      </p:pic>
      <p:sp>
        <p:nvSpPr>
          <p:cNvPr id="188" name="Google Shape;188;p19"/>
          <p:cNvSpPr/>
          <p:nvPr/>
        </p:nvSpPr>
        <p:spPr>
          <a:xfrm>
            <a:off x="4400100" y="2511475"/>
            <a:ext cx="964500" cy="11652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9"/>
          <p:cNvSpPr txBox="1"/>
          <p:nvPr/>
        </p:nvSpPr>
        <p:spPr>
          <a:xfrm>
            <a:off x="6128000" y="4540775"/>
            <a:ext cx="324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GEP UCSC Genome Browser Gateway</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0"/>
          <p:cNvSpPr txBox="1"/>
          <p:nvPr>
            <p:ph type="title"/>
          </p:nvPr>
        </p:nvSpPr>
        <p:spPr>
          <a:xfrm>
            <a:off x="819150" y="3634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Akt in </a:t>
            </a:r>
            <a:r>
              <a:rPr i="1" lang="en"/>
              <a:t>D. melanogaster</a:t>
            </a:r>
            <a:endParaRPr i="1"/>
          </a:p>
        </p:txBody>
      </p:sp>
      <p:sp>
        <p:nvSpPr>
          <p:cNvPr id="195" name="Google Shape;195;p20"/>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6" name="Google Shape;196;p20"/>
          <p:cNvPicPr preferRelativeResize="0"/>
          <p:nvPr/>
        </p:nvPicPr>
        <p:blipFill>
          <a:blip r:embed="rId3">
            <a:alphaModFix/>
          </a:blip>
          <a:stretch>
            <a:fillRect/>
          </a:stretch>
        </p:blipFill>
        <p:spPr>
          <a:xfrm>
            <a:off x="908600" y="906974"/>
            <a:ext cx="7326801" cy="3646576"/>
          </a:xfrm>
          <a:prstGeom prst="rect">
            <a:avLst/>
          </a:prstGeom>
          <a:noFill/>
          <a:ln>
            <a:noFill/>
          </a:ln>
        </p:spPr>
      </p:pic>
      <p:sp>
        <p:nvSpPr>
          <p:cNvPr id="197" name="Google Shape;197;p20"/>
          <p:cNvSpPr/>
          <p:nvPr/>
        </p:nvSpPr>
        <p:spPr>
          <a:xfrm>
            <a:off x="1165325" y="1185425"/>
            <a:ext cx="7042200" cy="7434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1"/>
          <p:cNvSpPr txBox="1"/>
          <p:nvPr>
            <p:ph type="title"/>
          </p:nvPr>
        </p:nvSpPr>
        <p:spPr>
          <a:xfrm>
            <a:off x="758875" y="3131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Akt in </a:t>
            </a:r>
            <a:r>
              <a:rPr i="1" lang="en"/>
              <a:t>D. persimilis</a:t>
            </a:r>
            <a:endParaRPr i="1"/>
          </a:p>
        </p:txBody>
      </p:sp>
      <p:sp>
        <p:nvSpPr>
          <p:cNvPr id="203" name="Google Shape;203;p21"/>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4" name="Google Shape;204;p21"/>
          <p:cNvPicPr preferRelativeResize="0"/>
          <p:nvPr/>
        </p:nvPicPr>
        <p:blipFill>
          <a:blip r:embed="rId3">
            <a:alphaModFix/>
          </a:blip>
          <a:stretch>
            <a:fillRect/>
          </a:stretch>
        </p:blipFill>
        <p:spPr>
          <a:xfrm>
            <a:off x="1278375" y="833825"/>
            <a:ext cx="6587251" cy="3777250"/>
          </a:xfrm>
          <a:prstGeom prst="rect">
            <a:avLst/>
          </a:prstGeom>
          <a:noFill/>
          <a:ln>
            <a:noFill/>
          </a:ln>
        </p:spPr>
      </p:pic>
      <p:sp>
        <p:nvSpPr>
          <p:cNvPr id="205" name="Google Shape;205;p21"/>
          <p:cNvSpPr/>
          <p:nvPr/>
        </p:nvSpPr>
        <p:spPr>
          <a:xfrm>
            <a:off x="5746250" y="2772650"/>
            <a:ext cx="773700" cy="5826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1"/>
          <p:cNvSpPr txBox="1"/>
          <p:nvPr/>
        </p:nvSpPr>
        <p:spPr>
          <a:xfrm>
            <a:off x="6097850" y="4570875"/>
            <a:ext cx="320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GEP UCSC Genome Browser Gateway</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