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0" r:id="rId1"/>
  </p:sldMasterIdLst>
  <p:notesMasterIdLst>
    <p:notesMasterId r:id="rId22"/>
  </p:notesMasterIdLst>
  <p:sldIdLst>
    <p:sldId id="282" r:id="rId2"/>
    <p:sldId id="283" r:id="rId3"/>
    <p:sldId id="270" r:id="rId4"/>
    <p:sldId id="284" r:id="rId5"/>
    <p:sldId id="300" r:id="rId6"/>
    <p:sldId id="285" r:id="rId7"/>
    <p:sldId id="286" r:id="rId8"/>
    <p:sldId id="302" r:id="rId9"/>
    <p:sldId id="287" r:id="rId10"/>
    <p:sldId id="292" r:id="rId11"/>
    <p:sldId id="293" r:id="rId12"/>
    <p:sldId id="294" r:id="rId13"/>
    <p:sldId id="295" r:id="rId14"/>
    <p:sldId id="297" r:id="rId15"/>
    <p:sldId id="296" r:id="rId16"/>
    <p:sldId id="298" r:id="rId17"/>
    <p:sldId id="299" r:id="rId18"/>
    <p:sldId id="291" r:id="rId19"/>
    <p:sldId id="301" r:id="rId20"/>
    <p:sldId id="3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40"/>
  </p:normalViewPr>
  <p:slideViewPr>
    <p:cSldViewPr snapToGrid="0">
      <p:cViewPr varScale="1">
        <p:scale>
          <a:sx n="92" d="100"/>
          <a:sy n="92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9E7BA-C58F-2244-B490-EC5A3B528A8F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5996E-8B92-294D-BBDF-CF7128F3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1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B070-4793-5C60-A766-73409311A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5273C-40C5-9DC2-FCE7-F8B1AD12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AAB9C-7BDC-13B9-698E-02517B46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1A8BE-E838-0805-659B-2691E9AC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85D0F-1D98-8868-546F-674C730A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9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30B3-EE98-0450-443E-8F50DE7B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589D2-B186-4BE7-875A-B166740F9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2C962-3255-9031-C3AD-FCA0382C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E7DD1-F4E2-5695-3188-D1773228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31528-13EF-5D0F-AE51-53FF3C1B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07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B9A3E-3C55-A493-06E7-768AB6AFD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450CE-7FB9-EDEB-E7AF-7458096E6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1C134-6FCB-D06A-41A5-01FCF587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C7D20-D899-A7DF-E623-D88133C2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2306-E462-C1E4-7B8F-99B34BC8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32D9-F9C5-C103-AF8F-220771A71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2669F-3780-BA7D-486D-163C3EA09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4FBFF-6E98-69E8-B943-E59C7EFF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A9771-9823-3D13-7101-3F6081E1A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7CC0C-8047-83BF-8BED-A6D70B43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6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DC78-9BA8-2882-DCE0-3BC31FF1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63E55-554C-1F71-E3D0-3D93816F7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9591D-AC8D-63FD-CDE0-A469B53D4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9137-4D44-6E8F-99FA-85D88FDE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D8F8-9E7F-95E3-2FE9-0ED2B0E5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0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14B57-77E0-4EA5-1D95-B1DCC5215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26ACA-104A-C3FB-64D6-BE2464C33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E6B56-BE99-3D23-6866-AC25B171F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CB1BD-A803-C7D5-E7FE-3E4AC955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269ED-2793-0B91-5B50-ADAF27E1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DC28A-A52A-85FD-5CBD-5D6BD4AC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4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B6AE-B914-EDB5-800F-03A79A55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08DC4-2A55-40A1-14BA-A0B265DDA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06E3F3-B029-3441-4FE6-45EA06A0E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7E636-70BB-5B1E-4223-74DA00C2F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9C334D-E756-5ACD-A4B1-9F949D033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5A647D-91C6-7F44-0656-782D5154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341DE-3863-A265-2008-1AE3FCC71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002CE0-F603-59A9-7A0F-DC07AD4F2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1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6DD41-8A39-6048-9CDB-3028BC51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59138-724A-0833-33B8-9CCE4FE7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A6113-F1BA-73D8-D99E-C55A6CB60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3AE8E-970F-0653-A209-59833AED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7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036281-D2B6-0786-A1A8-A6159D7A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1DFB2-A25E-B644-AF09-ECBD5AAF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98C1B-8E4A-14ED-B09D-50BAE1BC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9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36C9-D406-5F13-5E08-557D9FF75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834FD-3E87-4581-088C-CE947162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C73B6-5AA1-28EB-2129-EBCD5EC0F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D700A-10EB-59B2-3A7A-E1614E37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7DA5D-4D34-DEF0-D8B3-0EC3C569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15ECA-1EC0-71F1-1CC0-4A18673B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6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B448-EBF3-B9D5-D185-44186C27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6C9A9-C4EB-7BB7-25A8-0E7FD1520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2FF87-301C-7503-2608-803DC1AF1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A2FA8-6426-3261-8082-466E20FD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520BE-D445-2538-EAD2-0F1EB5F3B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C7BB5-61A4-122A-112A-6D9EC9F2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5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ADB0B-3D58-13B5-3A1C-28E0A9D1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53053-8417-BB25-8D7F-324A8124F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65570-5165-ED77-3E77-1EF255A90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7071-45CD-7A47-955F-4AD91541173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6A7E0-AA49-9FC5-C8A5-087822AF4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07FCE-62FD-2EAA-C388-C8019A4B1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9BCAA-2DA1-374F-A1E9-6148F14AD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6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C469004-75C3-FCC3-8410-947C128F4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7013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 into the regulation of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ADP-glucose pyrophosphorylase: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homologous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serines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threonines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allosteric site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F99A9CA-B4A2-A71A-4894-E31BA44176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Bennett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22, 2023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Undergraduate Research &amp; Engagement Symposium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F56C9-A5BA-4E09-A6FD-0C8AF0E42A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57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A996F-A8FE-C2DF-93A3-CC307EA85563}"/>
              </a:ext>
            </a:extLst>
          </p:cNvPr>
          <p:cNvSpPr txBox="1"/>
          <p:nvPr/>
        </p:nvSpPr>
        <p:spPr>
          <a:xfrm>
            <a:off x="1050878" y="1705970"/>
            <a:ext cx="64844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Mutate Serine at position 65 to an Alanine in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Melainabacteria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kinetic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activator binding </a:t>
            </a: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Mutate Threonine at position 79 to Alanine and Serine in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kinetic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activator binding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iagram, schematic&#10;&#10;Description automatically generated with medium confidence">
            <a:extLst>
              <a:ext uri="{FF2B5EF4-FFF2-40B4-BE49-F238E27FC236}">
                <a16:creationId xmlns:a16="http://schemas.microsoft.com/office/drawing/2014/main" id="{C9D99CBF-1B23-E3DA-C555-E9AE57E0A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210" y="4327242"/>
            <a:ext cx="2268071" cy="2011680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9B17FA57-48A2-0AF0-EE9E-0C526E6AA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943" y="2461813"/>
            <a:ext cx="1994338" cy="2011680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6A127077-286E-45A7-2E98-BCCB4C80E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889" y="689092"/>
            <a:ext cx="1993392" cy="1941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AE157B-F8A3-2942-FD92-CECA5B96C1A0}"/>
              </a:ext>
            </a:extLst>
          </p:cNvPr>
          <p:cNvSpPr txBox="1"/>
          <p:nvPr/>
        </p:nvSpPr>
        <p:spPr>
          <a:xfrm>
            <a:off x="8027410" y="1611855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72560-7FE7-F95E-D2B7-7FCC05786D01}"/>
              </a:ext>
            </a:extLst>
          </p:cNvPr>
          <p:cNvSpPr txBox="1"/>
          <p:nvPr/>
        </p:nvSpPr>
        <p:spPr>
          <a:xfrm>
            <a:off x="7807781" y="3429000"/>
            <a:ext cx="15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Threonine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9FC75-92E3-9DBE-1DD4-6F7E87D54A88}"/>
              </a:ext>
            </a:extLst>
          </p:cNvPr>
          <p:cNvSpPr txBox="1"/>
          <p:nvPr/>
        </p:nvSpPr>
        <p:spPr>
          <a:xfrm>
            <a:off x="7807780" y="5444872"/>
            <a:ext cx="15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Alanine</a:t>
            </a:r>
          </a:p>
        </p:txBody>
      </p:sp>
    </p:spTree>
    <p:extLst>
      <p:ext uri="{BB962C8B-B14F-4D97-AF65-F5344CB8AC3E}">
        <p14:creationId xmlns:p14="http://schemas.microsoft.com/office/powerpoint/2010/main" val="79725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11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S65A mutant in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Melainabacteria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0D1FE37D-8C05-0EA4-0D16-F514B7FC3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7351" r="11529" b="5551"/>
          <a:stretch/>
        </p:blipFill>
        <p:spPr>
          <a:xfrm>
            <a:off x="632650" y="1496190"/>
            <a:ext cx="3387265" cy="2796410"/>
          </a:xfrm>
          <a:prstGeom prst="rect">
            <a:avLst/>
          </a:prstGeom>
        </p:spPr>
      </p:pic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ED58B9AC-0FC0-C415-BF5B-CB26891B14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7350" r="11179" b="4286"/>
          <a:stretch/>
        </p:blipFill>
        <p:spPr>
          <a:xfrm>
            <a:off x="4233034" y="1504657"/>
            <a:ext cx="3387266" cy="2837048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CA03D9F-0AA0-5792-1B53-CE81D6BDE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6400" r="11545" b="5237"/>
          <a:stretch/>
        </p:blipFill>
        <p:spPr>
          <a:xfrm>
            <a:off x="7831369" y="1455551"/>
            <a:ext cx="3387265" cy="2837049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18B633D-4F4C-EC80-5641-113E60A32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67" y="4441131"/>
            <a:ext cx="5748866" cy="1964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524FB-387A-D8B1-EDDF-FC415DFBB3AB}"/>
              </a:ext>
            </a:extLst>
          </p:cNvPr>
          <p:cNvSpPr txBox="1"/>
          <p:nvPr/>
        </p:nvSpPr>
        <p:spPr>
          <a:xfrm>
            <a:off x="1795874" y="1159849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Fru6P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875BF-DB72-EB6D-C6D2-B541EEABC339}"/>
              </a:ext>
            </a:extLst>
          </p:cNvPr>
          <p:cNvSpPr txBox="1"/>
          <p:nvPr/>
        </p:nvSpPr>
        <p:spPr>
          <a:xfrm>
            <a:off x="5291915" y="1159849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Man6P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6A6C4-F391-2F68-BF99-8012DBE64D8D}"/>
              </a:ext>
            </a:extLst>
          </p:cNvPr>
          <p:cNvSpPr txBox="1"/>
          <p:nvPr/>
        </p:nvSpPr>
        <p:spPr>
          <a:xfrm>
            <a:off x="8905578" y="1159849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Glc6P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2996C-ACBE-909F-1B44-1B6A7293F8A5}"/>
              </a:ext>
            </a:extLst>
          </p:cNvPr>
          <p:cNvSpPr txBox="1"/>
          <p:nvPr/>
        </p:nvSpPr>
        <p:spPr>
          <a:xfrm>
            <a:off x="7938655" y="4292600"/>
            <a:ext cx="1205345" cy="2144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6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CDCA7-D312-19D4-A95C-971F24EA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8809" r="11768" b="2597"/>
          <a:stretch/>
        </p:blipFill>
        <p:spPr>
          <a:xfrm>
            <a:off x="427827" y="1621620"/>
            <a:ext cx="5240348" cy="4389120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DDF1516D-B125-0F9C-C7AF-0ED652D37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35" y="1621620"/>
            <a:ext cx="5383828" cy="427702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D81EE0F7-15B9-65CE-47C2-84CD17394048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S65A ATP Saturation Curves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8FAC0-F241-C0D7-0855-CB42EBEA189F}"/>
              </a:ext>
            </a:extLst>
          </p:cNvPr>
          <p:cNvSpPr txBox="1"/>
          <p:nvPr/>
        </p:nvSpPr>
        <p:spPr>
          <a:xfrm>
            <a:off x="2600242" y="1267896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57BC5-C4B7-53DD-3CB8-B4D1A014C55A}"/>
              </a:ext>
            </a:extLst>
          </p:cNvPr>
          <p:cNvSpPr txBox="1"/>
          <p:nvPr/>
        </p:nvSpPr>
        <p:spPr>
          <a:xfrm>
            <a:off x="8289682" y="1243404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S65A</a:t>
            </a:r>
          </a:p>
        </p:txBody>
      </p:sp>
    </p:spTree>
    <p:extLst>
      <p:ext uri="{BB962C8B-B14F-4D97-AF65-F5344CB8AC3E}">
        <p14:creationId xmlns:p14="http://schemas.microsoft.com/office/powerpoint/2010/main" val="322955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Mutants</a:t>
            </a: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4F562D4A-4F62-EE7D-1DCB-A01251E7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6793" r="11801" b="4867"/>
          <a:stretch/>
        </p:blipFill>
        <p:spPr>
          <a:xfrm>
            <a:off x="702733" y="1658078"/>
            <a:ext cx="4700924" cy="3886200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C84B8D6-F3DC-C26A-6957-10D5FA6F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94" y="2569283"/>
            <a:ext cx="5920212" cy="2063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E3D6F0-640C-FFED-5860-D2C058130881}"/>
              </a:ext>
            </a:extLst>
          </p:cNvPr>
          <p:cNvSpPr txBox="1"/>
          <p:nvPr/>
        </p:nvSpPr>
        <p:spPr>
          <a:xfrm>
            <a:off x="2365278" y="1396468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CEBC1-1A69-B8FB-B14E-E536030D5A46}"/>
              </a:ext>
            </a:extLst>
          </p:cNvPr>
          <p:cNvSpPr txBox="1"/>
          <p:nvPr/>
        </p:nvSpPr>
        <p:spPr>
          <a:xfrm>
            <a:off x="10529455" y="2175164"/>
            <a:ext cx="1041251" cy="26877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4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Shift Data of WT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Melainabacteria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EBB6A1D7-32DE-318C-FBFD-E55B258BB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9220" r="12987" b="4842"/>
          <a:stretch/>
        </p:blipFill>
        <p:spPr>
          <a:xfrm>
            <a:off x="578555" y="1317572"/>
            <a:ext cx="3513667" cy="2863908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115F380-5ED9-0583-1894-F2F543206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9842" r="12663" b="4220"/>
          <a:stretch/>
        </p:blipFill>
        <p:spPr>
          <a:xfrm>
            <a:off x="4303361" y="1317572"/>
            <a:ext cx="3554865" cy="2863908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0D923DE-4539-FE00-16DE-FEA309202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9616" r="12338" b="4496"/>
          <a:stretch/>
        </p:blipFill>
        <p:spPr>
          <a:xfrm>
            <a:off x="8069365" y="1317572"/>
            <a:ext cx="3544079" cy="2863908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1F23E63-B69E-0B72-755F-2F2AE387F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78" y="4368565"/>
            <a:ext cx="3294694" cy="2261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6751AC-0F94-FDFE-70F1-735D02707843}"/>
              </a:ext>
            </a:extLst>
          </p:cNvPr>
          <p:cNvSpPr txBox="1"/>
          <p:nvPr/>
        </p:nvSpPr>
        <p:spPr>
          <a:xfrm>
            <a:off x="1820511" y="958374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Fru6P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427DA-05EC-34BA-19FD-B5C7C66177B7}"/>
              </a:ext>
            </a:extLst>
          </p:cNvPr>
          <p:cNvSpPr txBox="1"/>
          <p:nvPr/>
        </p:nvSpPr>
        <p:spPr>
          <a:xfrm>
            <a:off x="5630422" y="937394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Man6P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F27E3-A324-9228-BB17-73DC4448947A}"/>
              </a:ext>
            </a:extLst>
          </p:cNvPr>
          <p:cNvSpPr txBox="1"/>
          <p:nvPr/>
        </p:nvSpPr>
        <p:spPr>
          <a:xfrm>
            <a:off x="9294283" y="937394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Glc6P</a:t>
            </a:r>
          </a:p>
        </p:txBody>
      </p:sp>
    </p:spTree>
    <p:extLst>
      <p:ext uri="{BB962C8B-B14F-4D97-AF65-F5344CB8AC3E}">
        <p14:creationId xmlns:p14="http://schemas.microsoft.com/office/powerpoint/2010/main" val="7153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04A2CB7-7C53-64DC-4A7E-952E04BF1B13}"/>
              </a:ext>
            </a:extLst>
          </p:cNvPr>
          <p:cNvSpPr txBox="1">
            <a:spLocks/>
          </p:cNvSpPr>
          <p:nvPr/>
        </p:nvSpPr>
        <p:spPr>
          <a:xfrm>
            <a:off x="313267" y="421005"/>
            <a:ext cx="11565466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Shift Data of S65A from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Melainabacteria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C9D9C15-7BA4-737B-9A3D-082E7BD7F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9562" r="12189" b="5642"/>
          <a:stretch/>
        </p:blipFill>
        <p:spPr>
          <a:xfrm>
            <a:off x="435186" y="1467208"/>
            <a:ext cx="3425614" cy="2709496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FF9E1C5-D12E-D285-C083-A430CA40A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10413" r="12547" b="4849"/>
          <a:stretch/>
        </p:blipFill>
        <p:spPr>
          <a:xfrm>
            <a:off x="4295985" y="1472213"/>
            <a:ext cx="3425614" cy="2699487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B9CFF6A-CC03-7231-F107-2A8092B72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10165" r="12379" b="6041"/>
          <a:stretch/>
        </p:blipFill>
        <p:spPr>
          <a:xfrm>
            <a:off x="8156784" y="1467208"/>
            <a:ext cx="3466650" cy="2699488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07DBFE1D-6F55-A364-E97A-F1FA8C193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1" y="4403536"/>
            <a:ext cx="3293532" cy="2222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5280E0-59D3-DB27-F670-906A98611F1E}"/>
              </a:ext>
            </a:extLst>
          </p:cNvPr>
          <p:cNvSpPr txBox="1"/>
          <p:nvPr/>
        </p:nvSpPr>
        <p:spPr>
          <a:xfrm>
            <a:off x="1621432" y="1084026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Fru6P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2E488-9DCE-4C87-7E9F-7DB58463FEC9}"/>
              </a:ext>
            </a:extLst>
          </p:cNvPr>
          <p:cNvSpPr txBox="1"/>
          <p:nvPr/>
        </p:nvSpPr>
        <p:spPr>
          <a:xfrm>
            <a:off x="5524284" y="1058464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Man6P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F61F16-9A25-14A8-748D-5F46610A9512}"/>
              </a:ext>
            </a:extLst>
          </p:cNvPr>
          <p:cNvSpPr txBox="1"/>
          <p:nvPr/>
        </p:nvSpPr>
        <p:spPr>
          <a:xfrm>
            <a:off x="9294283" y="1058464"/>
            <a:ext cx="13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Glc6P</a:t>
            </a:r>
          </a:p>
        </p:txBody>
      </p:sp>
    </p:spTree>
    <p:extLst>
      <p:ext uri="{BB962C8B-B14F-4D97-AF65-F5344CB8AC3E}">
        <p14:creationId xmlns:p14="http://schemas.microsoft.com/office/powerpoint/2010/main" val="122322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Shift Data from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5C5F3CDA-4EBA-7C71-BA66-53314DD2C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8806" r="12004" b="3981"/>
          <a:stretch/>
        </p:blipFill>
        <p:spPr>
          <a:xfrm>
            <a:off x="375406" y="1504657"/>
            <a:ext cx="3750733" cy="2997043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3089D37-B4F9-A7C3-99DE-4DC5C0B80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8756" r="11378" b="4581"/>
          <a:stretch/>
        </p:blipFill>
        <p:spPr>
          <a:xfrm>
            <a:off x="4147230" y="1504657"/>
            <a:ext cx="3897539" cy="2978575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554F2E4-D5A3-CA82-1BFE-FD6BD6A5F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8718" r="10051" b="4617"/>
          <a:stretch/>
        </p:blipFill>
        <p:spPr>
          <a:xfrm>
            <a:off x="8065860" y="1504656"/>
            <a:ext cx="3897541" cy="2978575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2B6E2B7-6EE1-DD8C-206F-8CE09EAC4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4576172"/>
            <a:ext cx="3426128" cy="1907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8D9C8-0D71-A96F-03DF-9BA0D6FA3AB2}"/>
              </a:ext>
            </a:extLst>
          </p:cNvPr>
          <p:cNvSpPr txBox="1"/>
          <p:nvPr/>
        </p:nvSpPr>
        <p:spPr>
          <a:xfrm>
            <a:off x="2250772" y="1130487"/>
            <a:ext cx="84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9B5F5-6E95-4467-B2C2-891DF7117234}"/>
              </a:ext>
            </a:extLst>
          </p:cNvPr>
          <p:cNvSpPr txBox="1"/>
          <p:nvPr/>
        </p:nvSpPr>
        <p:spPr>
          <a:xfrm>
            <a:off x="6001505" y="1130485"/>
            <a:ext cx="110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T79A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2D8DE-82E6-5E31-B840-3C498607A830}"/>
              </a:ext>
            </a:extLst>
          </p:cNvPr>
          <p:cNvSpPr txBox="1"/>
          <p:nvPr/>
        </p:nvSpPr>
        <p:spPr>
          <a:xfrm>
            <a:off x="9613218" y="1152861"/>
            <a:ext cx="110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T79S</a:t>
            </a:r>
          </a:p>
        </p:txBody>
      </p:sp>
    </p:spTree>
    <p:extLst>
      <p:ext uri="{BB962C8B-B14F-4D97-AF65-F5344CB8AC3E}">
        <p14:creationId xmlns:p14="http://schemas.microsoft.com/office/powerpoint/2010/main" val="86371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17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E8601-B3AC-C950-1C70-27BFF5552135}"/>
              </a:ext>
            </a:extLst>
          </p:cNvPr>
          <p:cNvSpPr txBox="1"/>
          <p:nvPr/>
        </p:nvSpPr>
        <p:spPr>
          <a:xfrm>
            <a:off x="313182" y="1362754"/>
            <a:ext cx="115527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Ser65 residue in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Melainabacteria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for allosteric activation and binding of activators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805909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Thr79 residue in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for allosteric activation however the activator is still able to bind due to FBP having a second phosphate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05909"/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805909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shifts confirmed that in general the activators were unable to bind as the shifts were far less pronounced for the mutant when compared to the WT </a:t>
            </a:r>
          </a:p>
          <a:p>
            <a:pPr defTabSz="805909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0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092A-53B2-677B-7C9A-8ECC302BD0C7}"/>
              </a:ext>
            </a:extLst>
          </p:cNvPr>
          <p:cNvSpPr txBox="1">
            <a:spLocks/>
          </p:cNvSpPr>
          <p:nvPr/>
        </p:nvSpPr>
        <p:spPr>
          <a:xfrm>
            <a:off x="688075" y="62056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Acknowledgements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ABC28-FB35-035D-5D29-88AF68CEF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257772"/>
            <a:ext cx="3124200" cy="9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848E1889-83B9-4E38-3118-0CD227059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4" y="636818"/>
            <a:ext cx="2325991" cy="2338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8778F-4A4F-1B1D-27C1-9314E2C66D91}"/>
              </a:ext>
            </a:extLst>
          </p:cNvPr>
          <p:cNvSpPr txBox="1"/>
          <p:nvPr/>
        </p:nvSpPr>
        <p:spPr>
          <a:xfrm>
            <a:off x="688075" y="4828423"/>
            <a:ext cx="3296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u="sng" dirty="0">
                <a:solidFill>
                  <a:prstClr val="black"/>
                </a:solidFill>
                <a:latin typeface="Calibri" panose="020F0502020204030204"/>
              </a:rPr>
              <a:t>Undergraduate Students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Gina Canavan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Patrick 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Linuki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Gunasekara</a:t>
            </a:r>
            <a:endParaRPr lang="en-US" dirty="0"/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E1E81055-5AB7-23F6-CA34-7BD01CB5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18</a:t>
            </a:fld>
            <a:endParaRPr lang="en-US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C7C58196-A811-D9AD-68D6-7315CA73A50C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400DF-432E-3941-ADC8-671D05584A64}"/>
              </a:ext>
            </a:extLst>
          </p:cNvPr>
          <p:cNvSpPr txBox="1"/>
          <p:nvPr/>
        </p:nvSpPr>
        <p:spPr>
          <a:xfrm>
            <a:off x="659908" y="1530519"/>
            <a:ext cx="3296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u="sng" dirty="0">
                <a:solidFill>
                  <a:prstClr val="black"/>
                </a:solidFill>
                <a:latin typeface="Calibri" panose="020F0502020204030204"/>
              </a:rPr>
              <a:t>Faculty Member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Dr. Miguel A. </a:t>
            </a:r>
            <a:r>
              <a:rPr lang="it-IT" sz="2400" dirty="0" err="1">
                <a:solidFill>
                  <a:prstClr val="black"/>
                </a:solidFill>
                <a:latin typeface="Calibri" panose="020F0502020204030204"/>
              </a:rPr>
              <a:t>Ballicora</a:t>
            </a:r>
            <a:endParaRPr lang="it-IT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DB99-639D-CF0C-E111-A5EC47C0DB6B}"/>
              </a:ext>
            </a:extLst>
          </p:cNvPr>
          <p:cNvSpPr txBox="1"/>
          <p:nvPr/>
        </p:nvSpPr>
        <p:spPr>
          <a:xfrm>
            <a:off x="659908" y="2817117"/>
            <a:ext cx="3296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u="sng" dirty="0">
                <a:solidFill>
                  <a:prstClr val="black"/>
                </a:solidFill>
                <a:latin typeface="Calibri" panose="020F0502020204030204"/>
              </a:rPr>
              <a:t>Graduate Students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Gaby Martinez-Ramirez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Yuanpu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Niu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Jaina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Bhayani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3054B94B-2FAB-72CE-6CB6-7CC94F839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 r="11717" b="1990"/>
          <a:stretch/>
        </p:blipFill>
        <p:spPr bwMode="auto">
          <a:xfrm>
            <a:off x="4616675" y="1507117"/>
            <a:ext cx="3993925" cy="34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74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19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Shift Assay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6C070-C11A-6B9F-38AE-327A49241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7"/>
          <a:stretch/>
        </p:blipFill>
        <p:spPr>
          <a:xfrm>
            <a:off x="2053779" y="1064015"/>
            <a:ext cx="7038215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9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F0A8E-83FF-3FDD-D73F-4099B494E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19"/>
          <a:stretch/>
        </p:blipFill>
        <p:spPr>
          <a:xfrm>
            <a:off x="4407210" y="1045860"/>
            <a:ext cx="1825352" cy="1737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F4C83-E210-C113-406B-DEB3CD795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514" y="1046933"/>
            <a:ext cx="1775460" cy="1775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C7BA1F-2FA4-A6F2-2231-4FE2AE819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479" y="4177331"/>
            <a:ext cx="2795451" cy="195681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02CFFCD-3E14-682D-ECF8-566B1227F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82" y="4389111"/>
            <a:ext cx="1685544" cy="1865376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0708FE-15A7-3FE2-7482-5C6CAF3832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t="65993" r="57567" b="11429"/>
          <a:stretch/>
        </p:blipFill>
        <p:spPr>
          <a:xfrm>
            <a:off x="3347346" y="4552507"/>
            <a:ext cx="1242684" cy="1548382"/>
          </a:xfrm>
          <a:prstGeom prst="rect">
            <a:avLst/>
          </a:prstGeom>
        </p:spPr>
      </p:pic>
      <p:pic>
        <p:nvPicPr>
          <p:cNvPr id="8" name="Picture 7" descr="A picture containing wall, indoor, toiletry, cosmetic&#10;&#10;Description automatically generated">
            <a:extLst>
              <a:ext uri="{FF2B5EF4-FFF2-40B4-BE49-F238E27FC236}">
                <a16:creationId xmlns:a16="http://schemas.microsoft.com/office/drawing/2014/main" id="{928A3184-3B1F-7126-AC4A-4798EB1DDF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16339" r="23568" b="17933"/>
          <a:stretch/>
        </p:blipFill>
        <p:spPr>
          <a:xfrm>
            <a:off x="4874766" y="4585765"/>
            <a:ext cx="2442467" cy="1548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B64205-8FE9-BE30-300E-E64AFB87DFE1}"/>
              </a:ext>
            </a:extLst>
          </p:cNvPr>
          <p:cNvSpPr txBox="1"/>
          <p:nvPr/>
        </p:nvSpPr>
        <p:spPr>
          <a:xfrm>
            <a:off x="2363454" y="3893106"/>
            <a:ext cx="191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Recycled Plastics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A72E6-B480-01C0-D0B4-9EE017D3FEDF}"/>
              </a:ext>
            </a:extLst>
          </p:cNvPr>
          <p:cNvSpPr txBox="1"/>
          <p:nvPr/>
        </p:nvSpPr>
        <p:spPr>
          <a:xfrm>
            <a:off x="8191591" y="3893106"/>
            <a:ext cx="180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Biofuels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FE9BA-4BC9-5568-003F-D777E75EE404}"/>
              </a:ext>
            </a:extLst>
          </p:cNvPr>
          <p:cNvSpPr txBox="1"/>
          <p:nvPr/>
        </p:nvSpPr>
        <p:spPr>
          <a:xfrm>
            <a:off x="5159209" y="3893106"/>
            <a:ext cx="180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Cosmetics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48C41F-06D5-75DB-D8CC-F1B6AE3D71A6}"/>
              </a:ext>
            </a:extLst>
          </p:cNvPr>
          <p:cNvCxnSpPr>
            <a:cxnSpLocks/>
          </p:cNvCxnSpPr>
          <p:nvPr/>
        </p:nvCxnSpPr>
        <p:spPr>
          <a:xfrm>
            <a:off x="6059500" y="2822393"/>
            <a:ext cx="1463040" cy="8355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2D3BF5-A83F-686D-87E0-87ADA9F3F23A}"/>
              </a:ext>
            </a:extLst>
          </p:cNvPr>
          <p:cNvCxnSpPr>
            <a:cxnSpLocks/>
          </p:cNvCxnSpPr>
          <p:nvPr/>
        </p:nvCxnSpPr>
        <p:spPr>
          <a:xfrm flipH="1">
            <a:off x="4529494" y="2822393"/>
            <a:ext cx="1530006" cy="8321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E20866-B7AB-1180-E400-60AE11899571}"/>
              </a:ext>
            </a:extLst>
          </p:cNvPr>
          <p:cNvCxnSpPr>
            <a:cxnSpLocks/>
          </p:cNvCxnSpPr>
          <p:nvPr/>
        </p:nvCxnSpPr>
        <p:spPr>
          <a:xfrm>
            <a:off x="6059500" y="2822393"/>
            <a:ext cx="0" cy="9278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05E891A-59C3-4B76-7F44-2EC35EF200BD}"/>
              </a:ext>
            </a:extLst>
          </p:cNvPr>
          <p:cNvSpPr txBox="1"/>
          <p:nvPr/>
        </p:nvSpPr>
        <p:spPr>
          <a:xfrm>
            <a:off x="3845150" y="254494"/>
            <a:ext cx="450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Starch 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ED6F694-C107-1227-855F-0DBFAB1C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2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5F228B-8DD7-E5EE-8A69-8E347DF41411}"/>
              </a:ext>
            </a:extLst>
          </p:cNvPr>
          <p:cNvSpPr/>
          <p:nvPr/>
        </p:nvSpPr>
        <p:spPr>
          <a:xfrm>
            <a:off x="118748" y="6343175"/>
            <a:ext cx="55024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</a:rPr>
              <a:t>Marques, Susana, et al. “Starch Biomass for Biofuels, Biomaterials, and Chemicals.” </a:t>
            </a:r>
            <a:r>
              <a:rPr lang="en-US" sz="1000" i="1" dirty="0">
                <a:effectLst/>
              </a:rPr>
              <a:t>Biomass and Green Chemistry</a:t>
            </a:r>
            <a:r>
              <a:rPr lang="en-US" sz="1000" dirty="0">
                <a:effectLst/>
              </a:rPr>
              <a:t>, 2017, pp. 69–94., https://</a:t>
            </a:r>
            <a:r>
              <a:rPr lang="en-US" sz="1000" dirty="0" err="1">
                <a:effectLst/>
              </a:rPr>
              <a:t>doi.org</a:t>
            </a:r>
            <a:r>
              <a:rPr lang="en-US" sz="1000" dirty="0">
                <a:effectLst/>
              </a:rPr>
              <a:t>/10.1007/978-3-319-66736-2_4. </a:t>
            </a:r>
          </a:p>
          <a:p>
            <a:endParaRPr lang="da-DK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52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199" y="494055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Homologous residues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99953-7C22-9E42-01AB-D8BCAC815496}"/>
              </a:ext>
            </a:extLst>
          </p:cNvPr>
          <p:cNvSpPr txBox="1"/>
          <p:nvPr/>
        </p:nvSpPr>
        <p:spPr>
          <a:xfrm>
            <a:off x="970618" y="4286305"/>
            <a:ext cx="7639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Homologous residues, all polar uncharged side chains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Ser72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Thr79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6D9FD-6A14-70D7-69C2-52C2B7168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" r="1497" b="64210"/>
          <a:stretch/>
        </p:blipFill>
        <p:spPr>
          <a:xfrm>
            <a:off x="1698813" y="2237149"/>
            <a:ext cx="8794373" cy="17273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BCC7A1-DD25-A18C-DF9C-513CDC8F8B90}"/>
              </a:ext>
            </a:extLst>
          </p:cNvPr>
          <p:cNvSpPr/>
          <p:nvPr/>
        </p:nvSpPr>
        <p:spPr>
          <a:xfrm>
            <a:off x="7112033" y="2177608"/>
            <a:ext cx="212651" cy="17868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104A16-C3B5-C261-083A-26F540F19EF6}"/>
              </a:ext>
            </a:extLst>
          </p:cNvPr>
          <p:cNvCxnSpPr/>
          <p:nvPr/>
        </p:nvCxnSpPr>
        <p:spPr>
          <a:xfrm>
            <a:off x="7212458" y="1674686"/>
            <a:ext cx="0" cy="4212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377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049D3929-AAC2-DC68-60F9-1788BF4F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44" y="1217962"/>
            <a:ext cx="7183958" cy="1595865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ADB8FEFE-8F87-6928-5086-47A7A9A63FA4}"/>
              </a:ext>
            </a:extLst>
          </p:cNvPr>
          <p:cNvSpPr txBox="1">
            <a:spLocks/>
          </p:cNvSpPr>
          <p:nvPr/>
        </p:nvSpPr>
        <p:spPr>
          <a:xfrm>
            <a:off x="838200" y="17373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Regulation of starch and glycogen synthesis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3EFAB2-65DE-1369-A37B-3B33BCA266FF}"/>
              </a:ext>
            </a:extLst>
          </p:cNvPr>
          <p:cNvSpPr txBox="1"/>
          <p:nvPr/>
        </p:nvSpPr>
        <p:spPr>
          <a:xfrm>
            <a:off x="9079783" y="3630060"/>
            <a:ext cx="2918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51AE3"/>
                </a:solidFill>
              </a:rPr>
              <a:t>Glycogen/starch Synthase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38A01-64E2-4F7E-A75D-541C1AA8C58F}"/>
              </a:ext>
            </a:extLst>
          </p:cNvPr>
          <p:cNvSpPr txBox="1"/>
          <p:nvPr/>
        </p:nvSpPr>
        <p:spPr>
          <a:xfrm>
            <a:off x="7574363" y="2601661"/>
            <a:ext cx="172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ADP-glucose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567484-61FF-5404-3D1F-1CD3861EC49A}"/>
              </a:ext>
            </a:extLst>
          </p:cNvPr>
          <p:cNvSpPr txBox="1"/>
          <p:nvPr/>
        </p:nvSpPr>
        <p:spPr>
          <a:xfrm>
            <a:off x="4989745" y="2253134"/>
            <a:ext cx="15457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51AE3"/>
                </a:solidFill>
              </a:rPr>
              <a:t>ADP-Glc PPase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D54921-834D-FE2C-A129-DA903170A116}"/>
              </a:ext>
            </a:extLst>
          </p:cNvPr>
          <p:cNvSpPr txBox="1"/>
          <p:nvPr/>
        </p:nvSpPr>
        <p:spPr>
          <a:xfrm>
            <a:off x="3970960" y="1070252"/>
            <a:ext cx="5890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ATP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50AA24-C7B4-17D2-E89A-D1EE0AFC60C3}"/>
              </a:ext>
            </a:extLst>
          </p:cNvPr>
          <p:cNvSpPr txBox="1"/>
          <p:nvPr/>
        </p:nvSpPr>
        <p:spPr>
          <a:xfrm>
            <a:off x="7110666" y="1070252"/>
            <a:ext cx="5890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PPi</a:t>
            </a:r>
            <a:endParaRPr lang="en-US" sz="1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4AA3C5-16A4-6C9E-8792-EA561563DE07}"/>
              </a:ext>
            </a:extLst>
          </p:cNvPr>
          <p:cNvSpPr txBox="1"/>
          <p:nvPr/>
        </p:nvSpPr>
        <p:spPr>
          <a:xfrm>
            <a:off x="5515743" y="1870310"/>
            <a:ext cx="817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Mg</a:t>
            </a:r>
            <a:r>
              <a:rPr lang="en-US" sz="1600" b="1" baseline="30000" dirty="0"/>
              <a:t>2+</a:t>
            </a:r>
            <a:endParaRPr lang="en-US" sz="1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A709B7-CA8E-89CD-9724-4753E6C545FE}"/>
              </a:ext>
            </a:extLst>
          </p:cNvPr>
          <p:cNvSpPr txBox="1"/>
          <p:nvPr/>
        </p:nvSpPr>
        <p:spPr>
          <a:xfrm>
            <a:off x="7990143" y="3902469"/>
            <a:ext cx="5890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ADP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3E52F5-F23B-5D70-FCE3-018126F228F5}"/>
              </a:ext>
            </a:extLst>
          </p:cNvPr>
          <p:cNvSpPr txBox="1"/>
          <p:nvPr/>
        </p:nvSpPr>
        <p:spPr>
          <a:xfrm>
            <a:off x="2579656" y="2499152"/>
            <a:ext cx="2423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Glucose 1-Phosphate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C0FD67-9BE5-1158-4632-8E5C4DD91150}"/>
              </a:ext>
            </a:extLst>
          </p:cNvPr>
          <p:cNvSpPr txBox="1"/>
          <p:nvPr/>
        </p:nvSpPr>
        <p:spPr>
          <a:xfrm>
            <a:off x="7543260" y="5397615"/>
            <a:ext cx="3841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α-1,4 glucan molecule</a:t>
            </a:r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9916CA88-5453-DB49-7413-46B464AC995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E1C65513-D58C-EDE0-CD56-DDCCFCF58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2830" r="1239" b="3072"/>
          <a:stretch/>
        </p:blipFill>
        <p:spPr>
          <a:xfrm>
            <a:off x="297125" y="4018127"/>
            <a:ext cx="4418524" cy="1534382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E5EA1DBD-179D-8DD5-3B5F-889A455D9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5444" r="1154" b="5838"/>
          <a:stretch/>
        </p:blipFill>
        <p:spPr>
          <a:xfrm>
            <a:off x="6977440" y="4526083"/>
            <a:ext cx="4973598" cy="91307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CD8BEA-3F16-D6C0-86E2-EC015ED17E1D}"/>
              </a:ext>
            </a:extLst>
          </p:cNvPr>
          <p:cNvCxnSpPr>
            <a:cxnSpLocks/>
          </p:cNvCxnSpPr>
          <p:nvPr/>
        </p:nvCxnSpPr>
        <p:spPr>
          <a:xfrm>
            <a:off x="9012010" y="2940215"/>
            <a:ext cx="0" cy="1496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EDCD33BE-01DF-17A8-6394-A13A1D6AAC92}"/>
              </a:ext>
            </a:extLst>
          </p:cNvPr>
          <p:cNvSpPr/>
          <p:nvPr/>
        </p:nvSpPr>
        <p:spPr>
          <a:xfrm rot="6166014">
            <a:off x="7042390" y="2282157"/>
            <a:ext cx="2223781" cy="1756552"/>
          </a:xfrm>
          <a:prstGeom prst="arc">
            <a:avLst>
              <a:gd name="adj1" fmla="val 16200000"/>
              <a:gd name="adj2" fmla="val 1906329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7A4F670-24E8-3820-03FC-554A232AC401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8583052" y="4018127"/>
            <a:ext cx="56718" cy="53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9E4B8B1-6C0F-BECB-4F12-A7C4EED53847}"/>
              </a:ext>
            </a:extLst>
          </p:cNvPr>
          <p:cNvCxnSpPr>
            <a:cxnSpLocks/>
          </p:cNvCxnSpPr>
          <p:nvPr/>
        </p:nvCxnSpPr>
        <p:spPr>
          <a:xfrm flipH="1">
            <a:off x="5122843" y="4953334"/>
            <a:ext cx="14200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632FBFD-3625-CB11-6304-5BCDE5CD063E}"/>
              </a:ext>
            </a:extLst>
          </p:cNvPr>
          <p:cNvSpPr txBox="1"/>
          <p:nvPr/>
        </p:nvSpPr>
        <p:spPr>
          <a:xfrm>
            <a:off x="4967777" y="5200061"/>
            <a:ext cx="2918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51AE3"/>
                </a:solidFill>
              </a:rPr>
              <a:t>Branching Enzyme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FE5F66-4279-C7C7-D1B6-186E8CD425FC}"/>
              </a:ext>
            </a:extLst>
          </p:cNvPr>
          <p:cNvSpPr txBox="1"/>
          <p:nvPr/>
        </p:nvSpPr>
        <p:spPr>
          <a:xfrm>
            <a:off x="583042" y="5593932"/>
            <a:ext cx="3841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Starch/Glycogen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10F87D-EFFF-5ACF-2CF1-3FD1CAF2EA6E}"/>
              </a:ext>
            </a:extLst>
          </p:cNvPr>
          <p:cNvSpPr/>
          <p:nvPr/>
        </p:nvSpPr>
        <p:spPr>
          <a:xfrm>
            <a:off x="3290552" y="4526083"/>
            <a:ext cx="53662" cy="116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40F60A-5CEF-14CA-8E4B-F2505FEA1072}"/>
              </a:ext>
            </a:extLst>
          </p:cNvPr>
          <p:cNvSpPr txBox="1"/>
          <p:nvPr/>
        </p:nvSpPr>
        <p:spPr>
          <a:xfrm>
            <a:off x="113156" y="6367480"/>
            <a:ext cx="76214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Ballicora</a:t>
            </a:r>
            <a:r>
              <a:rPr lang="en-US" sz="1600" dirty="0"/>
              <a:t>, M. A., Iglesias, A. A., and Preiss, J. (2004), Photosynth Res 79, 1-24</a:t>
            </a:r>
          </a:p>
        </p:txBody>
      </p:sp>
      <p:sp>
        <p:nvSpPr>
          <p:cNvPr id="39" name="Slide Number Placeholder 71">
            <a:extLst>
              <a:ext uri="{FF2B5EF4-FFF2-40B4-BE49-F238E27FC236}">
                <a16:creationId xmlns:a16="http://schemas.microsoft.com/office/drawing/2014/main" id="{68222A2D-067C-92E8-47FD-ABE0031B1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F63A28-EB6C-4B6E-AA90-6163CD49D4CA}" type="slidenum">
              <a:rPr lang="en-US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fld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07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2792DE-FF05-F5C7-54AF-8B5F5D19F3C8}"/>
              </a:ext>
            </a:extLst>
          </p:cNvPr>
          <p:cNvCxnSpPr>
            <a:cxnSpLocks/>
          </p:cNvCxnSpPr>
          <p:nvPr/>
        </p:nvCxnSpPr>
        <p:spPr>
          <a:xfrm>
            <a:off x="4172174" y="2464960"/>
            <a:ext cx="37842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rved Up Arrow 16">
            <a:extLst>
              <a:ext uri="{FF2B5EF4-FFF2-40B4-BE49-F238E27FC236}">
                <a16:creationId xmlns:a16="http://schemas.microsoft.com/office/drawing/2014/main" id="{AB0F7606-0371-B2EF-E792-FDDCD020352F}"/>
              </a:ext>
            </a:extLst>
          </p:cNvPr>
          <p:cNvSpPr/>
          <p:nvPr/>
        </p:nvSpPr>
        <p:spPr>
          <a:xfrm>
            <a:off x="4590297" y="1733440"/>
            <a:ext cx="2947963" cy="731520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A2CF7-CC25-DE31-0CA8-CA1B127CAE7D}"/>
              </a:ext>
            </a:extLst>
          </p:cNvPr>
          <p:cNvSpPr txBox="1"/>
          <p:nvPr/>
        </p:nvSpPr>
        <p:spPr>
          <a:xfrm>
            <a:off x="8080908" y="217257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ADP-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974B11-E46E-D511-408D-B1C4CB9B1B5E}"/>
              </a:ext>
            </a:extLst>
          </p:cNvPr>
          <p:cNvSpPr txBox="1"/>
          <p:nvPr/>
        </p:nvSpPr>
        <p:spPr>
          <a:xfrm>
            <a:off x="2628506" y="2183942"/>
            <a:ext cx="141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Glc1P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5E2E95-54F1-BBA3-E02B-84980010E05A}"/>
              </a:ext>
            </a:extLst>
          </p:cNvPr>
          <p:cNvSpPr txBox="1"/>
          <p:nvPr/>
        </p:nvSpPr>
        <p:spPr>
          <a:xfrm>
            <a:off x="6968389" y="1148665"/>
            <a:ext cx="778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6DBF5F-86CE-8E57-F671-8C8880091D77}"/>
              </a:ext>
            </a:extLst>
          </p:cNvPr>
          <p:cNvSpPr txBox="1"/>
          <p:nvPr/>
        </p:nvSpPr>
        <p:spPr>
          <a:xfrm>
            <a:off x="4228053" y="1148665"/>
            <a:ext cx="90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96C22B-3A1D-D41A-1640-D91C13CF2946}"/>
              </a:ext>
            </a:extLst>
          </p:cNvPr>
          <p:cNvSpPr txBox="1"/>
          <p:nvPr/>
        </p:nvSpPr>
        <p:spPr>
          <a:xfrm>
            <a:off x="5509450" y="2064849"/>
            <a:ext cx="110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88A5100-B182-6E2E-C354-FC792CDA52FE}"/>
              </a:ext>
            </a:extLst>
          </p:cNvPr>
          <p:cNvSpPr/>
          <p:nvPr/>
        </p:nvSpPr>
        <p:spPr>
          <a:xfrm>
            <a:off x="4590298" y="2545318"/>
            <a:ext cx="2947962" cy="5044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C9FBC8-2A7D-BAE2-8972-2FCCF7D4EF10}"/>
              </a:ext>
            </a:extLst>
          </p:cNvPr>
          <p:cNvSpPr txBox="1"/>
          <p:nvPr/>
        </p:nvSpPr>
        <p:spPr>
          <a:xfrm>
            <a:off x="5198663" y="2565535"/>
            <a:ext cx="240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ADP-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PPase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A27809-8B02-8509-C01C-6E072A06A45F}"/>
              </a:ext>
            </a:extLst>
          </p:cNvPr>
          <p:cNvSpPr txBox="1"/>
          <p:nvPr/>
        </p:nvSpPr>
        <p:spPr>
          <a:xfrm>
            <a:off x="2740020" y="332390"/>
            <a:ext cx="656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Allosteric regulation in detail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2E904EEA-1F42-1C6E-2B52-43389BFB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4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27D803-9B9F-1328-8445-6CDE6C915151}"/>
              </a:ext>
            </a:extLst>
          </p:cNvPr>
          <p:cNvSpPr txBox="1"/>
          <p:nvPr/>
        </p:nvSpPr>
        <p:spPr>
          <a:xfrm>
            <a:off x="1551103" y="4856561"/>
            <a:ext cx="7791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Fru6P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CE517F-5E5D-6DA9-E3CB-987175E212C9}"/>
              </a:ext>
            </a:extLst>
          </p:cNvPr>
          <p:cNvSpPr txBox="1"/>
          <p:nvPr/>
        </p:nvSpPr>
        <p:spPr>
          <a:xfrm>
            <a:off x="3053788" y="4870228"/>
            <a:ext cx="7892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Glc6P</a:t>
            </a:r>
          </a:p>
        </p:txBody>
      </p:sp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A8E8F10E-EE8D-DB8D-1564-EA31E868A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7" y="3498628"/>
            <a:ext cx="2015411" cy="1371600"/>
          </a:xfrm>
          <a:prstGeom prst="rect">
            <a:avLst/>
          </a:prstGeom>
        </p:spPr>
      </p:pic>
      <p:pic>
        <p:nvPicPr>
          <p:cNvPr id="40" name="Picture 39" descr="Diagram, schematic&#10;&#10;Description automatically generated">
            <a:extLst>
              <a:ext uri="{FF2B5EF4-FFF2-40B4-BE49-F238E27FC236}">
                <a16:creationId xmlns:a16="http://schemas.microsoft.com/office/drawing/2014/main" id="{A0C9736A-265F-E3B5-0B36-C608C8D84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43" y="3553649"/>
            <a:ext cx="1410128" cy="1371600"/>
          </a:xfrm>
          <a:prstGeom prst="rect">
            <a:avLst/>
          </a:prstGeom>
        </p:spPr>
      </p:pic>
      <p:pic>
        <p:nvPicPr>
          <p:cNvPr id="41" name="Picture 40" descr="Diagram, schematic&#10;&#10;Description automatically generated">
            <a:extLst>
              <a:ext uri="{FF2B5EF4-FFF2-40B4-BE49-F238E27FC236}">
                <a16:creationId xmlns:a16="http://schemas.microsoft.com/office/drawing/2014/main" id="{C298948A-558C-E287-7444-EC7624AE6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33" y="3553648"/>
            <a:ext cx="1410128" cy="13716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8186C8A-1885-EFFB-E23D-2E7D955C4D48}"/>
              </a:ext>
            </a:extLst>
          </p:cNvPr>
          <p:cNvSpPr txBox="1"/>
          <p:nvPr/>
        </p:nvSpPr>
        <p:spPr>
          <a:xfrm>
            <a:off x="4344582" y="4870228"/>
            <a:ext cx="9474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Man6P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1F39AB-80ED-5926-B52E-8AC02D4A283B}"/>
              </a:ext>
            </a:extLst>
          </p:cNvPr>
          <p:cNvSpPr txBox="1"/>
          <p:nvPr/>
        </p:nvSpPr>
        <p:spPr>
          <a:xfrm>
            <a:off x="9115423" y="4870228"/>
            <a:ext cx="9474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FBP</a:t>
            </a:r>
          </a:p>
        </p:txBody>
      </p:sp>
      <p:pic>
        <p:nvPicPr>
          <p:cNvPr id="3" name="Picture 2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136434A1-B950-72F1-83DF-05777BBBE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009" y="3354508"/>
            <a:ext cx="1920888" cy="15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6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57466A-86CD-A6F7-F42B-994382241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0" t="3925" r="21770" b="4464"/>
          <a:stretch/>
        </p:blipFill>
        <p:spPr>
          <a:xfrm>
            <a:off x="2603152" y="960395"/>
            <a:ext cx="6883550" cy="5316958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6EC03A6D-6277-63E9-038F-C19ACF7078B6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B647D-5B73-AD15-6989-2FD58273D0C8}"/>
              </a:ext>
            </a:extLst>
          </p:cNvPr>
          <p:cNvSpPr txBox="1"/>
          <p:nvPr/>
        </p:nvSpPr>
        <p:spPr>
          <a:xfrm>
            <a:off x="2501960" y="1166458"/>
            <a:ext cx="7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α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44D7F5-BB6B-3456-B970-7A10010C2975}"/>
              </a:ext>
            </a:extLst>
          </p:cNvPr>
          <p:cNvSpPr txBox="1"/>
          <p:nvPr/>
        </p:nvSpPr>
        <p:spPr>
          <a:xfrm>
            <a:off x="8909455" y="5512679"/>
            <a:ext cx="7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α</a:t>
            </a:r>
            <a:r>
              <a:rPr lang="en-US" sz="2800" baseline="-25000" dirty="0"/>
              <a:t>4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63246-3527-05B6-803C-D43B410168DA}"/>
              </a:ext>
            </a:extLst>
          </p:cNvPr>
          <p:cNvSpPr txBox="1"/>
          <p:nvPr/>
        </p:nvSpPr>
        <p:spPr>
          <a:xfrm>
            <a:off x="2603152" y="5374385"/>
            <a:ext cx="7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α</a:t>
            </a:r>
            <a:r>
              <a:rPr lang="en-US" sz="2800" baseline="-25000" dirty="0"/>
              <a:t>3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EC3BF-BB84-6B26-0D9E-C5F98C16DB7D}"/>
              </a:ext>
            </a:extLst>
          </p:cNvPr>
          <p:cNvSpPr txBox="1"/>
          <p:nvPr/>
        </p:nvSpPr>
        <p:spPr>
          <a:xfrm>
            <a:off x="8909455" y="1166458"/>
            <a:ext cx="7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α</a:t>
            </a:r>
            <a:r>
              <a:rPr lang="en-US" sz="2800" baseline="-25000" dirty="0"/>
              <a:t>2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D7CB24-A546-7294-54A2-04B93BAD42D1}"/>
              </a:ext>
            </a:extLst>
          </p:cNvPr>
          <p:cNvSpPr/>
          <p:nvPr/>
        </p:nvSpPr>
        <p:spPr>
          <a:xfrm>
            <a:off x="144379" y="6353408"/>
            <a:ext cx="3944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Hussien, R., Zheng, Y. et al., Unpublished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A8C0A1F-2A2C-E17C-A4CE-60FAC9D6070A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Agrobacterium tumefaciens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34BE43-E1A7-96F4-4FF0-80B5D5608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008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347A913-3BE7-E0E0-4DCE-4F1CD615B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8" t="8322" r="26570" b="1944"/>
          <a:stretch/>
        </p:blipFill>
        <p:spPr>
          <a:xfrm>
            <a:off x="3094074" y="1010092"/>
            <a:ext cx="6120810" cy="5441205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Melainabacteria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65F716-0BA1-15A8-1DB5-9070366C0337}"/>
              </a:ext>
            </a:extLst>
          </p:cNvPr>
          <p:cNvSpPr txBox="1"/>
          <p:nvPr/>
        </p:nvSpPr>
        <p:spPr>
          <a:xfrm>
            <a:off x="2977116" y="1130487"/>
            <a:ext cx="7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α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C8DB07-F87B-B67E-F23E-E966FB66EBFB}"/>
              </a:ext>
            </a:extLst>
          </p:cNvPr>
          <p:cNvSpPr txBox="1"/>
          <p:nvPr/>
        </p:nvSpPr>
        <p:spPr>
          <a:xfrm>
            <a:off x="8824591" y="1243047"/>
            <a:ext cx="7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α</a:t>
            </a:r>
            <a:r>
              <a:rPr lang="en-US" sz="2800" baseline="-25000" dirty="0"/>
              <a:t>2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43284-A256-4097-87E5-D7F05B816CA2}"/>
              </a:ext>
            </a:extLst>
          </p:cNvPr>
          <p:cNvSpPr txBox="1"/>
          <p:nvPr/>
        </p:nvSpPr>
        <p:spPr>
          <a:xfrm>
            <a:off x="2977116" y="5295111"/>
            <a:ext cx="7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α</a:t>
            </a:r>
            <a:r>
              <a:rPr lang="en-US" sz="2800" baseline="-25000" dirty="0"/>
              <a:t>3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C60C3C-16F8-65FE-76F8-1463E0B1CC61}"/>
              </a:ext>
            </a:extLst>
          </p:cNvPr>
          <p:cNvSpPr txBox="1"/>
          <p:nvPr/>
        </p:nvSpPr>
        <p:spPr>
          <a:xfrm>
            <a:off x="8952614" y="5324688"/>
            <a:ext cx="7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α</a:t>
            </a:r>
            <a:r>
              <a:rPr lang="en-US" sz="2800" baseline="-25000" dirty="0"/>
              <a:t>4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ED09EA-E424-AE95-5B14-34B7CFE3E73A}"/>
              </a:ext>
            </a:extLst>
          </p:cNvPr>
          <p:cNvSpPr/>
          <p:nvPr/>
        </p:nvSpPr>
        <p:spPr>
          <a:xfrm>
            <a:off x="144379" y="6353408"/>
            <a:ext cx="5105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Hussien, R., Zheng, Y., </a:t>
            </a:r>
            <a:r>
              <a:rPr lang="da-DK" dirty="0" err="1"/>
              <a:t>Bhayani</a:t>
            </a:r>
            <a:r>
              <a:rPr lang="da-DK" dirty="0"/>
              <a:t>, j., et al., Unpublished</a:t>
            </a:r>
          </a:p>
        </p:txBody>
      </p:sp>
    </p:spTree>
    <p:extLst>
      <p:ext uri="{BB962C8B-B14F-4D97-AF65-F5344CB8AC3E}">
        <p14:creationId xmlns:p14="http://schemas.microsoft.com/office/powerpoint/2010/main" val="79667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60A634-1997-F77D-8161-D7AF22492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7" t="5258" r="16235" b="4464"/>
          <a:stretch/>
        </p:blipFill>
        <p:spPr>
          <a:xfrm>
            <a:off x="1530848" y="1014768"/>
            <a:ext cx="8681663" cy="5239664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Comparison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57369E-9CCF-4FE4-8D16-CB92A7575688}"/>
              </a:ext>
            </a:extLst>
          </p:cNvPr>
          <p:cNvSpPr/>
          <p:nvPr/>
        </p:nvSpPr>
        <p:spPr>
          <a:xfrm>
            <a:off x="144379" y="6353408"/>
            <a:ext cx="3944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Hussien, R., Zheng, Y. et al., Unpublished</a:t>
            </a:r>
          </a:p>
        </p:txBody>
      </p:sp>
    </p:spTree>
    <p:extLst>
      <p:ext uri="{BB962C8B-B14F-4D97-AF65-F5344CB8AC3E}">
        <p14:creationId xmlns:p14="http://schemas.microsoft.com/office/powerpoint/2010/main" val="206192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8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57369E-9CCF-4FE4-8D16-CB92A7575688}"/>
              </a:ext>
            </a:extLst>
          </p:cNvPr>
          <p:cNvSpPr/>
          <p:nvPr/>
        </p:nvSpPr>
        <p:spPr>
          <a:xfrm>
            <a:off x="136935" y="6202605"/>
            <a:ext cx="5819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Alghamdi, </a:t>
            </a:r>
            <a:r>
              <a:rPr lang="en-US" sz="1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Mashael</a:t>
            </a:r>
            <a:r>
              <a:rPr 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A., et al. “Site‐Directed Mutagenesis of Serine‐72 Reveals the Location of the Fructose 6‐Phosphate Regulatory Site of the </a:t>
            </a:r>
            <a:r>
              <a:rPr lang="en-US" sz="1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Agrobacterium Tumefaciens</a:t>
            </a:r>
            <a:r>
              <a:rPr 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Adp</a:t>
            </a:r>
            <a:r>
              <a:rPr 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‐Glucose </a:t>
            </a:r>
            <a:r>
              <a:rPr lang="en-US" sz="1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Pyrophosphorylase</a:t>
            </a:r>
            <a:r>
              <a:rPr 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Protein Science</a:t>
            </a:r>
            <a:r>
              <a:rPr 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vol. 31, no. 7, 2022, https://</a:t>
            </a:r>
            <a:r>
              <a:rPr lang="en-US" sz="1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/10.1002/pro.4376. </a:t>
            </a:r>
          </a:p>
          <a:p>
            <a:endParaRPr lang="da-DK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C734D-E15B-1B00-5F87-C242A2C2D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" t="3077" r="4326" b="1364"/>
          <a:stretch/>
        </p:blipFill>
        <p:spPr>
          <a:xfrm>
            <a:off x="542260" y="1648047"/>
            <a:ext cx="5305648" cy="442382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539AF4D-A3B6-EA83-C8FA-D1BD1A47FAEE}"/>
              </a:ext>
            </a:extLst>
          </p:cNvPr>
          <p:cNvSpPr txBox="1">
            <a:spLocks/>
          </p:cNvSpPr>
          <p:nvPr/>
        </p:nvSpPr>
        <p:spPr>
          <a:xfrm>
            <a:off x="838200" y="374171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Serine 72 in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tumefaciens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79132-1B9E-A50F-842A-F70A5E1E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9" r="15930"/>
          <a:stretch/>
        </p:blipFill>
        <p:spPr>
          <a:xfrm>
            <a:off x="8466175" y="871383"/>
            <a:ext cx="3306726" cy="2081907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4D8C7307-0010-A7B2-A0CC-B74A6EAD0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47" t="30673" r="17413"/>
          <a:stretch/>
        </p:blipFill>
        <p:spPr>
          <a:xfrm>
            <a:off x="6460157" y="3604436"/>
            <a:ext cx="4300885" cy="22480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3049C4-8D06-884F-BB90-2D6FA96C39ED}"/>
              </a:ext>
            </a:extLst>
          </p:cNvPr>
          <p:cNvCxnSpPr>
            <a:cxnSpLocks/>
          </p:cNvCxnSpPr>
          <p:nvPr/>
        </p:nvCxnSpPr>
        <p:spPr>
          <a:xfrm flipV="1">
            <a:off x="6460157" y="1809799"/>
            <a:ext cx="3232483" cy="1794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A11AF8-2EE6-6C83-B3CD-415940C488B9}"/>
              </a:ext>
            </a:extLst>
          </p:cNvPr>
          <p:cNvCxnSpPr>
            <a:cxnSpLocks/>
          </p:cNvCxnSpPr>
          <p:nvPr/>
        </p:nvCxnSpPr>
        <p:spPr>
          <a:xfrm flipH="1" flipV="1">
            <a:off x="10481162" y="1809799"/>
            <a:ext cx="296705" cy="1794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47613D2-09DD-6A85-67A9-F65F7037BE51}"/>
              </a:ext>
            </a:extLst>
          </p:cNvPr>
          <p:cNvSpPr/>
          <p:nvPr/>
        </p:nvSpPr>
        <p:spPr>
          <a:xfrm>
            <a:off x="9692640" y="1809799"/>
            <a:ext cx="788522" cy="4346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BA4D58-09C6-CF05-588C-E251EC783407}"/>
              </a:ext>
            </a:extLst>
          </p:cNvPr>
          <p:cNvSpPr txBox="1"/>
          <p:nvPr/>
        </p:nvSpPr>
        <p:spPr>
          <a:xfrm>
            <a:off x="8920716" y="4061637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3.13 Å</a:t>
            </a:r>
          </a:p>
        </p:txBody>
      </p:sp>
    </p:spTree>
    <p:extLst>
      <p:ext uri="{BB962C8B-B14F-4D97-AF65-F5344CB8AC3E}">
        <p14:creationId xmlns:p14="http://schemas.microsoft.com/office/powerpoint/2010/main" val="329518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BF9CAB9-5D30-F841-0603-70913CD54E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1647"/>
            </a:avLst>
          </a:prstGeom>
          <a:solidFill>
            <a:srgbClr val="8D003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C4B4D1-C6C6-AAB5-328C-6BF3420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1870"/>
            <a:ext cx="2743200" cy="365125"/>
          </a:xfrm>
        </p:spPr>
        <p:txBody>
          <a:bodyPr/>
          <a:lstStyle/>
          <a:p>
            <a:fld id="{F8FF56C9-A5BA-4E09-A6FD-0C8AF0E42A46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928C41-AB3E-8C28-118E-8DEFCACCC19E}"/>
              </a:ext>
            </a:extLst>
          </p:cNvPr>
          <p:cNvSpPr txBox="1">
            <a:spLocks/>
          </p:cNvSpPr>
          <p:nvPr/>
        </p:nvSpPr>
        <p:spPr>
          <a:xfrm>
            <a:off x="838199" y="494055"/>
            <a:ext cx="10515600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Homologous residues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99953-7C22-9E42-01AB-D8BCAC815496}"/>
              </a:ext>
            </a:extLst>
          </p:cNvPr>
          <p:cNvSpPr txBox="1"/>
          <p:nvPr/>
        </p:nvSpPr>
        <p:spPr>
          <a:xfrm>
            <a:off x="970618" y="4286305"/>
            <a:ext cx="7639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Homologous residues, all polar uncharged side chains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Ser72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Thr79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Ser65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104A16-C3B5-C261-083A-26F540F19EF6}"/>
              </a:ext>
            </a:extLst>
          </p:cNvPr>
          <p:cNvCxnSpPr/>
          <p:nvPr/>
        </p:nvCxnSpPr>
        <p:spPr>
          <a:xfrm>
            <a:off x="5923985" y="1785522"/>
            <a:ext cx="0" cy="4212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B9B00C1-19B9-A0C1-8F8C-1D035A78E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47" y="2395269"/>
            <a:ext cx="11366504" cy="88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DBE46-2DC1-06BB-F156-DD3CBC3B7486}"/>
              </a:ext>
            </a:extLst>
          </p:cNvPr>
          <p:cNvSpPr txBox="1"/>
          <p:nvPr/>
        </p:nvSpPr>
        <p:spPr>
          <a:xfrm>
            <a:off x="5786825" y="2369869"/>
            <a:ext cx="27432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6F1E4-CEB7-8675-158D-B65D110FAC8F}"/>
              </a:ext>
            </a:extLst>
          </p:cNvPr>
          <p:cNvSpPr txBox="1"/>
          <p:nvPr/>
        </p:nvSpPr>
        <p:spPr>
          <a:xfrm>
            <a:off x="221673" y="2105891"/>
            <a:ext cx="219456" cy="14824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50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11772</TotalTime>
  <Words>502</Words>
  <Application>Microsoft Macintosh PowerPoint</Application>
  <PresentationFormat>Widescreen</PresentationFormat>
  <Paragraphs>132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Insight into the regulation of  ADP-glucose pyrophosphorylase:  Importance of homologous  serines/threonines in the allosteric site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Bennett, Thomas</dc:creator>
  <cp:lastModifiedBy>Bennett, Thomas</cp:lastModifiedBy>
  <cp:revision>85</cp:revision>
  <dcterms:created xsi:type="dcterms:W3CDTF">2023-04-13T20:23:46Z</dcterms:created>
  <dcterms:modified xsi:type="dcterms:W3CDTF">2023-04-22T15:44:38Z</dcterms:modified>
</cp:coreProperties>
</file>