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62"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2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55F"/>
    <a:srgbClr val="A30044"/>
    <a:srgbClr val="A30045"/>
    <a:srgbClr val="8B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3885"/>
  </p:normalViewPr>
  <p:slideViewPr>
    <p:cSldViewPr snapToGrid="0">
      <p:cViewPr varScale="1">
        <p:scale>
          <a:sx n="19" d="100"/>
          <a:sy n="19" d="100"/>
        </p:scale>
        <p:origin x="2730" y="258"/>
      </p:cViewPr>
      <p:guideLst>
        <p:guide orient="horz" pos="12096"/>
        <p:guide pos="1209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7F953-5FDD-C74B-99C9-1C5922A4653E}" type="datetimeFigureOut">
              <a:rPr lang="en-US" smtClean="0"/>
              <a:t>4/19/2023</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2E217-2BD8-7540-9BA4-12E076976EFF}" type="slidenum">
              <a:rPr lang="en-US" smtClean="0"/>
              <a:t>‹#›</a:t>
            </a:fld>
            <a:endParaRPr lang="en-US"/>
          </a:p>
        </p:txBody>
      </p:sp>
    </p:spTree>
    <p:extLst>
      <p:ext uri="{BB962C8B-B14F-4D97-AF65-F5344CB8AC3E}">
        <p14:creationId xmlns:p14="http://schemas.microsoft.com/office/powerpoint/2010/main" val="177569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02E217-2BD8-7540-9BA4-12E076976EFF}" type="slidenum">
              <a:rPr lang="en-US" smtClean="0"/>
              <a:t>1</a:t>
            </a:fld>
            <a:endParaRPr lang="en-US"/>
          </a:p>
        </p:txBody>
      </p:sp>
    </p:spTree>
    <p:extLst>
      <p:ext uri="{BB962C8B-B14F-4D97-AF65-F5344CB8AC3E}">
        <p14:creationId xmlns:p14="http://schemas.microsoft.com/office/powerpoint/2010/main" val="255986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22F2F-1DFB-4495-9929-91AA1C47FA66}"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22F2F-1DFB-4495-9929-91AA1C47FA66}"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22F2F-1DFB-4495-9929-91AA1C47FA66}"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22F2F-1DFB-4495-9929-91AA1C47FA66}"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4/19/2023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2F53654-757E-D1C8-C002-2547F77D869E}"/>
              </a:ext>
            </a:extLst>
          </p:cNvPr>
          <p:cNvSpPr txBox="1"/>
          <p:nvPr/>
        </p:nvSpPr>
        <p:spPr>
          <a:xfrm>
            <a:off x="421734" y="235916"/>
            <a:ext cx="37452997" cy="4401205"/>
          </a:xfrm>
          <a:prstGeom prst="rect">
            <a:avLst/>
          </a:prstGeom>
          <a:solidFill>
            <a:srgbClr val="A30045"/>
          </a:solidFill>
        </p:spPr>
        <p:txBody>
          <a:bodyPr wrap="square" lIns="91440" tIns="45720" rIns="91440" bIns="45720" rtlCol="0" anchor="ctr">
            <a:spAutoFit/>
          </a:bodyPr>
          <a:lstStyle/>
          <a:p>
            <a:pPr algn="ctr"/>
            <a:r>
              <a:rPr lang="en-US" sz="9600" b="0" i="0" dirty="0">
                <a:solidFill>
                  <a:schemeClr val="bg1"/>
                </a:solidFill>
                <a:effectLst/>
                <a:latin typeface="Times New Roman" panose="02020603050405020304" pitchFamily="18" charset="0"/>
                <a:cs typeface="Times New Roman" panose="02020603050405020304" pitchFamily="18" charset="0"/>
              </a:rPr>
              <a:t>Plastic Mediated Photolysis of Halogenated Flame Retardants in Aqueous Solutions</a:t>
            </a:r>
          </a:p>
          <a:p>
            <a:pPr algn="ctr"/>
            <a:r>
              <a:rPr lang="en-US" sz="4400" dirty="0">
                <a:solidFill>
                  <a:schemeClr val="bg1"/>
                </a:solidFill>
                <a:latin typeface="Times New Roman" panose="02020603050405020304" pitchFamily="18" charset="0"/>
                <a:cs typeface="Times New Roman" panose="02020603050405020304" pitchFamily="18" charset="0"/>
              </a:rPr>
              <a:t>Nikolas Jeffries, Caroline Weber, </a:t>
            </a:r>
            <a:r>
              <a:rPr lang="en-US" sz="4400" dirty="0" smtClean="0">
                <a:solidFill>
                  <a:schemeClr val="bg1"/>
                </a:solidFill>
                <a:latin typeface="Times New Roman" panose="02020603050405020304" pitchFamily="18" charset="0"/>
                <a:cs typeface="Times New Roman" panose="02020603050405020304" pitchFamily="18" charset="0"/>
              </a:rPr>
              <a:t>Claire </a:t>
            </a:r>
            <a:r>
              <a:rPr lang="en-US" sz="4400" smtClean="0">
                <a:solidFill>
                  <a:schemeClr val="bg1"/>
                </a:solidFill>
                <a:latin typeface="Times New Roman" panose="02020603050405020304" pitchFamily="18" charset="0"/>
                <a:cs typeface="Times New Roman" panose="02020603050405020304" pitchFamily="18" charset="0"/>
              </a:rPr>
              <a:t>Calhoun, Xiolmara </a:t>
            </a:r>
            <a:r>
              <a:rPr lang="en-US" sz="4400" dirty="0">
                <a:solidFill>
                  <a:schemeClr val="bg1"/>
                </a:solidFill>
                <a:latin typeface="Times New Roman" panose="02020603050405020304" pitchFamily="18" charset="0"/>
                <a:cs typeface="Times New Roman" panose="02020603050405020304" pitchFamily="18" charset="0"/>
              </a:rPr>
              <a:t>Martinez, M. Paul Chiarelli</a:t>
            </a:r>
          </a:p>
          <a:p>
            <a:pPr algn="ctr"/>
            <a:r>
              <a:rPr lang="en-US" sz="4400" i="1" dirty="0">
                <a:solidFill>
                  <a:schemeClr val="bg1"/>
                </a:solidFill>
              </a:rPr>
              <a:t>Department of Chemistry and Biochemistry, Loyola University Chicago</a:t>
            </a:r>
            <a:endParaRPr lang="en-US" sz="4400" i="1" dirty="0">
              <a:solidFill>
                <a:schemeClr val="bg1"/>
              </a:solidFill>
              <a:cs typeface="Calibri"/>
            </a:endParaRPr>
          </a:p>
        </p:txBody>
      </p:sp>
      <p:sp>
        <p:nvSpPr>
          <p:cNvPr id="4" name="Rectangle 2">
            <a:extLst>
              <a:ext uri="{FF2B5EF4-FFF2-40B4-BE49-F238E27FC236}">
                <a16:creationId xmlns:a16="http://schemas.microsoft.com/office/drawing/2014/main" id="{3C7B9974-2AEB-972E-0584-7470A20EB21C}"/>
              </a:ext>
            </a:extLst>
          </p:cNvPr>
          <p:cNvSpPr>
            <a:spLocks noChangeArrowheads="1"/>
          </p:cNvSpPr>
          <p:nvPr/>
        </p:nvSpPr>
        <p:spPr bwMode="auto">
          <a:xfrm>
            <a:off x="0" y="0"/>
            <a:ext cx="384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a:extLst>
              <a:ext uri="{FF2B5EF4-FFF2-40B4-BE49-F238E27FC236}">
                <a16:creationId xmlns:a16="http://schemas.microsoft.com/office/drawing/2014/main" id="{CF6B6ABB-341C-94E3-6A8A-845A91EAF5D7}"/>
              </a:ext>
            </a:extLst>
          </p:cNvPr>
          <p:cNvSpPr>
            <a:spLocks noChangeArrowheads="1"/>
          </p:cNvSpPr>
          <p:nvPr/>
        </p:nvSpPr>
        <p:spPr bwMode="auto">
          <a:xfrm>
            <a:off x="914399" y="32179845"/>
            <a:ext cx="665693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TextBox 24">
            <a:extLst>
              <a:ext uri="{FF2B5EF4-FFF2-40B4-BE49-F238E27FC236}">
                <a16:creationId xmlns:a16="http://schemas.microsoft.com/office/drawing/2014/main" id="{4DBCF5DB-7D3A-F77C-A8CB-15073D4680F7}"/>
              </a:ext>
            </a:extLst>
          </p:cNvPr>
          <p:cNvSpPr txBox="1"/>
          <p:nvPr/>
        </p:nvSpPr>
        <p:spPr>
          <a:xfrm>
            <a:off x="25767945" y="25891389"/>
            <a:ext cx="11878806" cy="6186309"/>
          </a:xfrm>
          <a:prstGeom prst="rect">
            <a:avLst/>
          </a:prstGeom>
          <a:noFill/>
          <a:ln w="12700">
            <a:solidFill>
              <a:schemeClr val="tx1"/>
            </a:solidFill>
          </a:ln>
        </p:spPr>
        <p:txBody>
          <a:bodyPr wrap="square" lIns="91440" tIns="45720" rIns="91440" bIns="45720" rtlCol="0" anchor="t">
            <a:spAutoFit/>
          </a:bodyPr>
          <a:lstStyle/>
          <a:p>
            <a:endParaRPr lang="en-US" sz="4400" dirty="0"/>
          </a:p>
          <a:p>
            <a:endParaRPr lang="en-US" sz="4400" dirty="0">
              <a:cs typeface="Calibri"/>
            </a:endParaRPr>
          </a:p>
          <a:p>
            <a:endParaRPr lang="en-US" sz="4400" dirty="0">
              <a:cs typeface="Calibri"/>
            </a:endParaRPr>
          </a:p>
          <a:p>
            <a:endParaRPr lang="en-US" sz="4400" dirty="0">
              <a:cs typeface="Calibri"/>
            </a:endParaRPr>
          </a:p>
          <a:p>
            <a:endParaRPr lang="en-US" sz="4400" dirty="0">
              <a:cs typeface="Calibri"/>
            </a:endParaRPr>
          </a:p>
          <a:p>
            <a:endParaRPr lang="en-US" sz="4400" dirty="0">
              <a:cs typeface="Calibri"/>
            </a:endParaRPr>
          </a:p>
          <a:p>
            <a:endParaRPr lang="en-US" sz="4400" dirty="0">
              <a:cs typeface="Calibri"/>
            </a:endParaRPr>
          </a:p>
          <a:p>
            <a:endParaRPr lang="en-US" sz="4400" dirty="0">
              <a:cs typeface="Calibri"/>
            </a:endParaRPr>
          </a:p>
          <a:p>
            <a:endParaRPr lang="en-US" sz="4400" dirty="0">
              <a:cs typeface="Calibri"/>
            </a:endParaRPr>
          </a:p>
        </p:txBody>
      </p:sp>
      <p:grpSp>
        <p:nvGrpSpPr>
          <p:cNvPr id="11" name="Group 10"/>
          <p:cNvGrpSpPr/>
          <p:nvPr/>
        </p:nvGrpSpPr>
        <p:grpSpPr>
          <a:xfrm>
            <a:off x="13262996" y="4867670"/>
            <a:ext cx="11878806" cy="19297377"/>
            <a:chOff x="13290081" y="5145348"/>
            <a:chExt cx="11878806" cy="19297377"/>
          </a:xfrm>
        </p:grpSpPr>
        <p:sp>
          <p:nvSpPr>
            <p:cNvPr id="24" name="TextBox 23">
              <a:extLst>
                <a:ext uri="{FF2B5EF4-FFF2-40B4-BE49-F238E27FC236}">
                  <a16:creationId xmlns:a16="http://schemas.microsoft.com/office/drawing/2014/main" id="{BD9E3265-A0F9-A025-A62F-D53B8B9BC636}"/>
                </a:ext>
              </a:extLst>
            </p:cNvPr>
            <p:cNvSpPr txBox="1"/>
            <p:nvPr/>
          </p:nvSpPr>
          <p:spPr>
            <a:xfrm>
              <a:off x="13290081" y="6745573"/>
              <a:ext cx="11878806" cy="17697152"/>
            </a:xfrm>
            <a:prstGeom prst="rect">
              <a:avLst/>
            </a:prstGeom>
            <a:noFill/>
            <a:ln w="12700">
              <a:solidFill>
                <a:schemeClr val="tx1"/>
              </a:solidFill>
            </a:ln>
          </p:spPr>
          <p:txBody>
            <a:bodyPr wrap="square" lIns="91440" tIns="45720" rIns="91440" bIns="45720" rtlCol="0" anchor="t">
              <a:spAutoFit/>
            </a:bodyPr>
            <a:lstStyle/>
            <a:p>
              <a:r>
                <a:rPr lang="en-US" sz="4400" b="1" dirty="0"/>
                <a:t>Photolysis Experiments</a:t>
              </a:r>
            </a:p>
            <a:p>
              <a:r>
                <a:rPr lang="en-US" sz="4400" dirty="0"/>
                <a:t>Aqueous solutions of BDE-28 were prepared in 15 mL borosilicate glass tubes in water. Samples were spiked with 50 mg of PE beads. The samples were stored overnight to allow time for the adsorption of the BDE. Samples were irradiated simultaneously from 0-90 minutes at 300 nm </a:t>
              </a:r>
              <a:r>
                <a:rPr lang="en-US" sz="4400" dirty="0" smtClean="0"/>
                <a:t>at a power density of 140 W/cm</a:t>
              </a:r>
              <a:r>
                <a:rPr lang="en-US" sz="4400" baseline="30000" dirty="0" smtClean="0"/>
                <a:t>2</a:t>
              </a:r>
              <a:r>
                <a:rPr lang="en-US" sz="4400" dirty="0" smtClean="0"/>
                <a:t> using a Southern </a:t>
              </a:r>
              <a:r>
                <a:rPr lang="en-US" sz="4400" dirty="0"/>
                <a:t>New England Ultraviolet RPR-100 </a:t>
              </a:r>
              <a:r>
                <a:rPr lang="en-US" sz="4400" dirty="0" err="1" smtClean="0"/>
                <a:t>photoreactor</a:t>
              </a:r>
              <a:r>
                <a:rPr lang="en-US" sz="4400" dirty="0" smtClean="0"/>
                <a:t> (Branford</a:t>
              </a:r>
              <a:r>
                <a:rPr lang="en-US" sz="4400" dirty="0"/>
                <a:t>, CT. USA). Once irradiation was complete, the samples were stored in the refrigerator, and extracted within a week. </a:t>
              </a:r>
              <a:endParaRPr lang="en-US" sz="4400" dirty="0">
                <a:cs typeface="Calibri"/>
              </a:endParaRPr>
            </a:p>
            <a:p>
              <a:r>
                <a:rPr lang="en-US" sz="4400" b="1" dirty="0"/>
                <a:t>Extraction</a:t>
              </a:r>
            </a:p>
            <a:p>
              <a:r>
                <a:rPr lang="en-US" sz="4400" dirty="0"/>
                <a:t>Aqueous samples were acidified with concentrated sulfuric acid and extracted with separatory funnel using methyl tert-butyl ether (MTBE). The MTBE layer was transferred to an autosampler vial with dry sodium sulfate prior to analysis. Plastic beads were isolated by filtration and extracted by sonication with MTBE. The MTBE was transferred to an autosampler vial prior to analysis. </a:t>
              </a:r>
              <a:endParaRPr lang="en-US" sz="4400" b="1" dirty="0"/>
            </a:p>
            <a:p>
              <a:r>
                <a:rPr lang="en-US" sz="4400" b="1" dirty="0"/>
                <a:t>Analysis</a:t>
              </a:r>
              <a:endParaRPr lang="en-US" sz="4400" b="1" dirty="0">
                <a:cs typeface="Calibri" panose="020F0502020204030204"/>
              </a:endParaRPr>
            </a:p>
            <a:p>
              <a:r>
                <a:rPr lang="en-US" sz="4400" dirty="0">
                  <a:cs typeface="Calibri"/>
                </a:rPr>
                <a:t>Samples were analyzed by GC-MS using electron </a:t>
              </a:r>
              <a:endParaRPr lang="en-US" sz="4400" dirty="0"/>
            </a:p>
            <a:p>
              <a:r>
                <a:rPr lang="en-US" sz="4400" dirty="0">
                  <a:cs typeface="Calibri" panose="020F0502020204030204"/>
                </a:rPr>
                <a:t>Ionization. The mass detector was operated in the full scan mode. The GC was programed from 100 </a:t>
              </a:r>
              <a:r>
                <a:rPr lang="en-US" sz="4400" dirty="0">
                  <a:solidFill>
                    <a:srgbClr val="333333"/>
                  </a:solidFill>
                  <a:ea typeface="+mn-lt"/>
                  <a:cs typeface="+mn-lt"/>
                </a:rPr>
                <a:t>°C to 280 °C with a rate of 15 °C/min. </a:t>
              </a:r>
            </a:p>
          </p:txBody>
        </p:sp>
        <p:sp>
          <p:nvSpPr>
            <p:cNvPr id="27" name="TextBox 26">
              <a:extLst>
                <a:ext uri="{FF2B5EF4-FFF2-40B4-BE49-F238E27FC236}">
                  <a16:creationId xmlns:a16="http://schemas.microsoft.com/office/drawing/2014/main" id="{670ED7FE-85DA-AB9D-5F04-B39A1D87334B}"/>
                </a:ext>
              </a:extLst>
            </p:cNvPr>
            <p:cNvSpPr txBox="1"/>
            <p:nvPr/>
          </p:nvSpPr>
          <p:spPr>
            <a:xfrm>
              <a:off x="15286382" y="5145348"/>
              <a:ext cx="7832035" cy="1200329"/>
            </a:xfrm>
            <a:prstGeom prst="rect">
              <a:avLst/>
            </a:prstGeom>
            <a:noFill/>
          </p:spPr>
          <p:txBody>
            <a:bodyPr wrap="square" lIns="91440" tIns="45720" rIns="91440" bIns="45720" rtlCol="0" anchor="t">
              <a:spAutoFit/>
            </a:bodyPr>
            <a:lstStyle/>
            <a:p>
              <a:pPr algn="ctr"/>
              <a:r>
                <a:rPr lang="en-US" sz="7200" b="1" dirty="0">
                  <a:solidFill>
                    <a:srgbClr val="A30044"/>
                  </a:solidFill>
                </a:rPr>
                <a:t>Experimental</a:t>
              </a:r>
            </a:p>
          </p:txBody>
        </p:sp>
      </p:grpSp>
      <p:sp>
        <p:nvSpPr>
          <p:cNvPr id="28" name="TextBox 27">
            <a:extLst>
              <a:ext uri="{FF2B5EF4-FFF2-40B4-BE49-F238E27FC236}">
                <a16:creationId xmlns:a16="http://schemas.microsoft.com/office/drawing/2014/main" id="{202FEFE6-02BA-6849-0E5B-AF501D6679BF}"/>
              </a:ext>
            </a:extLst>
          </p:cNvPr>
          <p:cNvSpPr txBox="1"/>
          <p:nvPr/>
        </p:nvSpPr>
        <p:spPr>
          <a:xfrm>
            <a:off x="27418350" y="24718370"/>
            <a:ext cx="8821750" cy="1200329"/>
          </a:xfrm>
          <a:prstGeom prst="rect">
            <a:avLst/>
          </a:prstGeom>
          <a:noFill/>
        </p:spPr>
        <p:txBody>
          <a:bodyPr wrap="square" lIns="91440" tIns="45720" rIns="91440" bIns="45720" rtlCol="0" anchor="t">
            <a:spAutoFit/>
          </a:bodyPr>
          <a:lstStyle/>
          <a:p>
            <a:pPr algn="ctr"/>
            <a:r>
              <a:rPr lang="en-US" sz="7200" b="1" dirty="0">
                <a:solidFill>
                  <a:srgbClr val="A30044"/>
                </a:solidFill>
              </a:rPr>
              <a:t>Conclusion</a:t>
            </a:r>
          </a:p>
        </p:txBody>
      </p:sp>
      <p:sp>
        <p:nvSpPr>
          <p:cNvPr id="32" name="TextBox 31">
            <a:extLst>
              <a:ext uri="{FF2B5EF4-FFF2-40B4-BE49-F238E27FC236}">
                <a16:creationId xmlns:a16="http://schemas.microsoft.com/office/drawing/2014/main" id="{B12F3076-896D-8103-9FCA-0E76A568E30C}"/>
              </a:ext>
            </a:extLst>
          </p:cNvPr>
          <p:cNvSpPr txBox="1"/>
          <p:nvPr/>
        </p:nvSpPr>
        <p:spPr>
          <a:xfrm>
            <a:off x="27199250" y="32373692"/>
            <a:ext cx="8821750" cy="1200329"/>
          </a:xfrm>
          <a:prstGeom prst="rect">
            <a:avLst/>
          </a:prstGeom>
          <a:noFill/>
        </p:spPr>
        <p:txBody>
          <a:bodyPr wrap="square" lIns="91440" tIns="45720" rIns="91440" bIns="45720" rtlCol="0" anchor="t">
            <a:spAutoFit/>
          </a:bodyPr>
          <a:lstStyle/>
          <a:p>
            <a:pPr algn="ctr"/>
            <a:r>
              <a:rPr lang="en-US" sz="7200" b="1" dirty="0">
                <a:solidFill>
                  <a:srgbClr val="A30044"/>
                </a:solidFill>
              </a:rPr>
              <a:t>References</a:t>
            </a:r>
          </a:p>
        </p:txBody>
      </p:sp>
      <p:sp>
        <p:nvSpPr>
          <p:cNvPr id="33" name="TextBox 32">
            <a:extLst>
              <a:ext uri="{FF2B5EF4-FFF2-40B4-BE49-F238E27FC236}">
                <a16:creationId xmlns:a16="http://schemas.microsoft.com/office/drawing/2014/main" id="{891CC763-4C1F-C1CA-49AA-84311D53AE2F}"/>
              </a:ext>
            </a:extLst>
          </p:cNvPr>
          <p:cNvSpPr txBox="1"/>
          <p:nvPr/>
        </p:nvSpPr>
        <p:spPr>
          <a:xfrm>
            <a:off x="25739008" y="33640892"/>
            <a:ext cx="12041308" cy="3785652"/>
          </a:xfrm>
          <a:prstGeom prst="rect">
            <a:avLst/>
          </a:prstGeom>
          <a:noFill/>
          <a:ln w="12700">
            <a:solidFill>
              <a:schemeClr val="tx1"/>
            </a:solidFill>
          </a:ln>
        </p:spPr>
        <p:txBody>
          <a:bodyPr wrap="square" rtlCol="0">
            <a:spAutoFit/>
          </a:bodyPr>
          <a:lstStyle/>
          <a:p>
            <a:pPr marR="0" lvl="0"/>
            <a:r>
              <a:rPr lang="en-US" sz="2400" dirty="0"/>
              <a:t>1. </a:t>
            </a:r>
            <a:r>
              <a:rPr lang="en-US" sz="2400" dirty="0">
                <a:latin typeface="Calibri" panose="020F0502020204030204" pitchFamily="34" charset="0"/>
              </a:rPr>
              <a:t>Martinez, X.; </a:t>
            </a:r>
            <a:r>
              <a:rPr lang="en-US" sz="2400" dirty="0" err="1">
                <a:latin typeface="Calibri" panose="020F0502020204030204" pitchFamily="34" charset="0"/>
              </a:rPr>
              <a:t>Renyer</a:t>
            </a:r>
            <a:r>
              <a:rPr lang="en-US" sz="2400" dirty="0">
                <a:latin typeface="Calibri" panose="020F0502020204030204" pitchFamily="34" charset="0"/>
              </a:rPr>
              <a:t>, K; Chiarelli, M.P. “Plastic catalyzed photolysis of emerging contaminants in aqueous environments” Environ. Sci. Technol. In preparation.</a:t>
            </a:r>
          </a:p>
          <a:p>
            <a:endParaRPr lang="en-US" sz="2400" dirty="0"/>
          </a:p>
          <a:p>
            <a:r>
              <a:rPr lang="en-US" sz="2400" dirty="0"/>
              <a:t>2</a:t>
            </a:r>
            <a:r>
              <a:rPr lang="en-US" sz="2400" dirty="0">
                <a:latin typeface="Calibri" panose="020F0502020204030204" pitchFamily="34" charset="0"/>
              </a:rPr>
              <a:t>. </a:t>
            </a:r>
            <a:r>
              <a:rPr lang="en-US" sz="2400" dirty="0" err="1">
                <a:latin typeface="Calibri" panose="020F0502020204030204" pitchFamily="34" charset="0"/>
              </a:rPr>
              <a:t>Barja-Fernández</a:t>
            </a:r>
            <a:r>
              <a:rPr lang="en-US" sz="2400" dirty="0">
                <a:latin typeface="Calibri" panose="020F0502020204030204" pitchFamily="34" charset="0"/>
              </a:rPr>
              <a:t>, A.; </a:t>
            </a:r>
            <a:r>
              <a:rPr lang="en-US" sz="2400" dirty="0" err="1">
                <a:latin typeface="Calibri" panose="020F0502020204030204" pitchFamily="34" charset="0"/>
              </a:rPr>
              <a:t>Álvarez-Otero</a:t>
            </a:r>
            <a:r>
              <a:rPr lang="en-US" sz="2400" dirty="0">
                <a:latin typeface="Calibri" panose="020F0502020204030204" pitchFamily="34" charset="0"/>
              </a:rPr>
              <a:t>, R. Histopathological effects of 2,2′,4,4′-tetrabromodiphenyl ether (BDE-47) in the gills, intestine and liver of turbot (Psetta maxima). Ecotoxicology and Environmental Safety, 2013, 95, 60–68.</a:t>
            </a:r>
          </a:p>
          <a:p>
            <a:endParaRPr lang="en-US" sz="2400" dirty="0">
              <a:latin typeface="Calibri" panose="020F0502020204030204" pitchFamily="34" charset="0"/>
            </a:endParaRPr>
          </a:p>
          <a:p>
            <a:r>
              <a:rPr lang="en-US" sz="2400" dirty="0">
                <a:latin typeface="Calibri" panose="020F0502020204030204" pitchFamily="34" charset="0"/>
              </a:rPr>
              <a:t>3. Wang, X.; Hu, X.; Zhang, H.; Chang, F.; Luo, Y. Photolysis Kinetics, Mechanisms and Pathways of </a:t>
            </a:r>
            <a:r>
              <a:rPr lang="en-US" sz="2400" dirty="0" err="1">
                <a:latin typeface="Calibri" panose="020F0502020204030204" pitchFamily="34" charset="0"/>
              </a:rPr>
              <a:t>Tetrabromobisphebol</a:t>
            </a:r>
            <a:r>
              <a:rPr lang="en-US" sz="2400" dirty="0">
                <a:latin typeface="Calibri" panose="020F0502020204030204" pitchFamily="34" charset="0"/>
              </a:rPr>
              <a:t> A in Water under Simulated Solar Light Irradiation. Environ. Sci. Technol. 2015, 6683-6690.</a:t>
            </a:r>
          </a:p>
        </p:txBody>
      </p:sp>
      <p:grpSp>
        <p:nvGrpSpPr>
          <p:cNvPr id="7" name="Group 6"/>
          <p:cNvGrpSpPr/>
          <p:nvPr/>
        </p:nvGrpSpPr>
        <p:grpSpPr>
          <a:xfrm>
            <a:off x="758049" y="4637121"/>
            <a:ext cx="11689220" cy="32799944"/>
            <a:chOff x="758049" y="4637121"/>
            <a:chExt cx="11689220" cy="32799944"/>
          </a:xfrm>
        </p:grpSpPr>
        <p:sp>
          <p:nvSpPr>
            <p:cNvPr id="21" name="TextBox 20">
              <a:extLst>
                <a:ext uri="{FF2B5EF4-FFF2-40B4-BE49-F238E27FC236}">
                  <a16:creationId xmlns:a16="http://schemas.microsoft.com/office/drawing/2014/main" id="{042D0AE6-D69F-3BB6-A2C9-0EBAB98DDF5F}"/>
                </a:ext>
              </a:extLst>
            </p:cNvPr>
            <p:cNvSpPr txBox="1"/>
            <p:nvPr/>
          </p:nvSpPr>
          <p:spPr>
            <a:xfrm>
              <a:off x="758049" y="6237345"/>
              <a:ext cx="11689220" cy="8217634"/>
            </a:xfrm>
            <a:prstGeom prst="rect">
              <a:avLst/>
            </a:prstGeom>
            <a:noFill/>
            <a:ln w="12700">
              <a:solidFill>
                <a:schemeClr val="tx1"/>
              </a:solidFill>
            </a:ln>
          </p:spPr>
          <p:txBody>
            <a:bodyPr wrap="square" lIns="91440" tIns="45720" rIns="91440" bIns="45720" rtlCol="0" anchor="t">
              <a:spAutoFit/>
            </a:bodyPr>
            <a:lstStyle/>
            <a:p>
              <a:r>
                <a:rPr lang="en-US" sz="4400" b="1" dirty="0"/>
                <a:t>Purpose</a:t>
              </a:r>
              <a:endParaRPr lang="en-US" sz="4400" dirty="0">
                <a:cs typeface="Calibri" panose="020F0502020204030204"/>
              </a:endParaRPr>
            </a:p>
            <a:p>
              <a:r>
                <a:rPr lang="en-US" sz="4400" dirty="0">
                  <a:latin typeface="Calibri" panose="020F0502020204030204"/>
                  <a:cs typeface="Calibri" panose="020F0502020204030204"/>
                </a:rPr>
                <a:t>We are investigated the photolysis reaction of BDE-28 (2,4,4'-tribromodiphenyl ether) while adsorbed on PE (polyethylene) plastic.</a:t>
              </a:r>
              <a:endParaRPr lang="en-US" sz="4400" dirty="0">
                <a:cs typeface="Calibri" panose="020F0502020204030204"/>
              </a:endParaRPr>
            </a:p>
            <a:p>
              <a:r>
                <a:rPr lang="en-US" sz="4400" b="1" dirty="0"/>
                <a:t>Methods</a:t>
              </a:r>
              <a:endParaRPr lang="en-US" sz="4400" dirty="0">
                <a:cs typeface="Calibri"/>
              </a:endParaRPr>
            </a:p>
            <a:p>
              <a:r>
                <a:rPr lang="en-US" sz="4400" dirty="0">
                  <a:latin typeface="Calibri"/>
                  <a:cs typeface="Calibri"/>
                </a:rPr>
                <a:t>Aqueous solutions of BDE-28 with and without PE were irradiated from 0 to 90 minutes using 300 nm lamps. Samples were analyzed by GC-MS.</a:t>
              </a:r>
            </a:p>
            <a:p>
              <a:r>
                <a:rPr lang="en-US" sz="4400" b="1" dirty="0"/>
                <a:t>Results</a:t>
              </a:r>
              <a:endParaRPr lang="en-US" sz="4400" b="1" dirty="0">
                <a:cs typeface="Calibri"/>
              </a:endParaRPr>
            </a:p>
            <a:p>
              <a:r>
                <a:rPr lang="en-US" sz="4400" dirty="0">
                  <a:cs typeface="Calibri"/>
                </a:rPr>
                <a:t>No evidence was observed for the addition/coupling reactions in the analysis of extracts </a:t>
              </a:r>
            </a:p>
          </p:txBody>
        </p:sp>
        <p:sp>
          <p:nvSpPr>
            <p:cNvPr id="26" name="TextBox 25">
              <a:extLst>
                <a:ext uri="{FF2B5EF4-FFF2-40B4-BE49-F238E27FC236}">
                  <a16:creationId xmlns:a16="http://schemas.microsoft.com/office/drawing/2014/main" id="{0A2FD58A-7112-D4B1-A05B-8FCF12E42E18}"/>
                </a:ext>
              </a:extLst>
            </p:cNvPr>
            <p:cNvSpPr txBox="1"/>
            <p:nvPr/>
          </p:nvSpPr>
          <p:spPr>
            <a:xfrm>
              <a:off x="2429345" y="4637121"/>
              <a:ext cx="7832035" cy="1200329"/>
            </a:xfrm>
            <a:prstGeom prst="rect">
              <a:avLst/>
            </a:prstGeom>
            <a:noFill/>
          </p:spPr>
          <p:txBody>
            <a:bodyPr wrap="square" rtlCol="0">
              <a:spAutoFit/>
            </a:bodyPr>
            <a:lstStyle/>
            <a:p>
              <a:pPr algn="ctr"/>
              <a:r>
                <a:rPr lang="en-US" sz="7200" b="1" dirty="0">
                  <a:solidFill>
                    <a:srgbClr val="A30044"/>
                  </a:solidFill>
                </a:rPr>
                <a:t>Overview</a:t>
              </a:r>
            </a:p>
          </p:txBody>
        </p:sp>
        <p:sp>
          <p:nvSpPr>
            <p:cNvPr id="29" name="TextBox 28">
              <a:extLst>
                <a:ext uri="{FF2B5EF4-FFF2-40B4-BE49-F238E27FC236}">
                  <a16:creationId xmlns:a16="http://schemas.microsoft.com/office/drawing/2014/main" id="{5D237E9D-7AEC-92E5-D418-E55091831B4B}"/>
                </a:ext>
              </a:extLst>
            </p:cNvPr>
            <p:cNvSpPr txBox="1"/>
            <p:nvPr/>
          </p:nvSpPr>
          <p:spPr>
            <a:xfrm>
              <a:off x="758049" y="16354370"/>
              <a:ext cx="11689220" cy="21082695"/>
            </a:xfrm>
            <a:prstGeom prst="rect">
              <a:avLst/>
            </a:prstGeom>
            <a:noFill/>
            <a:ln w="12700">
              <a:solidFill>
                <a:schemeClr val="tx1"/>
              </a:solidFill>
            </a:ln>
          </p:spPr>
          <p:txBody>
            <a:bodyPr wrap="square" lIns="91440" tIns="45720" rIns="91440" bIns="45720" rtlCol="0" anchor="t">
              <a:spAutoFit/>
            </a:bodyPr>
            <a:lstStyle/>
            <a:p>
              <a:r>
                <a:rPr lang="en-US" sz="4400" dirty="0">
                  <a:latin typeface="Calibri"/>
                  <a:cs typeface="Calibri"/>
                </a:rPr>
                <a:t>Plastic debris is accumulating in the environment, and it is known that plastics can absorb water pollutants of limited solubility and transfer them to aquatic organisms which results in their premature death. Work in our laboratory has shown that emerging contaminants will undergo photolysis 25X faster on the surface of plastics than in water.</a:t>
              </a:r>
              <a:r>
                <a:rPr lang="en-US" sz="4400" baseline="30000" dirty="0">
                  <a:latin typeface="Calibri"/>
                  <a:cs typeface="Calibri"/>
                </a:rPr>
                <a:t>1</a:t>
              </a:r>
              <a:r>
                <a:rPr lang="en-US" sz="4400" dirty="0">
                  <a:latin typeface="Calibri"/>
                  <a:cs typeface="Calibri"/>
                </a:rPr>
                <a:t>  During the 1970s, laws were created to mandate that household products be flame-resistant. Furthermore, halogenated flame retardants (HFRs) have become ubiquitous in the environment.</a:t>
              </a:r>
              <a:r>
                <a:rPr lang="en-US" sz="4400" baseline="30000" dirty="0">
                  <a:latin typeface="Calibri"/>
                  <a:cs typeface="Calibri"/>
                </a:rPr>
                <a:t>2  </a:t>
              </a:r>
              <a:r>
                <a:rPr lang="en-US" sz="4400" dirty="0">
                  <a:latin typeface="Calibri"/>
                  <a:cs typeface="Calibri"/>
                </a:rPr>
                <a:t>The goal of these experiments is to determine if the flame-retardant BDE-28 will undergo a bimolecular reaction </a:t>
              </a:r>
              <a:r>
                <a:rPr lang="en-US" sz="4400" dirty="0" smtClean="0">
                  <a:latin typeface="Calibri"/>
                  <a:cs typeface="Calibri"/>
                </a:rPr>
                <a:t>(Scheme 1</a:t>
              </a:r>
              <a:r>
                <a:rPr lang="en-US" sz="4400" dirty="0">
                  <a:latin typeface="Calibri"/>
                  <a:cs typeface="Calibri"/>
                </a:rPr>
                <a:t>) while adsorbed on to the surface of PE. This compound was chosen as its aqueous solubility is lower compared to other halogenated flame retardants that contain hydroxyl groups. Therefore, a larger fraction will adsorb to the surface of the plastic more efficiently. </a:t>
              </a:r>
              <a:endParaRPr lang="en-US" sz="4400" dirty="0">
                <a:cs typeface="Calibri"/>
              </a:endParaRPr>
            </a:p>
            <a:p>
              <a:endParaRPr lang="en-US" sz="4400" dirty="0">
                <a:effectLst/>
              </a:endParaRPr>
            </a:p>
            <a:p>
              <a:endParaRPr lang="en-US" sz="4400" dirty="0">
                <a:cs typeface="Calibri"/>
              </a:endParaRPr>
            </a:p>
            <a:p>
              <a:endParaRPr lang="en-US" sz="4400" dirty="0">
                <a:cs typeface="Calibri"/>
              </a:endParaRPr>
            </a:p>
            <a:p>
              <a:endParaRPr lang="en-US" sz="4400" dirty="0">
                <a:cs typeface="Calibri"/>
              </a:endParaRPr>
            </a:p>
            <a:p>
              <a:endParaRPr lang="en-US" sz="4400" b="1" dirty="0">
                <a:latin typeface="Calibri" panose="020F0502020204030204" pitchFamily="34" charset="0"/>
                <a:cs typeface="Calibri"/>
              </a:endParaRPr>
            </a:p>
            <a:p>
              <a:endParaRPr lang="en-US" sz="4400" b="1" dirty="0">
                <a:latin typeface="Calibri" panose="020F0502020204030204" pitchFamily="34" charset="0"/>
                <a:cs typeface="Calibri"/>
              </a:endParaRPr>
            </a:p>
            <a:p>
              <a:endParaRPr lang="en-US" sz="4400" b="1" dirty="0">
                <a:latin typeface="Calibri" panose="020F0502020204030204" pitchFamily="34" charset="0"/>
                <a:cs typeface="Calibri"/>
              </a:endParaRPr>
            </a:p>
            <a:p>
              <a:r>
                <a:rPr lang="en-US" sz="4400" b="1" dirty="0">
                  <a:latin typeface="Calibri"/>
                  <a:cs typeface="Calibri"/>
                </a:rPr>
                <a:t>Scheme 1</a:t>
              </a:r>
              <a:r>
                <a:rPr lang="en-US" sz="4400" dirty="0">
                  <a:latin typeface="Calibri"/>
                  <a:cs typeface="Calibri"/>
                </a:rPr>
                <a:t>: Photolysis of BDE-28 in the presence of hydroxyl groups along with potential photoproducts</a:t>
              </a:r>
              <a:endParaRPr lang="en-US" sz="4400" dirty="0">
                <a:latin typeface="Calibri" panose="020F0502020204030204" pitchFamily="34" charset="0"/>
                <a:cs typeface="Calibri"/>
              </a:endParaRPr>
            </a:p>
          </p:txBody>
        </p:sp>
        <p:sp>
          <p:nvSpPr>
            <p:cNvPr id="30" name="TextBox 29">
              <a:extLst>
                <a:ext uri="{FF2B5EF4-FFF2-40B4-BE49-F238E27FC236}">
                  <a16:creationId xmlns:a16="http://schemas.microsoft.com/office/drawing/2014/main" id="{7A0BBDF4-0E97-F07F-9EC2-794099063BDA}"/>
                </a:ext>
              </a:extLst>
            </p:cNvPr>
            <p:cNvSpPr txBox="1"/>
            <p:nvPr/>
          </p:nvSpPr>
          <p:spPr>
            <a:xfrm>
              <a:off x="2700181" y="14727347"/>
              <a:ext cx="7832035" cy="1200329"/>
            </a:xfrm>
            <a:prstGeom prst="rect">
              <a:avLst/>
            </a:prstGeom>
            <a:noFill/>
          </p:spPr>
          <p:txBody>
            <a:bodyPr wrap="square" lIns="91440" tIns="45720" rIns="91440" bIns="45720" rtlCol="0" anchor="t">
              <a:spAutoFit/>
            </a:bodyPr>
            <a:lstStyle/>
            <a:p>
              <a:pPr algn="ctr"/>
              <a:r>
                <a:rPr lang="en-US" sz="7200" b="1" dirty="0">
                  <a:solidFill>
                    <a:srgbClr val="A30044"/>
                  </a:solidFill>
                </a:rPr>
                <a:t>Introduction</a:t>
              </a:r>
            </a:p>
          </p:txBody>
        </p:sp>
        <p:pic>
          <p:nvPicPr>
            <p:cNvPr id="3" name="Picture 5">
              <a:extLst>
                <a:ext uri="{FF2B5EF4-FFF2-40B4-BE49-F238E27FC236}">
                  <a16:creationId xmlns:a16="http://schemas.microsoft.com/office/drawing/2014/main" id="{AD46811C-45EA-3359-A54E-A8838A45817A}"/>
                </a:ext>
              </a:extLst>
            </p:cNvPr>
            <p:cNvPicPr>
              <a:picLocks noChangeAspect="1"/>
            </p:cNvPicPr>
            <p:nvPr/>
          </p:nvPicPr>
          <p:blipFill>
            <a:blip r:embed="rId3"/>
            <a:stretch>
              <a:fillRect/>
            </a:stretch>
          </p:blipFill>
          <p:spPr>
            <a:xfrm>
              <a:off x="1120106" y="29897332"/>
              <a:ext cx="10976668" cy="3702444"/>
            </a:xfrm>
            <a:prstGeom prst="rect">
              <a:avLst/>
            </a:prstGeom>
          </p:spPr>
        </p:pic>
      </p:grpSp>
      <p:sp>
        <p:nvSpPr>
          <p:cNvPr id="8" name="TextBox 7">
            <a:extLst>
              <a:ext uri="{FF2B5EF4-FFF2-40B4-BE49-F238E27FC236}">
                <a16:creationId xmlns:a16="http://schemas.microsoft.com/office/drawing/2014/main" id="{984CD891-4EEB-755E-1B4B-AED90A65D6DC}"/>
              </a:ext>
            </a:extLst>
          </p:cNvPr>
          <p:cNvSpPr txBox="1"/>
          <p:nvPr/>
        </p:nvSpPr>
        <p:spPr>
          <a:xfrm>
            <a:off x="14181436" y="24122726"/>
            <a:ext cx="8821750" cy="1200329"/>
          </a:xfrm>
          <a:prstGeom prst="rect">
            <a:avLst/>
          </a:prstGeom>
          <a:noFill/>
        </p:spPr>
        <p:txBody>
          <a:bodyPr wrap="square" lIns="91440" tIns="45720" rIns="91440" bIns="45720" rtlCol="0" anchor="t">
            <a:spAutoFit/>
          </a:bodyPr>
          <a:lstStyle/>
          <a:p>
            <a:pPr algn="ctr"/>
            <a:r>
              <a:rPr lang="en-US" sz="7200" b="1" dirty="0">
                <a:solidFill>
                  <a:srgbClr val="A30044"/>
                </a:solidFill>
                <a:cs typeface="Calibri"/>
              </a:rPr>
              <a:t>Results</a:t>
            </a:r>
            <a:r>
              <a:rPr lang="en-US" sz="7200" dirty="0">
                <a:solidFill>
                  <a:srgbClr val="A30044"/>
                </a:solidFill>
                <a:cs typeface="Calibri"/>
              </a:rPr>
              <a:t> </a:t>
            </a:r>
            <a:endParaRPr lang="en-US" sz="7200" dirty="0">
              <a:solidFill>
                <a:srgbClr val="A30044"/>
              </a:solidFill>
            </a:endParaRPr>
          </a:p>
        </p:txBody>
      </p:sp>
      <p:sp>
        <p:nvSpPr>
          <p:cNvPr id="2" name="TextBox 1">
            <a:extLst>
              <a:ext uri="{FF2B5EF4-FFF2-40B4-BE49-F238E27FC236}">
                <a16:creationId xmlns:a16="http://schemas.microsoft.com/office/drawing/2014/main" id="{1A6B01FE-FFF5-5F0C-AE8D-773B46B59087}"/>
              </a:ext>
            </a:extLst>
          </p:cNvPr>
          <p:cNvSpPr txBox="1"/>
          <p:nvPr/>
        </p:nvSpPr>
        <p:spPr>
          <a:xfrm>
            <a:off x="13287993" y="25272863"/>
            <a:ext cx="11878806" cy="12641922"/>
          </a:xfrm>
          <a:prstGeom prst="rect">
            <a:avLst/>
          </a:prstGeom>
          <a:noFill/>
          <a:ln w="12700">
            <a:solidFill>
              <a:schemeClr val="tx1"/>
            </a:solidFill>
          </a:ln>
        </p:spPr>
        <p:txBody>
          <a:bodyPr wrap="square" lIns="91440" tIns="45720" rIns="91440" bIns="45720" rtlCol="0" anchor="t">
            <a:spAutoFit/>
          </a:bodyPr>
          <a:lstStyle/>
          <a:p>
            <a:r>
              <a:rPr lang="en-US" sz="4400" dirty="0">
                <a:cs typeface="Calibri"/>
              </a:rPr>
              <a:t>We irradiated BDE-28 in aqueous solution in the presence of PE plastic beads. No evidence for the addition/coupling reactions were found in the analysis of the extracts. The mass spectrum of BDE-28 is shown in </a:t>
            </a:r>
            <a:r>
              <a:rPr lang="en-US" sz="4400" b="1" dirty="0">
                <a:cs typeface="Calibri"/>
              </a:rPr>
              <a:t>Figure 1</a:t>
            </a:r>
            <a:r>
              <a:rPr lang="en-US" sz="4400" dirty="0">
                <a:cs typeface="Calibri"/>
              </a:rPr>
              <a:t>. </a:t>
            </a:r>
          </a:p>
          <a:p>
            <a:endParaRPr lang="en-US" sz="5150" dirty="0">
              <a:cs typeface="Calibri"/>
            </a:endParaRPr>
          </a:p>
          <a:p>
            <a:endParaRPr lang="en-US" sz="5150" dirty="0">
              <a:cs typeface="Calibri"/>
            </a:endParaRPr>
          </a:p>
          <a:p>
            <a:endParaRPr lang="en-US" sz="5150" dirty="0">
              <a:cs typeface="Calibri"/>
            </a:endParaRPr>
          </a:p>
          <a:p>
            <a:endParaRPr lang="en-US" sz="5150" dirty="0">
              <a:cs typeface="Calibri"/>
            </a:endParaRPr>
          </a:p>
          <a:p>
            <a:endParaRPr lang="en-US" sz="5150" dirty="0">
              <a:cs typeface="Calibri"/>
            </a:endParaRPr>
          </a:p>
          <a:p>
            <a:endParaRPr lang="en-US" sz="5150" dirty="0">
              <a:cs typeface="Calibri"/>
            </a:endParaRPr>
          </a:p>
          <a:p>
            <a:endParaRPr lang="en-US" sz="5150" b="1" dirty="0">
              <a:cs typeface="Calibri"/>
            </a:endParaRPr>
          </a:p>
          <a:p>
            <a:endParaRPr lang="en-US" sz="5150" b="1" dirty="0">
              <a:cs typeface="Calibri"/>
            </a:endParaRPr>
          </a:p>
          <a:p>
            <a:endParaRPr lang="en-US" sz="4400" b="1" dirty="0">
              <a:cs typeface="Calibri"/>
            </a:endParaRPr>
          </a:p>
          <a:p>
            <a:r>
              <a:rPr lang="en-US" sz="4000" b="1" dirty="0">
                <a:cs typeface="Calibri"/>
              </a:rPr>
              <a:t>Figure 1</a:t>
            </a:r>
            <a:r>
              <a:rPr lang="en-US" sz="4000" dirty="0">
                <a:cs typeface="Calibri"/>
              </a:rPr>
              <a:t>: GC/MS mass spectrum of BDE-28 eluting at 13.65 minutes.</a:t>
            </a:r>
          </a:p>
          <a:p>
            <a:endParaRPr lang="en-US" sz="5150" dirty="0">
              <a:cs typeface="Calibri"/>
            </a:endParaRPr>
          </a:p>
        </p:txBody>
      </p:sp>
      <p:sp>
        <p:nvSpPr>
          <p:cNvPr id="9" name="TextBox 8">
            <a:extLst>
              <a:ext uri="{FF2B5EF4-FFF2-40B4-BE49-F238E27FC236}">
                <a16:creationId xmlns:a16="http://schemas.microsoft.com/office/drawing/2014/main" id="{8B4C4804-FF26-33A2-3EF7-96D01AD66EE7}"/>
              </a:ext>
            </a:extLst>
          </p:cNvPr>
          <p:cNvSpPr txBox="1"/>
          <p:nvPr/>
        </p:nvSpPr>
        <p:spPr>
          <a:xfrm>
            <a:off x="27106885" y="5145346"/>
            <a:ext cx="8821750" cy="1200329"/>
          </a:xfrm>
          <a:prstGeom prst="rect">
            <a:avLst/>
          </a:prstGeom>
          <a:noFill/>
        </p:spPr>
        <p:txBody>
          <a:bodyPr wrap="square" lIns="91440" tIns="45720" rIns="91440" bIns="45720" rtlCol="0" anchor="t">
            <a:spAutoFit/>
          </a:bodyPr>
          <a:lstStyle/>
          <a:p>
            <a:pPr algn="ctr"/>
            <a:r>
              <a:rPr lang="en-US" sz="7200" b="1" dirty="0">
                <a:solidFill>
                  <a:srgbClr val="A30044"/>
                </a:solidFill>
                <a:cs typeface="Calibri"/>
              </a:rPr>
              <a:t>Results</a:t>
            </a:r>
            <a:r>
              <a:rPr lang="en-US" sz="7200" dirty="0">
                <a:solidFill>
                  <a:srgbClr val="A30044"/>
                </a:solidFill>
                <a:cs typeface="Calibri"/>
              </a:rPr>
              <a:t> </a:t>
            </a:r>
            <a:r>
              <a:rPr lang="en-US" sz="7200" b="1" dirty="0">
                <a:solidFill>
                  <a:srgbClr val="A30044"/>
                </a:solidFill>
                <a:cs typeface="Calibri"/>
              </a:rPr>
              <a:t>Continued</a:t>
            </a:r>
            <a:endParaRPr lang="en-US" sz="7200" b="1" dirty="0">
              <a:solidFill>
                <a:srgbClr val="A30044"/>
              </a:solidFill>
            </a:endParaRPr>
          </a:p>
        </p:txBody>
      </p:sp>
      <p:sp>
        <p:nvSpPr>
          <p:cNvPr id="10" name="TextBox 9">
            <a:extLst>
              <a:ext uri="{FF2B5EF4-FFF2-40B4-BE49-F238E27FC236}">
                <a16:creationId xmlns:a16="http://schemas.microsoft.com/office/drawing/2014/main" id="{34213DC0-ABFC-3B8C-DB46-36413151D7AF}"/>
              </a:ext>
            </a:extLst>
          </p:cNvPr>
          <p:cNvSpPr txBox="1"/>
          <p:nvPr/>
        </p:nvSpPr>
        <p:spPr>
          <a:xfrm>
            <a:off x="25957530" y="6756699"/>
            <a:ext cx="11878806" cy="18097262"/>
          </a:xfrm>
          <a:prstGeom prst="rect">
            <a:avLst/>
          </a:prstGeom>
          <a:noFill/>
          <a:ln w="12700">
            <a:solidFill>
              <a:schemeClr val="tx1"/>
            </a:solidFill>
          </a:ln>
        </p:spPr>
        <p:txBody>
          <a:bodyPr wrap="square" lIns="91440" tIns="45720" rIns="91440" bIns="45720" rtlCol="0" anchor="t">
            <a:spAutoFit/>
          </a:bodyPr>
          <a:lstStyle/>
          <a:p>
            <a:r>
              <a:rPr lang="en-US" sz="4400" dirty="0">
                <a:cs typeface="Calibri"/>
              </a:rPr>
              <a:t>We observed that BDE-28 was degrading during photolysis at 330 nm (</a:t>
            </a:r>
            <a:r>
              <a:rPr lang="en-US" sz="4400" b="1" dirty="0">
                <a:cs typeface="Calibri"/>
              </a:rPr>
              <a:t>Figure 2</a:t>
            </a:r>
            <a:r>
              <a:rPr lang="en-US" sz="4400" dirty="0">
                <a:cs typeface="Calibri"/>
              </a:rPr>
              <a:t>) and after 90 minutes of irradiation the compound was almost reacted completely.  </a:t>
            </a:r>
          </a:p>
          <a:p>
            <a:endParaRPr lang="en-US" sz="5400" dirty="0">
              <a:cs typeface="Calibri"/>
            </a:endParaRPr>
          </a:p>
          <a:p>
            <a:endParaRPr lang="en-US" sz="5400" dirty="0">
              <a:cs typeface="Calibri"/>
            </a:endParaRPr>
          </a:p>
          <a:p>
            <a:endParaRPr lang="en-US" sz="5400" dirty="0">
              <a:cs typeface="Calibri"/>
            </a:endParaRPr>
          </a:p>
          <a:p>
            <a:endParaRPr lang="en-US" sz="5400" dirty="0">
              <a:cs typeface="Calibri"/>
            </a:endParaRPr>
          </a:p>
          <a:p>
            <a:endParaRPr lang="en-US" sz="5400" dirty="0">
              <a:cs typeface="Calibri"/>
            </a:endParaRPr>
          </a:p>
          <a:p>
            <a:endParaRPr lang="en-US" sz="4000" b="1" dirty="0">
              <a:cs typeface="Calibri"/>
            </a:endParaRPr>
          </a:p>
          <a:p>
            <a:endParaRPr lang="en-US" sz="4000" b="1" dirty="0">
              <a:cs typeface="Calibri"/>
            </a:endParaRPr>
          </a:p>
          <a:p>
            <a:endParaRPr lang="en-US" sz="4000" b="1" dirty="0">
              <a:cs typeface="Calibri"/>
            </a:endParaRPr>
          </a:p>
          <a:p>
            <a:r>
              <a:rPr lang="en-US" sz="4000" b="1" dirty="0">
                <a:cs typeface="Calibri"/>
              </a:rPr>
              <a:t>Figure 2</a:t>
            </a:r>
            <a:r>
              <a:rPr lang="en-US" sz="4000" dirty="0">
                <a:cs typeface="Calibri"/>
              </a:rPr>
              <a:t>: GC/MS chromatograms of BDE-28 0 (brown), 15 (green), 30 (yellow), 60 (red), and 90 minutes (blue) of irradiation in the presence of PE plastic beads.  </a:t>
            </a:r>
          </a:p>
          <a:p>
            <a:endParaRPr lang="en-US" sz="4400" dirty="0" smtClean="0">
              <a:cs typeface="Calibri"/>
            </a:endParaRPr>
          </a:p>
          <a:p>
            <a:r>
              <a:rPr lang="en-US" sz="4400" dirty="0" smtClean="0">
                <a:cs typeface="Calibri"/>
              </a:rPr>
              <a:t>We </a:t>
            </a:r>
            <a:r>
              <a:rPr lang="en-US" sz="4400" dirty="0">
                <a:cs typeface="Calibri"/>
              </a:rPr>
              <a:t>did not observe photolysis products in the GC-MS mass spectra , so reaction extracts were analyzed by ESI where no evidence of coupling reactions were observed. Evidence of degradation products such as bromide ions were observed by </a:t>
            </a:r>
            <a:r>
              <a:rPr lang="en-US" sz="4400" dirty="0" smtClean="0">
                <a:cs typeface="Calibri"/>
              </a:rPr>
              <a:t>ESI.  The results suggest that the compound may be mineralized soon after fragmentation is initiated. (into small compounds such </a:t>
            </a:r>
            <a:r>
              <a:rPr lang="en-US" sz="4400" dirty="0" err="1" smtClean="0">
                <a:cs typeface="Calibri"/>
              </a:rPr>
              <a:t>HBr</a:t>
            </a:r>
            <a:r>
              <a:rPr lang="en-US" sz="4400" dirty="0">
                <a:cs typeface="Calibri"/>
              </a:rPr>
              <a:t> </a:t>
            </a:r>
            <a:r>
              <a:rPr lang="en-US" sz="4400" dirty="0" smtClean="0">
                <a:cs typeface="Calibri"/>
              </a:rPr>
              <a:t>or acetic acid).  We will analyze BDE-28 by ion </a:t>
            </a:r>
            <a:r>
              <a:rPr lang="en-US" sz="4400" dirty="0" err="1" smtClean="0">
                <a:cs typeface="Calibri"/>
              </a:rPr>
              <a:t>chromatograpy</a:t>
            </a:r>
            <a:r>
              <a:rPr lang="en-US" sz="4400" dirty="0" smtClean="0">
                <a:cs typeface="Calibri"/>
              </a:rPr>
              <a:t> next to check for these compounds.</a:t>
            </a:r>
            <a:endParaRPr lang="en-US" sz="5400" dirty="0">
              <a:cs typeface="Calibri"/>
            </a:endParaRPr>
          </a:p>
        </p:txBody>
      </p:sp>
      <p:pic>
        <p:nvPicPr>
          <p:cNvPr id="12" name="Picture 11" descr="Chart, line chart&#10;&#10;Description automatically generated">
            <a:extLst>
              <a:ext uri="{FF2B5EF4-FFF2-40B4-BE49-F238E27FC236}">
                <a16:creationId xmlns:a16="http://schemas.microsoft.com/office/drawing/2014/main" id="{E239A09D-5A28-678B-AB78-9443ADEB9E4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3327"/>
          <a:stretch/>
        </p:blipFill>
        <p:spPr>
          <a:xfrm>
            <a:off x="26011699" y="9771440"/>
            <a:ext cx="11635052" cy="5667062"/>
          </a:xfrm>
          <a:prstGeom prst="rect">
            <a:avLst/>
          </a:prstGeom>
        </p:spPr>
      </p:pic>
      <p:pic>
        <p:nvPicPr>
          <p:cNvPr id="22" name="Picture 21" descr="Chart, line chart&#10;&#10;Description automatically generated">
            <a:extLst>
              <a:ext uri="{FF2B5EF4-FFF2-40B4-BE49-F238E27FC236}">
                <a16:creationId xmlns:a16="http://schemas.microsoft.com/office/drawing/2014/main" id="{1264C888-27AE-D38E-6C5B-1F864E98FCF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15436" y="30557806"/>
            <a:ext cx="11265592" cy="5064100"/>
          </a:xfrm>
          <a:prstGeom prst="rect">
            <a:avLst/>
          </a:prstGeom>
        </p:spPr>
      </p:pic>
      <p:pic>
        <p:nvPicPr>
          <p:cNvPr id="31" name="Picture 30" descr="Chart, line chart&#10;&#10;Description automatically generated">
            <a:extLst>
              <a:ext uri="{FF2B5EF4-FFF2-40B4-BE49-F238E27FC236}">
                <a16:creationId xmlns:a16="http://schemas.microsoft.com/office/drawing/2014/main" id="{661E35FE-0382-7CDC-9510-D657E931692C}"/>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812000" y="29961795"/>
            <a:ext cx="4298813" cy="1917131"/>
          </a:xfrm>
          <a:prstGeom prst="rect">
            <a:avLst/>
          </a:prstGeom>
        </p:spPr>
      </p:pic>
      <p:sp>
        <p:nvSpPr>
          <p:cNvPr id="35" name="Rectangle 34">
            <a:extLst>
              <a:ext uri="{FF2B5EF4-FFF2-40B4-BE49-F238E27FC236}">
                <a16:creationId xmlns:a16="http://schemas.microsoft.com/office/drawing/2014/main" id="{735FEF36-B3D2-036C-C6E4-42984B3E096E}"/>
              </a:ext>
            </a:extLst>
          </p:cNvPr>
          <p:cNvSpPr/>
          <p:nvPr/>
        </p:nvSpPr>
        <p:spPr>
          <a:xfrm>
            <a:off x="19670233" y="29756161"/>
            <a:ext cx="4588041" cy="22193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BEED7B9-38F1-1A00-6B85-6B470D762FEF}"/>
              </a:ext>
            </a:extLst>
          </p:cNvPr>
          <p:cNvSpPr txBox="1"/>
          <p:nvPr/>
        </p:nvSpPr>
        <p:spPr>
          <a:xfrm>
            <a:off x="21812550" y="29810514"/>
            <a:ext cx="981198" cy="584775"/>
          </a:xfrm>
          <a:prstGeom prst="rect">
            <a:avLst/>
          </a:prstGeom>
          <a:noFill/>
        </p:spPr>
        <p:txBody>
          <a:bodyPr wrap="square" rtlCol="0">
            <a:spAutoFit/>
          </a:bodyPr>
          <a:lstStyle/>
          <a:p>
            <a:r>
              <a:rPr lang="en-US" sz="3200" dirty="0"/>
              <a:t>408</a:t>
            </a:r>
          </a:p>
        </p:txBody>
      </p:sp>
      <p:sp>
        <p:nvSpPr>
          <p:cNvPr id="37" name="TextBox 36">
            <a:extLst>
              <a:ext uri="{FF2B5EF4-FFF2-40B4-BE49-F238E27FC236}">
                <a16:creationId xmlns:a16="http://schemas.microsoft.com/office/drawing/2014/main" id="{F60FCDFF-B14D-16F6-606B-D05461C65B81}"/>
              </a:ext>
            </a:extLst>
          </p:cNvPr>
          <p:cNvSpPr txBox="1"/>
          <p:nvPr/>
        </p:nvSpPr>
        <p:spPr>
          <a:xfrm>
            <a:off x="21157178" y="29912660"/>
            <a:ext cx="981198" cy="584775"/>
          </a:xfrm>
          <a:prstGeom prst="rect">
            <a:avLst/>
          </a:prstGeom>
          <a:noFill/>
        </p:spPr>
        <p:txBody>
          <a:bodyPr wrap="square" rtlCol="0">
            <a:spAutoFit/>
          </a:bodyPr>
          <a:lstStyle/>
          <a:p>
            <a:r>
              <a:rPr lang="en-US" sz="3200" dirty="0"/>
              <a:t>406</a:t>
            </a:r>
          </a:p>
        </p:txBody>
      </p:sp>
      <p:sp>
        <p:nvSpPr>
          <p:cNvPr id="38" name="TextBox 37">
            <a:extLst>
              <a:ext uri="{FF2B5EF4-FFF2-40B4-BE49-F238E27FC236}">
                <a16:creationId xmlns:a16="http://schemas.microsoft.com/office/drawing/2014/main" id="{5DCD0D84-D40E-8B1E-7DC3-ECBB11D96BEF}"/>
              </a:ext>
            </a:extLst>
          </p:cNvPr>
          <p:cNvSpPr txBox="1"/>
          <p:nvPr/>
        </p:nvSpPr>
        <p:spPr>
          <a:xfrm>
            <a:off x="22577909" y="30698912"/>
            <a:ext cx="981198" cy="584775"/>
          </a:xfrm>
          <a:prstGeom prst="rect">
            <a:avLst/>
          </a:prstGeom>
          <a:noFill/>
        </p:spPr>
        <p:txBody>
          <a:bodyPr wrap="square" rtlCol="0">
            <a:spAutoFit/>
          </a:bodyPr>
          <a:lstStyle/>
          <a:p>
            <a:r>
              <a:rPr lang="en-US" sz="3200" dirty="0"/>
              <a:t>410</a:t>
            </a:r>
          </a:p>
        </p:txBody>
      </p:sp>
      <p:sp>
        <p:nvSpPr>
          <p:cNvPr id="39" name="TextBox 38">
            <a:extLst>
              <a:ext uri="{FF2B5EF4-FFF2-40B4-BE49-F238E27FC236}">
                <a16:creationId xmlns:a16="http://schemas.microsoft.com/office/drawing/2014/main" id="{8B914A4F-3E83-CA0E-D1CE-373C331A4A06}"/>
              </a:ext>
            </a:extLst>
          </p:cNvPr>
          <p:cNvSpPr txBox="1"/>
          <p:nvPr/>
        </p:nvSpPr>
        <p:spPr>
          <a:xfrm>
            <a:off x="20405563" y="30801058"/>
            <a:ext cx="981198" cy="584775"/>
          </a:xfrm>
          <a:prstGeom prst="rect">
            <a:avLst/>
          </a:prstGeom>
          <a:noFill/>
        </p:spPr>
        <p:txBody>
          <a:bodyPr wrap="square" rtlCol="0">
            <a:spAutoFit/>
          </a:bodyPr>
          <a:lstStyle/>
          <a:p>
            <a:r>
              <a:rPr lang="en-US" sz="3200" dirty="0"/>
              <a:t>404</a:t>
            </a:r>
          </a:p>
        </p:txBody>
      </p:sp>
      <p:pic>
        <p:nvPicPr>
          <p:cNvPr id="41" name="Picture 40" descr="Diagram&#10;&#10;Description automatically generated">
            <a:extLst>
              <a:ext uri="{FF2B5EF4-FFF2-40B4-BE49-F238E27FC236}">
                <a16:creationId xmlns:a16="http://schemas.microsoft.com/office/drawing/2014/main" id="{31BF41E2-0873-C690-D425-F7F45AE4587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286382" y="31283686"/>
            <a:ext cx="2927023" cy="2219391"/>
          </a:xfrm>
          <a:prstGeom prst="rect">
            <a:avLst/>
          </a:prstGeom>
        </p:spPr>
      </p:pic>
      <p:sp>
        <p:nvSpPr>
          <p:cNvPr id="44" name="Rectangle 43">
            <a:extLst>
              <a:ext uri="{FF2B5EF4-FFF2-40B4-BE49-F238E27FC236}">
                <a16:creationId xmlns:a16="http://schemas.microsoft.com/office/drawing/2014/main" id="{9A0E624C-AAFC-D1E1-81BF-E4AE26B39ED3}"/>
              </a:ext>
            </a:extLst>
          </p:cNvPr>
          <p:cNvSpPr/>
          <p:nvPr/>
        </p:nvSpPr>
        <p:spPr>
          <a:xfrm>
            <a:off x="15286382" y="31385833"/>
            <a:ext cx="2927023" cy="21172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106885" y="26517600"/>
            <a:ext cx="184731" cy="890115"/>
          </a:xfrm>
          <a:prstGeom prst="rect">
            <a:avLst/>
          </a:prstGeom>
          <a:noFill/>
        </p:spPr>
        <p:txBody>
          <a:bodyPr wrap="none" rtlCol="0">
            <a:spAutoFit/>
          </a:bodyPr>
          <a:lstStyle/>
          <a:p>
            <a:endParaRPr lang="en-US" dirty="0"/>
          </a:p>
        </p:txBody>
      </p:sp>
      <p:sp>
        <p:nvSpPr>
          <p:cNvPr id="6" name="TextBox 5"/>
          <p:cNvSpPr txBox="1"/>
          <p:nvPr/>
        </p:nvSpPr>
        <p:spPr>
          <a:xfrm>
            <a:off x="26012431" y="25983463"/>
            <a:ext cx="11769004" cy="6863417"/>
          </a:xfrm>
          <a:prstGeom prst="rect">
            <a:avLst/>
          </a:prstGeom>
          <a:noFill/>
        </p:spPr>
        <p:txBody>
          <a:bodyPr wrap="square" rtlCol="0">
            <a:spAutoFit/>
          </a:bodyPr>
          <a:lstStyle/>
          <a:p>
            <a:r>
              <a:rPr lang="en-US" sz="4400" dirty="0" smtClean="0"/>
              <a:t> The photolysis of  the flame retardant 2,4,4’-</a:t>
            </a:r>
          </a:p>
          <a:p>
            <a:r>
              <a:rPr lang="en-US" sz="4400" dirty="0" err="1" smtClean="0"/>
              <a:t>tribromodiphenyl</a:t>
            </a:r>
            <a:r>
              <a:rPr lang="en-US" sz="4400" dirty="0" smtClean="0"/>
              <a:t> ether, has been studied in aqueous solution with and without plastic  at 300 nm. Approximately 95% of the compound degraded after 90 minutes irradiation time.  No products were detected by GC/MS or LC/MS methods other than bromide ions.  The data suggests that the flame retardant is mineralized  into smaller molecules. </a:t>
            </a:r>
          </a:p>
          <a:p>
            <a:endParaRPr lang="en-US" sz="4400" dirty="0"/>
          </a:p>
        </p:txBody>
      </p:sp>
    </p:spTree>
    <p:extLst>
      <p:ext uri="{BB962C8B-B14F-4D97-AF65-F5344CB8AC3E}">
        <p14:creationId xmlns:p14="http://schemas.microsoft.com/office/powerpoint/2010/main" val="1520068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891</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lastModifiedBy>Chiarelli, Paul</cp:lastModifiedBy>
  <cp:revision>443</cp:revision>
  <dcterms:created xsi:type="dcterms:W3CDTF">2015-10-26T20:35:27Z</dcterms:created>
  <dcterms:modified xsi:type="dcterms:W3CDTF">2023-04-19T16:01:48Z</dcterms:modified>
</cp:coreProperties>
</file>