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43891200" cy="438912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824" userDrawn="1">
          <p15:clr>
            <a:srgbClr val="A4A3A4"/>
          </p15:clr>
        </p15:guide>
        <p15:guide id="2" pos="1382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race" initials="G"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CEC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82" autoAdjust="0"/>
    <p:restoredTop sz="86404"/>
  </p:normalViewPr>
  <p:slideViewPr>
    <p:cSldViewPr snapToGrid="0">
      <p:cViewPr>
        <p:scale>
          <a:sx n="25" d="100"/>
          <a:sy n="25" d="100"/>
        </p:scale>
        <p:origin x="156" y="-555"/>
      </p:cViewPr>
      <p:guideLst>
        <p:guide orient="horz" pos="13824"/>
        <p:guide pos="13824"/>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ba Hussain" userId="7cf447faa76295dc" providerId="LiveId" clId="{6F7053C2-227C-4637-B4E5-3E396B9B8432}"/>
    <pc:docChg chg="modSld">
      <pc:chgData name="Heba Hussain" userId="7cf447faa76295dc" providerId="LiveId" clId="{6F7053C2-227C-4637-B4E5-3E396B9B8432}" dt="2023-04-18T22:48:22.546" v="30" actId="1076"/>
      <pc:docMkLst>
        <pc:docMk/>
      </pc:docMkLst>
      <pc:sldChg chg="modSp mod">
        <pc:chgData name="Heba Hussain" userId="7cf447faa76295dc" providerId="LiveId" clId="{6F7053C2-227C-4637-B4E5-3E396B9B8432}" dt="2023-04-18T22:48:22.546" v="30" actId="1076"/>
        <pc:sldMkLst>
          <pc:docMk/>
          <pc:sldMk cId="3099736058" sldId="257"/>
        </pc:sldMkLst>
        <pc:spChg chg="mod">
          <ac:chgData name="Heba Hussain" userId="7cf447faa76295dc" providerId="LiveId" clId="{6F7053C2-227C-4637-B4E5-3E396B9B8432}" dt="2023-04-18T22:46:22.823" v="24" actId="20577"/>
          <ac:spMkLst>
            <pc:docMk/>
            <pc:sldMk cId="3099736058" sldId="257"/>
            <ac:spMk id="7" creationId="{00000000-0000-0000-0000-000000000000}"/>
          </ac:spMkLst>
        </pc:spChg>
        <pc:spChg chg="mod">
          <ac:chgData name="Heba Hussain" userId="7cf447faa76295dc" providerId="LiveId" clId="{6F7053C2-227C-4637-B4E5-3E396B9B8432}" dt="2023-04-18T22:47:23.064" v="26" actId="255"/>
          <ac:spMkLst>
            <pc:docMk/>
            <pc:sldMk cId="3099736058" sldId="257"/>
            <ac:spMk id="14" creationId="{00000000-0000-0000-0000-000000000000}"/>
          </ac:spMkLst>
        </pc:spChg>
        <pc:spChg chg="mod">
          <ac:chgData name="Heba Hussain" userId="7cf447faa76295dc" providerId="LiveId" clId="{6F7053C2-227C-4637-B4E5-3E396B9B8432}" dt="2023-04-18T22:48:22.546" v="30" actId="1076"/>
          <ac:spMkLst>
            <pc:docMk/>
            <pc:sldMk cId="3099736058" sldId="257"/>
            <ac:spMk id="26" creationId="{08A899B1-5848-C3C3-ABF8-8DF25A7AEB3F}"/>
          </ac:spMkLst>
        </pc:spChg>
        <pc:spChg chg="mod">
          <ac:chgData name="Heba Hussain" userId="7cf447faa76295dc" providerId="LiveId" clId="{6F7053C2-227C-4637-B4E5-3E396B9B8432}" dt="2023-04-18T22:44:06.235" v="21" actId="20577"/>
          <ac:spMkLst>
            <pc:docMk/>
            <pc:sldMk cId="3099736058" sldId="257"/>
            <ac:spMk id="28" creationId="{56ACD8C7-4601-AB39-82C0-F52025E26AF4}"/>
          </ac:spMkLst>
        </pc:spChg>
        <pc:spChg chg="mod">
          <ac:chgData name="Heba Hussain" userId="7cf447faa76295dc" providerId="LiveId" clId="{6F7053C2-227C-4637-B4E5-3E396B9B8432}" dt="2023-04-18T22:47:35.484" v="27" actId="1076"/>
          <ac:spMkLst>
            <pc:docMk/>
            <pc:sldMk cId="3099736058" sldId="257"/>
            <ac:spMk id="29" creationId="{9BE523D4-F8F8-39BF-3433-5928D5856BF3}"/>
          </ac:spMkLst>
        </pc:spChg>
        <pc:spChg chg="mod">
          <ac:chgData name="Heba Hussain" userId="7cf447faa76295dc" providerId="LiveId" clId="{6F7053C2-227C-4637-B4E5-3E396B9B8432}" dt="2023-04-18T22:44:24.967" v="22" actId="1076"/>
          <ac:spMkLst>
            <pc:docMk/>
            <pc:sldMk cId="3099736058" sldId="257"/>
            <ac:spMk id="31" creationId="{56ACD8C7-4601-AB39-82C0-F52025E26AF4}"/>
          </ac:spMkLst>
        </pc:spChg>
        <pc:spChg chg="mod">
          <ac:chgData name="Heba Hussain" userId="7cf447faa76295dc" providerId="LiveId" clId="{6F7053C2-227C-4637-B4E5-3E396B9B8432}" dt="2023-04-18T22:47:48.673" v="29" actId="1076"/>
          <ac:spMkLst>
            <pc:docMk/>
            <pc:sldMk cId="3099736058" sldId="257"/>
            <ac:spMk id="36"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7183123"/>
            <a:ext cx="37307520" cy="15280640"/>
          </a:xfrm>
        </p:spPr>
        <p:txBody>
          <a:bodyPr anchor="b"/>
          <a:lstStyle>
            <a:lvl1pPr algn="ctr">
              <a:defRPr sz="28799"/>
            </a:lvl1pPr>
          </a:lstStyle>
          <a:p>
            <a:r>
              <a:rPr lang="en-US"/>
              <a:t>Click to edit Master title style</a:t>
            </a:r>
            <a:endParaRPr lang="en-US" dirty="0"/>
          </a:p>
        </p:txBody>
      </p:sp>
      <p:sp>
        <p:nvSpPr>
          <p:cNvPr id="3" name="Subtitle 2"/>
          <p:cNvSpPr>
            <a:spLocks noGrp="1"/>
          </p:cNvSpPr>
          <p:nvPr>
            <p:ph type="subTitle" idx="1"/>
          </p:nvPr>
        </p:nvSpPr>
        <p:spPr>
          <a:xfrm>
            <a:off x="5486400" y="23053044"/>
            <a:ext cx="32918400" cy="10596877"/>
          </a:xfrm>
        </p:spPr>
        <p:txBody>
          <a:bodyPr/>
          <a:lstStyle>
            <a:lvl1pPr marL="0" indent="0" algn="ctr">
              <a:buNone/>
              <a:defRPr sz="11519"/>
            </a:lvl1pPr>
            <a:lvl2pPr marL="2194513" indent="0" algn="ctr">
              <a:buNone/>
              <a:defRPr sz="9600"/>
            </a:lvl2pPr>
            <a:lvl3pPr marL="4389026" indent="0" algn="ctr">
              <a:buNone/>
              <a:defRPr sz="8640"/>
            </a:lvl3pPr>
            <a:lvl4pPr marL="6583539" indent="0" algn="ctr">
              <a:buNone/>
              <a:defRPr sz="7680"/>
            </a:lvl4pPr>
            <a:lvl5pPr marL="8778052" indent="0" algn="ctr">
              <a:buNone/>
              <a:defRPr sz="7680"/>
            </a:lvl5pPr>
            <a:lvl6pPr marL="10972565" indent="0" algn="ctr">
              <a:buNone/>
              <a:defRPr sz="7680"/>
            </a:lvl6pPr>
            <a:lvl7pPr marL="13167078" indent="0" algn="ctr">
              <a:buNone/>
              <a:defRPr sz="7680"/>
            </a:lvl7pPr>
            <a:lvl8pPr marL="15361591" indent="0" algn="ctr">
              <a:buNone/>
              <a:defRPr sz="7680"/>
            </a:lvl8pPr>
            <a:lvl9pPr marL="17556104"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095F267-CA50-4267-BD64-32000B5A859C}" type="datetimeFigureOut">
              <a:rPr lang="fr-FR" smtClean="0"/>
              <a:t>18/04/2023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FF3C9D8-4C88-49C1-B11C-86C2E882F857}" type="slidenum">
              <a:rPr lang="fr-FR" smtClean="0"/>
              <a:t>‹#›</a:t>
            </a:fld>
            <a:endParaRPr lang="fr-FR"/>
          </a:p>
        </p:txBody>
      </p:sp>
    </p:spTree>
    <p:extLst>
      <p:ext uri="{BB962C8B-B14F-4D97-AF65-F5344CB8AC3E}">
        <p14:creationId xmlns:p14="http://schemas.microsoft.com/office/powerpoint/2010/main" val="4245695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95F267-CA50-4267-BD64-32000B5A859C}" type="datetimeFigureOut">
              <a:rPr lang="fr-FR" smtClean="0"/>
              <a:t>18/04/2023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FF3C9D8-4C88-49C1-B11C-86C2E882F857}" type="slidenum">
              <a:rPr lang="fr-FR" smtClean="0"/>
              <a:t>‹#›</a:t>
            </a:fld>
            <a:endParaRPr lang="fr-FR"/>
          </a:p>
        </p:txBody>
      </p:sp>
    </p:spTree>
    <p:extLst>
      <p:ext uri="{BB962C8B-B14F-4D97-AF65-F5344CB8AC3E}">
        <p14:creationId xmlns:p14="http://schemas.microsoft.com/office/powerpoint/2010/main" val="2385179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2336801"/>
            <a:ext cx="9464040" cy="3719576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2336801"/>
            <a:ext cx="27843480" cy="3719576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95F267-CA50-4267-BD64-32000B5A859C}" type="datetimeFigureOut">
              <a:rPr lang="fr-FR" smtClean="0"/>
              <a:t>18/04/2023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FF3C9D8-4C88-49C1-B11C-86C2E882F857}" type="slidenum">
              <a:rPr lang="fr-FR" smtClean="0"/>
              <a:t>‹#›</a:t>
            </a:fld>
            <a:endParaRPr lang="fr-FR"/>
          </a:p>
        </p:txBody>
      </p:sp>
    </p:spTree>
    <p:extLst>
      <p:ext uri="{BB962C8B-B14F-4D97-AF65-F5344CB8AC3E}">
        <p14:creationId xmlns:p14="http://schemas.microsoft.com/office/powerpoint/2010/main" val="521308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95F267-CA50-4267-BD64-32000B5A859C}" type="datetimeFigureOut">
              <a:rPr lang="fr-FR" smtClean="0"/>
              <a:t>18/04/2023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FF3C9D8-4C88-49C1-B11C-86C2E882F857}" type="slidenum">
              <a:rPr lang="fr-FR" smtClean="0"/>
              <a:t>‹#›</a:t>
            </a:fld>
            <a:endParaRPr lang="fr-FR"/>
          </a:p>
        </p:txBody>
      </p:sp>
    </p:spTree>
    <p:extLst>
      <p:ext uri="{BB962C8B-B14F-4D97-AF65-F5344CB8AC3E}">
        <p14:creationId xmlns:p14="http://schemas.microsoft.com/office/powerpoint/2010/main" val="815263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10942334"/>
            <a:ext cx="37856160" cy="18257517"/>
          </a:xfrm>
        </p:spPr>
        <p:txBody>
          <a:bodyPr anchor="b"/>
          <a:lstStyle>
            <a:lvl1pPr>
              <a:defRPr sz="28799"/>
            </a:lvl1pPr>
          </a:lstStyle>
          <a:p>
            <a:r>
              <a:rPr lang="en-US"/>
              <a:t>Click to edit Master title style</a:t>
            </a:r>
            <a:endParaRPr lang="en-US" dirty="0"/>
          </a:p>
        </p:txBody>
      </p:sp>
      <p:sp>
        <p:nvSpPr>
          <p:cNvPr id="3" name="Text Placeholder 2"/>
          <p:cNvSpPr>
            <a:spLocks noGrp="1"/>
          </p:cNvSpPr>
          <p:nvPr>
            <p:ph type="body" idx="1"/>
          </p:nvPr>
        </p:nvSpPr>
        <p:spPr>
          <a:xfrm>
            <a:off x="2994662" y="29372574"/>
            <a:ext cx="37856160" cy="9601197"/>
          </a:xfrm>
        </p:spPr>
        <p:txBody>
          <a:bodyPr/>
          <a:lstStyle>
            <a:lvl1pPr marL="0" indent="0">
              <a:buNone/>
              <a:defRPr sz="11519">
                <a:solidFill>
                  <a:schemeClr val="tx1"/>
                </a:solidFill>
              </a:defRPr>
            </a:lvl1pPr>
            <a:lvl2pPr marL="2194513" indent="0">
              <a:buNone/>
              <a:defRPr sz="9600">
                <a:solidFill>
                  <a:schemeClr val="tx1">
                    <a:tint val="75000"/>
                  </a:schemeClr>
                </a:solidFill>
              </a:defRPr>
            </a:lvl2pPr>
            <a:lvl3pPr marL="4389026" indent="0">
              <a:buNone/>
              <a:defRPr sz="8640">
                <a:solidFill>
                  <a:schemeClr val="tx1">
                    <a:tint val="75000"/>
                  </a:schemeClr>
                </a:solidFill>
              </a:defRPr>
            </a:lvl3pPr>
            <a:lvl4pPr marL="6583539" indent="0">
              <a:buNone/>
              <a:defRPr sz="7680">
                <a:solidFill>
                  <a:schemeClr val="tx1">
                    <a:tint val="75000"/>
                  </a:schemeClr>
                </a:solidFill>
              </a:defRPr>
            </a:lvl4pPr>
            <a:lvl5pPr marL="8778052" indent="0">
              <a:buNone/>
              <a:defRPr sz="7680">
                <a:solidFill>
                  <a:schemeClr val="tx1">
                    <a:tint val="75000"/>
                  </a:schemeClr>
                </a:solidFill>
              </a:defRPr>
            </a:lvl5pPr>
            <a:lvl6pPr marL="10972565" indent="0">
              <a:buNone/>
              <a:defRPr sz="7680">
                <a:solidFill>
                  <a:schemeClr val="tx1">
                    <a:tint val="75000"/>
                  </a:schemeClr>
                </a:solidFill>
              </a:defRPr>
            </a:lvl6pPr>
            <a:lvl7pPr marL="13167078" indent="0">
              <a:buNone/>
              <a:defRPr sz="7680">
                <a:solidFill>
                  <a:schemeClr val="tx1">
                    <a:tint val="75000"/>
                  </a:schemeClr>
                </a:solidFill>
              </a:defRPr>
            </a:lvl7pPr>
            <a:lvl8pPr marL="15361591" indent="0">
              <a:buNone/>
              <a:defRPr sz="7680">
                <a:solidFill>
                  <a:schemeClr val="tx1">
                    <a:tint val="75000"/>
                  </a:schemeClr>
                </a:solidFill>
              </a:defRPr>
            </a:lvl8pPr>
            <a:lvl9pPr marL="17556104" indent="0">
              <a:buNone/>
              <a:defRPr sz="768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095F267-CA50-4267-BD64-32000B5A859C}" type="datetimeFigureOut">
              <a:rPr lang="fr-FR" smtClean="0"/>
              <a:t>18/04/2023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FF3C9D8-4C88-49C1-B11C-86C2E882F857}" type="slidenum">
              <a:rPr lang="fr-FR" smtClean="0"/>
              <a:t>‹#›</a:t>
            </a:fld>
            <a:endParaRPr lang="fr-FR"/>
          </a:p>
        </p:txBody>
      </p:sp>
    </p:spTree>
    <p:extLst>
      <p:ext uri="{BB962C8B-B14F-4D97-AF65-F5344CB8AC3E}">
        <p14:creationId xmlns:p14="http://schemas.microsoft.com/office/powerpoint/2010/main" val="580371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11684001"/>
            <a:ext cx="18653760" cy="278485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11684001"/>
            <a:ext cx="18653760" cy="278485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095F267-CA50-4267-BD64-32000B5A859C}" type="datetimeFigureOut">
              <a:rPr lang="fr-FR" smtClean="0"/>
              <a:t>18/04/2023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FF3C9D8-4C88-49C1-B11C-86C2E882F857}" type="slidenum">
              <a:rPr lang="fr-FR" smtClean="0"/>
              <a:t>‹#›</a:t>
            </a:fld>
            <a:endParaRPr lang="fr-FR"/>
          </a:p>
        </p:txBody>
      </p:sp>
    </p:spTree>
    <p:extLst>
      <p:ext uri="{BB962C8B-B14F-4D97-AF65-F5344CB8AC3E}">
        <p14:creationId xmlns:p14="http://schemas.microsoft.com/office/powerpoint/2010/main" val="2536528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336811"/>
            <a:ext cx="37856160" cy="8483603"/>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10759444"/>
            <a:ext cx="18568032" cy="5273037"/>
          </a:xfrm>
        </p:spPr>
        <p:txBody>
          <a:bodyPr anchor="b"/>
          <a:lstStyle>
            <a:lvl1pPr marL="0" indent="0">
              <a:buNone/>
              <a:defRPr sz="11519" b="1"/>
            </a:lvl1pPr>
            <a:lvl2pPr marL="2194513" indent="0">
              <a:buNone/>
              <a:defRPr sz="9600" b="1"/>
            </a:lvl2pPr>
            <a:lvl3pPr marL="4389026" indent="0">
              <a:buNone/>
              <a:defRPr sz="8640" b="1"/>
            </a:lvl3pPr>
            <a:lvl4pPr marL="6583539" indent="0">
              <a:buNone/>
              <a:defRPr sz="7680" b="1"/>
            </a:lvl4pPr>
            <a:lvl5pPr marL="8778052" indent="0">
              <a:buNone/>
              <a:defRPr sz="7680" b="1"/>
            </a:lvl5pPr>
            <a:lvl6pPr marL="10972565" indent="0">
              <a:buNone/>
              <a:defRPr sz="7680" b="1"/>
            </a:lvl6pPr>
            <a:lvl7pPr marL="13167078" indent="0">
              <a:buNone/>
              <a:defRPr sz="7680" b="1"/>
            </a:lvl7pPr>
            <a:lvl8pPr marL="15361591" indent="0">
              <a:buNone/>
              <a:defRPr sz="7680" b="1"/>
            </a:lvl8pPr>
            <a:lvl9pPr marL="17556104" indent="0">
              <a:buNone/>
              <a:defRPr sz="7680" b="1"/>
            </a:lvl9pPr>
          </a:lstStyle>
          <a:p>
            <a:pPr lvl="0"/>
            <a:r>
              <a:rPr lang="en-US"/>
              <a:t>Edit Master text styles</a:t>
            </a:r>
          </a:p>
        </p:txBody>
      </p:sp>
      <p:sp>
        <p:nvSpPr>
          <p:cNvPr id="4" name="Content Placeholder 3"/>
          <p:cNvSpPr>
            <a:spLocks noGrp="1"/>
          </p:cNvSpPr>
          <p:nvPr>
            <p:ph sz="half" idx="2"/>
          </p:nvPr>
        </p:nvSpPr>
        <p:spPr>
          <a:xfrm>
            <a:off x="3023242" y="16032481"/>
            <a:ext cx="18568032" cy="235813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3" y="10759444"/>
            <a:ext cx="18659477" cy="5273037"/>
          </a:xfrm>
        </p:spPr>
        <p:txBody>
          <a:bodyPr anchor="b"/>
          <a:lstStyle>
            <a:lvl1pPr marL="0" indent="0">
              <a:buNone/>
              <a:defRPr sz="11519" b="1"/>
            </a:lvl1pPr>
            <a:lvl2pPr marL="2194513" indent="0">
              <a:buNone/>
              <a:defRPr sz="9600" b="1"/>
            </a:lvl2pPr>
            <a:lvl3pPr marL="4389026" indent="0">
              <a:buNone/>
              <a:defRPr sz="8640" b="1"/>
            </a:lvl3pPr>
            <a:lvl4pPr marL="6583539" indent="0">
              <a:buNone/>
              <a:defRPr sz="7680" b="1"/>
            </a:lvl4pPr>
            <a:lvl5pPr marL="8778052" indent="0">
              <a:buNone/>
              <a:defRPr sz="7680" b="1"/>
            </a:lvl5pPr>
            <a:lvl6pPr marL="10972565" indent="0">
              <a:buNone/>
              <a:defRPr sz="7680" b="1"/>
            </a:lvl6pPr>
            <a:lvl7pPr marL="13167078" indent="0">
              <a:buNone/>
              <a:defRPr sz="7680" b="1"/>
            </a:lvl7pPr>
            <a:lvl8pPr marL="15361591" indent="0">
              <a:buNone/>
              <a:defRPr sz="7680" b="1"/>
            </a:lvl8pPr>
            <a:lvl9pPr marL="17556104" indent="0">
              <a:buNone/>
              <a:defRPr sz="7680" b="1"/>
            </a:lvl9pPr>
          </a:lstStyle>
          <a:p>
            <a:pPr lvl="0"/>
            <a:r>
              <a:rPr lang="en-US"/>
              <a:t>Edit Master text styles</a:t>
            </a:r>
          </a:p>
        </p:txBody>
      </p:sp>
      <p:sp>
        <p:nvSpPr>
          <p:cNvPr id="6" name="Content Placeholder 5"/>
          <p:cNvSpPr>
            <a:spLocks noGrp="1"/>
          </p:cNvSpPr>
          <p:nvPr>
            <p:ph sz="quarter" idx="4"/>
          </p:nvPr>
        </p:nvSpPr>
        <p:spPr>
          <a:xfrm>
            <a:off x="22219923" y="16032481"/>
            <a:ext cx="18659477" cy="235813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095F267-CA50-4267-BD64-32000B5A859C}" type="datetimeFigureOut">
              <a:rPr lang="fr-FR" smtClean="0"/>
              <a:t>18/04/2023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CFF3C9D8-4C88-49C1-B11C-86C2E882F857}" type="slidenum">
              <a:rPr lang="fr-FR" smtClean="0"/>
              <a:t>‹#›</a:t>
            </a:fld>
            <a:endParaRPr lang="fr-FR"/>
          </a:p>
        </p:txBody>
      </p:sp>
    </p:spTree>
    <p:extLst>
      <p:ext uri="{BB962C8B-B14F-4D97-AF65-F5344CB8AC3E}">
        <p14:creationId xmlns:p14="http://schemas.microsoft.com/office/powerpoint/2010/main" val="3085988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095F267-CA50-4267-BD64-32000B5A859C}" type="datetimeFigureOut">
              <a:rPr lang="fr-FR" smtClean="0"/>
              <a:t>18/04/2023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CFF3C9D8-4C88-49C1-B11C-86C2E882F857}" type="slidenum">
              <a:rPr lang="fr-FR" smtClean="0"/>
              <a:t>‹#›</a:t>
            </a:fld>
            <a:endParaRPr lang="fr-FR"/>
          </a:p>
        </p:txBody>
      </p:sp>
    </p:spTree>
    <p:extLst>
      <p:ext uri="{BB962C8B-B14F-4D97-AF65-F5344CB8AC3E}">
        <p14:creationId xmlns:p14="http://schemas.microsoft.com/office/powerpoint/2010/main" val="3091679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95F267-CA50-4267-BD64-32000B5A859C}" type="datetimeFigureOut">
              <a:rPr lang="fr-FR" smtClean="0"/>
              <a:t>18/04/2023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CFF3C9D8-4C88-49C1-B11C-86C2E882F857}" type="slidenum">
              <a:rPr lang="fr-FR" smtClean="0"/>
              <a:t>‹#›</a:t>
            </a:fld>
            <a:endParaRPr lang="fr-FR"/>
          </a:p>
        </p:txBody>
      </p:sp>
    </p:spTree>
    <p:extLst>
      <p:ext uri="{BB962C8B-B14F-4D97-AF65-F5344CB8AC3E}">
        <p14:creationId xmlns:p14="http://schemas.microsoft.com/office/powerpoint/2010/main" val="1944069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926080"/>
            <a:ext cx="14156054" cy="1024128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6319530"/>
            <a:ext cx="22219920" cy="31191200"/>
          </a:xfrm>
        </p:spPr>
        <p:txBody>
          <a:bodyPr/>
          <a:lstStyle>
            <a:lvl1pPr>
              <a:defRPr sz="15360"/>
            </a:lvl1pPr>
            <a:lvl2pPr>
              <a:defRPr sz="13439"/>
            </a:lvl2pPr>
            <a:lvl3pPr>
              <a:defRPr sz="11519"/>
            </a:lvl3pPr>
            <a:lvl4pPr>
              <a:defRPr sz="9600"/>
            </a:lvl4pPr>
            <a:lvl5pPr>
              <a:defRPr sz="9600"/>
            </a:lvl5pPr>
            <a:lvl6pPr>
              <a:defRPr sz="9600"/>
            </a:lvl6pPr>
            <a:lvl7pPr>
              <a:defRPr sz="9600"/>
            </a:lvl7pPr>
            <a:lvl8pPr>
              <a:defRPr sz="9600"/>
            </a:lvl8pPr>
            <a:lvl9pPr>
              <a:defRPr sz="9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13167361"/>
            <a:ext cx="14156054" cy="24394163"/>
          </a:xfrm>
        </p:spPr>
        <p:txBody>
          <a:bodyPr/>
          <a:lstStyle>
            <a:lvl1pPr marL="0" indent="0">
              <a:buNone/>
              <a:defRPr sz="7680"/>
            </a:lvl1pPr>
            <a:lvl2pPr marL="2194513" indent="0">
              <a:buNone/>
              <a:defRPr sz="6720"/>
            </a:lvl2pPr>
            <a:lvl3pPr marL="4389026" indent="0">
              <a:buNone/>
              <a:defRPr sz="5760"/>
            </a:lvl3pPr>
            <a:lvl4pPr marL="6583539" indent="0">
              <a:buNone/>
              <a:defRPr sz="4800"/>
            </a:lvl4pPr>
            <a:lvl5pPr marL="8778052" indent="0">
              <a:buNone/>
              <a:defRPr sz="4800"/>
            </a:lvl5pPr>
            <a:lvl6pPr marL="10972565" indent="0">
              <a:buNone/>
              <a:defRPr sz="4800"/>
            </a:lvl6pPr>
            <a:lvl7pPr marL="13167078" indent="0">
              <a:buNone/>
              <a:defRPr sz="4800"/>
            </a:lvl7pPr>
            <a:lvl8pPr marL="15361591" indent="0">
              <a:buNone/>
              <a:defRPr sz="4800"/>
            </a:lvl8pPr>
            <a:lvl9pPr marL="17556104" indent="0">
              <a:buNone/>
              <a:defRPr sz="4800"/>
            </a:lvl9pPr>
          </a:lstStyle>
          <a:p>
            <a:pPr lvl="0"/>
            <a:r>
              <a:rPr lang="en-US"/>
              <a:t>Edit Master text styles</a:t>
            </a:r>
          </a:p>
        </p:txBody>
      </p:sp>
      <p:sp>
        <p:nvSpPr>
          <p:cNvPr id="5" name="Date Placeholder 4"/>
          <p:cNvSpPr>
            <a:spLocks noGrp="1"/>
          </p:cNvSpPr>
          <p:nvPr>
            <p:ph type="dt" sz="half" idx="10"/>
          </p:nvPr>
        </p:nvSpPr>
        <p:spPr/>
        <p:txBody>
          <a:bodyPr/>
          <a:lstStyle/>
          <a:p>
            <a:fld id="{2095F267-CA50-4267-BD64-32000B5A859C}" type="datetimeFigureOut">
              <a:rPr lang="fr-FR" smtClean="0"/>
              <a:t>18/04/2023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FF3C9D8-4C88-49C1-B11C-86C2E882F857}" type="slidenum">
              <a:rPr lang="fr-FR" smtClean="0"/>
              <a:t>‹#›</a:t>
            </a:fld>
            <a:endParaRPr lang="fr-FR"/>
          </a:p>
        </p:txBody>
      </p:sp>
    </p:spTree>
    <p:extLst>
      <p:ext uri="{BB962C8B-B14F-4D97-AF65-F5344CB8AC3E}">
        <p14:creationId xmlns:p14="http://schemas.microsoft.com/office/powerpoint/2010/main" val="2792970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926080"/>
            <a:ext cx="14156054" cy="1024128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6319530"/>
            <a:ext cx="22219920" cy="31191200"/>
          </a:xfrm>
        </p:spPr>
        <p:txBody>
          <a:bodyPr anchor="t"/>
          <a:lstStyle>
            <a:lvl1pPr marL="0" indent="0">
              <a:buNone/>
              <a:defRPr sz="15360"/>
            </a:lvl1pPr>
            <a:lvl2pPr marL="2194513" indent="0">
              <a:buNone/>
              <a:defRPr sz="13439"/>
            </a:lvl2pPr>
            <a:lvl3pPr marL="4389026" indent="0">
              <a:buNone/>
              <a:defRPr sz="11519"/>
            </a:lvl3pPr>
            <a:lvl4pPr marL="6583539" indent="0">
              <a:buNone/>
              <a:defRPr sz="9600"/>
            </a:lvl4pPr>
            <a:lvl5pPr marL="8778052" indent="0">
              <a:buNone/>
              <a:defRPr sz="9600"/>
            </a:lvl5pPr>
            <a:lvl6pPr marL="10972565" indent="0">
              <a:buNone/>
              <a:defRPr sz="9600"/>
            </a:lvl6pPr>
            <a:lvl7pPr marL="13167078" indent="0">
              <a:buNone/>
              <a:defRPr sz="9600"/>
            </a:lvl7pPr>
            <a:lvl8pPr marL="15361591" indent="0">
              <a:buNone/>
              <a:defRPr sz="9600"/>
            </a:lvl8pPr>
            <a:lvl9pPr marL="17556104"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7" y="13167361"/>
            <a:ext cx="14156054" cy="24394163"/>
          </a:xfrm>
        </p:spPr>
        <p:txBody>
          <a:bodyPr/>
          <a:lstStyle>
            <a:lvl1pPr marL="0" indent="0">
              <a:buNone/>
              <a:defRPr sz="7680"/>
            </a:lvl1pPr>
            <a:lvl2pPr marL="2194513" indent="0">
              <a:buNone/>
              <a:defRPr sz="6720"/>
            </a:lvl2pPr>
            <a:lvl3pPr marL="4389026" indent="0">
              <a:buNone/>
              <a:defRPr sz="5760"/>
            </a:lvl3pPr>
            <a:lvl4pPr marL="6583539" indent="0">
              <a:buNone/>
              <a:defRPr sz="4800"/>
            </a:lvl4pPr>
            <a:lvl5pPr marL="8778052" indent="0">
              <a:buNone/>
              <a:defRPr sz="4800"/>
            </a:lvl5pPr>
            <a:lvl6pPr marL="10972565" indent="0">
              <a:buNone/>
              <a:defRPr sz="4800"/>
            </a:lvl6pPr>
            <a:lvl7pPr marL="13167078" indent="0">
              <a:buNone/>
              <a:defRPr sz="4800"/>
            </a:lvl7pPr>
            <a:lvl8pPr marL="15361591" indent="0">
              <a:buNone/>
              <a:defRPr sz="4800"/>
            </a:lvl8pPr>
            <a:lvl9pPr marL="17556104" indent="0">
              <a:buNone/>
              <a:defRPr sz="4800"/>
            </a:lvl9pPr>
          </a:lstStyle>
          <a:p>
            <a:pPr lvl="0"/>
            <a:r>
              <a:rPr lang="en-US"/>
              <a:t>Edit Master text styles</a:t>
            </a:r>
          </a:p>
        </p:txBody>
      </p:sp>
      <p:sp>
        <p:nvSpPr>
          <p:cNvPr id="5" name="Date Placeholder 4"/>
          <p:cNvSpPr>
            <a:spLocks noGrp="1"/>
          </p:cNvSpPr>
          <p:nvPr>
            <p:ph type="dt" sz="half" idx="10"/>
          </p:nvPr>
        </p:nvSpPr>
        <p:spPr/>
        <p:txBody>
          <a:bodyPr/>
          <a:lstStyle/>
          <a:p>
            <a:fld id="{2095F267-CA50-4267-BD64-32000B5A859C}" type="datetimeFigureOut">
              <a:rPr lang="fr-FR" smtClean="0"/>
              <a:t>18/04/2023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FF3C9D8-4C88-49C1-B11C-86C2E882F857}" type="slidenum">
              <a:rPr lang="fr-FR" smtClean="0"/>
              <a:t>‹#›</a:t>
            </a:fld>
            <a:endParaRPr lang="fr-FR"/>
          </a:p>
        </p:txBody>
      </p:sp>
    </p:spTree>
    <p:extLst>
      <p:ext uri="{BB962C8B-B14F-4D97-AF65-F5344CB8AC3E}">
        <p14:creationId xmlns:p14="http://schemas.microsoft.com/office/powerpoint/2010/main" val="3090649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2336811"/>
            <a:ext cx="37856160" cy="848360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11684001"/>
            <a:ext cx="37856160" cy="278485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40680650"/>
            <a:ext cx="9875520" cy="2336800"/>
          </a:xfrm>
          <a:prstGeom prst="rect">
            <a:avLst/>
          </a:prstGeom>
        </p:spPr>
        <p:txBody>
          <a:bodyPr vert="horz" lIns="91440" tIns="45720" rIns="91440" bIns="45720" rtlCol="0" anchor="ctr"/>
          <a:lstStyle>
            <a:lvl1pPr algn="l">
              <a:defRPr sz="5760">
                <a:solidFill>
                  <a:schemeClr val="tx1">
                    <a:tint val="75000"/>
                  </a:schemeClr>
                </a:solidFill>
              </a:defRPr>
            </a:lvl1pPr>
          </a:lstStyle>
          <a:p>
            <a:fld id="{2095F267-CA50-4267-BD64-32000B5A859C}" type="datetimeFigureOut">
              <a:rPr lang="fr-FR" smtClean="0"/>
              <a:t>18/04/2023</a:t>
            </a:fld>
            <a:endParaRPr lang="fr-FR"/>
          </a:p>
        </p:txBody>
      </p:sp>
      <p:sp>
        <p:nvSpPr>
          <p:cNvPr id="5" name="Footer Placeholder 4"/>
          <p:cNvSpPr>
            <a:spLocks noGrp="1"/>
          </p:cNvSpPr>
          <p:nvPr>
            <p:ph type="ftr" sz="quarter" idx="3"/>
          </p:nvPr>
        </p:nvSpPr>
        <p:spPr>
          <a:xfrm>
            <a:off x="14538960" y="40680650"/>
            <a:ext cx="14813280" cy="23368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30998160" y="40680650"/>
            <a:ext cx="9875520" cy="2336800"/>
          </a:xfrm>
          <a:prstGeom prst="rect">
            <a:avLst/>
          </a:prstGeom>
        </p:spPr>
        <p:txBody>
          <a:bodyPr vert="horz" lIns="91440" tIns="45720" rIns="91440" bIns="45720" rtlCol="0" anchor="ctr"/>
          <a:lstStyle>
            <a:lvl1pPr algn="r">
              <a:defRPr sz="5760">
                <a:solidFill>
                  <a:schemeClr val="tx1">
                    <a:tint val="75000"/>
                  </a:schemeClr>
                </a:solidFill>
              </a:defRPr>
            </a:lvl1pPr>
          </a:lstStyle>
          <a:p>
            <a:fld id="{CFF3C9D8-4C88-49C1-B11C-86C2E882F857}" type="slidenum">
              <a:rPr lang="fr-FR" smtClean="0"/>
              <a:t>‹#›</a:t>
            </a:fld>
            <a:endParaRPr lang="fr-FR"/>
          </a:p>
        </p:txBody>
      </p:sp>
    </p:spTree>
    <p:extLst>
      <p:ext uri="{BB962C8B-B14F-4D97-AF65-F5344CB8AC3E}">
        <p14:creationId xmlns:p14="http://schemas.microsoft.com/office/powerpoint/2010/main" val="8732247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026"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57" indent="-1097257" algn="l" defTabSz="4389026" rtl="0" eaLnBrk="1" latinLnBrk="0" hangingPunct="1">
        <a:lnSpc>
          <a:spcPct val="90000"/>
        </a:lnSpc>
        <a:spcBef>
          <a:spcPts val="4800"/>
        </a:spcBef>
        <a:buFont typeface="Arial" panose="020B0604020202020204" pitchFamily="34" charset="0"/>
        <a:buChar char="•"/>
        <a:defRPr sz="13439" kern="1200">
          <a:solidFill>
            <a:schemeClr val="tx1"/>
          </a:solidFill>
          <a:latin typeface="+mn-lt"/>
          <a:ea typeface="+mn-ea"/>
          <a:cs typeface="+mn-cs"/>
        </a:defRPr>
      </a:lvl1pPr>
      <a:lvl2pPr marL="3291770" indent="-1097257" algn="l" defTabSz="4389026" rtl="0" eaLnBrk="1" latinLnBrk="0" hangingPunct="1">
        <a:lnSpc>
          <a:spcPct val="90000"/>
        </a:lnSpc>
        <a:spcBef>
          <a:spcPts val="2400"/>
        </a:spcBef>
        <a:buFont typeface="Arial" panose="020B0604020202020204" pitchFamily="34" charset="0"/>
        <a:buChar char="•"/>
        <a:defRPr sz="11519" kern="1200">
          <a:solidFill>
            <a:schemeClr val="tx1"/>
          </a:solidFill>
          <a:latin typeface="+mn-lt"/>
          <a:ea typeface="+mn-ea"/>
          <a:cs typeface="+mn-cs"/>
        </a:defRPr>
      </a:lvl2pPr>
      <a:lvl3pPr marL="5486283" indent="-1097257" algn="l" defTabSz="4389026"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795" indent="-1097257" algn="l" defTabSz="4389026"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308" indent="-1097257" algn="l" defTabSz="4389026"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69821" indent="-1097257" algn="l" defTabSz="4389026"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334" indent="-1097257" algn="l" defTabSz="4389026"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8848" indent="-1097257" algn="l" defTabSz="4389026"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360" indent="-1097257" algn="l" defTabSz="4389026"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026" rtl="0" eaLnBrk="1" latinLnBrk="0" hangingPunct="1">
        <a:defRPr sz="8640" kern="1200">
          <a:solidFill>
            <a:schemeClr val="tx1"/>
          </a:solidFill>
          <a:latin typeface="+mn-lt"/>
          <a:ea typeface="+mn-ea"/>
          <a:cs typeface="+mn-cs"/>
        </a:defRPr>
      </a:lvl1pPr>
      <a:lvl2pPr marL="2194513" algn="l" defTabSz="4389026" rtl="0" eaLnBrk="1" latinLnBrk="0" hangingPunct="1">
        <a:defRPr sz="8640" kern="1200">
          <a:solidFill>
            <a:schemeClr val="tx1"/>
          </a:solidFill>
          <a:latin typeface="+mn-lt"/>
          <a:ea typeface="+mn-ea"/>
          <a:cs typeface="+mn-cs"/>
        </a:defRPr>
      </a:lvl2pPr>
      <a:lvl3pPr marL="4389026" algn="l" defTabSz="4389026" rtl="0" eaLnBrk="1" latinLnBrk="0" hangingPunct="1">
        <a:defRPr sz="8640" kern="1200">
          <a:solidFill>
            <a:schemeClr val="tx1"/>
          </a:solidFill>
          <a:latin typeface="+mn-lt"/>
          <a:ea typeface="+mn-ea"/>
          <a:cs typeface="+mn-cs"/>
        </a:defRPr>
      </a:lvl3pPr>
      <a:lvl4pPr marL="6583539" algn="l" defTabSz="4389026" rtl="0" eaLnBrk="1" latinLnBrk="0" hangingPunct="1">
        <a:defRPr sz="8640" kern="1200">
          <a:solidFill>
            <a:schemeClr val="tx1"/>
          </a:solidFill>
          <a:latin typeface="+mn-lt"/>
          <a:ea typeface="+mn-ea"/>
          <a:cs typeface="+mn-cs"/>
        </a:defRPr>
      </a:lvl4pPr>
      <a:lvl5pPr marL="8778052" algn="l" defTabSz="4389026" rtl="0" eaLnBrk="1" latinLnBrk="0" hangingPunct="1">
        <a:defRPr sz="8640" kern="1200">
          <a:solidFill>
            <a:schemeClr val="tx1"/>
          </a:solidFill>
          <a:latin typeface="+mn-lt"/>
          <a:ea typeface="+mn-ea"/>
          <a:cs typeface="+mn-cs"/>
        </a:defRPr>
      </a:lvl5pPr>
      <a:lvl6pPr marL="10972565" algn="l" defTabSz="4389026" rtl="0" eaLnBrk="1" latinLnBrk="0" hangingPunct="1">
        <a:defRPr sz="8640" kern="1200">
          <a:solidFill>
            <a:schemeClr val="tx1"/>
          </a:solidFill>
          <a:latin typeface="+mn-lt"/>
          <a:ea typeface="+mn-ea"/>
          <a:cs typeface="+mn-cs"/>
        </a:defRPr>
      </a:lvl6pPr>
      <a:lvl7pPr marL="13167078" algn="l" defTabSz="4389026" rtl="0" eaLnBrk="1" latinLnBrk="0" hangingPunct="1">
        <a:defRPr sz="8640" kern="1200">
          <a:solidFill>
            <a:schemeClr val="tx1"/>
          </a:solidFill>
          <a:latin typeface="+mn-lt"/>
          <a:ea typeface="+mn-ea"/>
          <a:cs typeface="+mn-cs"/>
        </a:defRPr>
      </a:lvl7pPr>
      <a:lvl8pPr marL="15361591" algn="l" defTabSz="4389026" rtl="0" eaLnBrk="1" latinLnBrk="0" hangingPunct="1">
        <a:defRPr sz="8640" kern="1200">
          <a:solidFill>
            <a:schemeClr val="tx1"/>
          </a:solidFill>
          <a:latin typeface="+mn-lt"/>
          <a:ea typeface="+mn-ea"/>
          <a:cs typeface="+mn-cs"/>
        </a:defRPr>
      </a:lvl8pPr>
      <a:lvl9pPr marL="17556104" algn="l" defTabSz="4389026"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png"/><Relationship Id="rId7" Type="http://schemas.openxmlformats.org/officeDocument/2006/relationships/hyperlink" Target="https://doi.org/10.1038/s41598-019-52292-5" TargetMode="Externa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hyperlink" Target="https://doi.org/10.3390/polym13193433" TargetMode="External"/><Relationship Id="rId5" Type="http://schemas.openxmlformats.org/officeDocument/2006/relationships/hyperlink" Target="https://www.huffpost.com/entry/fish-eat-microplastic-microbeads_n_5751ed11e4b0ed593f1472c1" TargetMode="External"/><Relationship Id="rId10" Type="http://schemas.openxmlformats.org/officeDocument/2006/relationships/image" Target="../media/image5.png"/><Relationship Id="rId4" Type="http://schemas.openxmlformats.org/officeDocument/2006/relationships/hyperlink" Target="https://www.condorferries.co.uk/plastic-in-the-ocean-statistics#:~:text=There%20is%20now%205.25%20trillion,their%20way%20into%20our%20oceans" TargetMode="External"/><Relationship Id="rId9"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 name="Picture 31">
            <a:extLst>
              <a:ext uri="{FF2B5EF4-FFF2-40B4-BE49-F238E27FC236}">
                <a16:creationId xmlns:a16="http://schemas.microsoft.com/office/drawing/2014/main" id="{3F1071BE-F796-9B7B-2722-26C501A48DB0}"/>
              </a:ext>
            </a:extLst>
          </p:cNvPr>
          <p:cNvPicPr>
            <a:picLocks noChangeAspect="1"/>
          </p:cNvPicPr>
          <p:nvPr/>
        </p:nvPicPr>
        <p:blipFill>
          <a:blip r:embed="rId2"/>
          <a:stretch>
            <a:fillRect/>
          </a:stretch>
        </p:blipFill>
        <p:spPr>
          <a:xfrm>
            <a:off x="16916400" y="27682152"/>
            <a:ext cx="6078372" cy="5611569"/>
          </a:xfrm>
          <a:prstGeom prst="rect">
            <a:avLst/>
          </a:prstGeom>
        </p:spPr>
      </p:pic>
      <p:sp>
        <p:nvSpPr>
          <p:cNvPr id="2" name="Rectangle 1">
            <a:extLst>
              <a:ext uri="{FF2B5EF4-FFF2-40B4-BE49-F238E27FC236}">
                <a16:creationId xmlns:a16="http://schemas.microsoft.com/office/drawing/2014/main" id="{0E969D8F-C5F1-FEB4-C20B-46F509FA709C}"/>
              </a:ext>
            </a:extLst>
          </p:cNvPr>
          <p:cNvSpPr/>
          <p:nvPr/>
        </p:nvSpPr>
        <p:spPr>
          <a:xfrm>
            <a:off x="241348" y="229229"/>
            <a:ext cx="41854663" cy="5217458"/>
          </a:xfrm>
          <a:prstGeom prst="rect">
            <a:avLst/>
          </a:prstGeom>
          <a:gradFill>
            <a:gsLst>
              <a:gs pos="0">
                <a:schemeClr val="bg1"/>
              </a:gs>
              <a:gs pos="69000">
                <a:schemeClr val="bg2">
                  <a:lumMod val="90000"/>
                </a:schemeClr>
              </a:gs>
              <a:gs pos="100000">
                <a:schemeClr val="bg2">
                  <a:lumMod val="75000"/>
                </a:schemeClr>
              </a:gs>
            </a:gsLst>
            <a:lin ang="5400000" scaled="1"/>
          </a:gra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dirty="0">
                <a:solidFill>
                  <a:prstClr val="black"/>
                </a:solidFill>
              </a:rPr>
              <a:t> </a:t>
            </a:r>
            <a:r>
              <a:rPr lang="en-US" sz="7200" b="1" dirty="0">
                <a:solidFill>
                  <a:prstClr val="black"/>
                </a:solidFill>
              </a:rPr>
              <a:t>Enhancement of PCB uptake in Zebrafish by Different Microplastics</a:t>
            </a:r>
            <a:br>
              <a:rPr lang="en-US" sz="7200" b="1" dirty="0"/>
            </a:br>
            <a:r>
              <a:rPr lang="en-US" sz="4000" dirty="0">
                <a:solidFill>
                  <a:schemeClr val="tx1"/>
                </a:solidFill>
              </a:rPr>
              <a:t>Heba Hussain</a:t>
            </a:r>
            <a:r>
              <a:rPr lang="en-US" sz="4000" baseline="30000" dirty="0">
                <a:solidFill>
                  <a:schemeClr val="tx1"/>
                </a:solidFill>
              </a:rPr>
              <a:t>1</a:t>
            </a:r>
            <a:r>
              <a:rPr lang="en-US" sz="4000" dirty="0">
                <a:solidFill>
                  <a:schemeClr val="tx1"/>
                </a:solidFill>
              </a:rPr>
              <a:t>, Emily Radz</a:t>
            </a:r>
            <a:r>
              <a:rPr lang="en-US" sz="4000" baseline="30000" dirty="0">
                <a:solidFill>
                  <a:schemeClr val="tx1"/>
                </a:solidFill>
              </a:rPr>
              <a:t>1</a:t>
            </a:r>
            <a:r>
              <a:rPr lang="en-US" sz="4000" dirty="0">
                <a:solidFill>
                  <a:schemeClr val="tx1"/>
                </a:solidFill>
              </a:rPr>
              <a:t>, Baraa Hussein</a:t>
            </a:r>
            <a:r>
              <a:rPr lang="en-US" sz="4000" baseline="30000" dirty="0">
                <a:solidFill>
                  <a:schemeClr val="tx1"/>
                </a:solidFill>
              </a:rPr>
              <a:t>2</a:t>
            </a:r>
            <a:r>
              <a:rPr lang="en-US" sz="4000" dirty="0">
                <a:solidFill>
                  <a:schemeClr val="tx1"/>
                </a:solidFill>
              </a:rPr>
              <a:t>, Stephanie Walker</a:t>
            </a:r>
            <a:r>
              <a:rPr lang="en-US" sz="4000" baseline="30000" dirty="0">
                <a:solidFill>
                  <a:schemeClr val="tx1"/>
                </a:solidFill>
              </a:rPr>
              <a:t>2</a:t>
            </a:r>
            <a:r>
              <a:rPr lang="en-US" sz="4000" dirty="0">
                <a:solidFill>
                  <a:schemeClr val="tx1"/>
                </a:solidFill>
              </a:rPr>
              <a:t>, Rodney M. Dale</a:t>
            </a:r>
            <a:r>
              <a:rPr lang="en-US" sz="4000" baseline="30000" dirty="0">
                <a:solidFill>
                  <a:schemeClr val="tx1"/>
                </a:solidFill>
              </a:rPr>
              <a:t>2</a:t>
            </a:r>
            <a:r>
              <a:rPr lang="en-US" sz="4000" dirty="0">
                <a:solidFill>
                  <a:schemeClr val="tx1"/>
                </a:solidFill>
              </a:rPr>
              <a:t>, and M. Paul Chiarelli</a:t>
            </a:r>
            <a:r>
              <a:rPr lang="en-US" sz="4000" baseline="30000" dirty="0">
                <a:solidFill>
                  <a:schemeClr val="tx1"/>
                </a:solidFill>
              </a:rPr>
              <a:t>1</a:t>
            </a:r>
            <a:br>
              <a:rPr lang="en-US" sz="4000" baseline="30000" dirty="0">
                <a:solidFill>
                  <a:schemeClr val="tx1"/>
                </a:solidFill>
              </a:rPr>
            </a:br>
            <a:r>
              <a:rPr lang="en-US" sz="4000" baseline="30000" dirty="0">
                <a:solidFill>
                  <a:schemeClr val="tx1"/>
                </a:solidFill>
              </a:rPr>
              <a:t> 1</a:t>
            </a:r>
            <a:r>
              <a:rPr lang="en-US" sz="4000" i="1" dirty="0">
                <a:solidFill>
                  <a:schemeClr val="tx1"/>
                </a:solidFill>
              </a:rPr>
              <a:t>Department of Chemistry and Biochemistry</a:t>
            </a:r>
          </a:p>
          <a:p>
            <a:pPr algn="ctr"/>
            <a:r>
              <a:rPr lang="en-US" sz="4000" i="1" baseline="30000" dirty="0">
                <a:solidFill>
                  <a:schemeClr val="tx1"/>
                </a:solidFill>
              </a:rPr>
              <a:t>2</a:t>
            </a:r>
            <a:r>
              <a:rPr lang="en-US" sz="4000" i="1" dirty="0">
                <a:solidFill>
                  <a:schemeClr val="tx1"/>
                </a:solidFill>
              </a:rPr>
              <a:t>Department of Biology</a:t>
            </a:r>
          </a:p>
          <a:p>
            <a:pPr algn="ctr"/>
            <a:r>
              <a:rPr lang="en-US" sz="4000" i="1" dirty="0">
                <a:solidFill>
                  <a:prstClr val="black"/>
                </a:solidFill>
              </a:rPr>
              <a:t>Loyola</a:t>
            </a:r>
            <a:r>
              <a:rPr lang="en-US" sz="4000" i="1" baseline="30000" dirty="0">
                <a:solidFill>
                  <a:prstClr val="black"/>
                </a:solidFill>
              </a:rPr>
              <a:t> </a:t>
            </a:r>
            <a:r>
              <a:rPr lang="en-US" sz="4000" i="1" dirty="0">
                <a:solidFill>
                  <a:prstClr val="black"/>
                </a:solidFill>
              </a:rPr>
              <a:t>University</a:t>
            </a:r>
            <a:r>
              <a:rPr lang="en-US" sz="4000" i="1" baseline="30000" dirty="0">
                <a:solidFill>
                  <a:prstClr val="black"/>
                </a:solidFill>
              </a:rPr>
              <a:t> </a:t>
            </a:r>
            <a:r>
              <a:rPr lang="en-US" sz="4000" i="1" dirty="0">
                <a:solidFill>
                  <a:prstClr val="black"/>
                </a:solidFill>
              </a:rPr>
              <a:t>of Chicago</a:t>
            </a:r>
            <a:endParaRPr lang="fr-FR" sz="4000" dirty="0">
              <a:ln w="0"/>
              <a:solidFill>
                <a:schemeClr val="tx1"/>
              </a:solidFill>
              <a:effectLst>
                <a:outerShdw blurRad="38100" dist="19050" dir="2700000" algn="tl" rotWithShape="0">
                  <a:schemeClr val="dk1">
                    <a:alpha val="40000"/>
                  </a:schemeClr>
                </a:outerShdw>
              </a:effectLst>
            </a:endParaRPr>
          </a:p>
        </p:txBody>
      </p:sp>
      <p:pic>
        <p:nvPicPr>
          <p:cNvPr id="3" name="Picture 2" descr="Logo&#10;&#10;Description automatically generated">
            <a:extLst>
              <a:ext uri="{FF2B5EF4-FFF2-40B4-BE49-F238E27FC236}">
                <a16:creationId xmlns:a16="http://schemas.microsoft.com/office/drawing/2014/main" id="{1749F725-DAE8-A087-C1B7-56F2530136E2}"/>
              </a:ext>
            </a:extLst>
          </p:cNvPr>
          <p:cNvPicPr>
            <a:picLocks noChangeAspect="1"/>
          </p:cNvPicPr>
          <p:nvPr/>
        </p:nvPicPr>
        <p:blipFill rotWithShape="1">
          <a:blip r:embed="rId3">
            <a:extLst>
              <a:ext uri="{28A0092B-C50C-407E-A947-70E740481C1C}">
                <a14:useLocalDpi xmlns:a14="http://schemas.microsoft.com/office/drawing/2010/main" val="0"/>
              </a:ext>
            </a:extLst>
          </a:blip>
          <a:srcRect l="27504" t="12484" r="30651" b="15760"/>
          <a:stretch/>
        </p:blipFill>
        <p:spPr>
          <a:xfrm>
            <a:off x="-768184" y="640060"/>
            <a:ext cx="5126745" cy="4395796"/>
          </a:xfrm>
          <a:prstGeom prst="rect">
            <a:avLst/>
          </a:prstGeom>
        </p:spPr>
      </p:pic>
      <p:pic>
        <p:nvPicPr>
          <p:cNvPr id="4" name="Picture 3" descr="Logo&#10;&#10;Description automatically generated">
            <a:extLst>
              <a:ext uri="{FF2B5EF4-FFF2-40B4-BE49-F238E27FC236}">
                <a16:creationId xmlns:a16="http://schemas.microsoft.com/office/drawing/2014/main" id="{779A0653-089A-3ECB-5A1F-E7ED178469C4}"/>
              </a:ext>
            </a:extLst>
          </p:cNvPr>
          <p:cNvPicPr>
            <a:picLocks noChangeAspect="1"/>
          </p:cNvPicPr>
          <p:nvPr/>
        </p:nvPicPr>
        <p:blipFill rotWithShape="1">
          <a:blip r:embed="rId3">
            <a:extLst>
              <a:ext uri="{28A0092B-C50C-407E-A947-70E740481C1C}">
                <a14:useLocalDpi xmlns:a14="http://schemas.microsoft.com/office/drawing/2010/main" val="0"/>
              </a:ext>
            </a:extLst>
          </a:blip>
          <a:srcRect l="27504" t="12484" r="30651" b="15760"/>
          <a:stretch/>
        </p:blipFill>
        <p:spPr>
          <a:xfrm>
            <a:off x="37628884" y="229229"/>
            <a:ext cx="5126745" cy="4395796"/>
          </a:xfrm>
          <a:prstGeom prst="rect">
            <a:avLst/>
          </a:prstGeom>
        </p:spPr>
      </p:pic>
      <p:sp>
        <p:nvSpPr>
          <p:cNvPr id="5" name="Rectangle 4">
            <a:extLst>
              <a:ext uri="{FF2B5EF4-FFF2-40B4-BE49-F238E27FC236}">
                <a16:creationId xmlns:a16="http://schemas.microsoft.com/office/drawing/2014/main" id="{9A9B1E2C-CF6A-66F8-79F3-22CD3CEF3580}"/>
              </a:ext>
            </a:extLst>
          </p:cNvPr>
          <p:cNvSpPr/>
          <p:nvPr/>
        </p:nvSpPr>
        <p:spPr>
          <a:xfrm>
            <a:off x="639696" y="16267482"/>
            <a:ext cx="12644149" cy="1287034"/>
          </a:xfrm>
          <a:prstGeom prst="rect">
            <a:avLst/>
          </a:prstGeom>
          <a:gradFill flip="none" rotWithShape="1">
            <a:gsLst>
              <a:gs pos="0">
                <a:schemeClr val="accent1">
                  <a:lumMod val="5000"/>
                  <a:lumOff val="95000"/>
                  <a:alpha val="55000"/>
                </a:schemeClr>
              </a:gs>
              <a:gs pos="69000">
                <a:schemeClr val="bg2">
                  <a:lumMod val="90000"/>
                </a:schemeClr>
              </a:gs>
              <a:gs pos="100000">
                <a:schemeClr val="bg2">
                  <a:lumMod val="90000"/>
                </a:schemeClr>
              </a:gs>
            </a:gsLst>
            <a:lin ang="5400000" scaled="1"/>
            <a:tileRect/>
          </a:gra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500" b="1" dirty="0">
                <a:solidFill>
                  <a:schemeClr val="tx1"/>
                </a:solidFill>
              </a:rPr>
              <a:t>Introduction</a:t>
            </a:r>
            <a:endParaRPr lang="fr-FR" sz="7500" b="1" dirty="0">
              <a:solidFill>
                <a:schemeClr val="tx1"/>
              </a:solidFill>
            </a:endParaRPr>
          </a:p>
        </p:txBody>
      </p:sp>
      <p:sp>
        <p:nvSpPr>
          <p:cNvPr id="6" name="TextBox 5">
            <a:extLst>
              <a:ext uri="{FF2B5EF4-FFF2-40B4-BE49-F238E27FC236}">
                <a16:creationId xmlns:a16="http://schemas.microsoft.com/office/drawing/2014/main" id="{9D4F0DC5-B035-6C64-7358-73DEDFFD8A45}"/>
              </a:ext>
            </a:extLst>
          </p:cNvPr>
          <p:cNvSpPr txBox="1"/>
          <p:nvPr/>
        </p:nvSpPr>
        <p:spPr>
          <a:xfrm>
            <a:off x="689208" y="17993677"/>
            <a:ext cx="12644149" cy="11726287"/>
          </a:xfrm>
          <a:prstGeom prst="rect">
            <a:avLst/>
          </a:prstGeom>
          <a:noFill/>
        </p:spPr>
        <p:txBody>
          <a:bodyPr wrap="square" rtlCol="0">
            <a:spAutoFit/>
          </a:bodyPr>
          <a:lstStyle/>
          <a:p>
            <a:r>
              <a:rPr lang="en-US" sz="3200" dirty="0">
                <a:solidFill>
                  <a:srgbClr val="000000"/>
                </a:solidFill>
                <a:latin typeface="Times New Roman" panose="02020603050405020304" pitchFamily="18" charset="0"/>
                <a:ea typeface="Calibri" panose="020F0502020204030204" pitchFamily="34" charset="0"/>
              </a:rPr>
              <a:t>	</a:t>
            </a:r>
            <a:r>
              <a:rPr lang="en-US" sz="3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Pollution caused by plastic debris is one of the biggest threats to our environment. There are eight million metric tons of discarded plastics in the world’s oceans [1]. Different plastics have different chemical and physical properties, which govern how they interact with the aqueous environment. Polyethylene (PE) (Structure 1 in Figure 1) is the most common plastic in the aquatic environment.  Polycellulose (PC) (Structure 2 in Figure 1) is a biodegradable plastic made up of hydrophilic cellulose monomers [2]. Polymethyl methacrylate (PMMA) (Structure 3 in Figure 1) is a  rigid plastic often used as a substitute for glass [3]. One way</a:t>
            </a:r>
            <a:r>
              <a:rPr lang="en-US" sz="3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plastics damage the environment is that they can transfer absorbed pollutants to aquatic animals causing premature death [4]. The purpose of this study is to determine how the structural differences between PE and PC affect the uptake of different PCB’s in zebrafish. Due to the hydrophilicity of PC, we hypothesize that zebrafish tissue will show greater concentrations of PCB 126 when exposed to PC beads rather than PE and PMMA beads because the PCB’s will be most easily transferred to the fish tissue. Zebrafish (Danio rerio), a sentinel species, are being used in this experiment. Zebrafish have phenotypic and genotypic responses to environmental stressors such as microplastics [5].</a:t>
            </a:r>
            <a:endParaRPr lang="en-US" sz="3600" dirty="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0681F1C5-0251-C991-4AE3-1DAC025F4BD9}"/>
              </a:ext>
            </a:extLst>
          </p:cNvPr>
          <p:cNvSpPr txBox="1"/>
          <p:nvPr/>
        </p:nvSpPr>
        <p:spPr>
          <a:xfrm>
            <a:off x="893792" y="7537868"/>
            <a:ext cx="12436322" cy="9233297"/>
          </a:xfrm>
          <a:prstGeom prst="rect">
            <a:avLst/>
          </a:prstGeom>
          <a:noFill/>
        </p:spPr>
        <p:txBody>
          <a:bodyPr wrap="square" rtlCol="0">
            <a:spAutoFit/>
          </a:bodyPr>
          <a:lstStyle/>
          <a:p>
            <a:r>
              <a:rPr lang="en-US" sz="3600" b="1" dirty="0">
                <a:latin typeface="Times New Roman" panose="02020603050405020304" pitchFamily="18" charset="0"/>
                <a:cs typeface="Times New Roman" panose="02020603050405020304" pitchFamily="18" charset="0"/>
              </a:rPr>
              <a:t>Purpose</a:t>
            </a:r>
            <a:endParaRPr lang="en-US" sz="3600" dirty="0">
              <a:latin typeface="Times New Roman" panose="02020603050405020304" pitchFamily="18" charset="0"/>
              <a:cs typeface="Times New Roman" panose="02020603050405020304" pitchFamily="18" charset="0"/>
            </a:endParaRPr>
          </a:p>
          <a:p>
            <a:r>
              <a:rPr lang="en-US" sz="3600" dirty="0">
                <a:latin typeface="Times New Roman" panose="02020603050405020304" pitchFamily="18" charset="0"/>
                <a:cs typeface="Times New Roman" panose="02020603050405020304" pitchFamily="18" charset="0"/>
              </a:rPr>
              <a:t>To investigate how the structural differences of PE, PC, and PMMA will affect the uptake of PCBs  in zebrafish.</a:t>
            </a:r>
          </a:p>
          <a:p>
            <a:endParaRPr lang="en-US" sz="3600" dirty="0">
              <a:latin typeface="Times New Roman" panose="02020603050405020304" pitchFamily="18" charset="0"/>
              <a:cs typeface="Times New Roman" panose="02020603050405020304" pitchFamily="18" charset="0"/>
            </a:endParaRPr>
          </a:p>
          <a:p>
            <a:r>
              <a:rPr lang="en-US" sz="3600" b="1" dirty="0">
                <a:latin typeface="Times New Roman" panose="02020603050405020304" pitchFamily="18" charset="0"/>
                <a:cs typeface="Times New Roman" panose="02020603050405020304" pitchFamily="18" charset="0"/>
              </a:rPr>
              <a:t>Methods</a:t>
            </a:r>
          </a:p>
          <a:p>
            <a:r>
              <a:rPr lang="en-US" sz="3600" dirty="0">
                <a:latin typeface="Times New Roman" panose="02020603050405020304" pitchFamily="18" charset="0"/>
                <a:cs typeface="Times New Roman" panose="02020603050405020304" pitchFamily="18" charset="0"/>
              </a:rPr>
              <a:t>Zebrafish exposure to different </a:t>
            </a:r>
            <a:r>
              <a:rPr lang="en-US" sz="3600" dirty="0" err="1">
                <a:latin typeface="Times New Roman" panose="02020603050405020304" pitchFamily="18" charset="0"/>
                <a:cs typeface="Times New Roman" panose="02020603050405020304" pitchFamily="18" charset="0"/>
              </a:rPr>
              <a:t>microplastics</a:t>
            </a:r>
            <a:r>
              <a:rPr lang="en-US" sz="3600" dirty="0">
                <a:latin typeface="Times New Roman" panose="02020603050405020304" pitchFamily="18" charset="0"/>
                <a:cs typeface="Times New Roman" panose="02020603050405020304" pitchFamily="18" charset="0"/>
              </a:rPr>
              <a:t> spiked with PCBs, extraction, and analysis by GC/MS.</a:t>
            </a:r>
          </a:p>
          <a:p>
            <a:endParaRPr lang="en-US" sz="3600" dirty="0">
              <a:latin typeface="Times New Roman" panose="02020603050405020304" pitchFamily="18" charset="0"/>
              <a:cs typeface="Times New Roman" panose="02020603050405020304" pitchFamily="18" charset="0"/>
            </a:endParaRPr>
          </a:p>
          <a:p>
            <a:r>
              <a:rPr lang="en-US" sz="3600" b="1" dirty="0">
                <a:latin typeface="Times New Roman" panose="02020603050405020304" pitchFamily="18" charset="0"/>
                <a:cs typeface="Times New Roman" panose="02020603050405020304" pitchFamily="18" charset="0"/>
              </a:rPr>
              <a:t>Results</a:t>
            </a:r>
          </a:p>
          <a:p>
            <a:r>
              <a:rPr lang="en-US" sz="3600" dirty="0">
                <a:latin typeface="Times New Roman" panose="02020603050405020304" pitchFamily="18" charset="0"/>
                <a:cs typeface="Times New Roman" panose="02020603050405020304" pitchFamily="18" charset="0"/>
              </a:rPr>
              <a:t>We validated a method to extract PCBs from zebrafish</a:t>
            </a:r>
          </a:p>
          <a:p>
            <a:r>
              <a:rPr lang="en-US" sz="3600" dirty="0">
                <a:latin typeface="Times New Roman" panose="02020603050405020304" pitchFamily="18" charset="0"/>
                <a:cs typeface="Times New Roman" panose="02020603050405020304" pitchFamily="18" charset="0"/>
              </a:rPr>
              <a:t>Exposed to three different types of plastic.  We have begun to analyze fish exposed to </a:t>
            </a:r>
            <a:r>
              <a:rPr lang="en-US" sz="3600" dirty="0">
                <a:solidFill>
                  <a:prstClr val="black"/>
                </a:solidFill>
                <a:latin typeface="Times New Roman" panose="02020603050405020304" pitchFamily="18" charset="0"/>
                <a:ea typeface="CSongGB18030C-Light" panose="020A0304000101010101" pitchFamily="18" charset="-122"/>
                <a:cs typeface="Times New Roman" panose="02020603050405020304" pitchFamily="18" charset="0"/>
              </a:rPr>
              <a:t>2,2’,5,5’-tetrachlorobiphenyl (PCB-052) and 2,2’,4,4’,5,5’-hexachlorobiphenyl (PCB-153) in solution in the presence of polyethylene (PE), </a:t>
            </a:r>
            <a:r>
              <a:rPr lang="en-US" sz="3600" dirty="0" err="1">
                <a:solidFill>
                  <a:prstClr val="black"/>
                </a:solidFill>
                <a:latin typeface="Times New Roman" panose="02020603050405020304" pitchFamily="18" charset="0"/>
                <a:ea typeface="CSongGB18030C-Light" panose="020A0304000101010101" pitchFamily="18" charset="-122"/>
                <a:cs typeface="Times New Roman" panose="02020603050405020304" pitchFamily="18" charset="0"/>
              </a:rPr>
              <a:t>polycellulose</a:t>
            </a:r>
            <a:r>
              <a:rPr lang="en-US" sz="3600" dirty="0">
                <a:solidFill>
                  <a:prstClr val="black"/>
                </a:solidFill>
                <a:latin typeface="Times New Roman" panose="02020603050405020304" pitchFamily="18" charset="0"/>
                <a:ea typeface="CSongGB18030C-Light" panose="020A0304000101010101" pitchFamily="18" charset="-122"/>
                <a:cs typeface="Times New Roman" panose="02020603050405020304" pitchFamily="18" charset="0"/>
              </a:rPr>
              <a:t> (PC), and polymethylmethacrylate (PMMA) beads.</a:t>
            </a:r>
            <a:endParaRPr lang="en-US" sz="3600" dirty="0">
              <a:latin typeface="Times New Roman" panose="02020603050405020304" pitchFamily="18" charset="0"/>
              <a:cs typeface="Times New Roman" panose="02020603050405020304" pitchFamily="18" charset="0"/>
            </a:endParaRPr>
          </a:p>
          <a:p>
            <a:endParaRPr lang="en-US" sz="3600" b="1" dirty="0">
              <a:latin typeface="Times New Roman" panose="02020603050405020304" pitchFamily="18" charset="0"/>
              <a:cs typeface="Times New Roman" panose="02020603050405020304" pitchFamily="18" charset="0"/>
            </a:endParaRPr>
          </a:p>
          <a:p>
            <a:r>
              <a:rPr lang="en-US" dirty="0"/>
              <a:t>                                                                            e</a:t>
            </a:r>
          </a:p>
        </p:txBody>
      </p:sp>
      <p:sp>
        <p:nvSpPr>
          <p:cNvPr id="13" name="Rectangle 12">
            <a:extLst>
              <a:ext uri="{FF2B5EF4-FFF2-40B4-BE49-F238E27FC236}">
                <a16:creationId xmlns:a16="http://schemas.microsoft.com/office/drawing/2014/main" id="{9835002F-A675-4004-280B-DF95EEEAAC5C}"/>
              </a:ext>
            </a:extLst>
          </p:cNvPr>
          <p:cNvSpPr/>
          <p:nvPr/>
        </p:nvSpPr>
        <p:spPr>
          <a:xfrm>
            <a:off x="900966" y="6111000"/>
            <a:ext cx="12640906" cy="1287034"/>
          </a:xfrm>
          <a:prstGeom prst="rect">
            <a:avLst/>
          </a:prstGeom>
          <a:gradFill flip="none" rotWithShape="1">
            <a:gsLst>
              <a:gs pos="0">
                <a:schemeClr val="accent1">
                  <a:lumMod val="5000"/>
                  <a:lumOff val="95000"/>
                  <a:alpha val="55000"/>
                </a:schemeClr>
              </a:gs>
              <a:gs pos="69000">
                <a:schemeClr val="bg2">
                  <a:lumMod val="90000"/>
                </a:schemeClr>
              </a:gs>
              <a:gs pos="99000">
                <a:schemeClr val="bg2">
                  <a:lumMod val="90000"/>
                </a:schemeClr>
              </a:gs>
            </a:gsLst>
            <a:lin ang="5400000" scaled="1"/>
            <a:tileRect/>
          </a:gra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500" b="1" dirty="0">
                <a:solidFill>
                  <a:schemeClr val="tx1"/>
                </a:solidFill>
              </a:rPr>
              <a:t>Overview</a:t>
            </a:r>
            <a:endParaRPr lang="fr-FR" sz="7500" b="1" dirty="0">
              <a:solidFill>
                <a:schemeClr val="tx1"/>
              </a:solidFill>
            </a:endParaRPr>
          </a:p>
        </p:txBody>
      </p:sp>
      <p:sp>
        <p:nvSpPr>
          <p:cNvPr id="16" name="Rectangle 15">
            <a:extLst>
              <a:ext uri="{FF2B5EF4-FFF2-40B4-BE49-F238E27FC236}">
                <a16:creationId xmlns:a16="http://schemas.microsoft.com/office/drawing/2014/main" id="{349FBE28-30F2-E55C-DA27-CE7BAFB41BC6}"/>
              </a:ext>
            </a:extLst>
          </p:cNvPr>
          <p:cNvSpPr/>
          <p:nvPr/>
        </p:nvSpPr>
        <p:spPr>
          <a:xfrm>
            <a:off x="483494" y="29751882"/>
            <a:ext cx="13089547" cy="1287034"/>
          </a:xfrm>
          <a:prstGeom prst="rect">
            <a:avLst/>
          </a:prstGeom>
          <a:gradFill flip="none" rotWithShape="1">
            <a:gsLst>
              <a:gs pos="0">
                <a:schemeClr val="accent1">
                  <a:lumMod val="5000"/>
                  <a:lumOff val="95000"/>
                  <a:alpha val="55000"/>
                </a:schemeClr>
              </a:gs>
              <a:gs pos="69000">
                <a:schemeClr val="bg2">
                  <a:lumMod val="90000"/>
                </a:schemeClr>
              </a:gs>
              <a:gs pos="100000">
                <a:schemeClr val="bg2">
                  <a:lumMod val="90000"/>
                </a:schemeClr>
              </a:gs>
            </a:gsLst>
            <a:lin ang="5400000" scaled="1"/>
            <a:tileRect/>
          </a:gra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500" b="1" dirty="0">
                <a:solidFill>
                  <a:schemeClr val="tx1"/>
                </a:solidFill>
              </a:rPr>
              <a:t>Experimenta</a:t>
            </a:r>
            <a:r>
              <a:rPr lang="en-US" sz="7500" dirty="0">
                <a:solidFill>
                  <a:schemeClr val="tx1"/>
                </a:solidFill>
              </a:rPr>
              <a:t>l</a:t>
            </a:r>
            <a:endParaRPr lang="fr-FR" sz="7500" dirty="0">
              <a:solidFill>
                <a:schemeClr val="tx1"/>
              </a:solidFill>
            </a:endParaRPr>
          </a:p>
        </p:txBody>
      </p:sp>
      <p:sp>
        <p:nvSpPr>
          <p:cNvPr id="23" name="TextBox 22">
            <a:extLst>
              <a:ext uri="{FF2B5EF4-FFF2-40B4-BE49-F238E27FC236}">
                <a16:creationId xmlns:a16="http://schemas.microsoft.com/office/drawing/2014/main" id="{79E903A0-8A0E-4064-5B5A-992A359016E0}"/>
              </a:ext>
            </a:extLst>
          </p:cNvPr>
          <p:cNvSpPr txBox="1"/>
          <p:nvPr/>
        </p:nvSpPr>
        <p:spPr>
          <a:xfrm>
            <a:off x="14683582" y="18399587"/>
            <a:ext cx="13483526" cy="25022235"/>
          </a:xfrm>
          <a:prstGeom prst="rect">
            <a:avLst/>
          </a:prstGeom>
          <a:noFill/>
        </p:spPr>
        <p:txBody>
          <a:bodyPr wrap="square" rtlCol="0">
            <a:spAutoFit/>
          </a:bodyPr>
          <a:lstStyle/>
          <a:p>
            <a:r>
              <a:rPr lang="en-US" sz="3600" b="1" dirty="0">
                <a:solidFill>
                  <a:srgbClr val="000000"/>
                </a:solidFill>
                <a:effectLst/>
                <a:latin typeface="Times New Roman" panose="02020603050405020304" pitchFamily="18" charset="0"/>
                <a:ea typeface="Calibri" panose="020F0502020204030204" pitchFamily="34" charset="0"/>
              </a:rPr>
              <a:t>Exposure Studies</a:t>
            </a:r>
          </a:p>
          <a:p>
            <a:endParaRPr lang="en-US" sz="3600" b="1" dirty="0">
              <a:solidFill>
                <a:srgbClr val="000000"/>
              </a:solidFill>
              <a:latin typeface="Times New Roman" panose="02020603050405020304" pitchFamily="18" charset="0"/>
              <a:ea typeface="Calibri" panose="020F0502020204030204" pitchFamily="34" charset="0"/>
            </a:endParaRPr>
          </a:p>
          <a:p>
            <a:r>
              <a:rPr lang="en-US" sz="3600" dirty="0">
                <a:solidFill>
                  <a:srgbClr val="000000"/>
                </a:solidFill>
                <a:latin typeface="Times New Roman" panose="02020603050405020304" pitchFamily="18" charset="0"/>
                <a:ea typeface="Calibri" panose="020F0502020204030204" pitchFamily="34" charset="0"/>
              </a:rPr>
              <a:t>	Zebrafish (8-10) were exposed to 50 mg of plastic beads that had been loaded with PCB-052 and PCB-153 (5 </a:t>
            </a:r>
            <a:r>
              <a:rPr lang="en-US" sz="3600" dirty="0" err="1">
                <a:solidFill>
                  <a:srgbClr val="000000"/>
                </a:solidFill>
                <a:latin typeface="Times New Roman" panose="02020603050405020304" pitchFamily="18" charset="0"/>
                <a:ea typeface="Calibri" panose="020F0502020204030204" pitchFamily="34" charset="0"/>
              </a:rPr>
              <a:t>ug</a:t>
            </a:r>
            <a:r>
              <a:rPr lang="en-US" sz="3600" dirty="0">
                <a:solidFill>
                  <a:srgbClr val="000000"/>
                </a:solidFill>
                <a:latin typeface="Times New Roman" panose="02020603050405020304" pitchFamily="18" charset="0"/>
                <a:ea typeface="Calibri" panose="020F0502020204030204" pitchFamily="34" charset="0"/>
              </a:rPr>
              <a:t> each) in 2.00 L beakers.</a:t>
            </a:r>
          </a:p>
          <a:p>
            <a:r>
              <a:rPr lang="en-US" sz="3600" dirty="0">
                <a:solidFill>
                  <a:srgbClr val="000000"/>
                </a:solidFill>
                <a:latin typeface="Times New Roman" panose="02020603050405020304" pitchFamily="18" charset="0"/>
                <a:ea typeface="Calibri" panose="020F0502020204030204" pitchFamily="34" charset="0"/>
              </a:rPr>
              <a:t>Ten exposures (individual beakers) were carried out. Two with each of the three different plastic particles, a control with PCB only, and a control with no PCB or plastic.  Exposures were carried out for a week.</a:t>
            </a:r>
          </a:p>
          <a:p>
            <a:r>
              <a:rPr lang="en-US" sz="3600" dirty="0">
                <a:solidFill>
                  <a:srgbClr val="000000"/>
                </a:solidFill>
                <a:effectLst/>
                <a:latin typeface="Times New Roman" panose="02020603050405020304" pitchFamily="18" charset="0"/>
                <a:ea typeface="Calibri" panose="020F0502020204030204" pitchFamily="34" charset="0"/>
              </a:rPr>
              <a:t>At the end of th</a:t>
            </a:r>
            <a:r>
              <a:rPr lang="en-US" sz="3600" dirty="0">
                <a:solidFill>
                  <a:srgbClr val="000000"/>
                </a:solidFill>
                <a:latin typeface="Times New Roman" panose="02020603050405020304" pitchFamily="18" charset="0"/>
                <a:ea typeface="Calibri" panose="020F0502020204030204" pitchFamily="34" charset="0"/>
              </a:rPr>
              <a:t>e week the fish were euthanized and stored in a freezer</a:t>
            </a:r>
          </a:p>
          <a:p>
            <a:r>
              <a:rPr lang="en-US" sz="3600" dirty="0">
                <a:solidFill>
                  <a:srgbClr val="000000"/>
                </a:solidFill>
                <a:latin typeface="Times New Roman" panose="02020603050405020304" pitchFamily="18" charset="0"/>
                <a:ea typeface="Calibri" panose="020F0502020204030204" pitchFamily="34" charset="0"/>
              </a:rPr>
              <a:t>until they were extracted.  Approximately one gram of fish tissue was processed for each analysis.</a:t>
            </a:r>
          </a:p>
          <a:p>
            <a:endParaRPr lang="en-US" sz="3600" dirty="0">
              <a:solidFill>
                <a:srgbClr val="000000"/>
              </a:solidFill>
              <a:effectLst/>
              <a:latin typeface="Times New Roman" panose="02020603050405020304" pitchFamily="18" charset="0"/>
              <a:ea typeface="Calibri" panose="020F0502020204030204" pitchFamily="34" charset="0"/>
            </a:endParaRPr>
          </a:p>
          <a:p>
            <a:endParaRPr lang="en-US" sz="3600" b="1" dirty="0">
              <a:solidFill>
                <a:srgbClr val="000000"/>
              </a:solidFill>
              <a:latin typeface="Times New Roman" panose="02020603050405020304" pitchFamily="18" charset="0"/>
              <a:ea typeface="Calibri" panose="020F0502020204030204" pitchFamily="34" charset="0"/>
            </a:endParaRPr>
          </a:p>
          <a:p>
            <a:r>
              <a:rPr lang="en-US" sz="3600" b="1" dirty="0">
                <a:solidFill>
                  <a:srgbClr val="000000"/>
                </a:solidFill>
                <a:effectLst/>
                <a:latin typeface="Times New Roman" panose="02020603050405020304" pitchFamily="18" charset="0"/>
                <a:ea typeface="Calibri" panose="020F0502020204030204" pitchFamily="34" charset="0"/>
              </a:rPr>
              <a:t>Extraction Method</a:t>
            </a:r>
          </a:p>
          <a:p>
            <a:endParaRPr lang="en-US" sz="3600" dirty="0">
              <a:solidFill>
                <a:srgbClr val="000000"/>
              </a:solidFill>
              <a:latin typeface="Times New Roman" panose="02020603050405020304" pitchFamily="18" charset="0"/>
              <a:ea typeface="Calibri" panose="020F0502020204030204" pitchFamily="34" charset="0"/>
            </a:endParaRPr>
          </a:p>
          <a:p>
            <a:r>
              <a:rPr lang="en-US" sz="3600" dirty="0">
                <a:solidFill>
                  <a:srgbClr val="000000"/>
                </a:solidFill>
                <a:effectLst/>
                <a:latin typeface="Times New Roman" panose="02020603050405020304" pitchFamily="18" charset="0"/>
                <a:ea typeface="Calibri" panose="020F0502020204030204" pitchFamily="34" charset="0"/>
              </a:rPr>
              <a:t>We have developed a procedure for extracting different pollutants from fish tissue using a microwave assisted extraction (MAE) technique followed by column chromatography seen in Figure 3. </a:t>
            </a:r>
          </a:p>
          <a:p>
            <a:endParaRPr lang="en-US" sz="3600" dirty="0">
              <a:solidFill>
                <a:srgbClr val="000000"/>
              </a:solidFill>
              <a:latin typeface="Times New Roman" panose="02020603050405020304" pitchFamily="18" charset="0"/>
              <a:ea typeface="Calibri" panose="020F0502020204030204" pitchFamily="34" charset="0"/>
            </a:endParaRPr>
          </a:p>
          <a:p>
            <a:endParaRPr lang="en-US" sz="3600" dirty="0">
              <a:solidFill>
                <a:srgbClr val="000000"/>
              </a:solidFill>
              <a:effectLst/>
              <a:latin typeface="Times New Roman" panose="02020603050405020304" pitchFamily="18" charset="0"/>
              <a:ea typeface="Calibri" panose="020F0502020204030204" pitchFamily="34" charset="0"/>
            </a:endParaRPr>
          </a:p>
          <a:p>
            <a:endParaRPr lang="en-US" sz="3600" dirty="0">
              <a:solidFill>
                <a:srgbClr val="000000"/>
              </a:solidFill>
              <a:latin typeface="Times New Roman" panose="02020603050405020304" pitchFamily="18" charset="0"/>
              <a:ea typeface="Calibri" panose="020F0502020204030204" pitchFamily="34" charset="0"/>
            </a:endParaRPr>
          </a:p>
          <a:p>
            <a:endParaRPr lang="en-US" sz="3600" dirty="0">
              <a:solidFill>
                <a:srgbClr val="000000"/>
              </a:solidFill>
              <a:effectLst/>
              <a:latin typeface="Times New Roman" panose="02020603050405020304" pitchFamily="18" charset="0"/>
              <a:ea typeface="Calibri" panose="020F0502020204030204" pitchFamily="34" charset="0"/>
            </a:endParaRPr>
          </a:p>
          <a:p>
            <a:endParaRPr lang="en-US" sz="3600" dirty="0">
              <a:solidFill>
                <a:srgbClr val="000000"/>
              </a:solidFill>
              <a:latin typeface="Times New Roman" panose="02020603050405020304" pitchFamily="18" charset="0"/>
              <a:ea typeface="Calibri" panose="020F0502020204030204" pitchFamily="34" charset="0"/>
            </a:endParaRPr>
          </a:p>
          <a:p>
            <a:endParaRPr lang="en-US" sz="3600" dirty="0">
              <a:solidFill>
                <a:srgbClr val="000000"/>
              </a:solidFill>
              <a:effectLst/>
              <a:latin typeface="Times New Roman" panose="02020603050405020304" pitchFamily="18" charset="0"/>
              <a:ea typeface="Calibri" panose="020F0502020204030204" pitchFamily="34" charset="0"/>
            </a:endParaRPr>
          </a:p>
          <a:p>
            <a:endParaRPr lang="en-US" sz="3600" dirty="0">
              <a:solidFill>
                <a:srgbClr val="000000"/>
              </a:solidFill>
              <a:latin typeface="Times New Roman" panose="02020603050405020304" pitchFamily="18" charset="0"/>
              <a:ea typeface="Calibri" panose="020F0502020204030204" pitchFamily="34" charset="0"/>
            </a:endParaRPr>
          </a:p>
          <a:p>
            <a:endParaRPr lang="en-US" sz="3600" dirty="0">
              <a:solidFill>
                <a:srgbClr val="000000"/>
              </a:solidFill>
              <a:effectLst/>
              <a:latin typeface="Times New Roman" panose="02020603050405020304" pitchFamily="18" charset="0"/>
              <a:ea typeface="Calibri" panose="020F0502020204030204" pitchFamily="34" charset="0"/>
            </a:endParaRPr>
          </a:p>
          <a:p>
            <a:endParaRPr lang="en-US" sz="3600" dirty="0">
              <a:solidFill>
                <a:srgbClr val="000000"/>
              </a:solidFill>
              <a:latin typeface="Times New Roman" panose="02020603050405020304" pitchFamily="18" charset="0"/>
              <a:ea typeface="Calibri" panose="020F0502020204030204" pitchFamily="34" charset="0"/>
            </a:endParaRPr>
          </a:p>
          <a:p>
            <a:endParaRPr lang="en-US" sz="3600" dirty="0">
              <a:solidFill>
                <a:srgbClr val="000000"/>
              </a:solidFill>
              <a:effectLst/>
              <a:latin typeface="Times New Roman" panose="02020603050405020304" pitchFamily="18" charset="0"/>
              <a:ea typeface="Calibri" panose="020F0502020204030204" pitchFamily="34" charset="0"/>
            </a:endParaRPr>
          </a:p>
          <a:p>
            <a:endParaRPr lang="en-US" sz="3600" dirty="0">
              <a:solidFill>
                <a:srgbClr val="000000"/>
              </a:solidFill>
              <a:latin typeface="Times New Roman" panose="02020603050405020304" pitchFamily="18" charset="0"/>
              <a:ea typeface="Calibri" panose="020F0502020204030204" pitchFamily="34" charset="0"/>
            </a:endParaRPr>
          </a:p>
          <a:p>
            <a:endParaRPr lang="en-US" sz="3600" dirty="0">
              <a:solidFill>
                <a:srgbClr val="000000"/>
              </a:solidFill>
              <a:effectLst/>
              <a:latin typeface="Times New Roman" panose="02020603050405020304" pitchFamily="18" charset="0"/>
              <a:ea typeface="Calibri" panose="020F0502020204030204" pitchFamily="34" charset="0"/>
            </a:endParaRPr>
          </a:p>
          <a:p>
            <a:r>
              <a:rPr lang="en-US"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Figure 3. </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Fish sample clean up columns. Panel A representing the anhydrous sodium sulfate column. Panel B representing the acidic silica gel column. Panel C representing the silica gel column. Panel D representing the basic alumina column. Blue pathway symbolizes the initial 100 mL of sample solution. Green pathway symbolizing the 40 mL of sample solution that is used for analysis.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3600" dirty="0">
              <a:solidFill>
                <a:srgbClr val="000000"/>
              </a:solidFill>
              <a:effectLst/>
              <a:latin typeface="Times New Roman" panose="02020603050405020304" pitchFamily="18" charset="0"/>
              <a:ea typeface="Calibri" panose="020F0502020204030204" pitchFamily="34" charset="0"/>
            </a:endParaRPr>
          </a:p>
          <a:p>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The MAE extraction was performed on a CEM MARS 5 Microwave Accelerated Reaction System (CEM Corporation, Matthews, NC, USA). Before usage, the extraction cylinders were rinsed with n-hexane, followed by acetone. Each sample of fish was mixed with 1.5 g anhydrous sodium sulfate powder, and then loaded into their respective extraction cylinder. 30 mL n-hexane/acetone (1:1, v/v) was added and the extraction was performed. The condition was as follows: the temperature was ramped to 115ºC in 10 min and held for 15 min, then cooled down in 20 min; microwave power was 1200W. </a:t>
            </a:r>
            <a:endParaRPr lang="en-US" dirty="0"/>
          </a:p>
        </p:txBody>
      </p:sp>
      <p:sp>
        <p:nvSpPr>
          <p:cNvPr id="26" name="Rectangle 25">
            <a:extLst>
              <a:ext uri="{FF2B5EF4-FFF2-40B4-BE49-F238E27FC236}">
                <a16:creationId xmlns:a16="http://schemas.microsoft.com/office/drawing/2014/main" id="{08A899B1-5848-C3C3-ABF8-8DF25A7AEB3F}"/>
              </a:ext>
            </a:extLst>
          </p:cNvPr>
          <p:cNvSpPr/>
          <p:nvPr/>
        </p:nvSpPr>
        <p:spPr>
          <a:xfrm>
            <a:off x="28419588" y="30856913"/>
            <a:ext cx="12536929" cy="1287032"/>
          </a:xfrm>
          <a:prstGeom prst="rect">
            <a:avLst/>
          </a:prstGeom>
          <a:gradFill flip="none" rotWithShape="1">
            <a:gsLst>
              <a:gs pos="0">
                <a:schemeClr val="accent1">
                  <a:lumMod val="5000"/>
                  <a:lumOff val="95000"/>
                  <a:alpha val="55000"/>
                </a:schemeClr>
              </a:gs>
              <a:gs pos="69000">
                <a:schemeClr val="bg2">
                  <a:lumMod val="90000"/>
                </a:schemeClr>
              </a:gs>
              <a:gs pos="100000">
                <a:schemeClr val="bg2">
                  <a:lumMod val="90000"/>
                </a:schemeClr>
              </a:gs>
            </a:gsLst>
            <a:lin ang="5400000" scaled="1"/>
            <a:tileRect/>
          </a:gra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500" b="1" dirty="0">
                <a:solidFill>
                  <a:schemeClr val="tx1"/>
                </a:solidFill>
              </a:rPr>
              <a:t>References</a:t>
            </a:r>
            <a:endParaRPr lang="fr-FR" sz="7500" b="1" dirty="0">
              <a:solidFill>
                <a:schemeClr val="tx1"/>
              </a:solidFill>
            </a:endParaRPr>
          </a:p>
        </p:txBody>
      </p:sp>
      <p:sp>
        <p:nvSpPr>
          <p:cNvPr id="29" name="TextBox 28">
            <a:extLst>
              <a:ext uri="{FF2B5EF4-FFF2-40B4-BE49-F238E27FC236}">
                <a16:creationId xmlns:a16="http://schemas.microsoft.com/office/drawing/2014/main" id="{9BE523D4-F8F8-39BF-3433-5928D5856BF3}"/>
              </a:ext>
            </a:extLst>
          </p:cNvPr>
          <p:cNvSpPr txBox="1"/>
          <p:nvPr/>
        </p:nvSpPr>
        <p:spPr>
          <a:xfrm>
            <a:off x="28715711" y="33095500"/>
            <a:ext cx="12397889" cy="10549363"/>
          </a:xfrm>
          <a:prstGeom prst="rect">
            <a:avLst/>
          </a:prstGeom>
          <a:noFill/>
        </p:spPr>
        <p:txBody>
          <a:bodyPr wrap="square" rtlCol="0">
            <a:spAutoFit/>
          </a:bodyPr>
          <a:lstStyle/>
          <a:p>
            <a:pPr marL="342900" marR="0" lvl="0" indent="-342900">
              <a:lnSpc>
                <a:spcPct val="107000"/>
              </a:lnSpc>
              <a:spcBef>
                <a:spcPts val="0"/>
              </a:spcBef>
              <a:spcAft>
                <a:spcPts val="0"/>
              </a:spcAft>
              <a:buFont typeface="+mj-lt"/>
              <a:buAutoNum type="arabicPeriod"/>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Plastics in the Ocean. </a:t>
            </a:r>
            <a:r>
              <a:rPr lang="en-US" sz="36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4"/>
              </a:rPr>
              <a:t>https://www.condorferries.co.uk/plastic-in-the-ocean- statistics#:~:text=There%20is%20now%205.25%20trillion,their%20way%20into%20our%20oceans</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a:t>
            </a:r>
          </a:p>
          <a:p>
            <a:pPr marL="342900" marR="0" lvl="0" indent="-342900">
              <a:lnSpc>
                <a:spcPct val="107000"/>
              </a:lnSpc>
              <a:spcBef>
                <a:spcPts val="0"/>
              </a:spcBef>
              <a:spcAft>
                <a:spcPts val="0"/>
              </a:spcAft>
              <a:buFont typeface="+mj-lt"/>
              <a:buAutoNum type="arabicPeriod"/>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Fish Freaking LOVE To Eat Plastic, And That's A Problem.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Huffpost</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5"/>
              </a:rPr>
              <a:t>Fish Freaking LOVE To Eat Plastic, And That's A Problem | HuffPost Impact</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a:t>
            </a:r>
          </a:p>
          <a:p>
            <a:pPr marL="342900" marR="0" lvl="0" indent="-342900">
              <a:lnSpc>
                <a:spcPct val="107000"/>
              </a:lnSpc>
              <a:spcBef>
                <a:spcPts val="0"/>
              </a:spcBef>
              <a:spcAft>
                <a:spcPts val="0"/>
              </a:spcAft>
              <a:buFont typeface="+mj-lt"/>
              <a:buAutoNum type="arabicPeriod"/>
            </a:pPr>
            <a:r>
              <a:rPr lang="en-US" sz="3600" dirty="0">
                <a:solidFill>
                  <a:srgbClr val="333333"/>
                </a:solidFill>
                <a:effectLst/>
                <a:latin typeface="Times New Roman" panose="02020603050405020304" pitchFamily="18" charset="0"/>
                <a:ea typeface="Calibri" panose="020F0502020204030204" pitchFamily="34" charset="0"/>
                <a:cs typeface="Times New Roman" panose="02020603050405020304" pitchFamily="18" charset="0"/>
              </a:rPr>
              <a:t>Liyanage, S., Acharya, S., Parajuli, P., </a:t>
            </a:r>
            <a:r>
              <a:rPr lang="en-US" sz="3600" dirty="0" err="1">
                <a:solidFill>
                  <a:srgbClr val="333333"/>
                </a:solidFill>
                <a:effectLst/>
                <a:latin typeface="Times New Roman" panose="02020603050405020304" pitchFamily="18" charset="0"/>
                <a:ea typeface="Calibri" panose="020F0502020204030204" pitchFamily="34" charset="0"/>
                <a:cs typeface="Times New Roman" panose="02020603050405020304" pitchFamily="18" charset="0"/>
              </a:rPr>
              <a:t>Shamshina</a:t>
            </a:r>
            <a:r>
              <a:rPr lang="en-US" sz="3600" dirty="0">
                <a:solidFill>
                  <a:srgbClr val="333333"/>
                </a:solidFill>
                <a:effectLst/>
                <a:latin typeface="Times New Roman" panose="02020603050405020304" pitchFamily="18" charset="0"/>
                <a:ea typeface="Calibri" panose="020F0502020204030204" pitchFamily="34" charset="0"/>
                <a:cs typeface="Times New Roman" panose="02020603050405020304" pitchFamily="18" charset="0"/>
              </a:rPr>
              <a:t>, J. L., &amp; Abidi, N. (2021). Production and Surface Modification of Cellulose Bioproducts. </a:t>
            </a:r>
            <a:r>
              <a:rPr lang="en-US" sz="3600" i="1" dirty="0">
                <a:solidFill>
                  <a:srgbClr val="333333"/>
                </a:solidFill>
                <a:effectLst/>
                <a:latin typeface="Times New Roman" panose="02020603050405020304" pitchFamily="18" charset="0"/>
                <a:ea typeface="Calibri" panose="020F0502020204030204" pitchFamily="34" charset="0"/>
                <a:cs typeface="Times New Roman" panose="02020603050405020304" pitchFamily="18" charset="0"/>
              </a:rPr>
              <a:t>Polymers (20734360)</a:t>
            </a:r>
            <a:r>
              <a:rPr lang="en-US" sz="3600" dirty="0">
                <a:solidFill>
                  <a:srgbClr val="333333"/>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i="1" dirty="0">
                <a:solidFill>
                  <a:srgbClr val="333333"/>
                </a:solidFill>
                <a:effectLst/>
                <a:latin typeface="Times New Roman" panose="02020603050405020304" pitchFamily="18" charset="0"/>
                <a:ea typeface="Calibri" panose="020F0502020204030204" pitchFamily="34" charset="0"/>
                <a:cs typeface="Times New Roman" panose="02020603050405020304" pitchFamily="18" charset="0"/>
              </a:rPr>
              <a:t>13</a:t>
            </a:r>
            <a:r>
              <a:rPr lang="en-US" sz="3600" dirty="0">
                <a:solidFill>
                  <a:srgbClr val="333333"/>
                </a:solidFill>
                <a:effectLst/>
                <a:latin typeface="Times New Roman" panose="02020603050405020304" pitchFamily="18" charset="0"/>
                <a:ea typeface="Calibri" panose="020F0502020204030204" pitchFamily="34" charset="0"/>
                <a:cs typeface="Times New Roman" panose="02020603050405020304" pitchFamily="18" charset="0"/>
              </a:rPr>
              <a:t>(19), 3433. </a:t>
            </a:r>
            <a:r>
              <a:rPr lang="en-US" sz="3600" dirty="0">
                <a:solidFill>
                  <a:srgbClr val="333333"/>
                </a:solidFill>
                <a:effectLst/>
                <a:latin typeface="Times New Roman" panose="02020603050405020304" pitchFamily="18" charset="0"/>
                <a:ea typeface="Calibri" panose="020F0502020204030204" pitchFamily="34" charset="0"/>
                <a:cs typeface="Times New Roman" panose="02020603050405020304" pitchFamily="18" charset="0"/>
                <a:hlinkClick r:id="rId6"/>
              </a:rPr>
              <a:t>https://doi.org/10.3390/polym13193433</a:t>
            </a:r>
            <a:endParaRPr lang="en-US" sz="3600" dirty="0">
              <a:solidFill>
                <a:srgbClr val="333333"/>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US" sz="3600" kern="100" dirty="0">
                <a:solidFill>
                  <a:srgbClr val="1A1A1A"/>
                </a:solidFill>
                <a:effectLst/>
                <a:latin typeface="Times New Roman" panose="02020603050405020304" pitchFamily="18" charset="0"/>
                <a:ea typeface="Calibri" panose="020F0502020204030204" pitchFamily="34" charset="0"/>
                <a:cs typeface="Times New Roman" panose="02020603050405020304" pitchFamily="18" charset="0"/>
              </a:rPr>
              <a:t>Britannica, The Editors of </a:t>
            </a:r>
            <a:r>
              <a:rPr lang="en-US" sz="3600" kern="100" dirty="0" err="1">
                <a:solidFill>
                  <a:srgbClr val="1A1A1A"/>
                </a:solidFill>
                <a:effectLst/>
                <a:latin typeface="Times New Roman" panose="02020603050405020304" pitchFamily="18" charset="0"/>
                <a:ea typeface="Calibri" panose="020F0502020204030204" pitchFamily="34" charset="0"/>
                <a:cs typeface="Times New Roman" panose="02020603050405020304" pitchFamily="18" charset="0"/>
              </a:rPr>
              <a:t>Encyclopaedia</a:t>
            </a:r>
            <a:r>
              <a:rPr lang="en-US" sz="3600" kern="100" dirty="0">
                <a:solidFill>
                  <a:srgbClr val="1A1A1A"/>
                </a:solidFill>
                <a:effectLst/>
                <a:latin typeface="Times New Roman" panose="02020603050405020304" pitchFamily="18" charset="0"/>
                <a:ea typeface="Calibri" panose="020F0502020204030204" pitchFamily="34" charset="0"/>
                <a:cs typeface="Times New Roman" panose="02020603050405020304" pitchFamily="18" charset="0"/>
              </a:rPr>
              <a:t>. "polymethyl methacrylate". </a:t>
            </a:r>
            <a:r>
              <a:rPr lang="en-US" sz="3600" i="1" kern="100" dirty="0">
                <a:effectLst/>
                <a:latin typeface="Times New Roman" panose="02020603050405020304" pitchFamily="18" charset="0"/>
                <a:ea typeface="Calibri" panose="020F0502020204030204" pitchFamily="34" charset="0"/>
                <a:cs typeface="Times New Roman" panose="02020603050405020304" pitchFamily="18" charset="0"/>
              </a:rPr>
              <a:t>Encyclopedia Britannica</a:t>
            </a:r>
            <a:r>
              <a:rPr lang="en-US" sz="3600" kern="100" dirty="0">
                <a:effectLst/>
                <a:latin typeface="Times New Roman" panose="02020603050405020304" pitchFamily="18" charset="0"/>
                <a:ea typeface="Calibri" panose="020F0502020204030204" pitchFamily="34" charset="0"/>
                <a:cs typeface="Times New Roman" panose="02020603050405020304" pitchFamily="18" charset="0"/>
              </a:rPr>
              <a:t>, 20 Mar. 2023</a:t>
            </a:r>
            <a:endParaRPr lang="en-US" sz="36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pP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Limonta</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G.,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Mancia</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 </a:t>
            </a:r>
            <a:r>
              <a:rPr lang="en-US" sz="3600" dirty="0" err="1">
                <a:effectLst/>
                <a:latin typeface="Times New Roman" panose="02020603050405020304" pitchFamily="18" charset="0"/>
                <a:ea typeface="Calibri" panose="020F0502020204030204" pitchFamily="34" charset="0"/>
                <a:cs typeface="Times New Roman" panose="02020603050405020304" pitchFamily="18" charset="0"/>
              </a:rPr>
              <a:t>Benkhalqui</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 et al. Microplastics induce transcriptional changes, immune response and behavioral alterations in adult zebrafish. Sci Rep 9, 15775 (2019). </a:t>
            </a:r>
            <a:r>
              <a:rPr lang="en-US" sz="36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7"/>
              </a:rPr>
              <a:t>https://doi.org/10.1038/s41598-019-52292-5</a:t>
            </a:r>
            <a:endParaRPr lang="en-US" sz="36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
        <p:nvSpPr>
          <p:cNvPr id="7" name="Rectangle 6"/>
          <p:cNvSpPr/>
          <p:nvPr/>
        </p:nvSpPr>
        <p:spPr>
          <a:xfrm>
            <a:off x="900966" y="31500429"/>
            <a:ext cx="11633555" cy="7294305"/>
          </a:xfrm>
          <a:prstGeom prst="rect">
            <a:avLst/>
          </a:prstGeom>
        </p:spPr>
        <p:txBody>
          <a:bodyPr wrap="square">
            <a:spAutoFit/>
          </a:bodyPr>
          <a:lstStyle/>
          <a:p>
            <a:pPr lvl="0"/>
            <a:r>
              <a:rPr lang="en-US" sz="3600" b="1" dirty="0">
                <a:solidFill>
                  <a:prstClr val="black"/>
                </a:solidFill>
                <a:latin typeface="Times New Roman" panose="02020603050405020304" pitchFamily="18" charset="0"/>
                <a:cs typeface="Times New Roman" panose="02020603050405020304" pitchFamily="18" charset="0"/>
              </a:rPr>
              <a:t>Materials</a:t>
            </a:r>
          </a:p>
          <a:p>
            <a:pPr lvl="0"/>
            <a:endParaRPr lang="en-US" sz="3600" b="1" dirty="0">
              <a:solidFill>
                <a:prstClr val="black"/>
              </a:solidFill>
              <a:latin typeface="Times New Roman" panose="02020603050405020304" pitchFamily="18" charset="0"/>
              <a:cs typeface="Times New Roman" panose="02020603050405020304" pitchFamily="18" charset="0"/>
            </a:endParaRPr>
          </a:p>
          <a:p>
            <a:pPr lvl="0"/>
            <a:r>
              <a:rPr lang="en-US" sz="3600" dirty="0">
                <a:solidFill>
                  <a:prstClr val="black"/>
                </a:solidFill>
                <a:latin typeface="Times New Roman" panose="02020603050405020304" pitchFamily="18" charset="0"/>
                <a:cs typeface="Times New Roman" panose="02020603050405020304" pitchFamily="18" charset="0"/>
              </a:rPr>
              <a:t>	PE and PMMA spheres (63-75 um diameter)  were purchased from Cospheric, Inc. (Santa Barbara, CA.).  PC particles (20 um diameter) were purchased from Millipore Sigma (</a:t>
            </a:r>
            <a:r>
              <a:rPr lang="en-US" sz="3600" dirty="0" err="1">
                <a:solidFill>
                  <a:prstClr val="black"/>
                </a:solidFill>
                <a:latin typeface="Times New Roman" panose="02020603050405020304" pitchFamily="18" charset="0"/>
                <a:cs typeface="Times New Roman" panose="02020603050405020304" pitchFamily="18" charset="0"/>
              </a:rPr>
              <a:t>Miwaukee</a:t>
            </a:r>
            <a:r>
              <a:rPr lang="en-US" sz="3600" dirty="0">
                <a:solidFill>
                  <a:prstClr val="black"/>
                </a:solidFill>
                <a:latin typeface="Times New Roman" panose="02020603050405020304" pitchFamily="18" charset="0"/>
                <a:cs typeface="Times New Roman" panose="02020603050405020304" pitchFamily="18" charset="0"/>
              </a:rPr>
              <a:t>, WI).  All plastics were sonicated in methyl tert-butyl ether (MTBE) for 10 minutes prior to use. </a:t>
            </a:r>
            <a:r>
              <a:rPr lang="en-US" sz="3600" dirty="0">
                <a:solidFill>
                  <a:prstClr val="black"/>
                </a:solidFill>
                <a:latin typeface="Times New Roman" panose="02020603050405020304" pitchFamily="18" charset="0"/>
                <a:ea typeface="CSongGB18030C-Light" panose="020A0304000101010101" pitchFamily="18" charset="-122"/>
                <a:cs typeface="Times New Roman" panose="02020603050405020304" pitchFamily="18" charset="0"/>
              </a:rPr>
              <a:t> 2,2’,5,5’-tetrachlorobiphenyl (PCB-052) and 2,2’,4,4’,5,5’-hexachlorobiphenyl (PCB-153) were purchased from </a:t>
            </a:r>
            <a:r>
              <a:rPr lang="en-US" sz="3600" dirty="0" err="1">
                <a:solidFill>
                  <a:prstClr val="black"/>
                </a:solidFill>
                <a:latin typeface="Times New Roman" panose="02020603050405020304" pitchFamily="18" charset="0"/>
                <a:ea typeface="CSongGB18030C-Light" panose="020A0304000101010101" pitchFamily="18" charset="-122"/>
                <a:cs typeface="Times New Roman" panose="02020603050405020304" pitchFamily="18" charset="0"/>
              </a:rPr>
              <a:t>Accustandard</a:t>
            </a:r>
            <a:r>
              <a:rPr lang="en-US" sz="3600" dirty="0">
                <a:solidFill>
                  <a:prstClr val="black"/>
                </a:solidFill>
                <a:latin typeface="Times New Roman" panose="02020603050405020304" pitchFamily="18" charset="0"/>
                <a:ea typeface="CSongGB18030C-Light" panose="020A0304000101010101" pitchFamily="18" charset="-122"/>
                <a:cs typeface="Times New Roman" panose="02020603050405020304" pitchFamily="18" charset="0"/>
              </a:rPr>
              <a:t> Inc (New Haven, CT) and used without further purification.  The structures of the PCBs are shown in Figure 1.  The structures of the polymers that make up the plastics used in this study are shown in Figure 2.</a:t>
            </a:r>
          </a:p>
        </p:txBody>
      </p:sp>
      <p:pic>
        <p:nvPicPr>
          <p:cNvPr id="24" name="Picture 23">
            <a:extLst>
              <a:ext uri="{FF2B5EF4-FFF2-40B4-BE49-F238E27FC236}">
                <a16:creationId xmlns:a16="http://schemas.microsoft.com/office/drawing/2014/main" id="{4B68EC62-1C6C-7020-393A-CAC15A7906FE}"/>
              </a:ext>
            </a:extLst>
          </p:cNvPr>
          <p:cNvPicPr>
            <a:picLocks noChangeAspect="1"/>
          </p:cNvPicPr>
          <p:nvPr/>
        </p:nvPicPr>
        <p:blipFill>
          <a:blip r:embed="rId8"/>
          <a:stretch>
            <a:fillRect/>
          </a:stretch>
        </p:blipFill>
        <p:spPr>
          <a:xfrm>
            <a:off x="14683582" y="6111000"/>
            <a:ext cx="11638233" cy="3881259"/>
          </a:xfrm>
          <a:prstGeom prst="rect">
            <a:avLst/>
          </a:prstGeom>
        </p:spPr>
      </p:pic>
      <p:sp>
        <p:nvSpPr>
          <p:cNvPr id="28" name="TextBox 27">
            <a:extLst>
              <a:ext uri="{FF2B5EF4-FFF2-40B4-BE49-F238E27FC236}">
                <a16:creationId xmlns:a16="http://schemas.microsoft.com/office/drawing/2014/main" id="{56ACD8C7-4601-AB39-82C0-F52025E26AF4}"/>
              </a:ext>
            </a:extLst>
          </p:cNvPr>
          <p:cNvSpPr txBox="1"/>
          <p:nvPr/>
        </p:nvSpPr>
        <p:spPr>
          <a:xfrm>
            <a:off x="15256829" y="10232489"/>
            <a:ext cx="11823700" cy="1754326"/>
          </a:xfrm>
          <a:prstGeom prst="rect">
            <a:avLst/>
          </a:prstGeom>
          <a:noFill/>
        </p:spPr>
        <p:txBody>
          <a:bodyPr wrap="square" rtlCol="0">
            <a:spAutoFit/>
          </a:bodyPr>
          <a:lstStyle/>
          <a:p>
            <a:pPr lvl="0" defTabSz="914400"/>
            <a:r>
              <a:rPr kumimoji="0" lang="en-US" sz="3600"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rPr>
              <a:t>Figure 1:</a:t>
            </a:r>
            <a:r>
              <a:rPr kumimoji="0" lang="en-US" sz="36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rPr>
              <a:t> Structures of the</a:t>
            </a:r>
            <a:r>
              <a:rPr kumimoji="0" lang="en-US" sz="3600" b="0" i="0" u="none" strike="noStrike" kern="0" cap="none" spc="0" normalizeH="0" noProof="0" dirty="0">
                <a:ln>
                  <a:noFill/>
                </a:ln>
                <a:solidFill>
                  <a:srgbClr val="000000"/>
                </a:solidFill>
                <a:effectLst/>
                <a:uLnTx/>
                <a:uFillTx/>
                <a:latin typeface="Times New Roman" panose="02020603050405020304" pitchFamily="18" charset="0"/>
                <a:ea typeface="Times New Roman" panose="02020603050405020304" pitchFamily="18" charset="0"/>
              </a:rPr>
              <a:t> PCBs used in this study </a:t>
            </a:r>
            <a:r>
              <a:rPr kumimoji="0" lang="en-US" sz="3600" b="1" i="0" u="none" strike="noStrike" kern="0" cap="none" spc="0" normalizeH="0" noProof="0" dirty="0">
                <a:ln>
                  <a:noFill/>
                </a:ln>
                <a:solidFill>
                  <a:srgbClr val="000000"/>
                </a:solidFill>
                <a:effectLst/>
                <a:uLnTx/>
                <a:uFillTx/>
                <a:latin typeface="Times New Roman" panose="02020603050405020304" pitchFamily="18" charset="0"/>
                <a:ea typeface="Times New Roman" panose="02020603050405020304" pitchFamily="18" charset="0"/>
              </a:rPr>
              <a:t>(1) </a:t>
            </a:r>
            <a:r>
              <a:rPr lang="en-US" sz="3600" dirty="0">
                <a:solidFill>
                  <a:prstClr val="black"/>
                </a:solidFill>
                <a:latin typeface="Times New Roman" panose="02020603050405020304" pitchFamily="18" charset="0"/>
                <a:ea typeface="CSongGB18030C-Light" panose="020A0304000101010101" pitchFamily="18" charset="-122"/>
                <a:cs typeface="Times New Roman" panose="02020603050405020304" pitchFamily="18" charset="0"/>
              </a:rPr>
              <a:t>2,2’,5,5’-tetrachlorobiphenyl (PCB-052)</a:t>
            </a:r>
            <a:r>
              <a:rPr kumimoji="0" lang="en-US" sz="36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rPr>
              <a:t> and </a:t>
            </a:r>
          </a:p>
          <a:p>
            <a:pPr lvl="0" defTabSz="914400"/>
            <a:r>
              <a:rPr kumimoji="0" lang="en-US" sz="3600"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rPr>
              <a:t>(2) </a:t>
            </a:r>
            <a:r>
              <a:rPr lang="en-US" sz="3600" dirty="0">
                <a:solidFill>
                  <a:prstClr val="black"/>
                </a:solidFill>
                <a:latin typeface="Times New Roman" panose="02020603050405020304" pitchFamily="18" charset="0"/>
                <a:ea typeface="CSongGB18030C-Light" panose="020A0304000101010101" pitchFamily="18" charset="-122"/>
                <a:cs typeface="Times New Roman" panose="02020603050405020304" pitchFamily="18" charset="0"/>
              </a:rPr>
              <a:t>2,2’,4,4’,5,5’-hexachlorobiphenyl (PCB-153).  </a:t>
            </a:r>
            <a:endParaRPr kumimoji="0" lang="en-US" sz="1800" b="0" i="0" u="none" strike="noStrike" kern="0" cap="none" spc="0" normalizeH="0" baseline="0" noProof="0" dirty="0">
              <a:ln>
                <a:noFill/>
              </a:ln>
              <a:solidFill>
                <a:prstClr val="black"/>
              </a:solidFill>
              <a:effectLst/>
              <a:uLnTx/>
              <a:uFillTx/>
            </a:endParaRPr>
          </a:p>
        </p:txBody>
      </p:sp>
      <p:pic>
        <p:nvPicPr>
          <p:cNvPr id="30" name="Picture 29">
            <a:extLst>
              <a:ext uri="{FF2B5EF4-FFF2-40B4-BE49-F238E27FC236}">
                <a16:creationId xmlns:a16="http://schemas.microsoft.com/office/drawing/2014/main" id="{76F6E6BC-B2C6-E84A-AF31-E510363D2433}"/>
              </a:ext>
            </a:extLst>
          </p:cNvPr>
          <p:cNvPicPr>
            <a:picLocks noChangeAspect="1"/>
          </p:cNvPicPr>
          <p:nvPr/>
        </p:nvPicPr>
        <p:blipFill>
          <a:blip r:embed="rId9"/>
          <a:stretch>
            <a:fillRect/>
          </a:stretch>
        </p:blipFill>
        <p:spPr>
          <a:xfrm>
            <a:off x="14230135" y="12318478"/>
            <a:ext cx="12545126" cy="3842010"/>
          </a:xfrm>
          <a:prstGeom prst="rect">
            <a:avLst/>
          </a:prstGeom>
        </p:spPr>
      </p:pic>
      <p:sp>
        <p:nvSpPr>
          <p:cNvPr id="31" name="TextBox 30">
            <a:extLst>
              <a:ext uri="{FF2B5EF4-FFF2-40B4-BE49-F238E27FC236}">
                <a16:creationId xmlns:a16="http://schemas.microsoft.com/office/drawing/2014/main" id="{56ACD8C7-4601-AB39-82C0-F52025E26AF4}"/>
              </a:ext>
            </a:extLst>
          </p:cNvPr>
          <p:cNvSpPr txBox="1"/>
          <p:nvPr/>
        </p:nvSpPr>
        <p:spPr>
          <a:xfrm>
            <a:off x="15256829" y="16420936"/>
            <a:ext cx="11823700" cy="175432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rPr>
              <a:t>Figure 2:</a:t>
            </a:r>
            <a:r>
              <a:rPr kumimoji="0" lang="en-US" sz="36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rPr>
              <a:t> Structures of plastic polymer monomers </a:t>
            </a:r>
            <a:r>
              <a:rPr kumimoji="0" lang="en-US" sz="3600"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rPr>
              <a:t>(1)</a:t>
            </a:r>
            <a:r>
              <a:rPr kumimoji="0" lang="en-US" sz="36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rPr>
              <a:t> polyethylene </a:t>
            </a:r>
            <a:r>
              <a:rPr kumimoji="0" lang="en-US" sz="3600"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rPr>
              <a:t>(2)</a:t>
            </a:r>
            <a:r>
              <a:rPr kumimoji="0" lang="en-US" sz="36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rPr>
              <a:t> </a:t>
            </a:r>
            <a:r>
              <a:rPr kumimoji="0" lang="en-US" sz="3600" b="0" i="0" u="none" strike="noStrike" kern="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rPr>
              <a:t>polycellulose</a:t>
            </a:r>
            <a:r>
              <a:rPr kumimoji="0" lang="en-US" sz="36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rPr>
              <a:t> and </a:t>
            </a:r>
            <a:r>
              <a:rPr kumimoji="0" lang="en-US" sz="3600"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rPr>
              <a:t>(3) </a:t>
            </a:r>
            <a:r>
              <a:rPr kumimoji="0" lang="en-US" sz="3600" b="0" i="0" u="none" strike="noStrike" kern="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rPr>
              <a:t>polymethyl</a:t>
            </a:r>
            <a:r>
              <a:rPr kumimoji="0" lang="en-US" sz="36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rPr>
              <a:t> methacrylate.</a:t>
            </a:r>
            <a:endParaRPr kumimoji="0" lang="en-US" sz="3600" b="0" i="0" u="none" strike="noStrike" kern="0" cap="none" spc="0" normalizeH="0" baseline="0" noProof="0" dirty="0">
              <a:ln>
                <a:noFill/>
              </a:ln>
              <a:solidFill>
                <a:prstClr val="black"/>
              </a:solidFill>
              <a:effectLst/>
              <a:uLnTx/>
              <a:uFillTx/>
            </a:endParaRPr>
          </a:p>
        </p:txBody>
      </p:sp>
      <p:sp>
        <p:nvSpPr>
          <p:cNvPr id="8" name="Rectangle 7"/>
          <p:cNvSpPr/>
          <p:nvPr/>
        </p:nvSpPr>
        <p:spPr>
          <a:xfrm>
            <a:off x="27463525" y="6585336"/>
            <a:ext cx="13719596" cy="7294305"/>
          </a:xfrm>
          <a:prstGeom prst="rect">
            <a:avLst/>
          </a:prstGeom>
        </p:spPr>
        <p:txBody>
          <a:bodyPr wrap="square">
            <a:spAutoFit/>
          </a:bodyPr>
          <a:lstStyle/>
          <a:p>
            <a:pPr lvl="0"/>
            <a:r>
              <a:rPr lang="en-US" sz="3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After extraction, the matrices and solvent were separated by centrifugation and then the solvent was decanted into a graduated glass volumetric bottle. The  extracts were evaporated overnight and then dissolved in 100 mL of hexane. The hexane was combined with acidic silica gel was and shaken thoroughly for a few minutes. The solution was then passed through a series of four columns.  First, the sample was passed through an anhydrous sodium sulfate column. The sample was then passed through an acidic silica gel column. The third column was acidic silica gel. The last column was a basic alumina column. After filtration through the basic alumina column, the column was eluted with 40 mL of n-hexane/DCM (1:1, v/v) into a 50 mL beaker, which was then evaporated to dryness using  nitrogen gas. The residue was dissolved in 100 </a:t>
            </a:r>
            <a:r>
              <a:rPr lang="en-US" sz="3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ul</a:t>
            </a:r>
            <a:r>
              <a:rPr lang="en-US" sz="3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of </a:t>
            </a:r>
            <a:r>
              <a:rPr lang="en-US" sz="3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nonane</a:t>
            </a:r>
            <a:r>
              <a:rPr lang="en-US" sz="3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in </a:t>
            </a:r>
            <a:r>
              <a:rPr lang="en-US" sz="3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autosampler</a:t>
            </a:r>
            <a:r>
              <a:rPr lang="en-US" sz="3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vial for analysis by GC/MS.</a:t>
            </a:r>
            <a:endParaRPr lang="en-US" dirty="0">
              <a:solidFill>
                <a:prstClr val="black"/>
              </a:solidFill>
            </a:endParaRPr>
          </a:p>
        </p:txBody>
      </p:sp>
      <p:sp>
        <p:nvSpPr>
          <p:cNvPr id="33" name="Rectangle 32">
            <a:extLst>
              <a:ext uri="{FF2B5EF4-FFF2-40B4-BE49-F238E27FC236}">
                <a16:creationId xmlns:a16="http://schemas.microsoft.com/office/drawing/2014/main" id="{9A9B1E2C-CF6A-66F8-79F3-22CD3CEF3580}"/>
              </a:ext>
            </a:extLst>
          </p:cNvPr>
          <p:cNvSpPr/>
          <p:nvPr/>
        </p:nvSpPr>
        <p:spPr>
          <a:xfrm>
            <a:off x="27675282" y="14374773"/>
            <a:ext cx="12644149" cy="1287034"/>
          </a:xfrm>
          <a:prstGeom prst="rect">
            <a:avLst/>
          </a:prstGeom>
          <a:gradFill flip="none" rotWithShape="1">
            <a:gsLst>
              <a:gs pos="0">
                <a:schemeClr val="accent1">
                  <a:lumMod val="5000"/>
                  <a:lumOff val="95000"/>
                  <a:alpha val="55000"/>
                </a:schemeClr>
              </a:gs>
              <a:gs pos="69000">
                <a:schemeClr val="bg2">
                  <a:lumMod val="90000"/>
                </a:schemeClr>
              </a:gs>
              <a:gs pos="100000">
                <a:schemeClr val="bg2">
                  <a:lumMod val="90000"/>
                </a:schemeClr>
              </a:gs>
            </a:gsLst>
            <a:lin ang="5400000" scaled="1"/>
            <a:tileRect/>
          </a:gra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500" b="1" dirty="0">
                <a:solidFill>
                  <a:schemeClr val="tx1"/>
                </a:solidFill>
              </a:rPr>
              <a:t>Results</a:t>
            </a:r>
            <a:endParaRPr lang="fr-FR" sz="7500" b="1" dirty="0">
              <a:solidFill>
                <a:schemeClr val="tx1"/>
              </a:solidFill>
            </a:endParaRPr>
          </a:p>
        </p:txBody>
      </p:sp>
      <p:sp>
        <p:nvSpPr>
          <p:cNvPr id="34" name="TextBox 33">
            <a:extLst>
              <a:ext uri="{FF2B5EF4-FFF2-40B4-BE49-F238E27FC236}">
                <a16:creationId xmlns:a16="http://schemas.microsoft.com/office/drawing/2014/main" id="{0681F1C5-0251-C991-4AE3-1DAC025F4BD9}"/>
              </a:ext>
            </a:extLst>
          </p:cNvPr>
          <p:cNvSpPr txBox="1"/>
          <p:nvPr/>
        </p:nvSpPr>
        <p:spPr>
          <a:xfrm>
            <a:off x="28167108" y="16098207"/>
            <a:ext cx="12436322" cy="2031325"/>
          </a:xfrm>
          <a:prstGeom prst="rect">
            <a:avLst/>
          </a:prstGeom>
          <a:noFill/>
        </p:spPr>
        <p:txBody>
          <a:bodyPr wrap="square" rtlCol="0">
            <a:spAutoFit/>
          </a:bodyPr>
          <a:lstStyle/>
          <a:p>
            <a:r>
              <a:rPr lang="en-US" sz="3600" dirty="0">
                <a:latin typeface="Times New Roman" panose="02020603050405020304" pitchFamily="18" charset="0"/>
                <a:cs typeface="Times New Roman" panose="02020603050405020304" pitchFamily="18" charset="0"/>
              </a:rPr>
              <a:t>GC/MS analysis shows we were successful in extracting the PCBs from the fish tissue.  Figure 4 shows overlaid chromatograms of six different individual samples.</a:t>
            </a:r>
          </a:p>
          <a:p>
            <a:r>
              <a:rPr lang="en-US" dirty="0"/>
              <a:t>                                                                            e</a:t>
            </a:r>
          </a:p>
        </p:txBody>
      </p:sp>
      <p:pic>
        <p:nvPicPr>
          <p:cNvPr id="11" name="Picture 10"/>
          <p:cNvPicPr>
            <a:picLocks noChangeAspect="1"/>
          </p:cNvPicPr>
          <p:nvPr/>
        </p:nvPicPr>
        <p:blipFill>
          <a:blip r:embed="rId10"/>
          <a:stretch>
            <a:fillRect/>
          </a:stretch>
        </p:blipFill>
        <p:spPr>
          <a:xfrm>
            <a:off x="28264792" y="18285243"/>
            <a:ext cx="11465128" cy="4125709"/>
          </a:xfrm>
          <a:prstGeom prst="rect">
            <a:avLst/>
          </a:prstGeom>
        </p:spPr>
      </p:pic>
      <p:sp>
        <p:nvSpPr>
          <p:cNvPr id="14" name="Rectangle 13"/>
          <p:cNvSpPr/>
          <p:nvPr/>
        </p:nvSpPr>
        <p:spPr>
          <a:xfrm>
            <a:off x="28419588" y="22733435"/>
            <a:ext cx="11155536" cy="3970318"/>
          </a:xfrm>
          <a:prstGeom prst="rect">
            <a:avLst/>
          </a:prstGeom>
        </p:spPr>
        <p:txBody>
          <a:bodyPr wrap="square">
            <a:spAutoFit/>
          </a:bodyPr>
          <a:lstStyle/>
          <a:p>
            <a:pPr lvl="0"/>
            <a:r>
              <a:rPr lang="en-US" sz="3600" b="1" dirty="0">
                <a:solidFill>
                  <a:srgbClr val="000000"/>
                </a:solidFill>
                <a:latin typeface="Times New Roman" panose="02020603050405020304" pitchFamily="18" charset="0"/>
                <a:ea typeface="Calibri" panose="020F0502020204030204" pitchFamily="34" charset="0"/>
              </a:rPr>
              <a:t>Figure 4:  </a:t>
            </a:r>
            <a:r>
              <a:rPr lang="en-US" sz="3600" dirty="0">
                <a:solidFill>
                  <a:srgbClr val="000000"/>
                </a:solidFill>
                <a:latin typeface="Times New Roman" panose="02020603050405020304" pitchFamily="18" charset="0"/>
                <a:ea typeface="Calibri" panose="020F0502020204030204" pitchFamily="34" charset="0"/>
              </a:rPr>
              <a:t>GC/MS chromatograms (overlaid) showing the relative amounts of PCB-052 (</a:t>
            </a:r>
            <a:r>
              <a:rPr lang="en-US" sz="3600" dirty="0" err="1">
                <a:solidFill>
                  <a:srgbClr val="000000"/>
                </a:solidFill>
                <a:latin typeface="Times New Roman" panose="02020603050405020304" pitchFamily="18" charset="0"/>
                <a:ea typeface="Calibri" panose="020F0502020204030204" pitchFamily="34" charset="0"/>
              </a:rPr>
              <a:t>Rt</a:t>
            </a:r>
            <a:r>
              <a:rPr lang="en-US" sz="3600" dirty="0">
                <a:solidFill>
                  <a:srgbClr val="000000"/>
                </a:solidFill>
                <a:latin typeface="Times New Roman" panose="02020603050405020304" pitchFamily="18" charset="0"/>
                <a:ea typeface="Calibri" panose="020F0502020204030204" pitchFamily="34" charset="0"/>
              </a:rPr>
              <a:t> 10.3 minutes) and PCB-153 (</a:t>
            </a:r>
            <a:r>
              <a:rPr lang="en-US" sz="3600" dirty="0" err="1">
                <a:solidFill>
                  <a:srgbClr val="000000"/>
                </a:solidFill>
                <a:latin typeface="Times New Roman" panose="02020603050405020304" pitchFamily="18" charset="0"/>
                <a:ea typeface="Calibri" panose="020F0502020204030204" pitchFamily="34" charset="0"/>
              </a:rPr>
              <a:t>Rt</a:t>
            </a:r>
            <a:r>
              <a:rPr lang="en-US" sz="3600" dirty="0">
                <a:solidFill>
                  <a:srgbClr val="000000"/>
                </a:solidFill>
                <a:latin typeface="Times New Roman" panose="02020603050405020304" pitchFamily="18" charset="0"/>
                <a:ea typeface="Calibri" panose="020F0502020204030204" pitchFamily="34" charset="0"/>
              </a:rPr>
              <a:t> 12.45 minutes) absorbed to the three different plastic particles in this study.  The yellow trace represents </a:t>
            </a:r>
            <a:r>
              <a:rPr lang="en-US" sz="3600" dirty="0" err="1">
                <a:solidFill>
                  <a:srgbClr val="000000"/>
                </a:solidFill>
                <a:latin typeface="Times New Roman" panose="02020603050405020304" pitchFamily="18" charset="0"/>
                <a:ea typeface="Calibri" panose="020F0502020204030204" pitchFamily="34" charset="0"/>
              </a:rPr>
              <a:t>polycellulose</a:t>
            </a:r>
            <a:r>
              <a:rPr lang="en-US" sz="3600" dirty="0">
                <a:solidFill>
                  <a:srgbClr val="000000"/>
                </a:solidFill>
                <a:latin typeface="Times New Roman" panose="02020603050405020304" pitchFamily="18" charset="0"/>
                <a:ea typeface="Calibri" panose="020F0502020204030204" pitchFamily="34" charset="0"/>
              </a:rPr>
              <a:t>, the green trace represents polymethylmethacrylate, and blue trace represents polyethylene.   </a:t>
            </a:r>
          </a:p>
        </p:txBody>
      </p:sp>
      <p:sp>
        <p:nvSpPr>
          <p:cNvPr id="36" name="Rectangle 35"/>
          <p:cNvSpPr/>
          <p:nvPr/>
        </p:nvSpPr>
        <p:spPr>
          <a:xfrm>
            <a:off x="28419588" y="27354832"/>
            <a:ext cx="11155536" cy="2308324"/>
          </a:xfrm>
          <a:prstGeom prst="rect">
            <a:avLst/>
          </a:prstGeom>
        </p:spPr>
        <p:txBody>
          <a:bodyPr wrap="square">
            <a:spAutoFit/>
          </a:bodyPr>
          <a:lstStyle/>
          <a:p>
            <a:pPr lvl="0"/>
            <a:r>
              <a:rPr lang="en-US" sz="3600" dirty="0">
                <a:solidFill>
                  <a:srgbClr val="000000"/>
                </a:solidFill>
                <a:latin typeface="Times New Roman" panose="02020603050405020304" pitchFamily="18" charset="0"/>
                <a:ea typeface="Calibri" panose="020F0502020204030204" pitchFamily="34" charset="0"/>
              </a:rPr>
              <a:t>The control sample containing only zebrafish did not give any detectable PCB signal.  Fish exposed to PCBs without any plastic present did not give as abundant PCB signals as the zebrafish exposed to plastics.</a:t>
            </a:r>
          </a:p>
        </p:txBody>
      </p:sp>
    </p:spTree>
    <p:extLst>
      <p:ext uri="{BB962C8B-B14F-4D97-AF65-F5344CB8AC3E}">
        <p14:creationId xmlns:p14="http://schemas.microsoft.com/office/powerpoint/2010/main" val="309973605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3487</TotalTime>
  <Words>1389</Words>
  <Application>Microsoft Office PowerPoint</Application>
  <PresentationFormat>Custom</PresentationFormat>
  <Paragraphs>62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Photolysis of Emerging Contaminants Absorbed on Plastic Debris in an Aqueous Environment Angeline Alag, Grace Bell, Xiolmara Martinez, Paul Chiarelli, OTHER COLLABORATORS</dc:title>
  <dc:creator>Grace</dc:creator>
  <cp:lastModifiedBy>Heba Hussain</cp:lastModifiedBy>
  <cp:revision>132</cp:revision>
  <dcterms:created xsi:type="dcterms:W3CDTF">2019-04-03T20:15:55Z</dcterms:created>
  <dcterms:modified xsi:type="dcterms:W3CDTF">2023-04-18T22:48:31Z</dcterms:modified>
</cp:coreProperties>
</file>