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6"/>
  </p:notesMasterIdLst>
  <p:handoutMasterIdLst>
    <p:handoutMasterId r:id="rId7"/>
  </p:handoutMasterIdLst>
  <p:sldIdLst>
    <p:sldId id="256" r:id="rId5"/>
  </p:sldIdLst>
  <p:sldSz cx="38404800" cy="38404800"/>
  <p:notesSz cx="6858000" cy="9144000"/>
  <p:defaultTex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15:guide id="1" pos="12096" userDrawn="1">
          <p15:clr>
            <a:srgbClr val="A4A3A4"/>
          </p15:clr>
        </p15:guide>
        <p15:guide id="2" orient="horz" pos="12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E55B0F-0874-4689-A835-42A151D8B4F6}" v="78" dt="2023-04-18T08:32:13.5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99" autoAdjust="0"/>
    <p:restoredTop sz="94660"/>
  </p:normalViewPr>
  <p:slideViewPr>
    <p:cSldViewPr>
      <p:cViewPr varScale="1">
        <p:scale>
          <a:sx n="19" d="100"/>
          <a:sy n="19" d="100"/>
        </p:scale>
        <p:origin x="2784" y="132"/>
      </p:cViewPr>
      <p:guideLst>
        <p:guide pos="12096"/>
        <p:guide orient="horz" pos="12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1E8DE2-C0CD-01CF-C12F-025FE9281D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Exploring Sikhism: History, Culture, &amp; Traditions</a:t>
            </a:r>
          </a:p>
        </p:txBody>
      </p:sp>
      <p:sp>
        <p:nvSpPr>
          <p:cNvPr id="3" name="Date Placeholder 2">
            <a:extLst>
              <a:ext uri="{FF2B5EF4-FFF2-40B4-BE49-F238E27FC236}">
                <a16:creationId xmlns:a16="http://schemas.microsoft.com/office/drawing/2014/main" id="{9B6442F6-8B3D-29E2-0516-1C51C7868D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5B67A6-1898-4798-8A49-8B950ADC8ADE}" type="datetimeFigureOut">
              <a:rPr lang="en-US" smtClean="0"/>
              <a:t>4/29/2023</a:t>
            </a:fld>
            <a:endParaRPr lang="en-US"/>
          </a:p>
        </p:txBody>
      </p:sp>
      <p:sp>
        <p:nvSpPr>
          <p:cNvPr id="4" name="Footer Placeholder 3">
            <a:extLst>
              <a:ext uri="{FF2B5EF4-FFF2-40B4-BE49-F238E27FC236}">
                <a16:creationId xmlns:a16="http://schemas.microsoft.com/office/drawing/2014/main" id="{92516444-6C2A-583A-16D2-4CC325C313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22CB60-7A9D-56A2-F700-C934C06DF4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3A114A-8DBE-4D01-BDFB-AF3341316C58}" type="slidenum">
              <a:rPr lang="en-US" smtClean="0"/>
              <a:t>‹#›</a:t>
            </a:fld>
            <a:endParaRPr lang="en-US"/>
          </a:p>
        </p:txBody>
      </p:sp>
    </p:spTree>
    <p:extLst>
      <p:ext uri="{BB962C8B-B14F-4D97-AF65-F5344CB8AC3E}">
        <p14:creationId xmlns:p14="http://schemas.microsoft.com/office/powerpoint/2010/main" val="229865955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Exploring Sikhism: History, Culture, &amp; Traditions</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06B0-48E4-4DA6-BD3F-254B08A361B0}" type="datetimeFigureOut">
              <a:rPr lang="en-US" smtClean="0"/>
              <a:t>4/29/2023</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871726-F5FB-49BE-A3F3-DD83A65EA9F9}" type="slidenum">
              <a:rPr lang="en-US" smtClean="0"/>
              <a:t>‹#›</a:t>
            </a:fld>
            <a:endParaRPr lang="en-US"/>
          </a:p>
        </p:txBody>
      </p:sp>
    </p:spTree>
    <p:extLst>
      <p:ext uri="{BB962C8B-B14F-4D97-AF65-F5344CB8AC3E}">
        <p14:creationId xmlns:p14="http://schemas.microsoft.com/office/powerpoint/2010/main" val="126003835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6285233"/>
            <a:ext cx="32644080" cy="1337056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4800600" y="20171413"/>
            <a:ext cx="28803600" cy="9272267"/>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022F2F-1DFB-4495-9929-91AA1C47FA66}"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168491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022F2F-1DFB-4495-9929-91AA1C47FA66}"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266050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7" y="2044700"/>
            <a:ext cx="8281035" cy="3254629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640332" y="2044700"/>
            <a:ext cx="24363045" cy="325462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022F2F-1DFB-4495-9929-91AA1C47FA66}"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124678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022F2F-1DFB-4495-9929-91AA1C47FA66}"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4229677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30" y="9574541"/>
            <a:ext cx="33124140" cy="15975327"/>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2620330" y="25701001"/>
            <a:ext cx="33124140" cy="8401047"/>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022F2F-1DFB-4495-9929-91AA1C47FA66}"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3805993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640330" y="10223500"/>
            <a:ext cx="1632204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442430" y="10223500"/>
            <a:ext cx="1632204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022F2F-1DFB-4495-9929-91AA1C47FA66}"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403229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044708"/>
            <a:ext cx="33124140" cy="742315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45336" y="9414513"/>
            <a:ext cx="16247028" cy="461390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2645336" y="14028420"/>
            <a:ext cx="16247028"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9442432" y="9414513"/>
            <a:ext cx="16327042" cy="461390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19442432" y="14028420"/>
            <a:ext cx="16327042"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022F2F-1DFB-4495-9929-91AA1C47FA66}" type="datetimeFigureOut">
              <a:rPr lang="en-US" smtClean="0"/>
              <a:t>4/29/2023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1746953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022F2F-1DFB-4495-9929-91AA1C47FA66}" type="datetimeFigureOut">
              <a:rPr lang="en-US" smtClean="0"/>
              <a:t>4/29/2023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897962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22F2F-1DFB-4495-9929-91AA1C47FA66}" type="datetimeFigureOut">
              <a:rPr lang="en-US" smtClean="0"/>
              <a:t>4/29/2023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625168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560320"/>
            <a:ext cx="12386548" cy="896112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16327042" y="5529588"/>
            <a:ext cx="19442430" cy="272923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645332" y="11521440"/>
            <a:ext cx="12386548" cy="21344893"/>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9C022F2F-1DFB-4495-9929-91AA1C47FA66}"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2901352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560320"/>
            <a:ext cx="12386548" cy="896112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6327042" y="5529588"/>
            <a:ext cx="19442430" cy="272923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2645332" y="11521440"/>
            <a:ext cx="12386548" cy="21344893"/>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9C022F2F-1DFB-4495-9929-91AA1C47FA66}"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222459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2044708"/>
            <a:ext cx="33124140" cy="742315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40330" y="10223500"/>
            <a:ext cx="33124140" cy="243674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40330" y="35595568"/>
            <a:ext cx="8641080" cy="2044700"/>
          </a:xfrm>
          <a:prstGeom prst="rect">
            <a:avLst/>
          </a:prstGeom>
        </p:spPr>
        <p:txBody>
          <a:bodyPr vert="horz" lIns="91440" tIns="45720" rIns="91440" bIns="45720" rtlCol="0" anchor="ctr"/>
          <a:lstStyle>
            <a:lvl1pPr algn="l">
              <a:defRPr sz="5040">
                <a:solidFill>
                  <a:schemeClr val="tx1">
                    <a:tint val="75000"/>
                  </a:schemeClr>
                </a:solidFill>
              </a:defRPr>
            </a:lvl1pPr>
          </a:lstStyle>
          <a:p>
            <a:fld id="{9C022F2F-1DFB-4495-9929-91AA1C47FA66}" type="datetimeFigureOut">
              <a:rPr lang="en-US" smtClean="0"/>
              <a:t>4/29/2023</a:t>
            </a:fld>
            <a:endParaRPr lang="en-US"/>
          </a:p>
        </p:txBody>
      </p:sp>
      <p:sp>
        <p:nvSpPr>
          <p:cNvPr id="5" name="Footer Placeholder 4"/>
          <p:cNvSpPr>
            <a:spLocks noGrp="1"/>
          </p:cNvSpPr>
          <p:nvPr>
            <p:ph type="ftr" sz="quarter" idx="3"/>
          </p:nvPr>
        </p:nvSpPr>
        <p:spPr>
          <a:xfrm>
            <a:off x="12721590" y="35595568"/>
            <a:ext cx="12961620" cy="20447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123390" y="35595568"/>
            <a:ext cx="8641080" cy="2044700"/>
          </a:xfrm>
          <a:prstGeom prst="rect">
            <a:avLst/>
          </a:prstGeom>
        </p:spPr>
        <p:txBody>
          <a:bodyPr vert="horz" lIns="91440" tIns="45720" rIns="91440" bIns="45720" rtlCol="0" anchor="ctr"/>
          <a:lstStyle>
            <a:lvl1pPr algn="r">
              <a:defRPr sz="5040">
                <a:solidFill>
                  <a:schemeClr val="tx1">
                    <a:tint val="75000"/>
                  </a:schemeClr>
                </a:solidFill>
              </a:defRPr>
            </a:lvl1pPr>
          </a:lstStyle>
          <a:p>
            <a:fld id="{0061848D-EA57-4F60-9A14-854C5AAD08F2}" type="slidenum">
              <a:rPr lang="en-US" smtClean="0"/>
              <a:t>‹#›</a:t>
            </a:fld>
            <a:endParaRPr lang="en-US"/>
          </a:p>
        </p:txBody>
      </p:sp>
    </p:spTree>
    <p:extLst>
      <p:ext uri="{BB962C8B-B14F-4D97-AF65-F5344CB8AC3E}">
        <p14:creationId xmlns:p14="http://schemas.microsoft.com/office/powerpoint/2010/main" val="35200272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ommons.wikimedia.org/w/index.php?curid=126022184" TargetMode="External"/><Relationship Id="rId13" Type="http://schemas.openxmlformats.org/officeDocument/2006/relationships/image" Target="../media/image4.jpg"/><Relationship Id="rId3" Type="http://schemas.openxmlformats.org/officeDocument/2006/relationships/hyperlink" Target="https://www.flickr.com/photos/59151633@N00/2264667357" TargetMode="External"/><Relationship Id="rId7" Type="http://schemas.openxmlformats.org/officeDocument/2006/relationships/hyperlink" Target="https://unsplash.com/s/photos/golden-temple-amritsar?utm_source=unsplash&amp;utm_medium=referral&amp;utm_content=creditCopyText" TargetMode="External"/><Relationship Id="rId12"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unsplash.com/@dronemunda?utm_source=unsplash&amp;utm_medium=referral&amp;utm_content=creditCopyText" TargetMode="External"/><Relationship Id="rId11" Type="http://schemas.openxmlformats.org/officeDocument/2006/relationships/image" Target="../media/image2.jpg"/><Relationship Id="rId5" Type="http://schemas.openxmlformats.org/officeDocument/2006/relationships/hyperlink" Target="https://creativecommons.org/licenses/by/2.0/?ref=openverse" TargetMode="External"/><Relationship Id="rId15" Type="http://schemas.openxmlformats.org/officeDocument/2006/relationships/image" Target="../media/image6.jpg"/><Relationship Id="rId10" Type="http://schemas.openxmlformats.org/officeDocument/2006/relationships/hyperlink" Target="https://www.flickr.com/photos/86886834@N06" TargetMode="External"/><Relationship Id="rId4" Type="http://schemas.openxmlformats.org/officeDocument/2006/relationships/hyperlink" Target="https://www.flickr.com/photos/59151633@N00" TargetMode="External"/><Relationship Id="rId9" Type="http://schemas.openxmlformats.org/officeDocument/2006/relationships/hyperlink" Target="https://www.flickr.com/photos/86886834@N06/7979194083" TargetMode="External"/><Relationship Id="rId1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29FC58-7EEA-FDD1-7845-FA22D49F0644}"/>
              </a:ext>
            </a:extLst>
          </p:cNvPr>
          <p:cNvSpPr>
            <a:spLocks noChangeAspect="1"/>
          </p:cNvSpPr>
          <p:nvPr/>
        </p:nvSpPr>
        <p:spPr>
          <a:xfrm>
            <a:off x="457200" y="457200"/>
            <a:ext cx="37490400" cy="37490400"/>
          </a:xfrm>
          <a:prstGeom prst="rect">
            <a:avLst/>
          </a:prstGeom>
          <a:solidFill>
            <a:schemeClr val="bg1"/>
          </a:solidFill>
          <a:ln w="38100"/>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0F14F3B-8F77-45B2-081E-DF3446AD60B5}"/>
              </a:ext>
            </a:extLst>
          </p:cNvPr>
          <p:cNvSpPr txBox="1"/>
          <p:nvPr/>
        </p:nvSpPr>
        <p:spPr>
          <a:xfrm>
            <a:off x="457200" y="457200"/>
            <a:ext cx="37490400" cy="5167056"/>
          </a:xfrm>
          <a:prstGeom prst="rect">
            <a:avLst/>
          </a:prstGeom>
          <a:noFill/>
        </p:spPr>
        <p:txBody>
          <a:bodyPr wrap="square" rtlCol="0">
            <a:spAutoFit/>
          </a:bodyPr>
          <a:lstStyle/>
          <a:p>
            <a:pPr algn="ctr">
              <a:lnSpc>
                <a:spcPct val="150000"/>
              </a:lnSpc>
            </a:pPr>
            <a:r>
              <a:rPr lang="en-US" sz="9600" b="1" dirty="0">
                <a:effectLst/>
                <a:latin typeface="Arial" panose="020B0604020202020204" pitchFamily="34" charset="0"/>
                <a:cs typeface="Arial" panose="020B0604020202020204" pitchFamily="34" charset="0"/>
              </a:rPr>
              <a:t>Exploring Sikhism: History, Culture, &amp; Traditions</a:t>
            </a:r>
          </a:p>
          <a:p>
            <a:pPr algn="ctr">
              <a:lnSpc>
                <a:spcPct val="150000"/>
              </a:lnSpc>
            </a:pPr>
            <a:r>
              <a:rPr lang="en-US" sz="6600" b="1" dirty="0">
                <a:latin typeface="Arial" panose="020B0604020202020204" pitchFamily="34" charset="0"/>
                <a:cs typeface="Arial" panose="020B0604020202020204" pitchFamily="34" charset="0"/>
              </a:rPr>
              <a:t>Vernon D. Porio, Dr. Yarina Liston (Faculty Mentor)</a:t>
            </a:r>
          </a:p>
          <a:p>
            <a:pPr algn="ctr">
              <a:lnSpc>
                <a:spcPct val="150000"/>
              </a:lnSpc>
            </a:pPr>
            <a:r>
              <a:rPr lang="en-US" sz="6600" b="1" dirty="0">
                <a:latin typeface="Arial" panose="020B0604020202020204" pitchFamily="34" charset="0"/>
                <a:cs typeface="Arial" panose="020B0604020202020204" pitchFamily="34" charset="0"/>
              </a:rPr>
              <a:t>THEO 299 Religions of Asia | Loyola University Chicago</a:t>
            </a:r>
          </a:p>
        </p:txBody>
      </p:sp>
      <p:cxnSp>
        <p:nvCxnSpPr>
          <p:cNvPr id="6" name="Straight Connector 5">
            <a:extLst>
              <a:ext uri="{FF2B5EF4-FFF2-40B4-BE49-F238E27FC236}">
                <a16:creationId xmlns:a16="http://schemas.microsoft.com/office/drawing/2014/main" id="{59D1C1C9-0112-9D0A-715E-22682F1D0220}"/>
              </a:ext>
            </a:extLst>
          </p:cNvPr>
          <p:cNvCxnSpPr/>
          <p:nvPr/>
        </p:nvCxnSpPr>
        <p:spPr>
          <a:xfrm>
            <a:off x="457200" y="5676130"/>
            <a:ext cx="37490400" cy="0"/>
          </a:xfrm>
          <a:prstGeom prst="line">
            <a:avLst/>
          </a:prstGeom>
          <a:ln w="254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logo&#10;&#10;Description automatically generated">
            <a:extLst>
              <a:ext uri="{FF2B5EF4-FFF2-40B4-BE49-F238E27FC236}">
                <a16:creationId xmlns:a16="http://schemas.microsoft.com/office/drawing/2014/main" id="{AE0D6D23-FCDE-19A8-E760-66AED2CC0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87716"/>
            <a:ext cx="5784919" cy="4191746"/>
          </a:xfrm>
          <a:prstGeom prst="rect">
            <a:avLst/>
          </a:prstGeom>
        </p:spPr>
      </p:pic>
      <p:sp>
        <p:nvSpPr>
          <p:cNvPr id="14" name="Rectangle: Rounded Corners 13">
            <a:extLst>
              <a:ext uri="{FF2B5EF4-FFF2-40B4-BE49-F238E27FC236}">
                <a16:creationId xmlns:a16="http://schemas.microsoft.com/office/drawing/2014/main" id="{EC3A6074-1AF2-E0E1-2364-B720C82B918C}"/>
              </a:ext>
            </a:extLst>
          </p:cNvPr>
          <p:cNvSpPr/>
          <p:nvPr/>
        </p:nvSpPr>
        <p:spPr>
          <a:xfrm>
            <a:off x="1104903" y="6168604"/>
            <a:ext cx="11353800" cy="8271484"/>
          </a:xfrm>
          <a:prstGeom prst="round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9B536F6A-E812-C13D-8E57-FCAB591711A0}"/>
              </a:ext>
            </a:extLst>
          </p:cNvPr>
          <p:cNvSpPr txBox="1"/>
          <p:nvPr/>
        </p:nvSpPr>
        <p:spPr>
          <a:xfrm>
            <a:off x="1104904" y="6168603"/>
            <a:ext cx="11353800" cy="6458435"/>
          </a:xfrm>
          <a:prstGeom prst="rect">
            <a:avLst/>
          </a:prstGeom>
          <a:noFill/>
        </p:spPr>
        <p:txBody>
          <a:bodyPr wrap="square" rtlCol="0">
            <a:spAutoFit/>
          </a:bodyPr>
          <a:lstStyle/>
          <a:p>
            <a:pPr algn="ctr"/>
            <a:r>
              <a:rPr lang="en-US" sz="5800" b="1" dirty="0">
                <a:latin typeface="Arial" panose="020B0604020202020204" pitchFamily="34" charset="0"/>
                <a:cs typeface="Arial" panose="020B0604020202020204" pitchFamily="34" charset="0"/>
              </a:rPr>
              <a:t>Abstract</a:t>
            </a:r>
          </a:p>
          <a:p>
            <a:pPr>
              <a:lnSpc>
                <a:spcPct val="150000"/>
              </a:lnSpc>
            </a:pPr>
            <a:r>
              <a:rPr lang="en-US" sz="2800" dirty="0">
                <a:latin typeface="Arial" panose="020B0604020202020204" pitchFamily="34" charset="0"/>
                <a:cs typeface="Arial" panose="020B0604020202020204" pitchFamily="34" charset="0"/>
              </a:rPr>
              <a:t>Sikhism has numerous rich cultural traditions and a deeply rooted history surrounding the religion. This poster presentation will delve into the identities and values of the Sikhs, exploring how their practices and customs are important to them. The audience will explore the origin of the Sikhs, their articles of faith, and their religious traditions to understand Sikhism and learn how these aspects reflect their beliefs. </a:t>
            </a: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8748EFF5-C0A3-8F71-12E5-1E04CECC3648}"/>
              </a:ext>
            </a:extLst>
          </p:cNvPr>
          <p:cNvSpPr/>
          <p:nvPr/>
        </p:nvSpPr>
        <p:spPr>
          <a:xfrm>
            <a:off x="25755602" y="6168602"/>
            <a:ext cx="11353800" cy="11272759"/>
          </a:xfrm>
          <a:prstGeom prst="round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DF560BB9-612C-9834-E107-FA22436DF8D4}"/>
              </a:ext>
            </a:extLst>
          </p:cNvPr>
          <p:cNvSpPr/>
          <p:nvPr/>
        </p:nvSpPr>
        <p:spPr>
          <a:xfrm>
            <a:off x="13525501" y="6168604"/>
            <a:ext cx="11353800" cy="8911254"/>
          </a:xfrm>
          <a:prstGeom prst="round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C5E095A-264A-5C39-640C-655EE5294294}"/>
              </a:ext>
            </a:extLst>
          </p:cNvPr>
          <p:cNvSpPr txBox="1"/>
          <p:nvPr/>
        </p:nvSpPr>
        <p:spPr>
          <a:xfrm>
            <a:off x="13525501" y="6185675"/>
            <a:ext cx="11353798" cy="9076972"/>
          </a:xfrm>
          <a:prstGeom prst="rect">
            <a:avLst/>
          </a:prstGeom>
          <a:noFill/>
        </p:spPr>
        <p:txBody>
          <a:bodyPr wrap="square" rtlCol="0">
            <a:spAutoFit/>
          </a:bodyPr>
          <a:lstStyle/>
          <a:p>
            <a:pPr algn="ctr"/>
            <a:r>
              <a:rPr lang="en-US" sz="5800" b="1" dirty="0">
                <a:latin typeface="Arial" panose="020B0604020202020204" pitchFamily="34" charset="0"/>
                <a:cs typeface="Arial" panose="020B0604020202020204" pitchFamily="34" charset="0"/>
              </a:rPr>
              <a:t>Introduction</a:t>
            </a:r>
          </a:p>
          <a:p>
            <a:pPr>
              <a:lnSpc>
                <a:spcPct val="150000"/>
              </a:lnSpc>
            </a:pPr>
            <a:r>
              <a:rPr lang="en-US" sz="2800" dirty="0">
                <a:latin typeface="Arial" panose="020B0604020202020204" pitchFamily="34" charset="0"/>
                <a:cs typeface="Arial" panose="020B0604020202020204" pitchFamily="34" charset="0"/>
              </a:rPr>
              <a:t>Founded by </a:t>
            </a:r>
            <a:r>
              <a:rPr lang="en-US" sz="2800" dirty="0" err="1">
                <a:latin typeface="Arial" panose="020B0604020202020204" pitchFamily="34" charset="0"/>
                <a:cs typeface="Arial" panose="020B0604020202020204" pitchFamily="34" charset="0"/>
              </a:rPr>
              <a:t>Gurū</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Nanāk</a:t>
            </a:r>
            <a:r>
              <a:rPr lang="en-US" sz="2800" dirty="0">
                <a:latin typeface="Arial" panose="020B0604020202020204" pitchFamily="34" charset="0"/>
                <a:cs typeface="Arial" panose="020B0604020202020204" pitchFamily="34" charset="0"/>
              </a:rPr>
              <a:t> Dev in 16th-century northwest India, Sikhism centers its faith around spiritual liberation in this lifetime through unwavering devotion and meditation to the Divine. Sikhs have many traditions associated with their identity and connection to their faith, the most notable being their five articles of faith and strength in unity as a community. As a monotheistic religion, Sikhs dedicate their livelihood to </a:t>
            </a:r>
            <a:r>
              <a:rPr lang="en-US" sz="2800" dirty="0" err="1">
                <a:latin typeface="Arial" panose="020B0604020202020204" pitchFamily="34" charset="0"/>
                <a:cs typeface="Arial" panose="020B0604020202020204" pitchFamily="34" charset="0"/>
              </a:rPr>
              <a:t>Akāl</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Purakah</a:t>
            </a:r>
            <a:r>
              <a:rPr lang="en-US" sz="2800" dirty="0">
                <a:latin typeface="Arial" panose="020B0604020202020204" pitchFamily="34" charset="0"/>
                <a:cs typeface="Arial" panose="020B0604020202020204" pitchFamily="34" charset="0"/>
              </a:rPr>
              <a:t>, the “Timeless One,” described as having no relation to humans, having no anthropomorphic form, and being the source of justice and love that permeates the universe. This presentation aims to inform participants of Sikh culture and the nature of the Sikh religion to understand their core values.</a:t>
            </a:r>
            <a:endParaRPr lang="en-US" sz="11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5ECF2296-1B72-D78B-C211-6EB6161DFE15}"/>
              </a:ext>
            </a:extLst>
          </p:cNvPr>
          <p:cNvSpPr txBox="1"/>
          <p:nvPr/>
        </p:nvSpPr>
        <p:spPr>
          <a:xfrm>
            <a:off x="25717500" y="6186481"/>
            <a:ext cx="11391902" cy="10882338"/>
          </a:xfrm>
          <a:prstGeom prst="rect">
            <a:avLst/>
          </a:prstGeom>
          <a:noFill/>
        </p:spPr>
        <p:txBody>
          <a:bodyPr wrap="square" rtlCol="0">
            <a:spAutoFit/>
          </a:bodyPr>
          <a:lstStyle/>
          <a:p>
            <a:pPr algn="ctr">
              <a:lnSpc>
                <a:spcPct val="150000"/>
              </a:lnSpc>
            </a:pPr>
            <a:r>
              <a:rPr lang="en-US" sz="5800" b="1" dirty="0">
                <a:latin typeface="Arial" panose="020B0604020202020204" pitchFamily="34" charset="0"/>
                <a:cs typeface="Arial" panose="020B0604020202020204" pitchFamily="34" charset="0"/>
              </a:rPr>
              <a:t>Methods &amp; Research Design</a:t>
            </a:r>
          </a:p>
          <a:p>
            <a:pPr>
              <a:lnSpc>
                <a:spcPct val="150000"/>
              </a:lnSpc>
            </a:pPr>
            <a:r>
              <a:rPr lang="en-US" sz="2800" dirty="0">
                <a:latin typeface="Arial" panose="020B0604020202020204" pitchFamily="34" charset="0"/>
                <a:cs typeface="Arial" panose="020B0604020202020204" pitchFamily="34" charset="0"/>
              </a:rPr>
              <a:t>To conduct research and obtain information on the subject, the author employed quantitative data collection and textual analysis to explore Sikhism's belief system, religious history, and essential aspects of their culture. The author obtained qualitative data from organized interviews with anonymous members of the Devon Gurudwara Sahib of Chicago. The interviews were conducted in person and through phone calls. The provided information was transcribed and summarized best to reflect the individual's answers regarding their beliefs and experience to an element of Sikhism. Material containing Indian religious details was also a resource used in collecting data to analyze the history and views of Sikhism. Overall, this design provided an anecdotal and textual research approach that allowed for a comprehensive understanding of the significant culture and heritage in Sikhism. </a:t>
            </a:r>
            <a:endParaRPr lang="en-US" dirty="0">
              <a:latin typeface="Arial" panose="020B0604020202020204" pitchFamily="34" charset="0"/>
              <a:cs typeface="Arial" panose="020B0604020202020204" pitchFamily="34" charset="0"/>
            </a:endParaRPr>
          </a:p>
          <a:p>
            <a:pPr algn="ctr">
              <a:lnSpc>
                <a:spcPct val="150000"/>
              </a:lnSpc>
            </a:pPr>
            <a:endParaRPr lang="en-US"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9F0682B9-2BC3-7397-DBD4-C9D31257914F}"/>
              </a:ext>
            </a:extLst>
          </p:cNvPr>
          <p:cNvSpPr txBox="1"/>
          <p:nvPr/>
        </p:nvSpPr>
        <p:spPr>
          <a:xfrm>
            <a:off x="1114834" y="16290557"/>
            <a:ext cx="16010898" cy="19969826"/>
          </a:xfrm>
          <a:prstGeom prst="rect">
            <a:avLst/>
          </a:prstGeom>
          <a:noFill/>
        </p:spPr>
        <p:txBody>
          <a:bodyPr wrap="square" rtlCol="0">
            <a:spAutoFit/>
          </a:bodyPr>
          <a:lstStyle/>
          <a:p>
            <a:pPr algn="ctr"/>
            <a:r>
              <a:rPr lang="en-US" sz="3200" b="1" u="sng" dirty="0">
                <a:latin typeface="Arial" panose="020B0604020202020204" pitchFamily="34" charset="0"/>
                <a:cs typeface="Arial" panose="020B0604020202020204" pitchFamily="34" charset="0"/>
              </a:rPr>
              <a:t>History: Founding and Legacy</a:t>
            </a:r>
          </a:p>
          <a:p>
            <a:pPr>
              <a:lnSpc>
                <a:spcPct val="150000"/>
              </a:lnSpc>
            </a:pPr>
            <a:r>
              <a:rPr lang="en-US" sz="2800" dirty="0">
                <a:latin typeface="Arial" panose="020B0604020202020204" pitchFamily="34" charset="0"/>
                <a:cs typeface="Arial" panose="020B0604020202020204" pitchFamily="34" charset="0"/>
              </a:rPr>
              <a:t>The founder, Guru Nanak Dev, established Sikhism in the Punjab subcontinent of South Asia. After experiencing a revelation while traveling on a pilgrimage to have dialogues with Muslim and Hindu communities, Guru Nanak founded the village of Kartarpur to teach his lessons of egalitarianism, the achievement of spiritual liberation from rebirth, and devotion to his many disciples in the 1520s. Following his death, Guru Nanak appointed successors to become the authoritative central leader of the Sikh community. The successive nine "Gurus" were instrumental in innovating the Sikh faith and preserving the crucial scriptures proclaimed by a previous Guru as time marched forward to ensure nothing was lost. The lineage of Gurus would create hymns, the city of Ramdaspur, the Golden Temple (Amritsar), adapt martial traditions and formulate the order of the Khalsa to establish the core of Sikh identity: the kesh, the kangha, kirpan, kara, and kachh. In 1708, the last Guru, Guru Gobind Singh, declared the end of the Guru line and proclaimed the culminated works of past leadership, the Adi Granth, the final authoritative scripture of the Sikhs and the community.</a:t>
            </a:r>
          </a:p>
          <a:p>
            <a:endParaRPr lang="en-US" sz="2800" dirty="0">
              <a:latin typeface="Arial" panose="020B0604020202020204" pitchFamily="34" charset="0"/>
              <a:cs typeface="Arial" panose="020B0604020202020204" pitchFamily="34" charset="0"/>
            </a:endParaRPr>
          </a:p>
          <a:p>
            <a:pPr algn="ctr"/>
            <a:r>
              <a:rPr lang="en-US" sz="3200" b="1" u="sng" dirty="0">
                <a:latin typeface="Arial" panose="020B0604020202020204" pitchFamily="34" charset="0"/>
                <a:cs typeface="Arial" panose="020B0604020202020204" pitchFamily="34" charset="0"/>
              </a:rPr>
              <a:t>Culture: 5 Articles of Faith</a:t>
            </a:r>
          </a:p>
          <a:p>
            <a:r>
              <a:rPr lang="en-US" sz="2800" dirty="0">
                <a:latin typeface="Arial" panose="020B0604020202020204" pitchFamily="34" charset="0"/>
                <a:cs typeface="Arial" panose="020B0604020202020204" pitchFamily="34" charset="0"/>
              </a:rPr>
              <a:t>These articles of faith symbolize the devotion and submission to the Guru in Sikhism. These articles of faith are:</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Kesh-</a:t>
            </a:r>
            <a:r>
              <a:rPr lang="en-US" sz="2800" dirty="0">
                <a:latin typeface="Arial" panose="020B0604020202020204" pitchFamily="34" charset="0"/>
                <a:cs typeface="Arial" panose="020B0604020202020204" pitchFamily="34" charset="0"/>
              </a:rPr>
              <a:t> A vow to leave one’s hair uncut. </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Kirpan-</a:t>
            </a:r>
            <a:r>
              <a:rPr lang="en-US" sz="2800" dirty="0">
                <a:latin typeface="Arial" panose="020B0604020202020204" pitchFamily="34" charset="0"/>
                <a:cs typeface="Arial" panose="020B0604020202020204" pitchFamily="34" charset="0"/>
              </a:rPr>
              <a:t> A short blade </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Kara-</a:t>
            </a:r>
            <a:r>
              <a:rPr lang="en-US" sz="2800" dirty="0">
                <a:latin typeface="Arial" panose="020B0604020202020204" pitchFamily="34" charset="0"/>
                <a:cs typeface="Arial" panose="020B0604020202020204" pitchFamily="34" charset="0"/>
              </a:rPr>
              <a:t> A wristband</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Kanga-</a:t>
            </a:r>
            <a:r>
              <a:rPr lang="en-US" sz="2800" dirty="0">
                <a:latin typeface="Arial" panose="020B0604020202020204" pitchFamily="34" charset="0"/>
                <a:cs typeface="Arial" panose="020B0604020202020204" pitchFamily="34" charset="0"/>
              </a:rPr>
              <a:t> A wooden comb with a top knot</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Kachera-</a:t>
            </a:r>
            <a:r>
              <a:rPr lang="en-US" sz="2800" dirty="0">
                <a:latin typeface="Arial" panose="020B0604020202020204" pitchFamily="34" charset="0"/>
                <a:cs typeface="Arial" panose="020B0604020202020204" pitchFamily="34" charset="0"/>
              </a:rPr>
              <a:t> Shorts worn as undergarments</a:t>
            </a:r>
          </a:p>
          <a:p>
            <a:pPr algn="ctr"/>
            <a:endParaRPr lang="en-US" sz="2800" dirty="0">
              <a:latin typeface="Arial" panose="020B0604020202020204" pitchFamily="34" charset="0"/>
              <a:cs typeface="Arial" panose="020B0604020202020204" pitchFamily="34" charset="0"/>
            </a:endParaRPr>
          </a:p>
          <a:p>
            <a:pPr algn="ctr"/>
            <a:r>
              <a:rPr lang="en-US" sz="3200" b="1" u="sng" dirty="0">
                <a:latin typeface="Arial" panose="020B0604020202020204" pitchFamily="34" charset="0"/>
                <a:cs typeface="Arial" panose="020B0604020202020204" pitchFamily="34" charset="0"/>
              </a:rPr>
              <a:t>Traditions: </a:t>
            </a:r>
            <a:r>
              <a:rPr lang="en-US" sz="3200" b="1" i="1" u="sng" dirty="0">
                <a:latin typeface="Arial" panose="020B0604020202020204" pitchFamily="34" charset="0"/>
                <a:cs typeface="Arial" panose="020B0604020202020204" pitchFamily="34" charset="0"/>
              </a:rPr>
              <a:t>Langar</a:t>
            </a:r>
            <a:r>
              <a:rPr lang="en-US" sz="3200" b="1" u="sng" dirty="0">
                <a:latin typeface="Arial" panose="020B0604020202020204" pitchFamily="34" charset="0"/>
                <a:cs typeface="Arial" panose="020B0604020202020204" pitchFamily="34" charset="0"/>
              </a:rPr>
              <a:t> and Community</a:t>
            </a:r>
          </a:p>
          <a:p>
            <a:pPr algn="ctr">
              <a:lnSpc>
                <a:spcPct val="150000"/>
              </a:lnSpc>
            </a:pPr>
            <a:r>
              <a:rPr lang="en-US" sz="2800" dirty="0">
                <a:latin typeface="Arial" panose="020B0604020202020204" pitchFamily="34" charset="0"/>
                <a:cs typeface="Arial" panose="020B0604020202020204" pitchFamily="34" charset="0"/>
              </a:rPr>
              <a:t>In Sikhism, equal treatment of everyone, regardless of caste, is heavily emphasized. In such inclusions of their community, in a Gurudwara, they feed their members and guests a free vegetarian meal to have everyone eat together on the floor. This act is groundbreaking for a region surrounded by cultural ideas of class purity and hierarchy, as regardless of who you were, a person was treated with respect and humility. In Sikhism, women are treated equally to men in temporal and spiritual matters, providing them equal agency and authority in issues. They can marry, perform missionary work, work as the local community leader, and read scriptures, among other duties. </a:t>
            </a: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23108C26-01FE-8AA5-0B5B-2902E7522D2F}"/>
              </a:ext>
            </a:extLst>
          </p:cNvPr>
          <p:cNvSpPr/>
          <p:nvPr/>
        </p:nvSpPr>
        <p:spPr>
          <a:xfrm>
            <a:off x="457200" y="34823400"/>
            <a:ext cx="37490400" cy="31242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A picture containing logo&#10;&#10;Description automatically generated">
            <a:extLst>
              <a:ext uri="{FF2B5EF4-FFF2-40B4-BE49-F238E27FC236}">
                <a16:creationId xmlns:a16="http://schemas.microsoft.com/office/drawing/2014/main" id="{369589D4-297E-2E82-4FAF-9843208C4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34081" y="1287716"/>
            <a:ext cx="5784919" cy="4191746"/>
          </a:xfrm>
          <a:prstGeom prst="rect">
            <a:avLst/>
          </a:prstGeom>
        </p:spPr>
      </p:pic>
      <p:sp>
        <p:nvSpPr>
          <p:cNvPr id="31" name="TextBox 30">
            <a:extLst>
              <a:ext uri="{FF2B5EF4-FFF2-40B4-BE49-F238E27FC236}">
                <a16:creationId xmlns:a16="http://schemas.microsoft.com/office/drawing/2014/main" id="{9900B5BF-CC42-651B-3870-DAE90CDCD30C}"/>
              </a:ext>
            </a:extLst>
          </p:cNvPr>
          <p:cNvSpPr txBox="1"/>
          <p:nvPr/>
        </p:nvSpPr>
        <p:spPr>
          <a:xfrm>
            <a:off x="914400" y="34892783"/>
            <a:ext cx="17754600" cy="3847207"/>
          </a:xfrm>
          <a:prstGeom prst="rect">
            <a:avLst/>
          </a:prstGeom>
          <a:noFill/>
        </p:spPr>
        <p:txBody>
          <a:bodyPr wrap="square" rtlCol="0">
            <a:spAutoFit/>
          </a:bodyPr>
          <a:lstStyle/>
          <a:p>
            <a:r>
              <a:rPr lang="en-US" sz="4800" b="1" dirty="0">
                <a:solidFill>
                  <a:schemeClr val="bg1"/>
                </a:solidFill>
              </a:rPr>
              <a:t>References/Citation</a:t>
            </a:r>
          </a:p>
          <a:p>
            <a:pPr marL="514350" indent="-514350">
              <a:buAutoNum type="arabicParenBoth"/>
            </a:pPr>
            <a:r>
              <a:rPr lang="en-US" sz="2800" dirty="0">
                <a:solidFill>
                  <a:schemeClr val="bg1"/>
                </a:solidFill>
              </a:rPr>
              <a:t>"</a:t>
            </a:r>
            <a:r>
              <a:rPr lang="en-US" sz="2800" dirty="0">
                <a:solidFill>
                  <a:schemeClr val="bg1"/>
                </a:solidFill>
                <a:hlinkClick r:id="rId3">
                  <a:extLst>
                    <a:ext uri="{A12FA001-AC4F-418D-AE19-62706E023703}">
                      <ahyp:hlinkClr xmlns:ahyp="http://schemas.microsoft.com/office/drawing/2018/hyperlinkcolor" val="tx"/>
                    </a:ext>
                  </a:extLst>
                </a:hlinkClick>
              </a:rPr>
              <a:t>Sikh symbol - simple orange Khanda</a:t>
            </a:r>
            <a:r>
              <a:rPr lang="en-US" sz="2800" dirty="0">
                <a:solidFill>
                  <a:schemeClr val="bg1"/>
                </a:solidFill>
              </a:rPr>
              <a:t>" by </a:t>
            </a:r>
            <a:r>
              <a:rPr lang="en-US" sz="2800" dirty="0">
                <a:solidFill>
                  <a:schemeClr val="bg1"/>
                </a:solidFill>
                <a:hlinkClick r:id="rId4">
                  <a:extLst>
                    <a:ext uri="{A12FA001-AC4F-418D-AE19-62706E023703}">
                      <ahyp:hlinkClr xmlns:ahyp="http://schemas.microsoft.com/office/drawing/2018/hyperlinkcolor" val="tx"/>
                    </a:ext>
                  </a:extLst>
                </a:hlinkClick>
              </a:rPr>
              <a:t>Hari Singh</a:t>
            </a:r>
            <a:r>
              <a:rPr lang="en-US" sz="2800" dirty="0">
                <a:solidFill>
                  <a:schemeClr val="bg1"/>
                </a:solidFill>
              </a:rPr>
              <a:t> is licensed under </a:t>
            </a:r>
            <a:r>
              <a:rPr lang="en-US" sz="2800" dirty="0">
                <a:solidFill>
                  <a:schemeClr val="bg1"/>
                </a:solidFill>
                <a:hlinkClick r:id="rId5">
                  <a:extLst>
                    <a:ext uri="{A12FA001-AC4F-418D-AE19-62706E023703}">
                      <ahyp:hlinkClr xmlns:ahyp="http://schemas.microsoft.com/office/drawing/2018/hyperlinkcolor" val="tx"/>
                    </a:ext>
                  </a:extLst>
                </a:hlinkClick>
              </a:rPr>
              <a:t>CC BY 2.0</a:t>
            </a:r>
            <a:r>
              <a:rPr lang="en-US" sz="2800" dirty="0">
                <a:solidFill>
                  <a:schemeClr val="bg1"/>
                </a:solidFill>
              </a:rPr>
              <a:t>. </a:t>
            </a:r>
          </a:p>
          <a:p>
            <a:pPr marL="514350" indent="-514350">
              <a:buAutoNum type="arabicParenBoth"/>
            </a:pPr>
            <a:r>
              <a:rPr lang="en-US" sz="2800" dirty="0">
                <a:solidFill>
                  <a:schemeClr val="bg1"/>
                </a:solidFill>
              </a:rPr>
              <a:t>Photo by </a:t>
            </a:r>
            <a:r>
              <a:rPr lang="en-US" sz="2800" dirty="0">
                <a:solidFill>
                  <a:schemeClr val="bg1"/>
                </a:solidFill>
                <a:hlinkClick r:id="rId6">
                  <a:extLst>
                    <a:ext uri="{A12FA001-AC4F-418D-AE19-62706E023703}">
                      <ahyp:hlinkClr xmlns:ahyp="http://schemas.microsoft.com/office/drawing/2018/hyperlinkcolor" val="tx"/>
                    </a:ext>
                  </a:extLst>
                </a:hlinkClick>
              </a:rPr>
              <a:t>Ravi N Jha</a:t>
            </a:r>
            <a:r>
              <a:rPr lang="en-US" sz="2800" dirty="0">
                <a:solidFill>
                  <a:schemeClr val="bg1"/>
                </a:solidFill>
              </a:rPr>
              <a:t> on </a:t>
            </a:r>
            <a:r>
              <a:rPr lang="en-US" sz="2800" dirty="0" err="1">
                <a:solidFill>
                  <a:schemeClr val="bg1"/>
                </a:solidFill>
                <a:hlinkClick r:id="rId7">
                  <a:extLst>
                    <a:ext uri="{A12FA001-AC4F-418D-AE19-62706E023703}">
                      <ahyp:hlinkClr xmlns:ahyp="http://schemas.microsoft.com/office/drawing/2018/hyperlinkcolor" val="tx"/>
                    </a:ext>
                  </a:extLst>
                </a:hlinkClick>
              </a:rPr>
              <a:t>Unsplash</a:t>
            </a:r>
            <a:endParaRPr lang="en-US" sz="2800" dirty="0">
              <a:solidFill>
                <a:schemeClr val="bg1"/>
              </a:solidFill>
            </a:endParaRPr>
          </a:p>
          <a:p>
            <a:pPr marL="514350" indent="-514350">
              <a:buAutoNum type="arabicParenBoth"/>
            </a:pPr>
            <a:r>
              <a:rPr lang="en-US" sz="2800" dirty="0">
                <a:solidFill>
                  <a:schemeClr val="bg1"/>
                </a:solidFill>
              </a:rPr>
              <a:t>Photo by Devon Gurudwara Sahib of Chicago on Facebook</a:t>
            </a:r>
          </a:p>
          <a:p>
            <a:pPr marL="514350" indent="-514350">
              <a:buAutoNum type="arabicParenBoth"/>
            </a:pPr>
            <a:r>
              <a:rPr lang="en-US" sz="2800" dirty="0">
                <a:solidFill>
                  <a:schemeClr val="bg1"/>
                </a:solidFill>
              </a:rPr>
              <a:t>"</a:t>
            </a:r>
            <a:r>
              <a:rPr lang="en-US" sz="2800" dirty="0">
                <a:solidFill>
                  <a:schemeClr val="bg1"/>
                </a:solidFill>
                <a:hlinkClick r:id="rId8">
                  <a:extLst>
                    <a:ext uri="{A12FA001-AC4F-418D-AE19-62706E023703}">
                      <ahyp:hlinkClr xmlns:ahyp="http://schemas.microsoft.com/office/drawing/2018/hyperlinkcolor" val="tx"/>
                    </a:ext>
                  </a:extLst>
                </a:hlinkClick>
              </a:rPr>
              <a:t>Kirpan, Kanga &amp; Kara</a:t>
            </a:r>
            <a:r>
              <a:rPr lang="en-US" sz="2800" dirty="0">
                <a:solidFill>
                  <a:schemeClr val="bg1"/>
                </a:solidFill>
              </a:rPr>
              <a:t>" by Hari Singh is licensed under </a:t>
            </a:r>
            <a:r>
              <a:rPr lang="en-US" sz="2800" dirty="0">
                <a:solidFill>
                  <a:schemeClr val="bg1"/>
                </a:solidFill>
                <a:hlinkClick r:id="rId5">
                  <a:extLst>
                    <a:ext uri="{A12FA001-AC4F-418D-AE19-62706E023703}">
                      <ahyp:hlinkClr xmlns:ahyp="http://schemas.microsoft.com/office/drawing/2018/hyperlinkcolor" val="tx"/>
                    </a:ext>
                  </a:extLst>
                </a:hlinkClick>
              </a:rPr>
              <a:t>CC BY 2.0</a:t>
            </a:r>
            <a:r>
              <a:rPr lang="en-US" sz="2800" dirty="0">
                <a:solidFill>
                  <a:schemeClr val="bg1"/>
                </a:solidFill>
              </a:rPr>
              <a:t>. </a:t>
            </a:r>
          </a:p>
          <a:p>
            <a:pPr marL="514350" indent="-514350">
              <a:buAutoNum type="arabicParenBoth"/>
            </a:pPr>
            <a:r>
              <a:rPr lang="en-US" sz="2800" dirty="0">
                <a:solidFill>
                  <a:schemeClr val="bg1"/>
                </a:solidFill>
              </a:rPr>
              <a:t>"</a:t>
            </a:r>
            <a:r>
              <a:rPr lang="en-US" sz="2800" dirty="0">
                <a:solidFill>
                  <a:schemeClr val="bg1"/>
                </a:solidFill>
                <a:hlinkClick r:id="rId9">
                  <a:extLst>
                    <a:ext uri="{A12FA001-AC4F-418D-AE19-62706E023703}">
                      <ahyp:hlinkClr xmlns:ahyp="http://schemas.microsoft.com/office/drawing/2018/hyperlinkcolor" val="tx"/>
                    </a:ext>
                  </a:extLst>
                </a:hlinkClick>
              </a:rPr>
              <a:t>Sikh Man</a:t>
            </a:r>
            <a:r>
              <a:rPr lang="en-US" sz="2800" dirty="0">
                <a:solidFill>
                  <a:schemeClr val="bg1"/>
                </a:solidFill>
              </a:rPr>
              <a:t>" by </a:t>
            </a:r>
            <a:r>
              <a:rPr lang="en-US" sz="2800" dirty="0" err="1">
                <a:solidFill>
                  <a:schemeClr val="bg1"/>
                </a:solidFill>
                <a:hlinkClick r:id="rId10">
                  <a:extLst>
                    <a:ext uri="{A12FA001-AC4F-418D-AE19-62706E023703}">
                      <ahyp:hlinkClr xmlns:ahyp="http://schemas.microsoft.com/office/drawing/2018/hyperlinkcolor" val="tx"/>
                    </a:ext>
                  </a:extLst>
                </a:hlinkClick>
              </a:rPr>
              <a:t>Iain_Harper</a:t>
            </a:r>
            <a:r>
              <a:rPr lang="en-US" sz="2800" dirty="0">
                <a:solidFill>
                  <a:schemeClr val="bg1"/>
                </a:solidFill>
              </a:rPr>
              <a:t> is licensed under </a:t>
            </a:r>
            <a:r>
              <a:rPr lang="en-US" sz="2800" dirty="0">
                <a:solidFill>
                  <a:schemeClr val="bg1"/>
                </a:solidFill>
                <a:hlinkClick r:id="rId5">
                  <a:extLst>
                    <a:ext uri="{A12FA001-AC4F-418D-AE19-62706E023703}">
                      <ahyp:hlinkClr xmlns:ahyp="http://schemas.microsoft.com/office/drawing/2018/hyperlinkcolor" val="tx"/>
                    </a:ext>
                  </a:extLst>
                </a:hlinkClick>
              </a:rPr>
              <a:t>CC BY 2.0</a:t>
            </a:r>
            <a:r>
              <a:rPr lang="en-US" sz="2800" dirty="0">
                <a:solidFill>
                  <a:schemeClr val="bg1"/>
                </a:solidFill>
              </a:rPr>
              <a:t>. </a:t>
            </a:r>
            <a:endParaRPr lang="en-US" sz="2800" b="1" dirty="0">
              <a:solidFill>
                <a:schemeClr val="bg1"/>
              </a:solidFill>
            </a:endParaRPr>
          </a:p>
          <a:p>
            <a:endParaRPr lang="en-US" sz="2800" b="1" dirty="0">
              <a:solidFill>
                <a:schemeClr val="bg1"/>
              </a:solidFill>
            </a:endParaRPr>
          </a:p>
          <a:p>
            <a:endParaRPr lang="en-US" sz="2800" b="1" dirty="0">
              <a:solidFill>
                <a:schemeClr val="bg1"/>
              </a:solidFill>
            </a:endParaRPr>
          </a:p>
        </p:txBody>
      </p:sp>
      <p:sp>
        <p:nvSpPr>
          <p:cNvPr id="32" name="Rectangle: Rounded Corners 31">
            <a:extLst>
              <a:ext uri="{FF2B5EF4-FFF2-40B4-BE49-F238E27FC236}">
                <a16:creationId xmlns:a16="http://schemas.microsoft.com/office/drawing/2014/main" id="{D9641873-D8DE-8FB4-006B-3FFA2503951A}"/>
              </a:ext>
            </a:extLst>
          </p:cNvPr>
          <p:cNvSpPr/>
          <p:nvPr/>
        </p:nvSpPr>
        <p:spPr>
          <a:xfrm>
            <a:off x="17449800" y="27338809"/>
            <a:ext cx="20034313" cy="7373787"/>
          </a:xfrm>
          <a:prstGeom prst="round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descr="Logo, icon, company name&#10;&#10;Description automatically generated">
            <a:extLst>
              <a:ext uri="{FF2B5EF4-FFF2-40B4-BE49-F238E27FC236}">
                <a16:creationId xmlns:a16="http://schemas.microsoft.com/office/drawing/2014/main" id="{9ADF2AB1-B51C-3805-0D44-C89C1EF01CE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37068" y="11124001"/>
            <a:ext cx="2889469" cy="3283487"/>
          </a:xfrm>
          <a:prstGeom prst="rect">
            <a:avLst/>
          </a:prstGeom>
        </p:spPr>
      </p:pic>
      <p:pic>
        <p:nvPicPr>
          <p:cNvPr id="36" name="Picture 35" descr="A picture containing text, water, outdoor&#10;&#10;Description automatically generated">
            <a:extLst>
              <a:ext uri="{FF2B5EF4-FFF2-40B4-BE49-F238E27FC236}">
                <a16:creationId xmlns:a16="http://schemas.microsoft.com/office/drawing/2014/main" id="{4958FDB9-F058-906C-6C66-CA21F041AAE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535476" y="16144432"/>
            <a:ext cx="7047487" cy="5285615"/>
          </a:xfrm>
          <a:prstGeom prst="rect">
            <a:avLst/>
          </a:prstGeom>
          <a:ln w="38100">
            <a:solidFill>
              <a:srgbClr val="A40046"/>
            </a:solidFill>
          </a:ln>
        </p:spPr>
      </p:pic>
      <p:pic>
        <p:nvPicPr>
          <p:cNvPr id="38" name="Picture 37" descr="A building with a sign above the door&#10;&#10;Description automatically generated with low confidence">
            <a:extLst>
              <a:ext uri="{FF2B5EF4-FFF2-40B4-BE49-F238E27FC236}">
                <a16:creationId xmlns:a16="http://schemas.microsoft.com/office/drawing/2014/main" id="{73BDB7C2-5405-3373-2599-5493DC4B578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379978" y="18364199"/>
            <a:ext cx="5524495" cy="7365993"/>
          </a:xfrm>
          <a:prstGeom prst="rect">
            <a:avLst/>
          </a:prstGeom>
          <a:ln w="38100">
            <a:solidFill>
              <a:srgbClr val="A40046"/>
            </a:solidFill>
          </a:ln>
        </p:spPr>
      </p:pic>
      <p:sp>
        <p:nvSpPr>
          <p:cNvPr id="41" name="TextBox 40">
            <a:extLst>
              <a:ext uri="{FF2B5EF4-FFF2-40B4-BE49-F238E27FC236}">
                <a16:creationId xmlns:a16="http://schemas.microsoft.com/office/drawing/2014/main" id="{71FE45A0-94E5-AEEF-2BB3-2820F3D80B23}"/>
              </a:ext>
            </a:extLst>
          </p:cNvPr>
          <p:cNvSpPr txBox="1"/>
          <p:nvPr/>
        </p:nvSpPr>
        <p:spPr>
          <a:xfrm>
            <a:off x="17535476" y="27338809"/>
            <a:ext cx="19948637" cy="6893875"/>
          </a:xfrm>
          <a:prstGeom prst="rect">
            <a:avLst/>
          </a:prstGeom>
          <a:noFill/>
        </p:spPr>
        <p:txBody>
          <a:bodyPr wrap="square" rtlCol="0">
            <a:spAutoFit/>
          </a:bodyPr>
          <a:lstStyle/>
          <a:p>
            <a:pPr algn="ctr"/>
            <a:r>
              <a:rPr lang="en-US" sz="5800" b="1" dirty="0">
                <a:latin typeface="Arial" panose="020B0604020202020204" pitchFamily="34" charset="0"/>
                <a:cs typeface="Arial" panose="020B0604020202020204" pitchFamily="34" charset="0"/>
              </a:rPr>
              <a:t>Discussion</a:t>
            </a:r>
          </a:p>
          <a:p>
            <a:pPr>
              <a:lnSpc>
                <a:spcPct val="200000"/>
              </a:lnSpc>
            </a:pPr>
            <a:r>
              <a:rPr lang="en-US" sz="2800" dirty="0">
                <a:latin typeface="Arial" panose="020B0604020202020204" pitchFamily="34" charset="0"/>
                <a:cs typeface="Arial" panose="020B0604020202020204" pitchFamily="34" charset="0"/>
              </a:rPr>
              <a:t>Fundamentally, Sikhism is a religion based on a willingness to serve others out of the goodness of their beliefs and heart; we as a society should reciprocate respect and treatment towards them in due respect. Knowing a Sikh's culture, history, and identity is crucial in the modern era. One can respect and accommodate a Sikh's core beliefs to aid their participation in society, the workplace, and other areas where one may find a Sikh in everyday life. Acknowledgment is significant in avoiding discrimination against Sikhs, as they have been wrongfully misidentified and victimized by anti-religious individuals. In the military, due to regulations on beards, Sikh soldiers have been prevented from exercising their right to wear their turban and keep their beards. Thankfully, an appeal in 2017 allowed Sikhs to exercise their freedom to their articles of faith. </a:t>
            </a:r>
            <a:endParaRPr lang="en-US" sz="2800" dirty="0"/>
          </a:p>
        </p:txBody>
      </p:sp>
      <p:pic>
        <p:nvPicPr>
          <p:cNvPr id="43" name="Picture 42" descr="A picture containing indoor&#10;&#10;Description automatically generated">
            <a:extLst>
              <a:ext uri="{FF2B5EF4-FFF2-40B4-BE49-F238E27FC236}">
                <a16:creationId xmlns:a16="http://schemas.microsoft.com/office/drawing/2014/main" id="{A608A862-F247-785E-A33E-4FF21D5F06A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755607" y="21946167"/>
            <a:ext cx="6607223" cy="4955417"/>
          </a:xfrm>
          <a:prstGeom prst="rect">
            <a:avLst/>
          </a:prstGeom>
          <a:ln w="38100">
            <a:solidFill>
              <a:srgbClr val="A40046"/>
            </a:solidFill>
          </a:ln>
        </p:spPr>
      </p:pic>
      <p:pic>
        <p:nvPicPr>
          <p:cNvPr id="45" name="Picture 44" descr="A person with a long beard&#10;&#10;Description automatically generated with medium confidence">
            <a:extLst>
              <a:ext uri="{FF2B5EF4-FFF2-40B4-BE49-F238E27FC236}">
                <a16:creationId xmlns:a16="http://schemas.microsoft.com/office/drawing/2014/main" id="{F306245F-667D-D31A-F8CF-A0726286025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1704114" y="18050963"/>
            <a:ext cx="5330912" cy="7992466"/>
          </a:xfrm>
          <a:prstGeom prst="rect">
            <a:avLst/>
          </a:prstGeom>
          <a:ln w="38100">
            <a:solidFill>
              <a:srgbClr val="A40046"/>
            </a:solidFill>
          </a:ln>
        </p:spPr>
      </p:pic>
      <p:sp>
        <p:nvSpPr>
          <p:cNvPr id="47" name="TextBox 46">
            <a:extLst>
              <a:ext uri="{FF2B5EF4-FFF2-40B4-BE49-F238E27FC236}">
                <a16:creationId xmlns:a16="http://schemas.microsoft.com/office/drawing/2014/main" id="{FAA89FA6-674B-FA7D-0992-F4D9F6AC70FC}"/>
              </a:ext>
            </a:extLst>
          </p:cNvPr>
          <p:cNvSpPr txBox="1"/>
          <p:nvPr/>
        </p:nvSpPr>
        <p:spPr>
          <a:xfrm>
            <a:off x="7502557" y="15359965"/>
            <a:ext cx="2895598" cy="984885"/>
          </a:xfrm>
          <a:prstGeom prst="rect">
            <a:avLst/>
          </a:prstGeom>
          <a:noFill/>
        </p:spPr>
        <p:txBody>
          <a:bodyPr wrap="square" rtlCol="0">
            <a:spAutoFit/>
          </a:bodyPr>
          <a:lstStyle/>
          <a:p>
            <a:r>
              <a:rPr lang="en-US" sz="5800" b="1" dirty="0">
                <a:latin typeface="Arial" panose="020B0604020202020204" pitchFamily="34" charset="0"/>
                <a:cs typeface="Arial" panose="020B0604020202020204" pitchFamily="34" charset="0"/>
              </a:rPr>
              <a:t>Results</a:t>
            </a:r>
          </a:p>
        </p:txBody>
      </p:sp>
      <p:sp>
        <p:nvSpPr>
          <p:cNvPr id="2" name="Rectangle 1">
            <a:extLst>
              <a:ext uri="{FF2B5EF4-FFF2-40B4-BE49-F238E27FC236}">
                <a16:creationId xmlns:a16="http://schemas.microsoft.com/office/drawing/2014/main" id="{3931B146-D6D3-2686-3EB8-DF360E539426}"/>
              </a:ext>
            </a:extLst>
          </p:cNvPr>
          <p:cNvSpPr/>
          <p:nvPr/>
        </p:nvSpPr>
        <p:spPr>
          <a:xfrm>
            <a:off x="914400" y="15435398"/>
            <a:ext cx="16211332" cy="19191332"/>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8B6D80E-2B22-B91B-57F8-6A6F88033461}"/>
              </a:ext>
            </a:extLst>
          </p:cNvPr>
          <p:cNvSpPr txBox="1"/>
          <p:nvPr/>
        </p:nvSpPr>
        <p:spPr>
          <a:xfrm>
            <a:off x="19326634" y="34855355"/>
            <a:ext cx="17754600" cy="2985433"/>
          </a:xfrm>
          <a:prstGeom prst="rect">
            <a:avLst/>
          </a:prstGeom>
          <a:noFill/>
        </p:spPr>
        <p:txBody>
          <a:bodyPr wrap="square" rtlCol="0">
            <a:spAutoFit/>
          </a:bodyPr>
          <a:lstStyle/>
          <a:p>
            <a:r>
              <a:rPr lang="en-US" sz="4800" b="1" dirty="0">
                <a:solidFill>
                  <a:schemeClr val="bg1"/>
                </a:solidFill>
              </a:rPr>
              <a:t>Literature </a:t>
            </a:r>
          </a:p>
          <a:p>
            <a:r>
              <a:rPr lang="en-US" sz="2800" dirty="0">
                <a:solidFill>
                  <a:schemeClr val="bg1"/>
                </a:solidFill>
                <a:effectLst/>
              </a:rPr>
              <a:t>Mittal, S., &amp; </a:t>
            </a:r>
            <a:r>
              <a:rPr lang="en-US" sz="2800" dirty="0" err="1">
                <a:solidFill>
                  <a:schemeClr val="bg1"/>
                </a:solidFill>
                <a:effectLst/>
              </a:rPr>
              <a:t>Thursby</a:t>
            </a:r>
            <a:r>
              <a:rPr lang="en-US" sz="2800" dirty="0">
                <a:solidFill>
                  <a:schemeClr val="bg1"/>
                </a:solidFill>
                <a:effectLst/>
              </a:rPr>
              <a:t>, G. R. (2018). </a:t>
            </a:r>
            <a:r>
              <a:rPr lang="en-US" sz="2800" i="1" dirty="0">
                <a:solidFill>
                  <a:schemeClr val="bg1"/>
                </a:solidFill>
                <a:effectLst/>
              </a:rPr>
              <a:t>Religions of </a:t>
            </a:r>
            <a:r>
              <a:rPr lang="en-US" sz="2800" i="1" dirty="0" err="1">
                <a:solidFill>
                  <a:schemeClr val="bg1"/>
                </a:solidFill>
                <a:effectLst/>
              </a:rPr>
              <a:t>india</a:t>
            </a:r>
            <a:r>
              <a:rPr lang="en-US" sz="2800" i="1" dirty="0">
                <a:solidFill>
                  <a:schemeClr val="bg1"/>
                </a:solidFill>
                <a:effectLst/>
              </a:rPr>
              <a:t>: An introduction</a:t>
            </a:r>
            <a:r>
              <a:rPr lang="en-US" sz="2800" dirty="0">
                <a:solidFill>
                  <a:schemeClr val="bg1"/>
                </a:solidFill>
                <a:effectLst/>
              </a:rPr>
              <a:t>. Routledge.</a:t>
            </a:r>
          </a:p>
          <a:p>
            <a:r>
              <a:rPr lang="en-US" sz="2800" i="1" dirty="0">
                <a:solidFill>
                  <a:schemeClr val="bg1"/>
                </a:solidFill>
                <a:effectLst/>
              </a:rPr>
              <a:t>Religious fact sheets - </a:t>
            </a:r>
            <a:r>
              <a:rPr lang="en-US" sz="2800" i="1" dirty="0" err="1">
                <a:solidFill>
                  <a:schemeClr val="bg1"/>
                </a:solidFill>
                <a:effectLst/>
              </a:rPr>
              <a:t>sikhism</a:t>
            </a:r>
            <a:r>
              <a:rPr lang="en-US" sz="2800" i="1" dirty="0">
                <a:solidFill>
                  <a:schemeClr val="bg1"/>
                </a:solidFill>
                <a:effectLst/>
              </a:rPr>
              <a:t> - tfhc.nt.gov.au</a:t>
            </a:r>
            <a:r>
              <a:rPr lang="en-US" sz="2800" dirty="0">
                <a:solidFill>
                  <a:schemeClr val="bg1"/>
                </a:solidFill>
                <a:effectLst/>
              </a:rPr>
              <a:t>. (n.d.). Retrieved April 18, 2023, from https://tfhc.nt.gov.au/__data/assets/pdf_file/0017/252224/nt-sikhism-fact-sheet.pdf </a:t>
            </a:r>
          </a:p>
          <a:p>
            <a:r>
              <a:rPr lang="en-US" sz="2800" dirty="0">
                <a:solidFill>
                  <a:schemeClr val="bg1"/>
                </a:solidFill>
                <a:effectLst/>
              </a:rPr>
              <a:t> </a:t>
            </a:r>
          </a:p>
          <a:p>
            <a:endParaRPr lang="en-US" sz="2800" b="1" dirty="0">
              <a:solidFill>
                <a:schemeClr val="bg1"/>
              </a:solidFill>
            </a:endParaRPr>
          </a:p>
        </p:txBody>
      </p:sp>
    </p:spTree>
    <p:extLst>
      <p:ext uri="{BB962C8B-B14F-4D97-AF65-F5344CB8AC3E}">
        <p14:creationId xmlns:p14="http://schemas.microsoft.com/office/powerpoint/2010/main" val="17373313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BEF258E349024A91E549167E0DC2A5" ma:contentTypeVersion="8" ma:contentTypeDescription="Create a new document." ma:contentTypeScope="" ma:versionID="97ff713a8a70891691bc720dbf384477">
  <xsd:schema xmlns:xsd="http://www.w3.org/2001/XMLSchema" xmlns:xs="http://www.w3.org/2001/XMLSchema" xmlns:p="http://schemas.microsoft.com/office/2006/metadata/properties" xmlns:ns3="e341759a-87f5-4284-8d37-ec66c9deffd0" xmlns:ns4="7a2b5771-066c-4844-967d-d4ce356d665c" targetNamespace="http://schemas.microsoft.com/office/2006/metadata/properties" ma:root="true" ma:fieldsID="71d7a46ccc6e99bfd9d2d2a401a0fc10" ns3:_="" ns4:_="">
    <xsd:import namespace="e341759a-87f5-4284-8d37-ec66c9deffd0"/>
    <xsd:import namespace="7a2b5771-066c-4844-967d-d4ce356d665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41759a-87f5-4284-8d37-ec66c9deff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2b5771-066c-4844-967d-d4ce356d665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341759a-87f5-4284-8d37-ec66c9deffd0" xsi:nil="true"/>
  </documentManagement>
</p:properties>
</file>

<file path=customXml/itemProps1.xml><?xml version="1.0" encoding="utf-8"?>
<ds:datastoreItem xmlns:ds="http://schemas.openxmlformats.org/officeDocument/2006/customXml" ds:itemID="{F2456002-1551-4DD9-B2A7-9D3C10FFCB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41759a-87f5-4284-8d37-ec66c9deffd0"/>
    <ds:schemaRef ds:uri="7a2b5771-066c-4844-967d-d4ce356d66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8AAA0E-4418-46CE-9173-C9BBF1F6AA2A}">
  <ds:schemaRefs>
    <ds:schemaRef ds:uri="http://schemas.microsoft.com/sharepoint/v3/contenttype/forms"/>
  </ds:schemaRefs>
</ds:datastoreItem>
</file>

<file path=customXml/itemProps3.xml><?xml version="1.0" encoding="utf-8"?>
<ds:datastoreItem xmlns:ds="http://schemas.openxmlformats.org/officeDocument/2006/customXml" ds:itemID="{B48E3A2D-7353-4E14-8221-24BBA2F8E09B}">
  <ds:schemaRef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purl.org/dc/terms/"/>
    <ds:schemaRef ds:uri="http://purl.org/dc/dcmitype/"/>
    <ds:schemaRef ds:uri="7a2b5771-066c-4844-967d-d4ce356d665c"/>
    <ds:schemaRef ds:uri="http://schemas.microsoft.com/office/infopath/2007/PartnerControls"/>
    <ds:schemaRef ds:uri="e341759a-87f5-4284-8d37-ec66c9deffd0"/>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1801</TotalTime>
  <Words>1072</Words>
  <Application>Microsoft Office PowerPoint</Application>
  <PresentationFormat>Custom</PresentationFormat>
  <Paragraphs>35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Loyola University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Bethany</dc:creator>
  <cp:lastModifiedBy>Porio, Vern</cp:lastModifiedBy>
  <cp:revision>6</cp:revision>
  <dcterms:created xsi:type="dcterms:W3CDTF">2015-10-26T20:35:27Z</dcterms:created>
  <dcterms:modified xsi:type="dcterms:W3CDTF">2023-04-30T04:42:11Z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0x010100B2BEF258E349024A91E549167E0DC2A5</vt:lpwstr>
  </property>
</Properties>
</file>