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84048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/>
    <p:restoredTop sz="94697"/>
  </p:normalViewPr>
  <p:slideViewPr>
    <p:cSldViewPr snapToGrid="0">
      <p:cViewPr>
        <p:scale>
          <a:sx n="41" d="100"/>
          <a:sy n="41" d="100"/>
        </p:scale>
        <p:origin x="-8" y="-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4489452"/>
            <a:ext cx="3264408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4408152"/>
            <a:ext cx="288036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1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460500"/>
            <a:ext cx="8281035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460500"/>
            <a:ext cx="24363045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6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6838958"/>
            <a:ext cx="3312414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18357858"/>
            <a:ext cx="3312414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9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7302500"/>
            <a:ext cx="1632204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7302500"/>
            <a:ext cx="1632204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9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460506"/>
            <a:ext cx="3312414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6724652"/>
            <a:ext cx="16247028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0020300"/>
            <a:ext cx="16247028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6724652"/>
            <a:ext cx="16327042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0020300"/>
            <a:ext cx="16327042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1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3949706"/>
            <a:ext cx="1944243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229600"/>
            <a:ext cx="123865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3949706"/>
            <a:ext cx="1944243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229600"/>
            <a:ext cx="123865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7302500"/>
            <a:ext cx="3312414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48D2-BC10-8240-B3AA-1B44A56463E3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0CD7C-67AE-FF4D-9EF2-4F10577E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tandfonline.com/doi/abs/10.1080/07391102.2015.1081570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hyperlink" Target="https://doi.org/10.1080/07391102.2015.108157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pubmed.ncbi.nlm.nih.gov/20490603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doi.org/10.1007/s00018-010-0399-2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frontiersin.org/articles/10.3389/fmicb.2021.723678/full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E9C1-162F-5CD0-83B7-BA2D9BBC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28" y="-233596"/>
            <a:ext cx="36542312" cy="2817739"/>
          </a:xfrm>
        </p:spPr>
        <p:txBody>
          <a:bodyPr>
            <a:noAutofit/>
          </a:bodyPr>
          <a:lstStyle/>
          <a:p>
            <a:pPr algn="ctr"/>
            <a:r>
              <a:rPr lang="en-US" sz="10080" b="1" dirty="0">
                <a:latin typeface="Arial Nova" panose="020F0502020204030204" pitchFamily="34" charset="0"/>
                <a:cs typeface="Arial Nova" panose="020F0502020204030204" pitchFamily="34" charset="0"/>
              </a:rPr>
              <a:t> </a:t>
            </a:r>
            <a:r>
              <a:rPr lang="en-US" sz="8000" b="1" dirty="0">
                <a:latin typeface="Arial Nova" panose="020F0502020204030204" pitchFamily="34" charset="0"/>
                <a:cs typeface="Arial Nova" panose="020F0502020204030204" pitchFamily="34" charset="0"/>
              </a:rPr>
              <a:t>Characterizing the T352V Mutation of Beta-glucosidase B</a:t>
            </a:r>
            <a:br>
              <a:rPr lang="en-US" sz="8000" b="1" dirty="0">
                <a:latin typeface="Arial Nova" panose="020F0502020204030204" pitchFamily="34" charset="0"/>
                <a:cs typeface="Arial Nova" panose="020F0502020204030204" pitchFamily="34" charset="0"/>
              </a:rPr>
            </a:br>
            <a:r>
              <a:rPr lang="en-US" sz="4400" b="1" dirty="0">
                <a:latin typeface="Arial Nova" panose="020F0502020204030204" pitchFamily="34" charset="0"/>
                <a:cs typeface="Arial Nova" panose="020F0502020204030204" pitchFamily="34" charset="0"/>
              </a:rPr>
              <a:t>Olivia Hodge, Renee Stanec, and Dr. Emma Feeney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5BA811F7-C9DA-8BBD-9CE5-CEC73D9F7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99" y="647450"/>
            <a:ext cx="2336138" cy="2055801"/>
          </a:xfrm>
        </p:spPr>
      </p:pic>
      <p:pic>
        <p:nvPicPr>
          <p:cNvPr id="9" name="Picture 8" descr="Graphical user interface, calendar&#10;&#10;Description automatically generated with medium confidence">
            <a:extLst>
              <a:ext uri="{FF2B5EF4-FFF2-40B4-BE49-F238E27FC236}">
                <a16:creationId xmlns:a16="http://schemas.microsoft.com/office/drawing/2014/main" id="{00D4F710-0AD2-BFFD-D458-109065FD2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52" t="9523" r="15294" b="13789"/>
          <a:stretch/>
        </p:blipFill>
        <p:spPr>
          <a:xfrm>
            <a:off x="16486327" y="9077442"/>
            <a:ext cx="4940937" cy="60631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378182-7428-A003-5E1A-3B394A59B78A}"/>
              </a:ext>
            </a:extLst>
          </p:cNvPr>
          <p:cNvSpPr/>
          <p:nvPr/>
        </p:nvSpPr>
        <p:spPr>
          <a:xfrm>
            <a:off x="18691859" y="9444977"/>
            <a:ext cx="662332" cy="4517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88F661F-5D6B-DCA8-71CF-3F2540FA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51" r="20905" b="7437"/>
          <a:stretch/>
        </p:blipFill>
        <p:spPr>
          <a:xfrm>
            <a:off x="14196866" y="2724051"/>
            <a:ext cx="5036695" cy="524592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1C838B-CF1C-7DCA-8F9D-883265A40F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63" r="24706" b="7437"/>
          <a:stretch/>
        </p:blipFill>
        <p:spPr>
          <a:xfrm>
            <a:off x="19403060" y="2724051"/>
            <a:ext cx="4581995" cy="524592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73F00E2-CB42-8581-48EA-629884238FDA}"/>
              </a:ext>
            </a:extLst>
          </p:cNvPr>
          <p:cNvSpPr/>
          <p:nvPr/>
        </p:nvSpPr>
        <p:spPr>
          <a:xfrm>
            <a:off x="20708765" y="4790390"/>
            <a:ext cx="973222" cy="973726"/>
          </a:xfrm>
          <a:prstGeom prst="ellipse">
            <a:avLst/>
          </a:prstGeom>
          <a:noFill/>
          <a:ln w="50800">
            <a:solidFill>
              <a:srgbClr val="FF0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/>
          </a:p>
        </p:txBody>
      </p:sp>
      <p:pic>
        <p:nvPicPr>
          <p:cNvPr id="19" name="Picture 18" descr="Chart, diagram&#10;&#10;Description automatically generated">
            <a:extLst>
              <a:ext uri="{FF2B5EF4-FFF2-40B4-BE49-F238E27FC236}">
                <a16:creationId xmlns:a16="http://schemas.microsoft.com/office/drawing/2014/main" id="{E37F6991-B30F-D768-1F09-CB75B3F2A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3415" y="16180161"/>
            <a:ext cx="4744709" cy="4731113"/>
          </a:xfrm>
          <a:prstGeom prst="rect">
            <a:avLst/>
          </a:prstGeom>
        </p:spPr>
      </p:pic>
      <p:pic>
        <p:nvPicPr>
          <p:cNvPr id="21" name="Picture 20" descr="Chart, diagram&#10;&#10;Description automatically generated">
            <a:extLst>
              <a:ext uri="{FF2B5EF4-FFF2-40B4-BE49-F238E27FC236}">
                <a16:creationId xmlns:a16="http://schemas.microsoft.com/office/drawing/2014/main" id="{B902D86D-8612-5999-1D4E-CED97A420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1839" y="16167560"/>
            <a:ext cx="4663138" cy="4731113"/>
          </a:xfrm>
          <a:prstGeom prst="rect">
            <a:avLst/>
          </a:prstGeom>
        </p:spPr>
      </p:pic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DED228CD-4EEB-251D-7FAA-A9C4031D3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3573" y="21037077"/>
            <a:ext cx="4744709" cy="497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A0A201-145C-1DB8-DF3D-4E855578EB9A}"/>
              </a:ext>
            </a:extLst>
          </p:cNvPr>
          <p:cNvSpPr txBox="1"/>
          <p:nvPr/>
        </p:nvSpPr>
        <p:spPr>
          <a:xfrm>
            <a:off x="13794467" y="16228151"/>
            <a:ext cx="604639" cy="480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CA6BC-E189-E01B-E9FD-635116B235B5}"/>
              </a:ext>
            </a:extLst>
          </p:cNvPr>
          <p:cNvSpPr txBox="1"/>
          <p:nvPr/>
        </p:nvSpPr>
        <p:spPr>
          <a:xfrm>
            <a:off x="19354191" y="16228151"/>
            <a:ext cx="609434" cy="480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9E428E-9F7F-87A9-388F-1C7FEA57D97E}"/>
              </a:ext>
            </a:extLst>
          </p:cNvPr>
          <p:cNvSpPr txBox="1"/>
          <p:nvPr/>
        </p:nvSpPr>
        <p:spPr>
          <a:xfrm>
            <a:off x="16763246" y="20947663"/>
            <a:ext cx="604639" cy="480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20">
                <a:latin typeface="Arial" panose="020B0604020202020204" pitchFamily="34" charset="0"/>
                <a:cs typeface="Arial" panose="020B0604020202020204" pitchFamily="34" charset="0"/>
              </a:rPr>
              <a:t>3C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20320D-16D7-0743-25C3-323CBB96DB49}"/>
              </a:ext>
            </a:extLst>
          </p:cNvPr>
          <p:cNvSpPr txBox="1"/>
          <p:nvPr/>
        </p:nvSpPr>
        <p:spPr>
          <a:xfrm>
            <a:off x="13794467" y="8030562"/>
            <a:ext cx="106864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Figure 1: Foldit 3D predictive models of wild-type </a:t>
            </a:r>
            <a:r>
              <a:rPr lang="el-GR" sz="2600" b="1" dirty="0">
                <a:solidFill>
                  <a:srgbClr val="202124"/>
                </a:solidFill>
                <a:latin typeface="Roboto" panose="02000000000000000000" pitchFamily="2" charset="0"/>
              </a:rPr>
              <a:t>β</a:t>
            </a:r>
            <a:r>
              <a:rPr lang="en-US" sz="2600" b="1" dirty="0">
                <a:solidFill>
                  <a:srgbClr val="202124"/>
                </a:solidFill>
                <a:latin typeface="Roboto" panose="02000000000000000000" pitchFamily="2" charset="0"/>
              </a:rPr>
              <a:t>-glucosidase B (left) and Mutant T352V (right). The pink, circled residue on the right is the point mutation valine (T352V).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BF2FCC-F8F5-BFF1-D101-8098A500314F}"/>
              </a:ext>
            </a:extLst>
          </p:cNvPr>
          <p:cNvSpPr txBox="1"/>
          <p:nvPr/>
        </p:nvSpPr>
        <p:spPr>
          <a:xfrm>
            <a:off x="13794467" y="14851110"/>
            <a:ext cx="10954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Figure 2: SDS-PAGE of </a:t>
            </a:r>
            <a:r>
              <a:rPr lang="el-GR" sz="2600" b="1" dirty="0">
                <a:solidFill>
                  <a:srgbClr val="202124"/>
                </a:solidFill>
                <a:latin typeface="Roboto" panose="02000000000000000000" pitchFamily="2" charset="0"/>
              </a:rPr>
              <a:t>β</a:t>
            </a:r>
            <a:r>
              <a:rPr lang="en-US" sz="2600" b="1" dirty="0">
                <a:solidFill>
                  <a:srgbClr val="202124"/>
                </a:solidFill>
                <a:latin typeface="Roboto" panose="02000000000000000000" pitchFamily="2" charset="0"/>
              </a:rPr>
              <a:t>-glucosidase B variant T352V, verifying expression and purification of mutant protein. Molecular weight determined by Molecular Weight Ladder.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EFDE77-7E81-8386-E286-77B861F71E49}"/>
              </a:ext>
            </a:extLst>
          </p:cNvPr>
          <p:cNvSpPr txBox="1"/>
          <p:nvPr/>
        </p:nvSpPr>
        <p:spPr>
          <a:xfrm>
            <a:off x="13977393" y="25933136"/>
            <a:ext cx="10954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Figure 3: D2D Graphical Representations of Kinetic Assays for WT (3A) and Mutant T352V (3B) </a:t>
            </a:r>
            <a:r>
              <a:rPr lang="el-GR" sz="2600" b="1" dirty="0">
                <a:latin typeface="Roboto" panose="02000000000000000000" pitchFamily="2" charset="0"/>
              </a:rPr>
              <a:t>β</a:t>
            </a:r>
            <a:r>
              <a:rPr lang="en-US" sz="2600" b="1" dirty="0">
                <a:latin typeface="Roboto" panose="02000000000000000000" pitchFamily="2" charset="0"/>
              </a:rPr>
              <a:t>-glucosidase B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and of Thermostability Assay for WT (3C) </a:t>
            </a:r>
            <a:r>
              <a:rPr lang="el-GR" sz="2600" b="1" dirty="0">
                <a:latin typeface="Roboto" panose="02000000000000000000" pitchFamily="2" charset="0"/>
              </a:rPr>
              <a:t>β</a:t>
            </a:r>
            <a:r>
              <a:rPr lang="en-US" sz="2600" b="1" dirty="0">
                <a:latin typeface="Roboto" panose="02000000000000000000" pitchFamily="2" charset="0"/>
              </a:rPr>
              <a:t>-glucosidase B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C216D-F9A2-65D1-5123-55848A309668}"/>
              </a:ext>
            </a:extLst>
          </p:cNvPr>
          <p:cNvSpPr txBox="1"/>
          <p:nvPr/>
        </p:nvSpPr>
        <p:spPr>
          <a:xfrm>
            <a:off x="352363" y="2630833"/>
            <a:ext cx="13066203" cy="151887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106680" tIns="53340" rIns="106680" bIns="533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Arial Nova"/>
                <a:cs typeface="Times New Roman"/>
              </a:rPr>
              <a:t>Introduction:</a:t>
            </a:r>
          </a:p>
          <a:p>
            <a:r>
              <a:rPr lang="en-US" sz="3600" b="1" dirty="0">
                <a:latin typeface="Arial Nova"/>
                <a:cs typeface="Times New Roman"/>
              </a:rPr>
              <a:t>The goal of our research is to determine if the functionality of a protein can be predicted based on its structure and composition of amino acids. Design to Data, D2D, is a project aimed at gathering data to create a database that accurately predicts protein structure. We contributed to this project by gathering data related to mutations of Beta-glucosidase B, or </a:t>
            </a:r>
            <a:r>
              <a:rPr lang="en-US" sz="3600" b="1" dirty="0" err="1">
                <a:latin typeface="Arial Nova"/>
                <a:cs typeface="Times New Roman"/>
              </a:rPr>
              <a:t>BglB</a:t>
            </a:r>
            <a:r>
              <a:rPr lang="en-US" sz="3600" b="1" dirty="0">
                <a:latin typeface="Arial Nova"/>
                <a:cs typeface="Times New Roman"/>
              </a:rPr>
              <a:t>. Beta-glucosidase B (</a:t>
            </a:r>
            <a:r>
              <a:rPr lang="en-US" sz="3600" b="1" dirty="0" err="1">
                <a:latin typeface="Arial Nova"/>
                <a:cs typeface="Times New Roman"/>
              </a:rPr>
              <a:t>BlgB</a:t>
            </a:r>
            <a:r>
              <a:rPr lang="en-US" sz="3600" b="1" dirty="0">
                <a:latin typeface="Arial Nova"/>
                <a:cs typeface="Times New Roman"/>
              </a:rPr>
              <a:t>) belongs to the Beta-glucosidase family, which functions to remove non-reducing terminal glucosyl residues from saccharides and glycosides</a:t>
            </a:r>
            <a:r>
              <a:rPr lang="en-US" sz="3600" b="1" baseline="30000" dirty="0">
                <a:latin typeface="Arial Nova"/>
                <a:cs typeface="Times New Roman"/>
              </a:rPr>
              <a:t>2,3</a:t>
            </a:r>
            <a:r>
              <a:rPr lang="en-US" sz="3600" b="1" dirty="0">
                <a:latin typeface="Arial Nova"/>
                <a:cs typeface="Times New Roman"/>
              </a:rPr>
              <a:t>. </a:t>
            </a:r>
            <a:r>
              <a:rPr lang="en-US" sz="3600" b="1" dirty="0" err="1">
                <a:latin typeface="Arial Nova"/>
                <a:cs typeface="Times New Roman"/>
              </a:rPr>
              <a:t>Bgl</a:t>
            </a:r>
            <a:r>
              <a:rPr lang="en-US" sz="3600" b="1" dirty="0">
                <a:latin typeface="Arial Nova"/>
                <a:cs typeface="Times New Roman"/>
              </a:rPr>
              <a:t>-B specifically hydrolyzes the </a:t>
            </a:r>
            <a:r>
              <a:rPr lang="en-US" sz="3600" b="1" dirty="0">
                <a:solidFill>
                  <a:srgbClr val="202124"/>
                </a:solidFill>
                <a:highlight>
                  <a:srgbClr val="FFFFFF"/>
                </a:highlight>
                <a:latin typeface="Arial Nova"/>
                <a:ea typeface="+mn-lt"/>
                <a:cs typeface="+mn-lt"/>
              </a:rPr>
              <a:t>β(1,4)-</a:t>
            </a:r>
            <a:r>
              <a:rPr lang="en-US" sz="3600" b="1" dirty="0">
                <a:latin typeface="Arial Nova"/>
                <a:cs typeface="Times New Roman"/>
              </a:rPr>
              <a:t>glycosidic bonds of cellobiose to release glucose monomers</a:t>
            </a:r>
            <a:r>
              <a:rPr lang="en-US" sz="3600" b="1" baseline="30000" dirty="0">
                <a:latin typeface="Arial Nova"/>
                <a:cs typeface="Times New Roman"/>
              </a:rPr>
              <a:t>1</a:t>
            </a:r>
            <a:r>
              <a:rPr lang="en-US" sz="3600" b="1" dirty="0">
                <a:latin typeface="Arial Nova"/>
                <a:cs typeface="Times New Roman"/>
              </a:rPr>
              <a:t>. The data from our research will help create a dataset through D2D to accurately predict enzyme function based on structure and composition. Algorithms that accurately predict the structure and function of a protein are vital to the scientific community as they greatly contribute to research. These algorithms allow researchers to accurately predict how a protein will change as a result of a mutation without actually having to create the mutation themselves, saving time and money</a:t>
            </a:r>
            <a:r>
              <a:rPr lang="en-US" sz="3600" b="1" baseline="30000" dirty="0">
                <a:latin typeface="Arial Nova"/>
                <a:cs typeface="Times New Roman"/>
              </a:rPr>
              <a:t>4</a:t>
            </a:r>
            <a:r>
              <a:rPr lang="en-US" sz="3600" b="1" dirty="0">
                <a:latin typeface="Arial Nova"/>
                <a:cs typeface="Times New Roman"/>
              </a:rPr>
              <a:t>. We predicted that the </a:t>
            </a:r>
            <a:r>
              <a:rPr lang="en-US" sz="3600" b="1" dirty="0" err="1">
                <a:latin typeface="Arial Nova"/>
                <a:cs typeface="Times New Roman"/>
              </a:rPr>
              <a:t>BglB</a:t>
            </a:r>
            <a:r>
              <a:rPr lang="en-US" sz="3600" b="1" dirty="0">
                <a:latin typeface="Arial Nova"/>
                <a:cs typeface="Times New Roman"/>
              </a:rPr>
              <a:t> T352V mutant will demonstrate decreased catalytic efficiency and/or thermal stability in comparison to the wild-type </a:t>
            </a:r>
            <a:r>
              <a:rPr lang="en-US" sz="3600" b="1" dirty="0" err="1">
                <a:latin typeface="Arial Nova"/>
                <a:cs typeface="Times New Roman"/>
              </a:rPr>
              <a:t>BglB</a:t>
            </a:r>
            <a:r>
              <a:rPr lang="en-US" sz="3600" b="1" dirty="0">
                <a:latin typeface="Arial Nova"/>
                <a:cs typeface="Times New Roman"/>
              </a:rPr>
              <a:t> because the increased local score and increased overall score signify that the protein has become less stable with increased hydrophobic interactions and higher activation energy, decreasing catalytic efficiency.</a:t>
            </a:r>
            <a:endParaRPr lang="en-US" sz="252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0A496-D966-83A7-44D8-6C92D61C9A07}"/>
              </a:ext>
            </a:extLst>
          </p:cNvPr>
          <p:cNvSpPr txBox="1"/>
          <p:nvPr/>
        </p:nvSpPr>
        <p:spPr>
          <a:xfrm>
            <a:off x="24572962" y="16890653"/>
            <a:ext cx="13511797" cy="10541347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rot="0" spcFirstLastPara="0" vertOverflow="overflow" horzOverflow="overflow" vert="horz" wrap="square" lIns="106680" tIns="53340" rIns="106680" bIns="533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Acknowledgements:</a:t>
            </a:r>
            <a:endParaRPr lang="en-US" sz="3733" b="1" dirty="0">
              <a:solidFill>
                <a:srgbClr val="202124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2600" b="1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We would like to thank our collaborators, Ashley </a:t>
            </a:r>
            <a:r>
              <a:rPr lang="en-US" sz="2600" b="1" dirty="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Vater</a:t>
            </a:r>
            <a:r>
              <a:rPr lang="en-US" sz="2600" b="1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 and the Justin Seigel Lab at the University of California - Davis for conducting their research and allowing us to contribute. We would also like to thank the National Science Foundation for their support.</a:t>
            </a:r>
          </a:p>
          <a:p>
            <a:endParaRPr lang="en-US" sz="4400" b="1" dirty="0">
              <a:solidFill>
                <a:srgbClr val="202124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en-US" sz="4400" b="1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References:</a:t>
            </a:r>
          </a:p>
          <a:p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Chen A, Wang D, Ji R, Li J, Gu S, Tang R and Ji C (2021) Structural and Catalytic Characterization of </a:t>
            </a:r>
            <a:r>
              <a:rPr lang="en-US" sz="2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TsBGL</a:t>
            </a: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, a β-Glucosidase From </a:t>
            </a:r>
            <a:r>
              <a:rPr lang="en-US" sz="2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Thermofilum</a:t>
            </a: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 sp. ex4484_79. Front. </a:t>
            </a:r>
            <a:r>
              <a:rPr lang="en-US" sz="2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Microbiol</a:t>
            </a: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. 12:723678. </a:t>
            </a:r>
            <a:r>
              <a:rPr lang="en-US" sz="2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doi</a:t>
            </a: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: 10.3389/fmicb.2021.723678. </a:t>
            </a:r>
            <a:r>
              <a:rPr lang="en-US" sz="2600" b="1" dirty="0">
                <a:solidFill>
                  <a:srgbClr val="1155CC"/>
                </a:solidFill>
                <a:highlight>
                  <a:srgbClr val="FFFFFF"/>
                </a:highlight>
                <a:latin typeface="Arial Nova"/>
                <a:cs typeface="Times New Roman"/>
                <a:hlinkClick r:id="rId9"/>
              </a:rPr>
              <a:t>https://www.frontiersin.org/articles/10.3389/fmicb.2021.723678/full</a:t>
            </a: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 </a:t>
            </a:r>
            <a:endParaRPr lang="en-US" sz="2600" b="1" dirty="0">
              <a:latin typeface="Arial Nova"/>
              <a:cs typeface="Calibri"/>
            </a:endParaRPr>
          </a:p>
          <a:p>
            <a:endParaRPr lang="en-US" sz="2600" b="1" dirty="0">
              <a:latin typeface="Arial Nova"/>
              <a:cs typeface="Calibri"/>
            </a:endParaRPr>
          </a:p>
          <a:p>
            <a:r>
              <a:rPr lang="en-US" sz="2600" b="1" dirty="0" err="1">
                <a:solidFill>
                  <a:srgbClr val="212121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Ketudat</a:t>
            </a:r>
            <a:r>
              <a:rPr lang="en-US" sz="2600" b="1" dirty="0">
                <a:solidFill>
                  <a:srgbClr val="212121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 Cairns, J. R., &amp; </a:t>
            </a:r>
            <a:r>
              <a:rPr lang="en-US" sz="2600" b="1" dirty="0" err="1">
                <a:solidFill>
                  <a:srgbClr val="212121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Esen</a:t>
            </a:r>
            <a:r>
              <a:rPr lang="en-US" sz="2600" b="1" dirty="0">
                <a:solidFill>
                  <a:srgbClr val="212121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, A. (2010). β-Glucosidases. Cellular and molecular life sciences : CMLS, 67(20), 3389–3405. </a:t>
            </a:r>
            <a:r>
              <a:rPr lang="en-US" sz="2600" b="1" dirty="0">
                <a:solidFill>
                  <a:srgbClr val="1155CC"/>
                </a:solidFill>
                <a:highlight>
                  <a:srgbClr val="FFFFFF"/>
                </a:highlight>
                <a:latin typeface="Arial Nova"/>
                <a:cs typeface="Times New Roman"/>
                <a:hlinkClick r:id="rId10"/>
              </a:rPr>
              <a:t>https://doi.org/10.1007/s00018-010-0399-2</a:t>
            </a:r>
            <a:r>
              <a:rPr lang="en-US" sz="2600" b="1" dirty="0">
                <a:solidFill>
                  <a:srgbClr val="212121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 </a:t>
            </a:r>
            <a:r>
              <a:rPr lang="en-US" sz="2600" b="1" dirty="0">
                <a:solidFill>
                  <a:srgbClr val="1155CC"/>
                </a:solidFill>
                <a:highlight>
                  <a:srgbClr val="FFFFFF"/>
                </a:highlight>
                <a:latin typeface="Arial Nova"/>
                <a:cs typeface="Times New Roman"/>
                <a:hlinkClick r:id="rId11"/>
              </a:rPr>
              <a:t>https://pubmed.ncbi.nlm.nih.gov/20490603/</a:t>
            </a: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 </a:t>
            </a:r>
            <a:endParaRPr lang="en-US" sz="2600" b="1" dirty="0">
              <a:latin typeface="Arial Nova"/>
              <a:cs typeface="Calibri"/>
            </a:endParaRPr>
          </a:p>
          <a:p>
            <a:endParaRPr lang="en-US" sz="2600" b="1" dirty="0">
              <a:latin typeface="Arial Nova"/>
              <a:cs typeface="Calibri"/>
            </a:endParaRPr>
          </a:p>
          <a:p>
            <a:r>
              <a:rPr lang="en-US" sz="2600" b="1" dirty="0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Nur </a:t>
            </a:r>
            <a:r>
              <a:rPr lang="en-US" sz="2600" b="1" dirty="0" err="1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Shima</a:t>
            </a:r>
            <a:r>
              <a:rPr lang="en-US" sz="2600" b="1" dirty="0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Fadhilah</a:t>
            </a:r>
            <a:r>
              <a:rPr lang="en-US" sz="2600" b="1" dirty="0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 Mazlan &amp; Nurul </a:t>
            </a:r>
            <a:r>
              <a:rPr lang="en-US" sz="2600" b="1" dirty="0" err="1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Bahiyah</a:t>
            </a:r>
            <a:r>
              <a:rPr lang="en-US" sz="2600" b="1" dirty="0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 Ahmad </a:t>
            </a:r>
            <a:r>
              <a:rPr lang="en-US" sz="2600" b="1" dirty="0" err="1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Khairudin</a:t>
            </a:r>
            <a:r>
              <a:rPr lang="en-US" sz="2600" b="1" dirty="0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 (2016) A molecular dynamics study of Beta-Glucosidase B upon small substrate binding, Journal of Biomolecular Structure and Dynamics, 34:7, 1486-1494, DOI: </a:t>
            </a:r>
            <a:r>
              <a:rPr lang="en-US" sz="2600" b="1" dirty="0">
                <a:solidFill>
                  <a:srgbClr val="333333"/>
                </a:solidFill>
                <a:highlight>
                  <a:srgbClr val="FFFFFF"/>
                </a:highlight>
                <a:latin typeface="Arial Nova"/>
                <a:cs typeface="Times New Roman"/>
                <a:hlinkClick r:id="rId12"/>
              </a:rPr>
              <a:t>10.1080/07391102.2015.1081570</a:t>
            </a: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. </a:t>
            </a:r>
            <a:r>
              <a:rPr lang="en-US" sz="2600" b="1" dirty="0">
                <a:solidFill>
                  <a:srgbClr val="1155CC"/>
                </a:solidFill>
                <a:highlight>
                  <a:srgbClr val="FFFFFF"/>
                </a:highlight>
                <a:latin typeface="Arial Nova"/>
                <a:cs typeface="Times New Roman"/>
                <a:hlinkClick r:id="rId13"/>
              </a:rPr>
              <a:t>https://www.tandfonline.com/doi/abs/10.1080/07391102.2015.1081570</a:t>
            </a:r>
            <a:endParaRPr lang="en-US" sz="2600" b="1" dirty="0">
              <a:latin typeface="Arial Nova"/>
              <a:cs typeface="Calibri"/>
            </a:endParaRPr>
          </a:p>
          <a:p>
            <a:br>
              <a:rPr lang="en-US" sz="2600" b="1" dirty="0">
                <a:latin typeface="Arial Nova"/>
              </a:rPr>
            </a:b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Zhang, Y. (2009). Protein structure prediction: When is it useful? Current Opinion in Structural Biology, 19(2), 145–155. https://</a:t>
            </a:r>
            <a:r>
              <a:rPr lang="en-US" sz="2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doi.org</a:t>
            </a:r>
            <a:r>
              <a:rPr lang="en-US" sz="2600" b="1" dirty="0">
                <a:solidFill>
                  <a:srgbClr val="000000"/>
                </a:solidFill>
                <a:highlight>
                  <a:srgbClr val="FFFFFF"/>
                </a:highlight>
                <a:latin typeface="Arial Nova"/>
                <a:cs typeface="Times New Roman"/>
              </a:rPr>
              <a:t>/10.1016/j.sbi.2009.02.005 </a:t>
            </a:r>
            <a:endParaRPr lang="en-US" sz="2600" b="1" dirty="0">
              <a:latin typeface="Arial Nova"/>
              <a:cs typeface="Calibri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57034FA-2BD5-C154-80C2-73569FD2F14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44"/>
          <a:stretch/>
        </p:blipFill>
        <p:spPr>
          <a:xfrm>
            <a:off x="19448" y="18545717"/>
            <a:ext cx="12378221" cy="88177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060603-97D4-39E5-22CF-E60CE8A59732}"/>
              </a:ext>
            </a:extLst>
          </p:cNvPr>
          <p:cNvSpPr txBox="1"/>
          <p:nvPr/>
        </p:nvSpPr>
        <p:spPr>
          <a:xfrm>
            <a:off x="391056" y="18049407"/>
            <a:ext cx="4088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14D99-093A-6969-198F-62A47F017D54}"/>
              </a:ext>
            </a:extLst>
          </p:cNvPr>
          <p:cNvSpPr txBox="1"/>
          <p:nvPr/>
        </p:nvSpPr>
        <p:spPr>
          <a:xfrm>
            <a:off x="24590432" y="2766259"/>
            <a:ext cx="13494327" cy="1394227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Discussion</a:t>
            </a:r>
          </a:p>
          <a:p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We came to the conclusion that our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BglB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T352V mutant has no catalytic activity. Our SDS-PAGE results show us that we did in fact express our protein as a band was present. However, the results of our kinetic and thermostability assays show some nonsensical data that suggest our protein has no catalytic activity. In figure 3 of the results section, the graphs that represent the results of our kinetic and thermostability assays are shown. Graphs 3A and 3B show the kinetic assay graphs for wild-type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BglB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as well as T352V mutant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BglB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wild-type shows that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BglB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follows the Michaelis-Menten kinetics and is catalytically active. The T352V mutation shows many outliers, meaning there was a lot of noise and suggests that the mutation is not catalytically active. Additionally, the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3600" b="1" i="0" u="none" strike="noStrike" baseline="-2500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obs</a:t>
            </a:r>
            <a:r>
              <a:rPr lang="en-US" sz="3600" b="1" i="0" u="none" strike="noStrike" baseline="-25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values are much lower for the T352V mutation, which suggests that it is not an efficient enzyme, whereas the high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3600" b="1" i="0" u="none" strike="noStrike" baseline="-2500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obs</a:t>
            </a:r>
            <a:r>
              <a:rPr lang="en-US" sz="3600" b="1" i="0" u="none" strike="noStrike" baseline="-25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values for the wild-type demonstrate its high catalytic activity. Graph 3C represents the results of the thermostability assay for wild-type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BglB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T352V mutant graph is not shown because the data did not follow any sort of pattern in the graph and could not be applied to a graph, meaning the enzyme was immediately denatured. In conclusion, the results prove that the T352V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BglB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mutation is not catalytically active compared to wild-type </a:t>
            </a:r>
            <a:r>
              <a:rPr lang="en-US" sz="36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BglB</a:t>
            </a:r>
            <a:r>
              <a:rPr lang="en-US" sz="36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507DC-CA62-C554-BB39-C4FE9C59A3FD}"/>
              </a:ext>
            </a:extLst>
          </p:cNvPr>
          <p:cNvSpPr txBox="1"/>
          <p:nvPr/>
        </p:nvSpPr>
        <p:spPr>
          <a:xfrm>
            <a:off x="607450" y="18997754"/>
            <a:ext cx="283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Foldit 3D Modeling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6D8F89-C520-62D7-F675-B844C5C409B1}"/>
              </a:ext>
            </a:extLst>
          </p:cNvPr>
          <p:cNvSpPr txBox="1"/>
          <p:nvPr/>
        </p:nvSpPr>
        <p:spPr>
          <a:xfrm>
            <a:off x="281561" y="21419362"/>
            <a:ext cx="328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Compare local and overall scores of WT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Bgl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-B and Mutant T352V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4D7608-8BCA-FFC4-C19C-26D82749FDDB}"/>
              </a:ext>
            </a:extLst>
          </p:cNvPr>
          <p:cNvSpPr txBox="1"/>
          <p:nvPr/>
        </p:nvSpPr>
        <p:spPr>
          <a:xfrm>
            <a:off x="4323727" y="18845279"/>
            <a:ext cx="333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Plasmid Prep, Quantification Sequencing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60085-67BA-6E80-270F-842767462A22}"/>
              </a:ext>
            </a:extLst>
          </p:cNvPr>
          <p:cNvSpPr txBox="1"/>
          <p:nvPr/>
        </p:nvSpPr>
        <p:spPr>
          <a:xfrm>
            <a:off x="8602436" y="19115064"/>
            <a:ext cx="313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Plasmid Transformation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576AF8-2E44-5645-9775-5943D45542A8}"/>
              </a:ext>
            </a:extLst>
          </p:cNvPr>
          <p:cNvSpPr txBox="1"/>
          <p:nvPr/>
        </p:nvSpPr>
        <p:spPr>
          <a:xfrm>
            <a:off x="9079542" y="23048008"/>
            <a:ext cx="347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 Protein Expression and Purification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Induction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Bgl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-B expression via IPTG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Histidine tags for affinity chromatography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EE5BB5-14FB-E5B4-F041-CAA0E659FC73}"/>
              </a:ext>
            </a:extLst>
          </p:cNvPr>
          <p:cNvSpPr txBox="1"/>
          <p:nvPr/>
        </p:nvSpPr>
        <p:spPr>
          <a:xfrm>
            <a:off x="1923252" y="24673808"/>
            <a:ext cx="4880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5. SDS-PAGE, Enzyme Kinetic and Thermostability Assays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Kinetic Assay: measuring and visualizing Mutant T352V enzymatic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Thermal Assay: T50 measurement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SDS-PAGE: determine expression, purification, and size of Mutant T352V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45A9EA-5393-F620-C5A5-6816707BBD9B}"/>
              </a:ext>
            </a:extLst>
          </p:cNvPr>
          <p:cNvSpPr txBox="1"/>
          <p:nvPr/>
        </p:nvSpPr>
        <p:spPr>
          <a:xfrm>
            <a:off x="4323727" y="21393649"/>
            <a:ext cx="3747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Plasmid pET29b(+)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QIAPrep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Miniprep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DNA sequencing confirms presence of mutation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88ADDA-6F86-438A-8330-CA3BEAEA8F14}"/>
              </a:ext>
            </a:extLst>
          </p:cNvPr>
          <p:cNvSpPr txBox="1"/>
          <p:nvPr/>
        </p:nvSpPr>
        <p:spPr>
          <a:xfrm>
            <a:off x="11306852" y="19791256"/>
            <a:ext cx="234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Heat shock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LB plates with Kanamycin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501CE0-B528-5715-650F-8D041B207248}"/>
              </a:ext>
            </a:extLst>
          </p:cNvPr>
          <p:cNvSpPr/>
          <p:nvPr/>
        </p:nvSpPr>
        <p:spPr>
          <a:xfrm flipH="1">
            <a:off x="352363" y="18141333"/>
            <a:ext cx="13066203" cy="91967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8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1750</TotalTime>
  <Words>973</Words>
  <Application>Microsoft Macintosh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Roboto</vt:lpstr>
      <vt:lpstr>Office Theme</vt:lpstr>
      <vt:lpstr> Characterizing the T352V Mutation of Beta-glucosidase B Olivia Hodge, Renee Stanec, and Dr. Emma Feeney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Characterizing the T352V Mutation of Beta-glucosidase B Olivia Hodge, Renee Stanec, and Dr. Emma Feeney</dc:title>
  <dc:creator>Stanec, Renee</dc:creator>
  <cp:lastModifiedBy>Olivia Hodge</cp:lastModifiedBy>
  <cp:revision>11</cp:revision>
  <dcterms:created xsi:type="dcterms:W3CDTF">2023-04-14T16:52:42Z</dcterms:created>
  <dcterms:modified xsi:type="dcterms:W3CDTF">2023-04-30T19:35:01Z</dcterms:modified>
</cp:coreProperties>
</file>