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6"/>
  </p:notesMasterIdLst>
  <p:sldIdLst>
    <p:sldId id="260" r:id="rId2"/>
    <p:sldId id="256" r:id="rId3"/>
    <p:sldId id="257" r:id="rId4"/>
    <p:sldId id="259" r:id="rId5"/>
    <p:sldId id="264" r:id="rId6"/>
    <p:sldId id="261" r:id="rId7"/>
    <p:sldId id="273" r:id="rId8"/>
    <p:sldId id="266" r:id="rId9"/>
    <p:sldId id="274" r:id="rId10"/>
    <p:sldId id="268" r:id="rId11"/>
    <p:sldId id="269" r:id="rId12"/>
    <p:sldId id="270" r:id="rId13"/>
    <p:sldId id="27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 autoAdjust="0"/>
    <p:restoredTop sz="95649"/>
  </p:normalViewPr>
  <p:slideViewPr>
    <p:cSldViewPr snapToGrid="0">
      <p:cViewPr varScale="1">
        <p:scale>
          <a:sx n="107" d="100"/>
          <a:sy n="107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64E8-B473-AE4C-8368-3EE6D8CEEDC1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98AAD-B845-7043-A471-CDBAA956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3a) terrorists as rational actors 3aa) strategic 3ab) with violence 3ac) adaptations</a:t>
            </a:r>
          </a:p>
          <a:p>
            <a:pPr marL="0" indent="0">
              <a:buNone/>
            </a:pPr>
            <a:r>
              <a:rPr lang="en-US" dirty="0"/>
              <a:t>3b) target choice and tactic adaptation</a:t>
            </a:r>
          </a:p>
          <a:p>
            <a:pPr marL="0" indent="0">
              <a:buNone/>
            </a:pPr>
            <a:r>
              <a:rPr lang="en-US" dirty="0"/>
              <a:t>3c) two studies draw from in particular 3ca) Brandt and Sandler 2010 3cb) Milton 2017</a:t>
            </a:r>
          </a:p>
          <a:p>
            <a:pPr marL="0" indent="0">
              <a:buNone/>
            </a:pPr>
            <a:r>
              <a:rPr lang="en-US" dirty="0"/>
              <a:t>3d) additional studies warrant mention (?) 3da) Bell 2017 3db) Hsu and McDowall 2017</a:t>
            </a:r>
          </a:p>
          <a:p>
            <a:pPr marL="0" indent="0">
              <a:buNone/>
            </a:pPr>
            <a:r>
              <a:rPr lang="en-US" dirty="0"/>
              <a:t>3e) implementation of greater embassy security and why differs from what many studies say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8AAD-B845-7043-A471-CDBAA9565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Argentina – the anomaly of the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Series of attacks against US diplomats throughout the first half of the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security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Terrorists stopped targeting US diplomats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8AAD-B845-7043-A471-CDBAA9565F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major terrorist attacks during the decade that drove diplomatic security enhancements that clearly weren’t very effective because look at those numbers of attacks…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8AAD-B845-7043-A471-CDBAA9565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Thematic overview of how/why terrorists were able to continue successfully attacking US diplomats despite efforts being made to improve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8AAD-B845-7043-A471-CDBAA9565F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5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major terrorist attacks during the decade that drove diplomatic security enhancements that clearly weren’t very effective because look at those numbers of attacks…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8AAD-B845-7043-A471-CDBAA9565F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8AAD-B845-7043-A471-CDBAA9565F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3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9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6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8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2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9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24BB3-C573-9264-4FAD-1E8CB215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50614"/>
            <a:ext cx="4142914" cy="353746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Violent Mediation: A Study of the Impact of Terrorism in US Diplomacy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85E417-B696-9ADA-B9AF-DB3303912EB9}"/>
              </a:ext>
            </a:extLst>
          </p:cNvPr>
          <p:cNvGrpSpPr/>
          <p:nvPr/>
        </p:nvGrpSpPr>
        <p:grpSpPr>
          <a:xfrm>
            <a:off x="6633117" y="239558"/>
            <a:ext cx="3844383" cy="3002280"/>
            <a:chOff x="6477000" y="304800"/>
            <a:chExt cx="4130040" cy="3383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DB6D2D-EBA4-6C78-B6BF-3DB3D59D8EA8}"/>
                </a:ext>
              </a:extLst>
            </p:cNvPr>
            <p:cNvSpPr/>
            <p:nvPr/>
          </p:nvSpPr>
          <p:spPr>
            <a:xfrm>
              <a:off x="6477000" y="304800"/>
              <a:ext cx="4130040" cy="3383280"/>
            </a:xfrm>
            <a:prstGeom prst="rect">
              <a:avLst/>
            </a:prstGeom>
            <a:solidFill>
              <a:srgbClr val="C3CFCD"/>
            </a:solidFill>
            <a:ln>
              <a:solidFill>
                <a:srgbClr val="C3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Remembering the 1998 Embassy Bombings - United States Department of State">
              <a:extLst>
                <a:ext uri="{FF2B5EF4-FFF2-40B4-BE49-F238E27FC236}">
                  <a16:creationId xmlns:a16="http://schemas.microsoft.com/office/drawing/2014/main" id="{3D051C4E-09B8-9F48-9DB4-C2454F836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540" y="426720"/>
              <a:ext cx="387096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D430B-AF15-8BAB-204E-AA66937EB96C}"/>
                </a:ext>
              </a:extLst>
            </p:cNvPr>
            <p:cNvSpPr txBox="1"/>
            <p:nvPr/>
          </p:nvSpPr>
          <p:spPr>
            <a:xfrm>
              <a:off x="6477000" y="3238242"/>
              <a:ext cx="4130040" cy="381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1998 Embassy bombing in Nairobi, Kenya</a:t>
              </a:r>
            </a:p>
          </p:txBody>
        </p:sp>
      </p:grpSp>
      <p:pic>
        <p:nvPicPr>
          <p:cNvPr id="1028" name="Picture 4" descr="United States Department of State - Wikipedia">
            <a:extLst>
              <a:ext uri="{FF2B5EF4-FFF2-40B4-BE49-F238E27FC236}">
                <a16:creationId xmlns:a16="http://schemas.microsoft.com/office/drawing/2014/main" id="{FB402BF7-D1D8-5E94-2642-E7808985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89" y="3838694"/>
            <a:ext cx="2589536" cy="25895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63347-6460-9EF4-A5B8-14426122CD81}"/>
              </a:ext>
            </a:extLst>
          </p:cNvPr>
          <p:cNvGrpSpPr/>
          <p:nvPr/>
        </p:nvGrpSpPr>
        <p:grpSpPr>
          <a:xfrm>
            <a:off x="7778619" y="3616162"/>
            <a:ext cx="3844383" cy="3002280"/>
            <a:chOff x="7949611" y="3732014"/>
            <a:chExt cx="3947160" cy="3002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D3918-DBAE-CA97-622A-FA8637B09E93}"/>
                </a:ext>
              </a:extLst>
            </p:cNvPr>
            <p:cNvSpPr/>
            <p:nvPr/>
          </p:nvSpPr>
          <p:spPr>
            <a:xfrm>
              <a:off x="7949611" y="3732014"/>
              <a:ext cx="3947160" cy="3002280"/>
            </a:xfrm>
            <a:prstGeom prst="rect">
              <a:avLst/>
            </a:prstGeom>
            <a:solidFill>
              <a:srgbClr val="C3CFCD"/>
            </a:solidFill>
            <a:ln>
              <a:solidFill>
                <a:srgbClr val="C3C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US Embassy Bombing, Beirut - Homeland Security Digital Library">
              <a:extLst>
                <a:ext uri="{FF2B5EF4-FFF2-40B4-BE49-F238E27FC236}">
                  <a16:creationId xmlns:a16="http://schemas.microsoft.com/office/drawing/2014/main" id="{BDF2A6BF-1925-148C-257D-70F20EAE8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580" y="3838694"/>
              <a:ext cx="3603222" cy="2387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BE0BAE-E7DB-6E4D-C377-672F6E5DF65A}"/>
                </a:ext>
              </a:extLst>
            </p:cNvPr>
            <p:cNvSpPr txBox="1"/>
            <p:nvPr/>
          </p:nvSpPr>
          <p:spPr>
            <a:xfrm>
              <a:off x="7949611" y="6332509"/>
              <a:ext cx="394716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1983 Embassy bombing Beirut, Lebanon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24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D146-B9D5-FE28-9E3F-5E12F815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21685"/>
            <a:ext cx="7729728" cy="7909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1998 and Security Failures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7DA5E-1EF6-D5A3-B431-8CB7B707A998}"/>
              </a:ext>
            </a:extLst>
          </p:cNvPr>
          <p:cNvSpPr txBox="1"/>
          <p:nvPr/>
        </p:nvSpPr>
        <p:spPr>
          <a:xfrm>
            <a:off x="642870" y="2738282"/>
            <a:ext cx="5542132" cy="34470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How did this happen?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Fundamental misunderstanding of how terrorists 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Failures of threat assessment program and risk management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Kenya = medium threat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Tanzania = low threat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Collective failure of security policy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“an unwillingness to give sustained priority and funding to security improvements”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100-foot setback zone - 83.4% of posts did not meet this requirement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7C31-1D86-9654-6E37-CBDDC50D1FE6}"/>
              </a:ext>
            </a:extLst>
          </p:cNvPr>
          <p:cNvSpPr txBox="1"/>
          <p:nvPr/>
        </p:nvSpPr>
        <p:spPr>
          <a:xfrm>
            <a:off x="642870" y="1194519"/>
            <a:ext cx="5542132" cy="1261884"/>
          </a:xfrm>
          <a:prstGeom prst="rect">
            <a:avLst/>
          </a:prstGeom>
          <a:solidFill>
            <a:srgbClr val="C3CFCD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East Africa Embassy Bombings,  </a:t>
            </a:r>
          </a:p>
          <a:p>
            <a:r>
              <a:rPr lang="en-US" sz="2000" b="1" dirty="0"/>
              <a:t>August 7,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Nairobi, Kenya – 200+ killed; 4,000+ injured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 Es Salaam, Tanzania – 11 killed; 80+ injured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D66DA8-022B-4671-2289-97251A8ACAEA}"/>
              </a:ext>
            </a:extLst>
          </p:cNvPr>
          <p:cNvGrpSpPr/>
          <p:nvPr/>
        </p:nvGrpSpPr>
        <p:grpSpPr>
          <a:xfrm>
            <a:off x="7484317" y="1136790"/>
            <a:ext cx="3522278" cy="2577994"/>
            <a:chOff x="4587863" y="3429000"/>
            <a:chExt cx="4003826" cy="28234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C68566-31EB-B9BD-2D48-74F9EA9FCB73}"/>
                </a:ext>
              </a:extLst>
            </p:cNvPr>
            <p:cNvSpPr/>
            <p:nvPr/>
          </p:nvSpPr>
          <p:spPr>
            <a:xfrm>
              <a:off x="4690872" y="3429000"/>
              <a:ext cx="3797808" cy="2823410"/>
            </a:xfrm>
            <a:prstGeom prst="rect">
              <a:avLst/>
            </a:prstGeom>
            <a:solidFill>
              <a:srgbClr val="C3CFC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1998 US Embassies in Africa Bombings Fast Facts | CNN">
              <a:extLst>
                <a:ext uri="{FF2B5EF4-FFF2-40B4-BE49-F238E27FC236}">
                  <a16:creationId xmlns:a16="http://schemas.microsoft.com/office/drawing/2014/main" id="{C86B032A-3AAB-3C45-79D5-A5E1A8375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082" y="3555963"/>
              <a:ext cx="35179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DD46D8-BB53-5486-EB98-79F74C4EA0D2}"/>
                </a:ext>
              </a:extLst>
            </p:cNvPr>
            <p:cNvSpPr txBox="1"/>
            <p:nvPr/>
          </p:nvSpPr>
          <p:spPr>
            <a:xfrm>
              <a:off x="4587863" y="5893298"/>
              <a:ext cx="4003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US Embassy, Dar es Salaam, Tanzania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719A2D-0B8A-460D-4795-C046CB722BE7}"/>
              </a:ext>
            </a:extLst>
          </p:cNvPr>
          <p:cNvGrpSpPr/>
          <p:nvPr/>
        </p:nvGrpSpPr>
        <p:grpSpPr>
          <a:xfrm>
            <a:off x="7443304" y="3884385"/>
            <a:ext cx="3604306" cy="2577993"/>
            <a:chOff x="4831080" y="3961063"/>
            <a:chExt cx="3048000" cy="21349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71CA61-1CC5-A464-91B2-9D7135433928}"/>
                </a:ext>
              </a:extLst>
            </p:cNvPr>
            <p:cNvSpPr/>
            <p:nvPr/>
          </p:nvSpPr>
          <p:spPr>
            <a:xfrm>
              <a:off x="4831080" y="3961063"/>
              <a:ext cx="3048000" cy="2134937"/>
            </a:xfrm>
            <a:prstGeom prst="rect">
              <a:avLst/>
            </a:prstGeom>
            <a:solidFill>
              <a:srgbClr val="C3CFC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US embassy bombing in Nairobi in 1998">
              <a:extLst>
                <a:ext uri="{FF2B5EF4-FFF2-40B4-BE49-F238E27FC236}">
                  <a16:creationId xmlns:a16="http://schemas.microsoft.com/office/drawing/2014/main" id="{C701A5BB-5DE3-AD21-78FB-2D2BB72F9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901" y="4034484"/>
              <a:ext cx="2868357" cy="172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D2036-B6C2-8ED2-5D5D-D7BE841BE5B8}"/>
                </a:ext>
              </a:extLst>
            </p:cNvPr>
            <p:cNvSpPr txBox="1"/>
            <p:nvPr/>
          </p:nvSpPr>
          <p:spPr>
            <a:xfrm>
              <a:off x="4920901" y="5771860"/>
              <a:ext cx="28683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Nairobi, Kenya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43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4F16-C4A3-682B-EFB8-4A07567B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52" y="214884"/>
            <a:ext cx="6028548" cy="120032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1998 Permanently Changed Diplomatic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36635-8DED-473C-5796-C77870201FA9}"/>
              </a:ext>
            </a:extLst>
          </p:cNvPr>
          <p:cNvSpPr txBox="1"/>
          <p:nvPr/>
        </p:nvSpPr>
        <p:spPr>
          <a:xfrm>
            <a:off x="6578968" y="214884"/>
            <a:ext cx="5288280" cy="1200329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“You treated the threat of terrorism as the price of being a diplomat. You didn’t demand resources for embassy security. Now you do.” </a:t>
            </a:r>
          </a:p>
          <a:p>
            <a:pPr algn="ctr"/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– Senior Foreign Service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23703-F638-863F-409F-7A418AF6C4A7}"/>
              </a:ext>
            </a:extLst>
          </p:cNvPr>
          <p:cNvSpPr txBox="1"/>
          <p:nvPr/>
        </p:nvSpPr>
        <p:spPr>
          <a:xfrm>
            <a:off x="375303" y="1782036"/>
            <a:ext cx="5927446" cy="470898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$1.4 billion for “emergency security improvements overseas” from Congress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DSS staffing increased by 25%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Creation of an Emergency Coordination Group as the “focal point for all security action issues”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Creation of 7 Embassy Security Assessment Teams to assess security and make recommendations for changes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Surveillance Detection Program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Temporary closures where threat too great to be secured against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Creation of the position of Regional Directors of Security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1999 Secure Embassy Construction and Counterterrorism Act – codified security improvements as core tenets of diplomatic security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723F0-EAF8-D919-D52F-67E3AAAC7796}"/>
              </a:ext>
            </a:extLst>
          </p:cNvPr>
          <p:cNvGrpSpPr/>
          <p:nvPr/>
        </p:nvGrpSpPr>
        <p:grpSpPr>
          <a:xfrm>
            <a:off x="9530816" y="3429000"/>
            <a:ext cx="2336432" cy="2851989"/>
            <a:chOff x="6578968" y="2009570"/>
            <a:chExt cx="2336432" cy="28519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EBE6F5-E6E6-E6EB-D1BB-1F109B8B9A37}"/>
                </a:ext>
              </a:extLst>
            </p:cNvPr>
            <p:cNvSpPr/>
            <p:nvPr/>
          </p:nvSpPr>
          <p:spPr>
            <a:xfrm>
              <a:off x="6578968" y="2009570"/>
              <a:ext cx="2336432" cy="2851989"/>
            </a:xfrm>
            <a:prstGeom prst="rect">
              <a:avLst/>
            </a:prstGeom>
            <a:solidFill>
              <a:srgbClr val="C3CFC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Timeline&#10;&#10;Description automatically generated with medium confidence">
              <a:extLst>
                <a:ext uri="{FF2B5EF4-FFF2-40B4-BE49-F238E27FC236}">
                  <a16:creationId xmlns:a16="http://schemas.microsoft.com/office/drawing/2014/main" id="{1C68C635-20A2-E5F9-D860-099BC05DA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039" y="2123870"/>
              <a:ext cx="2119980" cy="2623387"/>
            </a:xfrm>
            <a:prstGeom prst="rect">
              <a:avLst/>
            </a:prstGeom>
          </p:spPr>
        </p:pic>
      </p:grp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9821690-34D2-8E7A-9689-B940B69E3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89" y="2117306"/>
            <a:ext cx="2623387" cy="26233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5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291D-008D-0EF5-50BC-24B6C8959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448" y="137341"/>
            <a:ext cx="6547104" cy="56235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2000s &amp; 2010s Key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E0D2-6074-053B-C3C2-529DF8675C23}"/>
              </a:ext>
            </a:extLst>
          </p:cNvPr>
          <p:cNvSpPr txBox="1"/>
          <p:nvPr/>
        </p:nvSpPr>
        <p:spPr>
          <a:xfrm>
            <a:off x="411480" y="1276958"/>
            <a:ext cx="6019800" cy="1138773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The number of attacks per year remained significantly lower than pre-1998 levels.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1970-1998 average of 15.4 attacks against US diplomats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1998-2019 average of 5.9 attacks per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4505F-4923-50FD-8C4D-63A9168A8585}"/>
              </a:ext>
            </a:extLst>
          </p:cNvPr>
          <p:cNvSpPr txBox="1"/>
          <p:nvPr/>
        </p:nvSpPr>
        <p:spPr>
          <a:xfrm>
            <a:off x="1089660" y="4635355"/>
            <a:ext cx="4663440" cy="1477328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Terrorists continued planning and executing attacks, but they chose to focus on different targets than US diplomats.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September 11,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5ACC0-9E66-AD2C-EC74-B9D9D7E3ABD9}"/>
              </a:ext>
            </a:extLst>
          </p:cNvPr>
          <p:cNvSpPr txBox="1"/>
          <p:nvPr/>
        </p:nvSpPr>
        <p:spPr>
          <a:xfrm>
            <a:off x="914400" y="3063878"/>
            <a:ext cx="501396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Attacks against US diplomats diverge from trends of attacks against all diplomats and terrorism overall.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0AAA1-B459-CCCA-0926-4BF163438139}"/>
              </a:ext>
            </a:extLst>
          </p:cNvPr>
          <p:cNvGrpSpPr/>
          <p:nvPr/>
        </p:nvGrpSpPr>
        <p:grpSpPr>
          <a:xfrm>
            <a:off x="7706002" y="1060076"/>
            <a:ext cx="4074518" cy="2711309"/>
            <a:chOff x="7309763" y="992010"/>
            <a:chExt cx="4074518" cy="27113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9B9C9C-A2E6-1C2D-9A5F-0CDDF07E6B81}"/>
                </a:ext>
              </a:extLst>
            </p:cNvPr>
            <p:cNvSpPr/>
            <p:nvPr/>
          </p:nvSpPr>
          <p:spPr>
            <a:xfrm>
              <a:off x="7309763" y="992010"/>
              <a:ext cx="4074518" cy="27113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72E0B06-98A1-A151-5361-7E50CB97D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013" y="1065914"/>
              <a:ext cx="3830018" cy="256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733D43-BFC1-AAF0-3137-E1949FBED9AF}"/>
              </a:ext>
            </a:extLst>
          </p:cNvPr>
          <p:cNvGrpSpPr/>
          <p:nvPr/>
        </p:nvGrpSpPr>
        <p:grpSpPr>
          <a:xfrm>
            <a:off x="6873240" y="3987208"/>
            <a:ext cx="4074518" cy="2714049"/>
            <a:chOff x="7309763" y="3976311"/>
            <a:chExt cx="4074518" cy="27140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544EB1-88CF-CEF9-879D-A75D0394DB4A}"/>
                </a:ext>
              </a:extLst>
            </p:cNvPr>
            <p:cNvSpPr/>
            <p:nvPr/>
          </p:nvSpPr>
          <p:spPr>
            <a:xfrm>
              <a:off x="7309763" y="3976311"/>
              <a:ext cx="4074518" cy="271404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dd</a:t>
              </a:r>
            </a:p>
          </p:txBody>
        </p:sp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4DA0A006-C75D-8E3B-B2F3-97EA2208E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2013" y="4051584"/>
              <a:ext cx="3826125" cy="256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99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D743718-4988-A86A-450D-BA30B2D0B435}"/>
              </a:ext>
            </a:extLst>
          </p:cNvPr>
          <p:cNvSpPr txBox="1"/>
          <p:nvPr/>
        </p:nvSpPr>
        <p:spPr>
          <a:xfrm>
            <a:off x="2247898" y="623399"/>
            <a:ext cx="76962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Main Takeaways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9440CB-8FA0-FE05-4A4A-DCE18B4B34C2}"/>
              </a:ext>
            </a:extLst>
          </p:cNvPr>
          <p:cNvGrpSpPr/>
          <p:nvPr/>
        </p:nvGrpSpPr>
        <p:grpSpPr>
          <a:xfrm>
            <a:off x="1443989" y="1844039"/>
            <a:ext cx="9304020" cy="4005841"/>
            <a:chOff x="1775460" y="1950719"/>
            <a:chExt cx="8641080" cy="40058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FEC6EB-5C95-031B-CF46-6CF8B028895E}"/>
                </a:ext>
              </a:extLst>
            </p:cNvPr>
            <p:cNvSpPr txBox="1"/>
            <p:nvPr/>
          </p:nvSpPr>
          <p:spPr>
            <a:xfrm>
              <a:off x="2005221" y="2182786"/>
              <a:ext cx="8181557" cy="3539430"/>
            </a:xfrm>
            <a:prstGeom prst="rect">
              <a:avLst/>
            </a:prstGeom>
            <a:solidFill>
              <a:srgbClr val="C3CFCD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42424"/>
                  </a:solidFill>
                  <a:ea typeface="Calibri" panose="020F0502020204030204" pitchFamily="34" charset="0"/>
                </a:rPr>
                <a:t>T</a:t>
              </a:r>
              <a:r>
                <a:rPr lang="en-US" sz="2000" dirty="0">
                  <a:solidFill>
                    <a:srgbClr val="242424"/>
                  </a:solidFill>
                  <a:effectLst/>
                  <a:ea typeface="Calibri" panose="020F0502020204030204" pitchFamily="34" charset="0"/>
                </a:rPr>
                <a:t>errorists strategically targeted U.S. diplomats between 1970 and 1998 because they are softer targets than military options yet high profile enough to make their message clear. </a:t>
              </a:r>
            </a:p>
            <a:p>
              <a:endParaRPr lang="en-US" sz="800" dirty="0">
                <a:solidFill>
                  <a:srgbClr val="242424"/>
                </a:solidFill>
                <a:effectLst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42424"/>
                  </a:solidFill>
                  <a:effectLst/>
                  <a:ea typeface="Calibri" panose="020F0502020204030204" pitchFamily="34" charset="0"/>
                </a:rPr>
                <a:t>In response to increasing attacks on diplomats, the U.S. slowly improved diplomatic security with the 1998 East African Embassy bombings serving as a major turning point. </a:t>
              </a:r>
            </a:p>
            <a:p>
              <a:endParaRPr lang="en-US" sz="800" dirty="0">
                <a:solidFill>
                  <a:srgbClr val="242424"/>
                </a:solidFill>
                <a:effectLst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42424"/>
                  </a:solidFill>
                  <a:effectLst/>
                  <a:ea typeface="Calibri" panose="020F0502020204030204" pitchFamily="34" charset="0"/>
                </a:rPr>
                <a:t>Terrorists responded to the increased security by adapting their target selection to softer targets – civilians. </a:t>
              </a:r>
            </a:p>
            <a:p>
              <a:endParaRPr lang="en-US" sz="800" dirty="0">
                <a:solidFill>
                  <a:srgbClr val="242424"/>
                </a:solidFill>
                <a:effectLst/>
                <a:ea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42424"/>
                  </a:solidFill>
                  <a:ea typeface="Calibri" panose="020F0502020204030204" pitchFamily="34" charset="0"/>
                </a:rPr>
                <a:t>W</a:t>
              </a:r>
              <a:r>
                <a:rPr lang="en-US" sz="2000" dirty="0">
                  <a:solidFill>
                    <a:srgbClr val="242424"/>
                  </a:solidFill>
                  <a:effectLst/>
                  <a:ea typeface="Calibri" panose="020F0502020204030204" pitchFamily="34" charset="0"/>
                </a:rPr>
                <a:t>hen terrorism spiked in 2011, there was no corresponding increase in the number of attacks against U.S. diplomats.</a:t>
              </a:r>
              <a:endParaRPr lang="en-US" sz="20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4F4E85-DE99-C396-4B19-6F41638E0587}"/>
                </a:ext>
              </a:extLst>
            </p:cNvPr>
            <p:cNvSpPr/>
            <p:nvPr/>
          </p:nvSpPr>
          <p:spPr>
            <a:xfrm>
              <a:off x="1775460" y="1950719"/>
              <a:ext cx="8641080" cy="4005841"/>
            </a:xfrm>
            <a:prstGeom prst="rect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66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DAA629-5BA9-8EA6-50F6-CDC4469FEB82}"/>
              </a:ext>
            </a:extLst>
          </p:cNvPr>
          <p:cNvSpPr txBox="1"/>
          <p:nvPr/>
        </p:nvSpPr>
        <p:spPr>
          <a:xfrm>
            <a:off x="489961" y="2645272"/>
            <a:ext cx="5919216" cy="3585597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Directions for Future Research</a:t>
            </a:r>
          </a:p>
          <a:p>
            <a:pPr algn="ctr"/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studies could replicate a similar process examining terrorism against diplomats from other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 terrorists treat US diplomats differently than diplomats from other countries?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have the practices of different countries done in comparison?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studies could consider the effectiveness of terrorism against diplomats.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Was targeting diplomats successful for terrorists?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has hardening diplomatic targets changed the practices of diplomacy over 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B3535-659D-F75A-C72E-B2E99A772C5C}"/>
              </a:ext>
            </a:extLst>
          </p:cNvPr>
          <p:cNvSpPr txBox="1"/>
          <p:nvPr/>
        </p:nvSpPr>
        <p:spPr>
          <a:xfrm>
            <a:off x="489961" y="849035"/>
            <a:ext cx="5919216" cy="135421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Pragmatic Policy Implications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soft targets such as civilians be hardened?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 there a way to successfully deter terrorists without target hardening?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682236-FD88-AE90-D340-1E4543883F4E}"/>
              </a:ext>
            </a:extLst>
          </p:cNvPr>
          <p:cNvGrpSpPr/>
          <p:nvPr/>
        </p:nvGrpSpPr>
        <p:grpSpPr>
          <a:xfrm>
            <a:off x="6918270" y="1750963"/>
            <a:ext cx="4914066" cy="3356074"/>
            <a:chOff x="7808976" y="559772"/>
            <a:chExt cx="3621024" cy="24729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5F5E8A-6316-C037-5CFC-9245521BA765}"/>
                </a:ext>
              </a:extLst>
            </p:cNvPr>
            <p:cNvSpPr/>
            <p:nvPr/>
          </p:nvSpPr>
          <p:spPr>
            <a:xfrm>
              <a:off x="7808976" y="559772"/>
              <a:ext cx="3621024" cy="247298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 descr="9 Cool Facts About the State Department - The Borgen Project">
              <a:extLst>
                <a:ext uri="{FF2B5EF4-FFF2-40B4-BE49-F238E27FC236}">
                  <a16:creationId xmlns:a16="http://schemas.microsoft.com/office/drawing/2014/main" id="{70FCD1E7-C2CC-DB3A-6D70-E49376BE1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4988" y="653266"/>
              <a:ext cx="3429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465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D491D6-5843-35A9-4C43-D76F2342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" y="332509"/>
            <a:ext cx="5701522" cy="38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89798E-5693-CC1E-9AAF-016150BB8E8A}"/>
              </a:ext>
            </a:extLst>
          </p:cNvPr>
          <p:cNvSpPr txBox="1"/>
          <p:nvPr/>
        </p:nvSpPr>
        <p:spPr>
          <a:xfrm>
            <a:off x="6705600" y="714030"/>
            <a:ext cx="4724400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Why did terrorist attacks against US diplomats rapidly decline in the 1990s?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CD2748B-207D-F3D3-5D96-6FC9C667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975" y="2806339"/>
            <a:ext cx="5695726" cy="38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E75AD-7C4D-8A3C-CD39-F98B6F18142D}"/>
              </a:ext>
            </a:extLst>
          </p:cNvPr>
          <p:cNvSpPr txBox="1"/>
          <p:nvPr/>
        </p:nvSpPr>
        <p:spPr>
          <a:xfrm>
            <a:off x="884504" y="4531822"/>
            <a:ext cx="4447111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 terrorism spiked in 2011, why was there no corresponding spike in attacks against US diplomats?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AB4301E-855A-5271-1E8C-E0B704C9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6556" y="1566784"/>
            <a:ext cx="5558857" cy="37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BB0FF6F7-3DAC-8DFB-EF4C-90440B98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87" y="1477275"/>
            <a:ext cx="6043618" cy="39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B13DEA-E913-AAC0-DB9A-5EE3D426ED0A}"/>
              </a:ext>
            </a:extLst>
          </p:cNvPr>
          <p:cNvSpPr/>
          <p:nvPr/>
        </p:nvSpPr>
        <p:spPr>
          <a:xfrm>
            <a:off x="4023360" y="2834640"/>
            <a:ext cx="1158240" cy="1981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0B6297-AE36-87B3-C526-678BE926C0AC}"/>
              </a:ext>
            </a:extLst>
          </p:cNvPr>
          <p:cNvSpPr/>
          <p:nvPr/>
        </p:nvSpPr>
        <p:spPr>
          <a:xfrm>
            <a:off x="10182369" y="3931920"/>
            <a:ext cx="1158240" cy="8839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3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6D4756-1839-7524-7A94-EB00E71D7573}"/>
              </a:ext>
            </a:extLst>
          </p:cNvPr>
          <p:cNvSpPr txBox="1"/>
          <p:nvPr/>
        </p:nvSpPr>
        <p:spPr>
          <a:xfrm>
            <a:off x="1283441" y="241231"/>
            <a:ext cx="100823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Existing Literature &amp; Theoretical Frameworks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1D2D8-55FC-6066-9B30-4263574CED8F}"/>
              </a:ext>
            </a:extLst>
          </p:cNvPr>
          <p:cNvSpPr txBox="1"/>
          <p:nvPr/>
        </p:nvSpPr>
        <p:spPr>
          <a:xfrm>
            <a:off x="487678" y="1098715"/>
            <a:ext cx="5836919" cy="6771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Terrorists as Rational 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Strategic, use of violence,  adaptable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40220-A407-0B44-330E-2722C3F74CC5}"/>
              </a:ext>
            </a:extLst>
          </p:cNvPr>
          <p:cNvSpPr txBox="1"/>
          <p:nvPr/>
        </p:nvSpPr>
        <p:spPr>
          <a:xfrm>
            <a:off x="487679" y="2051050"/>
            <a:ext cx="5836919" cy="677108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C3CFCD"/>
                </a:highlight>
              </a:rPr>
              <a:t>Target Choice and Tactical Adaptation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hardening and shifting to softer targets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43E04-C1D4-6326-42C7-0CB6C41D392B}"/>
              </a:ext>
            </a:extLst>
          </p:cNvPr>
          <p:cNvSpPr txBox="1"/>
          <p:nvPr/>
        </p:nvSpPr>
        <p:spPr>
          <a:xfrm>
            <a:off x="487680" y="3006996"/>
            <a:ext cx="5836920" cy="12311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Brandt &amp; Sandler (2010)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3 factors that cause terrorists to shift target 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1) increasing security 2) declining state sponsorship 3) changing preferences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543C5-84F0-558A-11B9-287ECF4966BE}"/>
              </a:ext>
            </a:extLst>
          </p:cNvPr>
          <p:cNvSpPr txBox="1"/>
          <p:nvPr/>
        </p:nvSpPr>
        <p:spPr>
          <a:xfrm>
            <a:off x="487680" y="4554666"/>
            <a:ext cx="5836920" cy="2062103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C3CFCD"/>
                </a:highlight>
              </a:rPr>
              <a:t>Milton (2017)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reasons terrorists target US diplomats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1) strategic rationale 2) easier compared to military targets 3) attacking them can drive out forces meant to prevent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major gaps – 1990s decline in attacks &amp; impact of attacks on diplomacy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1512E-47E9-8C33-6AB9-F579A6B51438}"/>
              </a:ext>
            </a:extLst>
          </p:cNvPr>
          <p:cNvGrpSpPr/>
          <p:nvPr/>
        </p:nvGrpSpPr>
        <p:grpSpPr>
          <a:xfrm>
            <a:off x="7483438" y="1152612"/>
            <a:ext cx="3348220" cy="2367740"/>
            <a:chOff x="7380740" y="1183180"/>
            <a:chExt cx="3348220" cy="23677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6D6B52-8D43-9FD4-A2BC-D5027149D0A9}"/>
                </a:ext>
              </a:extLst>
            </p:cNvPr>
            <p:cNvSpPr/>
            <p:nvPr/>
          </p:nvSpPr>
          <p:spPr>
            <a:xfrm>
              <a:off x="7380740" y="1183180"/>
              <a:ext cx="3348220" cy="2367740"/>
            </a:xfrm>
            <a:prstGeom prst="rect">
              <a:avLst/>
            </a:prstGeom>
            <a:solidFill>
              <a:srgbClr val="C3CFCD"/>
            </a:solidFill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8" name="Picture 2" descr="Where in the world is al-Qaida's leader?">
              <a:extLst>
                <a:ext uri="{FF2B5EF4-FFF2-40B4-BE49-F238E27FC236}">
                  <a16:creationId xmlns:a16="http://schemas.microsoft.com/office/drawing/2014/main" id="{9ED828CE-E242-EB86-6313-99955DC6E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556" y="1286373"/>
              <a:ext cx="3128588" cy="2161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093BD5-B41E-9F54-D0DA-607B6185734E}"/>
              </a:ext>
            </a:extLst>
          </p:cNvPr>
          <p:cNvGrpSpPr/>
          <p:nvPr/>
        </p:nvGrpSpPr>
        <p:grpSpPr>
          <a:xfrm>
            <a:off x="7131738" y="3890814"/>
            <a:ext cx="4051620" cy="2372826"/>
            <a:chOff x="7252548" y="4043214"/>
            <a:chExt cx="4051620" cy="23728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83EE98-013F-23FA-4A23-53DA529A9BC3}"/>
                </a:ext>
              </a:extLst>
            </p:cNvPr>
            <p:cNvSpPr/>
            <p:nvPr/>
          </p:nvSpPr>
          <p:spPr>
            <a:xfrm>
              <a:off x="7252548" y="4043214"/>
              <a:ext cx="4051620" cy="23728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0" name="Picture 4" descr="September 11 attacks: What happened on 9/11? - BBC News">
              <a:extLst>
                <a:ext uri="{FF2B5EF4-FFF2-40B4-BE49-F238E27FC236}">
                  <a16:creationId xmlns:a16="http://schemas.microsoft.com/office/drawing/2014/main" id="{4DA29B49-DD95-ADC9-4038-D133B41DA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358" y="4156477"/>
              <a:ext cx="3810000" cy="214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725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E710-3722-845D-D9B0-169F1F8D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396" y="426168"/>
            <a:ext cx="8183208" cy="923330"/>
          </a:xfrm>
          <a:noFill/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Longitudinal Study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17F0-AB95-3D11-10D8-676F0B11AD55}"/>
              </a:ext>
            </a:extLst>
          </p:cNvPr>
          <p:cNvSpPr txBox="1"/>
          <p:nvPr/>
        </p:nvSpPr>
        <p:spPr>
          <a:xfrm>
            <a:off x="598338" y="1645779"/>
            <a:ext cx="5212080" cy="4770537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Terrorist attacks from </a:t>
            </a:r>
            <a:r>
              <a:rPr lang="en-US" b="1" dirty="0"/>
              <a:t>1970-2019</a:t>
            </a:r>
            <a:r>
              <a:rPr lang="en-US" dirty="0"/>
              <a:t> from the Global Terrorism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Data from 1993 is missing because the original data cards were lost before they could be electronically coded.</a:t>
            </a:r>
          </a:p>
          <a:p>
            <a:pPr lvl="1"/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Using the GTD’s </a:t>
            </a:r>
            <a:r>
              <a:rPr lang="en-US" sz="1800" b="1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"target type” </a:t>
            </a:r>
            <a:r>
              <a:rPr lang="en-US" sz="18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classification of attacks, I isolate the subset of data that includes only terrorist attacks against </a:t>
            </a:r>
            <a:r>
              <a:rPr lang="en-US" sz="1800" b="1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“Government (Diplomatic)” </a:t>
            </a:r>
            <a:r>
              <a:rPr lang="en-US" sz="18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targets.</a:t>
            </a:r>
          </a:p>
          <a:p>
            <a:endParaRPr lang="en-US" sz="800" dirty="0">
              <a:solidFill>
                <a:srgbClr val="201F1E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I further isolate this subset of data by the </a:t>
            </a:r>
            <a:r>
              <a:rPr lang="en-US" sz="1800" b="1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“Nationality” </a:t>
            </a:r>
            <a:r>
              <a:rPr lang="en-US" sz="18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classification to look at the attacks against the </a:t>
            </a:r>
            <a:r>
              <a:rPr lang="en-US" sz="1800" b="1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U.S.</a:t>
            </a:r>
            <a:r>
              <a:rPr lang="en-US" b="1" dirty="0">
                <a:effectLst/>
              </a:rPr>
              <a:t> </a:t>
            </a:r>
            <a:r>
              <a:rPr lang="en-US" sz="1800" b="1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US" sz="800" b="1" dirty="0">
              <a:solidFill>
                <a:srgbClr val="201F1E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I look at major trends and inflection points across the data and breakdown each decade to identify what caused them. </a:t>
            </a:r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75282D9-D64F-22B3-66B8-CA7E774DE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44395"/>
              </p:ext>
            </p:extLst>
          </p:nvPr>
        </p:nvGraphicFramePr>
        <p:xfrm>
          <a:off x="6096000" y="2007928"/>
          <a:ext cx="5626100" cy="1645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16274">
                  <a:extLst>
                    <a:ext uri="{9D8B030D-6E8A-4147-A177-3AD203B41FA5}">
                      <a16:colId xmlns:a16="http://schemas.microsoft.com/office/drawing/2014/main" val="2885085128"/>
                    </a:ext>
                  </a:extLst>
                </a:gridCol>
                <a:gridCol w="1309826">
                  <a:extLst>
                    <a:ext uri="{9D8B030D-6E8A-4147-A177-3AD203B41FA5}">
                      <a16:colId xmlns:a16="http://schemas.microsoft.com/office/drawing/2014/main" val="1162542739"/>
                    </a:ext>
                  </a:extLst>
                </a:gridCol>
              </a:tblGrid>
              <a:tr h="363842">
                <a:tc>
                  <a:txBody>
                    <a:bodyPr/>
                    <a:lstStyle/>
                    <a:p>
                      <a:r>
                        <a:rPr lang="en-US" b="0" dirty="0"/>
                        <a:t>Number of Terrorist Attacks 1970-2019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201,183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311388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lang="en-US" dirty="0"/>
                        <a:t>Number of Terrorist Attacks Against Diplomats 1970-2019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3,738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59509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lang="en-US" dirty="0"/>
                        <a:t>Number of Terrorist Attacks Against US Diplomats 1970-2019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439048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D7C9CAD7-644F-E4BE-04E4-C7D1A404D9F4}"/>
              </a:ext>
            </a:extLst>
          </p:cNvPr>
          <p:cNvGrpSpPr/>
          <p:nvPr/>
        </p:nvGrpSpPr>
        <p:grpSpPr>
          <a:xfrm>
            <a:off x="6497955" y="4190358"/>
            <a:ext cx="4822190" cy="1798320"/>
            <a:chOff x="6491685" y="4312278"/>
            <a:chExt cx="4822190" cy="17983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9608E1-028D-8F5B-4E3B-8254E0FBCBCE}"/>
                </a:ext>
              </a:extLst>
            </p:cNvPr>
            <p:cNvSpPr/>
            <p:nvPr/>
          </p:nvSpPr>
          <p:spPr>
            <a:xfrm>
              <a:off x="6491685" y="4312278"/>
              <a:ext cx="4822190" cy="17983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2D36698-DFFB-BDBB-8B54-3B1AC24C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330" y="4388478"/>
              <a:ext cx="4650900" cy="164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55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308E52-FC45-389E-4A8A-04DE61FEE92D}"/>
              </a:ext>
            </a:extLst>
          </p:cNvPr>
          <p:cNvSpPr txBox="1"/>
          <p:nvPr/>
        </p:nvSpPr>
        <p:spPr>
          <a:xfrm>
            <a:off x="2689860" y="65893"/>
            <a:ext cx="77647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Key Developments in the 1970s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0A30E0-13B9-402B-AB83-A2393A110BF8}"/>
              </a:ext>
            </a:extLst>
          </p:cNvPr>
          <p:cNvGrpSpPr/>
          <p:nvPr/>
        </p:nvGrpSpPr>
        <p:grpSpPr>
          <a:xfrm>
            <a:off x="5135447" y="4256395"/>
            <a:ext cx="3276310" cy="1799741"/>
            <a:chOff x="5467374" y="4020595"/>
            <a:chExt cx="3310866" cy="17706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EC094F-F832-89B8-00CF-C4B8E9A47A64}"/>
                </a:ext>
              </a:extLst>
            </p:cNvPr>
            <p:cNvSpPr/>
            <p:nvPr/>
          </p:nvSpPr>
          <p:spPr>
            <a:xfrm>
              <a:off x="5467374" y="4020595"/>
              <a:ext cx="3310866" cy="17706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8" descr="Reflexiones a 50 años del surgimiento de los Montoneros – Contraeditorial">
              <a:extLst>
                <a:ext uri="{FF2B5EF4-FFF2-40B4-BE49-F238E27FC236}">
                  <a16:creationId xmlns:a16="http://schemas.microsoft.com/office/drawing/2014/main" id="{ED29C90A-F4D1-1943-555B-317D23BBD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528" y="4112034"/>
              <a:ext cx="3096557" cy="158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7F99527-22BE-8F8B-ABAA-1EF2710DD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34103"/>
              </p:ext>
            </p:extLst>
          </p:nvPr>
        </p:nvGraphicFramePr>
        <p:xfrm>
          <a:off x="532129" y="1833235"/>
          <a:ext cx="4315462" cy="4846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57731">
                  <a:extLst>
                    <a:ext uri="{9D8B030D-6E8A-4147-A177-3AD203B41FA5}">
                      <a16:colId xmlns:a16="http://schemas.microsoft.com/office/drawing/2014/main" val="2306538213"/>
                    </a:ext>
                  </a:extLst>
                </a:gridCol>
                <a:gridCol w="2157731">
                  <a:extLst>
                    <a:ext uri="{9D8B030D-6E8A-4147-A177-3AD203B41FA5}">
                      <a16:colId xmlns:a16="http://schemas.microsoft.com/office/drawing/2014/main" val="1996028817"/>
                    </a:ext>
                  </a:extLst>
                </a:gridCol>
              </a:tblGrid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Attacks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45706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Australasia &amp; Oceania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66812"/>
                  </a:ext>
                </a:extLst>
              </a:tr>
              <a:tr h="556860">
                <a:tc>
                  <a:txBody>
                    <a:bodyPr/>
                    <a:lstStyle/>
                    <a:p>
                      <a:r>
                        <a:rPr lang="en-US" sz="1600" dirty="0"/>
                        <a:t>Central America &amp;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8370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East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22452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Eastern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860912"/>
                  </a:ext>
                </a:extLst>
              </a:tr>
              <a:tr h="556860">
                <a:tc>
                  <a:txBody>
                    <a:bodyPr/>
                    <a:lstStyle/>
                    <a:p>
                      <a:r>
                        <a:rPr lang="en-US" sz="1600" dirty="0"/>
                        <a:t>Middle East &amp; North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1834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78450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South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81806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South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3863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Southeast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89691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Sub-Saharan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92890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dirty="0"/>
                        <a:t>Western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51011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362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45DCBB-E171-9AC9-29D3-C8E989163221}"/>
              </a:ext>
            </a:extLst>
          </p:cNvPr>
          <p:cNvSpPr txBox="1"/>
          <p:nvPr/>
        </p:nvSpPr>
        <p:spPr>
          <a:xfrm>
            <a:off x="331470" y="778118"/>
            <a:ext cx="4716780" cy="923330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Terrorism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Rising popularity of American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November 4, 1979, Iranian Hostage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E17A4-BA14-8046-A96E-FA6F712BB36F}"/>
              </a:ext>
            </a:extLst>
          </p:cNvPr>
          <p:cNvSpPr txBox="1"/>
          <p:nvPr/>
        </p:nvSpPr>
        <p:spPr>
          <a:xfrm>
            <a:off x="6096000" y="975360"/>
            <a:ext cx="4983480" cy="2585323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Diplomatic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of Security (SY)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budget for diplomatic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Victor Dikeos, Deputy Assistant of State for Security 1974-78, reorganization of SY 1975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Offices – Personnel Security, Protective Security, Operations, Executive Office Staff, Miscellaneous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Mobile Training Teams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4471D-76AE-5A4F-4D81-748657CFC64A}"/>
              </a:ext>
            </a:extLst>
          </p:cNvPr>
          <p:cNvGrpSpPr/>
          <p:nvPr/>
        </p:nvGrpSpPr>
        <p:grpSpPr>
          <a:xfrm>
            <a:off x="8699613" y="4094867"/>
            <a:ext cx="3273883" cy="2122795"/>
            <a:chOff x="8830663" y="4073770"/>
            <a:chExt cx="3071777" cy="19917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623E33-397E-F8E2-2704-C8159A2EC9F3}"/>
                </a:ext>
              </a:extLst>
            </p:cNvPr>
            <p:cNvSpPr/>
            <p:nvPr/>
          </p:nvSpPr>
          <p:spPr>
            <a:xfrm>
              <a:off x="8830663" y="4073770"/>
              <a:ext cx="3071777" cy="199174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Iran student leader says he regrets 1979 U.S. Embassy attack">
              <a:extLst>
                <a:ext uri="{FF2B5EF4-FFF2-40B4-BE49-F238E27FC236}">
                  <a16:creationId xmlns:a16="http://schemas.microsoft.com/office/drawing/2014/main" id="{2720C2AF-18FC-D526-D969-7F51D7D29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947" y="4153026"/>
              <a:ext cx="2829208" cy="183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30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3A68-FE5E-8DE3-06EB-55F0F0AE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2053"/>
            <a:ext cx="4762496" cy="132783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Key Events in the 1980s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C4FDF-5AD0-44A3-3CBF-B7D891F851CE}"/>
              </a:ext>
            </a:extLst>
          </p:cNvPr>
          <p:cNvSpPr txBox="1"/>
          <p:nvPr/>
        </p:nvSpPr>
        <p:spPr>
          <a:xfrm>
            <a:off x="7620" y="2500696"/>
            <a:ext cx="1722120" cy="800219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Iranian Hostage Crisis</a:t>
            </a:r>
          </a:p>
          <a:p>
            <a:pPr algn="ctr"/>
            <a:r>
              <a:rPr lang="en-US" sz="1400" dirty="0"/>
              <a:t>1979-1981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9A1D52-9BDA-4EFF-A2ED-5F8272E11636}"/>
              </a:ext>
            </a:extLst>
          </p:cNvPr>
          <p:cNvSpPr txBox="1"/>
          <p:nvPr/>
        </p:nvSpPr>
        <p:spPr>
          <a:xfrm>
            <a:off x="45647" y="3858876"/>
            <a:ext cx="1765615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Security Enhancement Program</a:t>
            </a:r>
          </a:p>
          <a:p>
            <a:pPr algn="ctr"/>
            <a:r>
              <a:rPr lang="en-US" sz="1400" dirty="0"/>
              <a:t>1980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63C3C6-791B-D0C6-B3A8-B8D6638D05A0}"/>
              </a:ext>
            </a:extLst>
          </p:cNvPr>
          <p:cNvSpPr txBox="1"/>
          <p:nvPr/>
        </p:nvSpPr>
        <p:spPr>
          <a:xfrm>
            <a:off x="2447740" y="1145344"/>
            <a:ext cx="2141223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Hezbollah bombs US Embassy, Lebanon</a:t>
            </a:r>
            <a:endParaRPr lang="en-US" sz="1400" dirty="0"/>
          </a:p>
          <a:p>
            <a:pPr algn="ctr"/>
            <a:r>
              <a:rPr lang="en-US" sz="1400" dirty="0"/>
              <a:t>April 18, 1983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656F87-6913-7A20-C86A-D025FC969C0B}"/>
              </a:ext>
            </a:extLst>
          </p:cNvPr>
          <p:cNvSpPr txBox="1"/>
          <p:nvPr/>
        </p:nvSpPr>
        <p:spPr>
          <a:xfrm>
            <a:off x="2447739" y="2500696"/>
            <a:ext cx="2141223" cy="800219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Hezbollah bombs US Embassy, Kuwait</a:t>
            </a:r>
          </a:p>
          <a:p>
            <a:pPr algn="ctr"/>
            <a:r>
              <a:rPr lang="en-US" sz="1400" dirty="0"/>
              <a:t>Dec.  12, 1983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73822C-7D00-3A71-C95C-7E3AFC0AE967}"/>
              </a:ext>
            </a:extLst>
          </p:cNvPr>
          <p:cNvCxnSpPr/>
          <p:nvPr/>
        </p:nvCxnSpPr>
        <p:spPr>
          <a:xfrm>
            <a:off x="7620" y="3566160"/>
            <a:ext cx="1218438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FF330E-41B5-D265-FFBF-4D26D5E3BCFA}"/>
              </a:ext>
            </a:extLst>
          </p:cNvPr>
          <p:cNvSpPr txBox="1"/>
          <p:nvPr/>
        </p:nvSpPr>
        <p:spPr>
          <a:xfrm>
            <a:off x="11094720" y="3566160"/>
            <a:ext cx="1097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2DFF4-18FA-9B0B-1319-15DB9481D894}"/>
              </a:ext>
            </a:extLst>
          </p:cNvPr>
          <p:cNvSpPr txBox="1"/>
          <p:nvPr/>
        </p:nvSpPr>
        <p:spPr>
          <a:xfrm>
            <a:off x="10911840" y="3196828"/>
            <a:ext cx="1280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Terrorism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29716-BBAE-66F7-D3A8-79ABE8275A02}"/>
              </a:ext>
            </a:extLst>
          </p:cNvPr>
          <p:cNvSpPr txBox="1"/>
          <p:nvPr/>
        </p:nvSpPr>
        <p:spPr>
          <a:xfrm>
            <a:off x="4808144" y="2254475"/>
            <a:ext cx="1863092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Hezbollah bombs US Embassy, Lebanon</a:t>
            </a:r>
            <a:endParaRPr lang="en-US" sz="1400" dirty="0"/>
          </a:p>
          <a:p>
            <a:pPr algn="ctr"/>
            <a:r>
              <a:rPr lang="en-US" sz="1400" dirty="0"/>
              <a:t>Sept. 20, 1984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061C25-D072-49E1-6F63-DE3E7C01DF1A}"/>
              </a:ext>
            </a:extLst>
          </p:cNvPr>
          <p:cNvSpPr txBox="1"/>
          <p:nvPr/>
        </p:nvSpPr>
        <p:spPr>
          <a:xfrm>
            <a:off x="4916550" y="3858876"/>
            <a:ext cx="1664973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Act to Combat International Terrorism</a:t>
            </a:r>
            <a:endParaRPr lang="en-US" sz="1400" dirty="0"/>
          </a:p>
          <a:p>
            <a:pPr algn="ctr"/>
            <a:r>
              <a:rPr lang="en-US" sz="1400" dirty="0"/>
              <a:t>Oct. 19, 1984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0FEF3A-DEF3-E33B-465A-9E54C9B04957}"/>
              </a:ext>
            </a:extLst>
          </p:cNvPr>
          <p:cNvSpPr txBox="1"/>
          <p:nvPr/>
        </p:nvSpPr>
        <p:spPr>
          <a:xfrm>
            <a:off x="6854908" y="3858876"/>
            <a:ext cx="1664973" cy="553998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Inman Report</a:t>
            </a:r>
            <a:endParaRPr lang="en-US" sz="1400" dirty="0"/>
          </a:p>
          <a:p>
            <a:pPr algn="ctr"/>
            <a:r>
              <a:rPr lang="en-US" sz="1400" dirty="0"/>
              <a:t>June 1985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3C4AAC-85D2-5E03-8009-925694A09241}"/>
              </a:ext>
            </a:extLst>
          </p:cNvPr>
          <p:cNvSpPr txBox="1"/>
          <p:nvPr/>
        </p:nvSpPr>
        <p:spPr>
          <a:xfrm>
            <a:off x="6854907" y="4729964"/>
            <a:ext cx="1664973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Bureau of Diplomatic Security</a:t>
            </a:r>
            <a:endParaRPr lang="en-US" sz="1400" dirty="0"/>
          </a:p>
          <a:p>
            <a:pPr algn="ctr"/>
            <a:r>
              <a:rPr lang="en-US" sz="1400" dirty="0"/>
              <a:t>Nov. 4, 1985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064F86-AF00-723C-25A5-2B9159B137E9}"/>
              </a:ext>
            </a:extLst>
          </p:cNvPr>
          <p:cNvSpPr txBox="1"/>
          <p:nvPr/>
        </p:nvSpPr>
        <p:spPr>
          <a:xfrm>
            <a:off x="2447742" y="3869615"/>
            <a:ext cx="2141220" cy="553998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Enhanced SEP</a:t>
            </a:r>
          </a:p>
          <a:p>
            <a:pPr algn="ctr"/>
            <a:r>
              <a:rPr lang="en-US" sz="1400" dirty="0"/>
              <a:t>May 1983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BC22E2-B36C-B8C1-16E0-74C6A99C94B2}"/>
              </a:ext>
            </a:extLst>
          </p:cNvPr>
          <p:cNvSpPr txBox="1"/>
          <p:nvPr/>
        </p:nvSpPr>
        <p:spPr>
          <a:xfrm>
            <a:off x="8793267" y="3865025"/>
            <a:ext cx="1664973" cy="1538883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Omnibus Diplomatic Security and Anti-Terrorism Act</a:t>
            </a:r>
            <a:endParaRPr lang="en-US" sz="1400" dirty="0"/>
          </a:p>
          <a:p>
            <a:pPr algn="ctr"/>
            <a:r>
              <a:rPr lang="en-US" sz="1400" dirty="0"/>
              <a:t>Aug. 27, 1986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290300-CDF1-DF87-1EE5-4EA6CDE0C808}"/>
              </a:ext>
            </a:extLst>
          </p:cNvPr>
          <p:cNvSpPr txBox="1"/>
          <p:nvPr/>
        </p:nvSpPr>
        <p:spPr>
          <a:xfrm>
            <a:off x="8694207" y="2254475"/>
            <a:ext cx="1863092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24 terrorist attacks (16-year high)</a:t>
            </a:r>
            <a:endParaRPr lang="en-US" sz="1400" dirty="0"/>
          </a:p>
          <a:p>
            <a:pPr algn="ctr"/>
            <a:r>
              <a:rPr lang="en-US" sz="1400" dirty="0"/>
              <a:t>1986</a:t>
            </a:r>
          </a:p>
        </p:txBody>
      </p:sp>
      <p:graphicFrame>
        <p:nvGraphicFramePr>
          <p:cNvPr id="52" name="Table 52">
            <a:extLst>
              <a:ext uri="{FF2B5EF4-FFF2-40B4-BE49-F238E27FC236}">
                <a16:creationId xmlns:a16="http://schemas.microsoft.com/office/drawing/2014/main" id="{23B08010-FB71-A2DD-A91E-D10135CEB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399324"/>
              </p:ext>
            </p:extLst>
          </p:nvPr>
        </p:nvGraphicFramePr>
        <p:xfrm>
          <a:off x="231141" y="104800"/>
          <a:ext cx="11729724" cy="609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77477">
                  <a:extLst>
                    <a:ext uri="{9D8B030D-6E8A-4147-A177-3AD203B41FA5}">
                      <a16:colId xmlns:a16="http://schemas.microsoft.com/office/drawing/2014/main" val="786493755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3961080412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3872480633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3350491454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2428389970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2157355643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2071579542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3151303039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1180674533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1222699572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222704745"/>
                    </a:ext>
                  </a:extLst>
                </a:gridCol>
                <a:gridCol w="977477">
                  <a:extLst>
                    <a:ext uri="{9D8B030D-6E8A-4147-A177-3AD203B41FA5}">
                      <a16:colId xmlns:a16="http://schemas.microsoft.com/office/drawing/2014/main" val="1935834168"/>
                    </a:ext>
                  </a:extLst>
                </a:gridCol>
              </a:tblGrid>
              <a:tr h="184666"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351778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r>
                        <a:rPr lang="en-US" sz="1400" b="1" dirty="0"/>
                        <a:t>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159078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23E8947B-CC71-2722-74EB-A5BF426F03AE}"/>
              </a:ext>
            </a:extLst>
          </p:cNvPr>
          <p:cNvGrpSpPr/>
          <p:nvPr/>
        </p:nvGrpSpPr>
        <p:grpSpPr>
          <a:xfrm>
            <a:off x="6684291" y="863023"/>
            <a:ext cx="2009916" cy="1309357"/>
            <a:chOff x="231141" y="985216"/>
            <a:chExt cx="2009916" cy="130935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EB858B-827F-B4A2-4ACE-A8B8FF89CCBF}"/>
                </a:ext>
              </a:extLst>
            </p:cNvPr>
            <p:cNvSpPr/>
            <p:nvPr/>
          </p:nvSpPr>
          <p:spPr>
            <a:xfrm>
              <a:off x="231141" y="985216"/>
              <a:ext cx="2009916" cy="13093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 descr="As U.S. Looks to Nuclear Deal, Book Faults Handling of Iranian Defector -  The New York Times">
              <a:extLst>
                <a:ext uri="{FF2B5EF4-FFF2-40B4-BE49-F238E27FC236}">
                  <a16:creationId xmlns:a16="http://schemas.microsoft.com/office/drawing/2014/main" id="{55F315FB-2DFF-D6A8-5476-8762D9E74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23" y="1013283"/>
              <a:ext cx="1880551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ADM Bobby R. Inman, USN &gt; National Security Agency/Central Security Service  &gt; Historical Figures View">
            <a:extLst>
              <a:ext uri="{FF2B5EF4-FFF2-40B4-BE49-F238E27FC236}">
                <a16:creationId xmlns:a16="http://schemas.microsoft.com/office/drawing/2014/main" id="{231CC37C-0658-3B5E-39E8-315A59AD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71" y="5039880"/>
            <a:ext cx="1208749" cy="15398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2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9000-C7E2-1E44-ACD5-B61BD80C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264" y="153925"/>
            <a:ext cx="9491472" cy="94335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Major Security Failures Terrorists Exploited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A5A4B-2B21-7D01-0295-8874983BC2CA}"/>
              </a:ext>
            </a:extLst>
          </p:cNvPr>
          <p:cNvSpPr txBox="1"/>
          <p:nvPr/>
        </p:nvSpPr>
        <p:spPr>
          <a:xfrm>
            <a:off x="304808" y="1153835"/>
            <a:ext cx="4754880" cy="2308324"/>
          </a:xfrm>
          <a:prstGeom prst="rect">
            <a:avLst/>
          </a:prstGeom>
          <a:solidFill>
            <a:srgbClr val="C3CFCD"/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1970s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Inconsistency of security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mandated security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efforts only responded to threats that had been seen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changes focused on the bureaucratic and personnel element more than on substantial changes on the 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F1D27-D1F4-C0C0-0DF1-0AD7C318CE50}"/>
              </a:ext>
            </a:extLst>
          </p:cNvPr>
          <p:cNvSpPr txBox="1"/>
          <p:nvPr/>
        </p:nvSpPr>
        <p:spPr>
          <a:xfrm>
            <a:off x="304808" y="3688080"/>
            <a:ext cx="4754880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1980s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More talk than tangible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Lack of commitment from those in positions of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Focusing security only on select areas with no way to guarantee the “right” embassies were receiving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Bureaucratic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Lack of follow through on security recommendations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26CA9-B503-CF93-A2D5-147D0C8CEC47}"/>
              </a:ext>
            </a:extLst>
          </p:cNvPr>
          <p:cNvGrpSpPr/>
          <p:nvPr/>
        </p:nvGrpSpPr>
        <p:grpSpPr>
          <a:xfrm>
            <a:off x="8801788" y="4039961"/>
            <a:ext cx="3085404" cy="1762319"/>
            <a:chOff x="5708606" y="4446329"/>
            <a:chExt cx="3085404" cy="17623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EAA21B-2E9C-19FB-CFA1-F3D5B77A63F8}"/>
                </a:ext>
              </a:extLst>
            </p:cNvPr>
            <p:cNvSpPr/>
            <p:nvPr/>
          </p:nvSpPr>
          <p:spPr>
            <a:xfrm>
              <a:off x="5708606" y="4446329"/>
              <a:ext cx="3085404" cy="17623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 descr="Profile: Lebanon's Hezbollah movement - BBC News">
              <a:extLst>
                <a:ext uri="{FF2B5EF4-FFF2-40B4-BE49-F238E27FC236}">
                  <a16:creationId xmlns:a16="http://schemas.microsoft.com/office/drawing/2014/main" id="{00DCA348-C6BD-BC2F-B1F4-21C8DB82E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417" y="4511924"/>
              <a:ext cx="2899782" cy="163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77BB07-E5A6-1560-DC55-B4D0256B290B}"/>
              </a:ext>
            </a:extLst>
          </p:cNvPr>
          <p:cNvGrpSpPr/>
          <p:nvPr/>
        </p:nvGrpSpPr>
        <p:grpSpPr>
          <a:xfrm>
            <a:off x="5417674" y="3853251"/>
            <a:ext cx="3026128" cy="2135742"/>
            <a:chOff x="8708672" y="3462159"/>
            <a:chExt cx="3026128" cy="21357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3A536-E9F0-5C50-1E36-18B4964563BF}"/>
                </a:ext>
              </a:extLst>
            </p:cNvPr>
            <p:cNvSpPr/>
            <p:nvPr/>
          </p:nvSpPr>
          <p:spPr>
            <a:xfrm>
              <a:off x="8708672" y="3462159"/>
              <a:ext cx="3026128" cy="2135742"/>
            </a:xfrm>
            <a:prstGeom prst="rect">
              <a:avLst/>
            </a:prstGeom>
            <a:solidFill>
              <a:srgbClr val="C3CFCD"/>
            </a:solidFill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4" name="Picture 4" descr="Former Marine Security Guard remembers the 1983 bombing of the U.S. Embassy  in Beirut - United States Department of State">
              <a:extLst>
                <a:ext uri="{FF2B5EF4-FFF2-40B4-BE49-F238E27FC236}">
                  <a16:creationId xmlns:a16="http://schemas.microsoft.com/office/drawing/2014/main" id="{D5CF89FC-5FE4-5555-5E1F-90D19F396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214" y="3577529"/>
              <a:ext cx="2831043" cy="19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475430-90C3-B50E-F620-A8D371AA3EF8}"/>
              </a:ext>
            </a:extLst>
          </p:cNvPr>
          <p:cNvGrpSpPr/>
          <p:nvPr/>
        </p:nvGrpSpPr>
        <p:grpSpPr>
          <a:xfrm>
            <a:off x="7149619" y="1310640"/>
            <a:ext cx="3489960" cy="2118360"/>
            <a:chOff x="7543800" y="1907798"/>
            <a:chExt cx="3489960" cy="2118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B3E3D5-F2E6-C63A-3DCD-FB0CCE431CA4}"/>
                </a:ext>
              </a:extLst>
            </p:cNvPr>
            <p:cNvSpPr/>
            <p:nvPr/>
          </p:nvSpPr>
          <p:spPr>
            <a:xfrm>
              <a:off x="7543800" y="1907798"/>
              <a:ext cx="3489960" cy="21183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6" name="Picture 6" descr="1979 Iranian Hostage Crisis: Hostage-Takers Were Not 'Students' | National  Review">
              <a:extLst>
                <a:ext uri="{FF2B5EF4-FFF2-40B4-BE49-F238E27FC236}">
                  <a16:creationId xmlns:a16="http://schemas.microsoft.com/office/drawing/2014/main" id="{7ECF10AF-9244-99C3-05A1-7A50A82A7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860" y="2014478"/>
              <a:ext cx="326584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82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3A68-FE5E-8DE3-06EB-55F0F0AE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84" y="443444"/>
            <a:ext cx="5623632" cy="58738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Key Events in the 1990s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C4FDF-5AD0-44A3-3CBF-B7D891F851CE}"/>
              </a:ext>
            </a:extLst>
          </p:cNvPr>
          <p:cNvSpPr txBox="1"/>
          <p:nvPr/>
        </p:nvSpPr>
        <p:spPr>
          <a:xfrm>
            <a:off x="8755380" y="2108835"/>
            <a:ext cx="2019300" cy="800219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East Africa Embassy Bombings</a:t>
            </a:r>
          </a:p>
          <a:p>
            <a:pPr algn="ctr"/>
            <a:r>
              <a:rPr lang="en-US" sz="1400" dirty="0"/>
              <a:t>1998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9A1D52-9BDA-4EFF-A2ED-5F8272E11636}"/>
              </a:ext>
            </a:extLst>
          </p:cNvPr>
          <p:cNvSpPr txBox="1"/>
          <p:nvPr/>
        </p:nvSpPr>
        <p:spPr>
          <a:xfrm>
            <a:off x="99023" y="3358966"/>
            <a:ext cx="2339377" cy="553998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Security Budget Cuts</a:t>
            </a:r>
          </a:p>
          <a:p>
            <a:pPr algn="ctr"/>
            <a:r>
              <a:rPr lang="en-US" sz="1400" dirty="0"/>
              <a:t>1988-1996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73822C-7D00-3A71-C95C-7E3AFC0AE967}"/>
              </a:ext>
            </a:extLst>
          </p:cNvPr>
          <p:cNvCxnSpPr/>
          <p:nvPr/>
        </p:nvCxnSpPr>
        <p:spPr>
          <a:xfrm>
            <a:off x="7620" y="3093720"/>
            <a:ext cx="1218438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FF330E-41B5-D265-FFBF-4D26D5E3BCFA}"/>
              </a:ext>
            </a:extLst>
          </p:cNvPr>
          <p:cNvSpPr txBox="1"/>
          <p:nvPr/>
        </p:nvSpPr>
        <p:spPr>
          <a:xfrm>
            <a:off x="11094720" y="3093720"/>
            <a:ext cx="1097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2DFF4-18FA-9B0B-1319-15DB9481D894}"/>
              </a:ext>
            </a:extLst>
          </p:cNvPr>
          <p:cNvSpPr txBox="1"/>
          <p:nvPr/>
        </p:nvSpPr>
        <p:spPr>
          <a:xfrm>
            <a:off x="10911840" y="2724388"/>
            <a:ext cx="1280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Terrorism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0A7DC-9425-485A-1049-3BA3F5CEBCE1}"/>
              </a:ext>
            </a:extLst>
          </p:cNvPr>
          <p:cNvSpPr txBox="1"/>
          <p:nvPr/>
        </p:nvSpPr>
        <p:spPr>
          <a:xfrm>
            <a:off x="716208" y="4017452"/>
            <a:ext cx="1874592" cy="553998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DS Hiring Freeze</a:t>
            </a:r>
          </a:p>
          <a:p>
            <a:pPr algn="ctr"/>
            <a:r>
              <a:rPr lang="en-US" sz="1400" dirty="0"/>
              <a:t>1990-1997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81472-EC59-FAD8-B68A-DC5EA4DD84D0}"/>
              </a:ext>
            </a:extLst>
          </p:cNvPr>
          <p:cNvSpPr txBox="1"/>
          <p:nvPr/>
        </p:nvSpPr>
        <p:spPr>
          <a:xfrm>
            <a:off x="1268711" y="4700783"/>
            <a:ext cx="1874592" cy="1046440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Adoption of Risk Management Strategy</a:t>
            </a:r>
          </a:p>
          <a:p>
            <a:pPr algn="ctr"/>
            <a:r>
              <a:rPr lang="en-US" sz="1400" dirty="0"/>
              <a:t>1990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4DD48A-4DC2-A0FE-3D74-60EF7781A38A}"/>
              </a:ext>
            </a:extLst>
          </p:cNvPr>
          <p:cNvCxnSpPr>
            <a:stCxn id="49" idx="3"/>
          </p:cNvCxnSpPr>
          <p:nvPr/>
        </p:nvCxnSpPr>
        <p:spPr>
          <a:xfrm>
            <a:off x="2438400" y="3635965"/>
            <a:ext cx="5227320" cy="6395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A20147-2771-2E28-B338-68183DDC976D}"/>
              </a:ext>
            </a:extLst>
          </p:cNvPr>
          <p:cNvCxnSpPr>
            <a:cxnSpLocks/>
          </p:cNvCxnSpPr>
          <p:nvPr/>
        </p:nvCxnSpPr>
        <p:spPr>
          <a:xfrm>
            <a:off x="2590800" y="4294451"/>
            <a:ext cx="5913120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DF05A6A-CDA7-A2BD-4B08-81D57FDC7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00563"/>
              </p:ext>
            </p:extLst>
          </p:nvPr>
        </p:nvGraphicFramePr>
        <p:xfrm>
          <a:off x="445715" y="2122218"/>
          <a:ext cx="7738165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5901">
                  <a:extLst>
                    <a:ext uri="{9D8B030D-6E8A-4147-A177-3AD203B41FA5}">
                      <a16:colId xmlns:a16="http://schemas.microsoft.com/office/drawing/2014/main" val="2738139201"/>
                    </a:ext>
                  </a:extLst>
                </a:gridCol>
                <a:gridCol w="839327">
                  <a:extLst>
                    <a:ext uri="{9D8B030D-6E8A-4147-A177-3AD203B41FA5}">
                      <a16:colId xmlns:a16="http://schemas.microsoft.com/office/drawing/2014/main" val="1621280577"/>
                    </a:ext>
                  </a:extLst>
                </a:gridCol>
                <a:gridCol w="854587">
                  <a:extLst>
                    <a:ext uri="{9D8B030D-6E8A-4147-A177-3AD203B41FA5}">
                      <a16:colId xmlns:a16="http://schemas.microsoft.com/office/drawing/2014/main" val="2705270220"/>
                    </a:ext>
                  </a:extLst>
                </a:gridCol>
                <a:gridCol w="839327">
                  <a:extLst>
                    <a:ext uri="{9D8B030D-6E8A-4147-A177-3AD203B41FA5}">
                      <a16:colId xmlns:a16="http://schemas.microsoft.com/office/drawing/2014/main" val="2467600963"/>
                    </a:ext>
                  </a:extLst>
                </a:gridCol>
                <a:gridCol w="854587">
                  <a:extLst>
                    <a:ext uri="{9D8B030D-6E8A-4147-A177-3AD203B41FA5}">
                      <a16:colId xmlns:a16="http://schemas.microsoft.com/office/drawing/2014/main" val="3081276577"/>
                    </a:ext>
                  </a:extLst>
                </a:gridCol>
                <a:gridCol w="793545">
                  <a:extLst>
                    <a:ext uri="{9D8B030D-6E8A-4147-A177-3AD203B41FA5}">
                      <a16:colId xmlns:a16="http://schemas.microsoft.com/office/drawing/2014/main" val="930196769"/>
                    </a:ext>
                  </a:extLst>
                </a:gridCol>
                <a:gridCol w="839327">
                  <a:extLst>
                    <a:ext uri="{9D8B030D-6E8A-4147-A177-3AD203B41FA5}">
                      <a16:colId xmlns:a16="http://schemas.microsoft.com/office/drawing/2014/main" val="648623536"/>
                    </a:ext>
                  </a:extLst>
                </a:gridCol>
                <a:gridCol w="824066">
                  <a:extLst>
                    <a:ext uri="{9D8B030D-6E8A-4147-A177-3AD203B41FA5}">
                      <a16:colId xmlns:a16="http://schemas.microsoft.com/office/drawing/2014/main" val="970004365"/>
                    </a:ext>
                  </a:extLst>
                </a:gridCol>
                <a:gridCol w="817498">
                  <a:extLst>
                    <a:ext uri="{9D8B030D-6E8A-4147-A177-3AD203B41FA5}">
                      <a16:colId xmlns:a16="http://schemas.microsoft.com/office/drawing/2014/main" val="1822015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ighlight>
                            <a:srgbClr val="FFFF00"/>
                          </a:highlight>
                        </a:rPr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ighlight>
                            <a:srgbClr val="FFFF00"/>
                          </a:highlight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3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3618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ED2C3E4-D379-E5CD-FA8E-0FC7A2608E5D}"/>
              </a:ext>
            </a:extLst>
          </p:cNvPr>
          <p:cNvSpPr txBox="1"/>
          <p:nvPr/>
        </p:nvSpPr>
        <p:spPr>
          <a:xfrm>
            <a:off x="4421495" y="4531892"/>
            <a:ext cx="3349010" cy="800219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Eric J. Boswell becomes Assistant Secretary of State for DS</a:t>
            </a:r>
          </a:p>
          <a:p>
            <a:pPr algn="ctr"/>
            <a:r>
              <a:rPr lang="en-US" sz="1400" dirty="0"/>
              <a:t>1996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1D30A-625F-25C5-4682-2212F0E8EB71}"/>
              </a:ext>
            </a:extLst>
          </p:cNvPr>
          <p:cNvSpPr txBox="1"/>
          <p:nvPr/>
        </p:nvSpPr>
        <p:spPr>
          <a:xfrm>
            <a:off x="9048697" y="3923945"/>
            <a:ext cx="2339377" cy="800219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Major Diplomatic Security Overhaul</a:t>
            </a:r>
          </a:p>
          <a:p>
            <a:pPr algn="ctr"/>
            <a:r>
              <a:rPr lang="en-US" sz="1400" dirty="0"/>
              <a:t>1998 </a:t>
            </a:r>
            <a:r>
              <a:rPr lang="en-US" sz="1400" dirty="0">
                <a:sym typeface="Wingdings" pitchFamily="2" charset="2"/>
              </a:rPr>
              <a:t>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0077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{F31130FB-504A-7240-8DF8-741105800428}tf10001120</Template>
  <TotalTime>33488</TotalTime>
  <Words>1359</Words>
  <Application>Microsoft Office PowerPoint</Application>
  <PresentationFormat>Widescreen</PresentationFormat>
  <Paragraphs>236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Parcel</vt:lpstr>
      <vt:lpstr>Violent Mediation: A Study of the Impact of Terrorism in US Diplomacy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Emig, Addison</cp:lastModifiedBy>
  <cp:revision>9</cp:revision>
  <dcterms:created xsi:type="dcterms:W3CDTF">2023-03-05T01:31:52Z</dcterms:created>
  <dcterms:modified xsi:type="dcterms:W3CDTF">2023-04-23T22:23:39Z</dcterms:modified>
</cp:coreProperties>
</file>