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38404800" cy="384048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1944"/>
    <a:srgbClr val="BDD7EE"/>
    <a:srgbClr val="C7E1F9"/>
    <a:srgbClr val="A40046"/>
    <a:srgbClr val="FF4F4F"/>
    <a:srgbClr val="A50021"/>
    <a:srgbClr val="FF6565"/>
    <a:srgbClr val="BDEEFF"/>
    <a:srgbClr val="81DE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B894AB-9883-65BA-5E6C-0F47A1C62240}" v="256" dt="2023-04-05T20:54:07.156"/>
    <p1510:client id="{418A6A6E-A383-40F5-B4A5-75790CA03191}" v="6" dt="2023-04-11T13:52:17.465"/>
    <p1510:client id="{9B8143DA-4ABC-9320-D871-5635FA2AFE71}" v="16" dt="2023-04-06T03:33:59.3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914" autoAdjust="0"/>
    <p:restoredTop sz="94660"/>
  </p:normalViewPr>
  <p:slideViewPr>
    <p:cSldViewPr snapToGrid="0">
      <p:cViewPr>
        <p:scale>
          <a:sx n="17" d="100"/>
          <a:sy n="17" d="100"/>
        </p:scale>
        <p:origin x="858"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3BF47C-B886-4D1D-8D57-E3D77603EC58}"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D87BDA56-7FD5-44C8-B8AF-C266487F9B47}">
      <dgm:prSet custT="1"/>
      <dgm:spPr>
        <a:solidFill>
          <a:schemeClr val="accent1">
            <a:lumMod val="40000"/>
            <a:lumOff val="60000"/>
          </a:schemeClr>
        </a:solidFill>
        <a:ln>
          <a:solidFill>
            <a:schemeClr val="accent1">
              <a:lumMod val="20000"/>
              <a:lumOff val="80000"/>
            </a:schemeClr>
          </a:solidFill>
        </a:ln>
      </dgm:spPr>
      <dgm:t>
        <a:bodyPr/>
        <a:lstStyle/>
        <a:p>
          <a:pPr algn="ctr" rtl="0"/>
          <a:endParaRPr lang="en-US" sz="3600" b="1" dirty="0">
            <a:solidFill>
              <a:schemeClr val="tx1"/>
            </a:solidFill>
          </a:endParaRPr>
        </a:p>
      </dgm:t>
    </dgm:pt>
    <dgm:pt modelId="{822A00DC-20D6-4544-98C6-4070109CEF72}" type="parTrans" cxnId="{E95756DF-3F83-4722-9FBE-CC739646BD1A}">
      <dgm:prSet/>
      <dgm:spPr/>
      <dgm:t>
        <a:bodyPr/>
        <a:lstStyle/>
        <a:p>
          <a:endParaRPr lang="en-US"/>
        </a:p>
      </dgm:t>
    </dgm:pt>
    <dgm:pt modelId="{910F2CAF-5192-499A-83E7-BC62918A9FD3}" type="sibTrans" cxnId="{E95756DF-3F83-4722-9FBE-CC739646BD1A}">
      <dgm:prSet/>
      <dgm:spPr>
        <a:solidFill>
          <a:schemeClr val="bg1"/>
        </a:solidFill>
        <a:ln>
          <a:solidFill>
            <a:schemeClr val="bg1"/>
          </a:solidFill>
        </a:ln>
      </dgm:spPr>
      <dgm:t>
        <a:bodyPr/>
        <a:lstStyle/>
        <a:p>
          <a:endParaRPr lang="en-US"/>
        </a:p>
      </dgm:t>
    </dgm:pt>
    <dgm:pt modelId="{131282BD-CAC5-497D-B79B-3E45FD42E2C7}" type="pres">
      <dgm:prSet presAssocID="{A53BF47C-B886-4D1D-8D57-E3D77603EC58}" presName="Name0" presStyleCnt="0">
        <dgm:presLayoutVars>
          <dgm:chMax/>
          <dgm:chPref/>
          <dgm:dir/>
          <dgm:animLvl val="lvl"/>
        </dgm:presLayoutVars>
      </dgm:prSet>
      <dgm:spPr/>
    </dgm:pt>
    <dgm:pt modelId="{FFC45943-458E-497C-A7DC-A8134D86E24E}" type="pres">
      <dgm:prSet presAssocID="{D87BDA56-7FD5-44C8-B8AF-C266487F9B47}" presName="composite" presStyleCnt="0"/>
      <dgm:spPr/>
    </dgm:pt>
    <dgm:pt modelId="{E651132A-35CE-4704-A672-4128AA36A364}" type="pres">
      <dgm:prSet presAssocID="{D87BDA56-7FD5-44C8-B8AF-C266487F9B47}" presName="Parent1" presStyleLbl="node1" presStyleIdx="0" presStyleCnt="2" custAng="5400000" custScaleX="414198" custScaleY="314065" custLinFactNeighborX="-25738" custLinFactNeighborY="3146">
        <dgm:presLayoutVars>
          <dgm:chMax val="1"/>
          <dgm:chPref val="1"/>
          <dgm:bulletEnabled val="1"/>
        </dgm:presLayoutVars>
      </dgm:prSet>
      <dgm:spPr>
        <a:prstGeom prst="pentagon">
          <a:avLst/>
        </a:prstGeom>
      </dgm:spPr>
    </dgm:pt>
    <dgm:pt modelId="{1690857D-18E8-47DA-AA0E-178C965E5CE5}" type="pres">
      <dgm:prSet presAssocID="{D87BDA56-7FD5-44C8-B8AF-C266487F9B47}" presName="Childtext1" presStyleLbl="revTx" presStyleIdx="0" presStyleCnt="1">
        <dgm:presLayoutVars>
          <dgm:chMax val="0"/>
          <dgm:chPref val="0"/>
          <dgm:bulletEnabled val="1"/>
        </dgm:presLayoutVars>
      </dgm:prSet>
      <dgm:spPr/>
    </dgm:pt>
    <dgm:pt modelId="{C81AA83E-CC21-41F8-B160-6E895B76B99A}" type="pres">
      <dgm:prSet presAssocID="{D87BDA56-7FD5-44C8-B8AF-C266487F9B47}" presName="BalanceSpacing" presStyleCnt="0"/>
      <dgm:spPr/>
    </dgm:pt>
    <dgm:pt modelId="{745EC26D-AA6D-450D-8C06-917CCC78546E}" type="pres">
      <dgm:prSet presAssocID="{D87BDA56-7FD5-44C8-B8AF-C266487F9B47}" presName="BalanceSpacing1" presStyleCnt="0"/>
      <dgm:spPr/>
    </dgm:pt>
    <dgm:pt modelId="{B84BFFAD-D87B-4C62-B3B2-B59570ED7BBB}" type="pres">
      <dgm:prSet presAssocID="{910F2CAF-5192-499A-83E7-BC62918A9FD3}" presName="Accent1Text" presStyleLbl="node1" presStyleIdx="1" presStyleCnt="2" custFlipVert="1" custScaleX="45096" custScaleY="9341" custLinFactX="100000" custLinFactY="100000" custLinFactNeighborX="162061" custLinFactNeighborY="185825"/>
      <dgm:spPr/>
    </dgm:pt>
  </dgm:ptLst>
  <dgm:cxnLst>
    <dgm:cxn modelId="{DBAE6736-D0C8-46E6-886F-8EA8A5B1A365}" type="presOf" srcId="{D87BDA56-7FD5-44C8-B8AF-C266487F9B47}" destId="{E651132A-35CE-4704-A672-4128AA36A364}" srcOrd="0" destOrd="0" presId="urn:microsoft.com/office/officeart/2008/layout/AlternatingHexagons"/>
    <dgm:cxn modelId="{DED364B9-29F8-4F51-AFAB-E824C4969E0C}" type="presOf" srcId="{910F2CAF-5192-499A-83E7-BC62918A9FD3}" destId="{B84BFFAD-D87B-4C62-B3B2-B59570ED7BBB}" srcOrd="0" destOrd="0" presId="urn:microsoft.com/office/officeart/2008/layout/AlternatingHexagons"/>
    <dgm:cxn modelId="{F6AF79BD-3F3D-4E45-BC02-C6125D5EBEFA}" type="presOf" srcId="{A53BF47C-B886-4D1D-8D57-E3D77603EC58}" destId="{131282BD-CAC5-497D-B79B-3E45FD42E2C7}" srcOrd="0" destOrd="0" presId="urn:microsoft.com/office/officeart/2008/layout/AlternatingHexagons"/>
    <dgm:cxn modelId="{E95756DF-3F83-4722-9FBE-CC739646BD1A}" srcId="{A53BF47C-B886-4D1D-8D57-E3D77603EC58}" destId="{D87BDA56-7FD5-44C8-B8AF-C266487F9B47}" srcOrd="0" destOrd="0" parTransId="{822A00DC-20D6-4544-98C6-4070109CEF72}" sibTransId="{910F2CAF-5192-499A-83E7-BC62918A9FD3}"/>
    <dgm:cxn modelId="{680E03E0-3013-417D-A8E7-FCB0DA012E58}" type="presParOf" srcId="{131282BD-CAC5-497D-B79B-3E45FD42E2C7}" destId="{FFC45943-458E-497C-A7DC-A8134D86E24E}" srcOrd="0" destOrd="0" presId="urn:microsoft.com/office/officeart/2008/layout/AlternatingHexagons"/>
    <dgm:cxn modelId="{9E1161D9-7028-4687-B0E9-61C3745228D7}" type="presParOf" srcId="{FFC45943-458E-497C-A7DC-A8134D86E24E}" destId="{E651132A-35CE-4704-A672-4128AA36A364}" srcOrd="0" destOrd="0" presId="urn:microsoft.com/office/officeart/2008/layout/AlternatingHexagons"/>
    <dgm:cxn modelId="{788FADFF-4597-4A34-B5B0-8F29F1DED6EF}" type="presParOf" srcId="{FFC45943-458E-497C-A7DC-A8134D86E24E}" destId="{1690857D-18E8-47DA-AA0E-178C965E5CE5}" srcOrd="1" destOrd="0" presId="urn:microsoft.com/office/officeart/2008/layout/AlternatingHexagons"/>
    <dgm:cxn modelId="{F0EAE190-D014-438A-B812-A6E04F91AAF0}" type="presParOf" srcId="{FFC45943-458E-497C-A7DC-A8134D86E24E}" destId="{C81AA83E-CC21-41F8-B160-6E895B76B99A}" srcOrd="2" destOrd="0" presId="urn:microsoft.com/office/officeart/2008/layout/AlternatingHexagons"/>
    <dgm:cxn modelId="{B5DD97D1-F866-4643-9B1D-E85A4286F0E3}" type="presParOf" srcId="{FFC45943-458E-497C-A7DC-A8134D86E24E}" destId="{745EC26D-AA6D-450D-8C06-917CCC78546E}" srcOrd="3" destOrd="0" presId="urn:microsoft.com/office/officeart/2008/layout/AlternatingHexagons"/>
    <dgm:cxn modelId="{B784C846-82F3-4422-90D6-9E2AE26D40E0}" type="presParOf" srcId="{FFC45943-458E-497C-A7DC-A8134D86E24E}" destId="{B84BFFAD-D87B-4C62-B3B2-B59570ED7BBB}"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97840B-ED3D-4D0E-BFC2-16795BD30B7C}" type="doc">
      <dgm:prSet loTypeId="urn:microsoft.com/office/officeart/2008/layout/VerticalCurvedList" loCatId="list" qsTypeId="urn:microsoft.com/office/officeart/2005/8/quickstyle/simple1" qsCatId="simple" csTypeId="urn:microsoft.com/office/officeart/2005/8/colors/accent5_5" csCatId="accent5" phldr="1"/>
      <dgm:spPr/>
      <dgm:t>
        <a:bodyPr/>
        <a:lstStyle/>
        <a:p>
          <a:endParaRPr lang="en-US"/>
        </a:p>
      </dgm:t>
    </dgm:pt>
    <dgm:pt modelId="{C582C009-37F2-4C0C-A4F9-84069ED80479}">
      <dgm:prSet phldr="0" custT="1"/>
      <dgm:spPr>
        <a:solidFill>
          <a:srgbClr val="BDD7EE"/>
        </a:solidFill>
      </dgm:spPr>
      <dgm:t>
        <a:bodyPr/>
        <a:lstStyle/>
        <a:p>
          <a:r>
            <a:rPr lang="en-US" sz="3900" b="1" dirty="0">
              <a:solidFill>
                <a:schemeClr val="tx1"/>
              </a:solidFill>
              <a:latin typeface="Arial" panose="020B0604020202020204" pitchFamily="34" charset="0"/>
              <a:cs typeface="Arial" panose="020B0604020202020204" pitchFamily="34" charset="0"/>
            </a:rPr>
            <a:t>Dialogue in Community Competency:</a:t>
          </a:r>
        </a:p>
        <a:p>
          <a:r>
            <a:rPr lang="en-US" sz="3600" b="1" dirty="0">
              <a:solidFill>
                <a:schemeClr val="tx1"/>
              </a:solidFill>
              <a:latin typeface="Arial" panose="020B0604020202020204" pitchFamily="34" charset="0"/>
              <a:cs typeface="Arial" panose="020B0604020202020204" pitchFamily="34" charset="0"/>
            </a:rPr>
            <a:t>I look forward to create a safe space for each client since we will be navigating challenging parts of their lives. It is also important for me to validate and respect each one of my client’s feelings. Not only is dialogue important within my community, but also within my co-workers. I anticipate transparency within my workspace. </a:t>
          </a:r>
          <a:endParaRPr lang="en-US" sz="4000" b="1" dirty="0">
            <a:solidFill>
              <a:schemeClr val="tx1"/>
            </a:solidFill>
            <a:latin typeface="Arial" panose="020B0604020202020204" pitchFamily="34" charset="0"/>
            <a:cs typeface="Arial" panose="020B0604020202020204" pitchFamily="34" charset="0"/>
          </a:endParaRPr>
        </a:p>
      </dgm:t>
    </dgm:pt>
    <dgm:pt modelId="{BC7E1565-13FA-4764-AFF7-D53B49BCA66C}" type="parTrans" cxnId="{3D9325A4-7A99-4254-8D1D-DAC541EB6435}">
      <dgm:prSet/>
      <dgm:spPr/>
      <dgm:t>
        <a:bodyPr/>
        <a:lstStyle/>
        <a:p>
          <a:endParaRPr lang="en-US"/>
        </a:p>
      </dgm:t>
    </dgm:pt>
    <dgm:pt modelId="{BD3E4D76-B6EE-4A25-B423-E6283D5F58CA}" type="sibTrans" cxnId="{3D9325A4-7A99-4254-8D1D-DAC541EB6435}">
      <dgm:prSet/>
      <dgm:spPr/>
      <dgm:t>
        <a:bodyPr/>
        <a:lstStyle/>
        <a:p>
          <a:endParaRPr lang="en-US"/>
        </a:p>
      </dgm:t>
    </dgm:pt>
    <dgm:pt modelId="{1A8399FB-93C6-47E7-AEB6-132F98EB4242}">
      <dgm:prSet phldr="0" custT="1"/>
      <dgm:spPr>
        <a:solidFill>
          <a:srgbClr val="BDD7EE"/>
        </a:solidFill>
      </dgm:spPr>
      <dgm:t>
        <a:bodyPr/>
        <a:lstStyle/>
        <a:p>
          <a:pPr algn="l"/>
          <a:r>
            <a:rPr lang="en-US" sz="3900" b="1" dirty="0">
              <a:solidFill>
                <a:schemeClr val="tx1"/>
              </a:solidFill>
              <a:latin typeface="Arial" panose="020B0604020202020204" pitchFamily="34" charset="0"/>
              <a:cs typeface="Arial" panose="020B0604020202020204" pitchFamily="34" charset="0"/>
            </a:rPr>
            <a:t>Intentionality Competency:</a:t>
          </a:r>
        </a:p>
        <a:p>
          <a:pPr algn="l"/>
          <a:r>
            <a:rPr lang="en-US" sz="3600" b="1" dirty="0">
              <a:solidFill>
                <a:schemeClr val="tx1"/>
              </a:solidFill>
              <a:latin typeface="Arial" panose="020B0604020202020204" pitchFamily="34" charset="0"/>
              <a:cs typeface="Arial" panose="020B0604020202020204" pitchFamily="34" charset="0"/>
            </a:rPr>
            <a:t>I aim to establish myself in the immigration sector. As an international student living in the United States, I am always trying to find ways to support my community. Immigration is a big topic when it comes to my homeland. Due to this reason, I am excited to apply my skills/knowledge to help the immigrant community.</a:t>
          </a:r>
          <a:r>
            <a:rPr lang="en-US" sz="3200" b="1" dirty="0">
              <a:solidFill>
                <a:schemeClr val="tx1"/>
              </a:solidFill>
              <a:latin typeface="Arial" panose="020B0604020202020204" pitchFamily="34" charset="0"/>
              <a:cs typeface="Arial" panose="020B0604020202020204" pitchFamily="34" charset="0"/>
            </a:rPr>
            <a:t> </a:t>
          </a:r>
          <a:endParaRPr lang="en-US" sz="4000" b="1" dirty="0">
            <a:solidFill>
              <a:schemeClr val="tx1"/>
            </a:solidFill>
            <a:latin typeface="Arial" panose="020B0604020202020204" pitchFamily="34" charset="0"/>
            <a:cs typeface="Arial" panose="020B0604020202020204" pitchFamily="34" charset="0"/>
          </a:endParaRPr>
        </a:p>
      </dgm:t>
    </dgm:pt>
    <dgm:pt modelId="{74C7CD9E-03CB-4A7F-B865-930E5B8A9D74}" type="parTrans" cxnId="{3F014771-4242-43D0-9A91-B42762565B52}">
      <dgm:prSet/>
      <dgm:spPr/>
      <dgm:t>
        <a:bodyPr/>
        <a:lstStyle/>
        <a:p>
          <a:endParaRPr lang="en-US"/>
        </a:p>
      </dgm:t>
    </dgm:pt>
    <dgm:pt modelId="{1DA8E591-DAFC-4240-8E0F-A2828B4D02A8}" type="sibTrans" cxnId="{3F014771-4242-43D0-9A91-B42762565B52}">
      <dgm:prSet/>
      <dgm:spPr/>
      <dgm:t>
        <a:bodyPr/>
        <a:lstStyle/>
        <a:p>
          <a:endParaRPr lang="en-US"/>
        </a:p>
      </dgm:t>
    </dgm:pt>
    <dgm:pt modelId="{1830C152-877F-4D6B-9542-AFBA099FBF25}">
      <dgm:prSet phldr="0" custT="1"/>
      <dgm:spPr>
        <a:solidFill>
          <a:srgbClr val="BDD7EE"/>
        </a:solidFill>
      </dgm:spPr>
      <dgm:t>
        <a:bodyPr/>
        <a:lstStyle/>
        <a:p>
          <a:pPr algn="l" rtl="0"/>
          <a:r>
            <a:rPr lang="en-US" sz="3900" b="1" dirty="0">
              <a:solidFill>
                <a:schemeClr val="tx1"/>
              </a:solidFill>
              <a:latin typeface="Arial" panose="020B0604020202020204" pitchFamily="34" charset="0"/>
              <a:cs typeface="Arial" panose="020B0604020202020204" pitchFamily="34" charset="0"/>
            </a:rPr>
            <a:t>Integrative Learning Competency: </a:t>
          </a:r>
        </a:p>
        <a:p>
          <a:pPr algn="l" rtl="0"/>
          <a:r>
            <a:rPr lang="en-US" sz="3600" b="1" dirty="0">
              <a:solidFill>
                <a:schemeClr val="tx1"/>
              </a:solidFill>
              <a:latin typeface="Arial" panose="020B0604020202020204" pitchFamily="34" charset="0"/>
              <a:cs typeface="Arial" panose="020B0604020202020204" pitchFamily="34" charset="0"/>
            </a:rPr>
            <a:t>As of a result of my criminal justice classes, I have been able to learn many of the systematic issues within our system. After learning about the flaws within our system, I realized I wanted to put myself out there by getting involved. I wanted to be able to serve as a resource by advocating for my community.</a:t>
          </a:r>
          <a:endParaRPr lang="en-US" sz="4000" b="1" dirty="0">
            <a:solidFill>
              <a:schemeClr val="tx1"/>
            </a:solidFill>
            <a:latin typeface="Arial" panose="020B0604020202020204" pitchFamily="34" charset="0"/>
            <a:cs typeface="Arial" panose="020B0604020202020204" pitchFamily="34" charset="0"/>
          </a:endParaRPr>
        </a:p>
      </dgm:t>
    </dgm:pt>
    <dgm:pt modelId="{A21D86DA-AA45-49C8-8905-40BCAE993B94}" type="parTrans" cxnId="{2D32EA07-CAC4-4247-BCB5-67A277625592}">
      <dgm:prSet/>
      <dgm:spPr/>
      <dgm:t>
        <a:bodyPr/>
        <a:lstStyle/>
        <a:p>
          <a:endParaRPr lang="en-US"/>
        </a:p>
      </dgm:t>
    </dgm:pt>
    <dgm:pt modelId="{885C78B5-AE0C-4B10-9384-EFD4607653CA}" type="sibTrans" cxnId="{2D32EA07-CAC4-4247-BCB5-67A277625592}">
      <dgm:prSet/>
      <dgm:spPr/>
      <dgm:t>
        <a:bodyPr/>
        <a:lstStyle/>
        <a:p>
          <a:endParaRPr lang="en-US"/>
        </a:p>
      </dgm:t>
    </dgm:pt>
    <dgm:pt modelId="{38A43B6B-F728-4608-BE7F-A99123E8834D}" type="pres">
      <dgm:prSet presAssocID="{AA97840B-ED3D-4D0E-BFC2-16795BD30B7C}" presName="Name0" presStyleCnt="0">
        <dgm:presLayoutVars>
          <dgm:chMax val="7"/>
          <dgm:chPref val="7"/>
          <dgm:dir/>
        </dgm:presLayoutVars>
      </dgm:prSet>
      <dgm:spPr/>
    </dgm:pt>
    <dgm:pt modelId="{72418F03-176E-46E9-8074-C6873904C6ED}" type="pres">
      <dgm:prSet presAssocID="{AA97840B-ED3D-4D0E-BFC2-16795BD30B7C}" presName="Name1" presStyleCnt="0"/>
      <dgm:spPr/>
    </dgm:pt>
    <dgm:pt modelId="{430FF4D5-CB32-4EB0-86DC-E56B89BAEFD3}" type="pres">
      <dgm:prSet presAssocID="{AA97840B-ED3D-4D0E-BFC2-16795BD30B7C}" presName="cycle" presStyleCnt="0"/>
      <dgm:spPr/>
    </dgm:pt>
    <dgm:pt modelId="{B4ADAA61-C8A3-41D6-80CE-7F7F8C1B5396}" type="pres">
      <dgm:prSet presAssocID="{AA97840B-ED3D-4D0E-BFC2-16795BD30B7C}" presName="srcNode" presStyleLbl="node1" presStyleIdx="0" presStyleCnt="3"/>
      <dgm:spPr/>
    </dgm:pt>
    <dgm:pt modelId="{C755C5AD-778F-4502-8D97-4C50CB30490B}" type="pres">
      <dgm:prSet presAssocID="{AA97840B-ED3D-4D0E-BFC2-16795BD30B7C}" presName="conn" presStyleLbl="parChTrans1D2" presStyleIdx="0" presStyleCnt="1"/>
      <dgm:spPr/>
    </dgm:pt>
    <dgm:pt modelId="{2CF5D615-AB1F-42A5-8E71-644CB60A63AB}" type="pres">
      <dgm:prSet presAssocID="{AA97840B-ED3D-4D0E-BFC2-16795BD30B7C}" presName="extraNode" presStyleLbl="node1" presStyleIdx="0" presStyleCnt="3"/>
      <dgm:spPr/>
    </dgm:pt>
    <dgm:pt modelId="{50AA9B6D-2E5D-442E-B5B0-21C6467E22BA}" type="pres">
      <dgm:prSet presAssocID="{AA97840B-ED3D-4D0E-BFC2-16795BD30B7C}" presName="dstNode" presStyleLbl="node1" presStyleIdx="0" presStyleCnt="3"/>
      <dgm:spPr/>
    </dgm:pt>
    <dgm:pt modelId="{17C94B62-33E0-466C-B6EB-2B6DAF83DC3A}" type="pres">
      <dgm:prSet presAssocID="{C582C009-37F2-4C0C-A4F9-84069ED80479}" presName="text_1" presStyleLbl="node1" presStyleIdx="0" presStyleCnt="3" custScaleX="104400" custScaleY="135827" custLinFactNeighborX="2282" custLinFactNeighborY="-5345">
        <dgm:presLayoutVars>
          <dgm:bulletEnabled val="1"/>
        </dgm:presLayoutVars>
      </dgm:prSet>
      <dgm:spPr>
        <a:prstGeom prst="rect">
          <a:avLst/>
        </a:prstGeom>
      </dgm:spPr>
    </dgm:pt>
    <dgm:pt modelId="{0E3C8298-F3AA-4D4B-8725-292992439C98}" type="pres">
      <dgm:prSet presAssocID="{C582C009-37F2-4C0C-A4F9-84069ED80479}" presName="accent_1" presStyleCnt="0"/>
      <dgm:spPr/>
    </dgm:pt>
    <dgm:pt modelId="{A9A3C6AD-6FC9-4B98-8CA5-07F294AE146B}" type="pres">
      <dgm:prSet presAssocID="{C582C009-37F2-4C0C-A4F9-84069ED80479}" presName="accentRepeatNode" presStyleLbl="solidFgAcc1" presStyleIdx="0" presStyleCnt="3" custScaleX="65585" custScaleY="68439" custLinFactNeighborX="14974" custLinFactNeighborY="4293"/>
      <dgm:spPr/>
    </dgm:pt>
    <dgm:pt modelId="{959C1B50-9EBC-43E8-B593-829E5DB1DF5A}" type="pres">
      <dgm:prSet presAssocID="{1A8399FB-93C6-47E7-AEB6-132F98EB4242}" presName="text_2" presStyleLbl="node1" presStyleIdx="1" presStyleCnt="3" custScaleX="108959" custScaleY="137754" custLinFactNeighborX="-108" custLinFactNeighborY="12091">
        <dgm:presLayoutVars>
          <dgm:bulletEnabled val="1"/>
        </dgm:presLayoutVars>
      </dgm:prSet>
      <dgm:spPr>
        <a:prstGeom prst="rect">
          <a:avLst/>
        </a:prstGeom>
      </dgm:spPr>
    </dgm:pt>
    <dgm:pt modelId="{ECC623F1-8890-44DA-8581-9ACD07A27535}" type="pres">
      <dgm:prSet presAssocID="{1A8399FB-93C6-47E7-AEB6-132F98EB4242}" presName="accent_2" presStyleCnt="0"/>
      <dgm:spPr/>
    </dgm:pt>
    <dgm:pt modelId="{7CF663ED-A5B4-4A34-979B-E5AE8FB38488}" type="pres">
      <dgm:prSet presAssocID="{1A8399FB-93C6-47E7-AEB6-132F98EB4242}" presName="accentRepeatNode" presStyleLbl="solidFgAcc1" presStyleIdx="1" presStyleCnt="3" custScaleX="10710" custScaleY="23682"/>
      <dgm:spPr/>
    </dgm:pt>
    <dgm:pt modelId="{5D97A78E-C159-4174-A5B7-AF5808D48C63}" type="pres">
      <dgm:prSet presAssocID="{1830C152-877F-4D6B-9542-AFBA099FBF25}" presName="text_3" presStyleLbl="node1" presStyleIdx="2" presStyleCnt="3" custScaleY="143341" custLinFactNeighborX="3567" custLinFactNeighborY="27287">
        <dgm:presLayoutVars>
          <dgm:bulletEnabled val="1"/>
        </dgm:presLayoutVars>
      </dgm:prSet>
      <dgm:spPr>
        <a:prstGeom prst="rect">
          <a:avLst/>
        </a:prstGeom>
      </dgm:spPr>
    </dgm:pt>
    <dgm:pt modelId="{4024F513-444E-4009-94A0-56650D968355}" type="pres">
      <dgm:prSet presAssocID="{1830C152-877F-4D6B-9542-AFBA099FBF25}" presName="accent_3" presStyleCnt="0"/>
      <dgm:spPr/>
    </dgm:pt>
    <dgm:pt modelId="{78DA283A-4913-4BC9-A137-5C2A3DF8107E}" type="pres">
      <dgm:prSet presAssocID="{1830C152-877F-4D6B-9542-AFBA099FBF25}" presName="accentRepeatNode" presStyleLbl="solidFgAcc1" presStyleIdx="2" presStyleCnt="3" custScaleX="7677" custScaleY="35976" custLinFactNeighborX="-3713" custLinFactNeighborY="30835"/>
      <dgm:spPr/>
    </dgm:pt>
  </dgm:ptLst>
  <dgm:cxnLst>
    <dgm:cxn modelId="{2D32EA07-CAC4-4247-BCB5-67A277625592}" srcId="{AA97840B-ED3D-4D0E-BFC2-16795BD30B7C}" destId="{1830C152-877F-4D6B-9542-AFBA099FBF25}" srcOrd="2" destOrd="0" parTransId="{A21D86DA-AA45-49C8-8905-40BCAE993B94}" sibTransId="{885C78B5-AE0C-4B10-9384-EFD4607653CA}"/>
    <dgm:cxn modelId="{5D080E2B-2022-4450-A4D7-B515779BF359}" type="presOf" srcId="{BD3E4D76-B6EE-4A25-B423-E6283D5F58CA}" destId="{C755C5AD-778F-4502-8D97-4C50CB30490B}" srcOrd="0" destOrd="0" presId="urn:microsoft.com/office/officeart/2008/layout/VerticalCurvedList"/>
    <dgm:cxn modelId="{3F014771-4242-43D0-9A91-B42762565B52}" srcId="{AA97840B-ED3D-4D0E-BFC2-16795BD30B7C}" destId="{1A8399FB-93C6-47E7-AEB6-132F98EB4242}" srcOrd="1" destOrd="0" parTransId="{74C7CD9E-03CB-4A7F-B865-930E5B8A9D74}" sibTransId="{1DA8E591-DAFC-4240-8E0F-A2828B4D02A8}"/>
    <dgm:cxn modelId="{B622AA52-9A4A-4B6B-A751-6C6A3FC522CF}" type="presOf" srcId="{AA97840B-ED3D-4D0E-BFC2-16795BD30B7C}" destId="{38A43B6B-F728-4608-BE7F-A99123E8834D}" srcOrd="0" destOrd="0" presId="urn:microsoft.com/office/officeart/2008/layout/VerticalCurvedList"/>
    <dgm:cxn modelId="{8468F593-AEBD-4CAA-9898-ECACF57F8F76}" type="presOf" srcId="{C582C009-37F2-4C0C-A4F9-84069ED80479}" destId="{17C94B62-33E0-466C-B6EB-2B6DAF83DC3A}" srcOrd="0" destOrd="0" presId="urn:microsoft.com/office/officeart/2008/layout/VerticalCurvedList"/>
    <dgm:cxn modelId="{3D9325A4-7A99-4254-8D1D-DAC541EB6435}" srcId="{AA97840B-ED3D-4D0E-BFC2-16795BD30B7C}" destId="{C582C009-37F2-4C0C-A4F9-84069ED80479}" srcOrd="0" destOrd="0" parTransId="{BC7E1565-13FA-4764-AFF7-D53B49BCA66C}" sibTransId="{BD3E4D76-B6EE-4A25-B423-E6283D5F58CA}"/>
    <dgm:cxn modelId="{6BE1BFAC-93FB-4BCA-BCC3-79FF6CE50042}" type="presOf" srcId="{1830C152-877F-4D6B-9542-AFBA099FBF25}" destId="{5D97A78E-C159-4174-A5B7-AF5808D48C63}" srcOrd="0" destOrd="0" presId="urn:microsoft.com/office/officeart/2008/layout/VerticalCurvedList"/>
    <dgm:cxn modelId="{80B8E1E3-6147-4FE0-B1B5-E8160660F0C8}" type="presOf" srcId="{1A8399FB-93C6-47E7-AEB6-132F98EB4242}" destId="{959C1B50-9EBC-43E8-B593-829E5DB1DF5A}" srcOrd="0" destOrd="0" presId="urn:microsoft.com/office/officeart/2008/layout/VerticalCurvedList"/>
    <dgm:cxn modelId="{0A5F7F9D-5B58-4D6B-96F0-7BBE3D7E1CB2}" type="presParOf" srcId="{38A43B6B-F728-4608-BE7F-A99123E8834D}" destId="{72418F03-176E-46E9-8074-C6873904C6ED}" srcOrd="0" destOrd="0" presId="urn:microsoft.com/office/officeart/2008/layout/VerticalCurvedList"/>
    <dgm:cxn modelId="{60AF074C-7050-4A1E-9F62-27A39CAB0F62}" type="presParOf" srcId="{72418F03-176E-46E9-8074-C6873904C6ED}" destId="{430FF4D5-CB32-4EB0-86DC-E56B89BAEFD3}" srcOrd="0" destOrd="0" presId="urn:microsoft.com/office/officeart/2008/layout/VerticalCurvedList"/>
    <dgm:cxn modelId="{CC08877B-B535-495A-A8F8-6F87882C1F1A}" type="presParOf" srcId="{430FF4D5-CB32-4EB0-86DC-E56B89BAEFD3}" destId="{B4ADAA61-C8A3-41D6-80CE-7F7F8C1B5396}" srcOrd="0" destOrd="0" presId="urn:microsoft.com/office/officeart/2008/layout/VerticalCurvedList"/>
    <dgm:cxn modelId="{B0507ABC-F5A8-4EE5-8D5E-937CE1959355}" type="presParOf" srcId="{430FF4D5-CB32-4EB0-86DC-E56B89BAEFD3}" destId="{C755C5AD-778F-4502-8D97-4C50CB30490B}" srcOrd="1" destOrd="0" presId="urn:microsoft.com/office/officeart/2008/layout/VerticalCurvedList"/>
    <dgm:cxn modelId="{A6AF2D41-B28B-45F8-9A07-2F7E6A8F4906}" type="presParOf" srcId="{430FF4D5-CB32-4EB0-86DC-E56B89BAEFD3}" destId="{2CF5D615-AB1F-42A5-8E71-644CB60A63AB}" srcOrd="2" destOrd="0" presId="urn:microsoft.com/office/officeart/2008/layout/VerticalCurvedList"/>
    <dgm:cxn modelId="{232888EB-98A6-4E2A-9509-AB04E6420124}" type="presParOf" srcId="{430FF4D5-CB32-4EB0-86DC-E56B89BAEFD3}" destId="{50AA9B6D-2E5D-442E-B5B0-21C6467E22BA}" srcOrd="3" destOrd="0" presId="urn:microsoft.com/office/officeart/2008/layout/VerticalCurvedList"/>
    <dgm:cxn modelId="{53DCF8C7-7F39-4343-BC55-D5217847187E}" type="presParOf" srcId="{72418F03-176E-46E9-8074-C6873904C6ED}" destId="{17C94B62-33E0-466C-B6EB-2B6DAF83DC3A}" srcOrd="1" destOrd="0" presId="urn:microsoft.com/office/officeart/2008/layout/VerticalCurvedList"/>
    <dgm:cxn modelId="{1DEA369D-3DE6-4CB7-96B2-2F9F9E914623}" type="presParOf" srcId="{72418F03-176E-46E9-8074-C6873904C6ED}" destId="{0E3C8298-F3AA-4D4B-8725-292992439C98}" srcOrd="2" destOrd="0" presId="urn:microsoft.com/office/officeart/2008/layout/VerticalCurvedList"/>
    <dgm:cxn modelId="{561A98C9-7FD2-4A90-A0FB-D3AC37F035F7}" type="presParOf" srcId="{0E3C8298-F3AA-4D4B-8725-292992439C98}" destId="{A9A3C6AD-6FC9-4B98-8CA5-07F294AE146B}" srcOrd="0" destOrd="0" presId="urn:microsoft.com/office/officeart/2008/layout/VerticalCurvedList"/>
    <dgm:cxn modelId="{1D852C13-ED5B-4E5D-B2BC-A6FEC4AF7979}" type="presParOf" srcId="{72418F03-176E-46E9-8074-C6873904C6ED}" destId="{959C1B50-9EBC-43E8-B593-829E5DB1DF5A}" srcOrd="3" destOrd="0" presId="urn:microsoft.com/office/officeart/2008/layout/VerticalCurvedList"/>
    <dgm:cxn modelId="{6E66789B-8A3D-4E10-BFF5-E21593FD5B29}" type="presParOf" srcId="{72418F03-176E-46E9-8074-C6873904C6ED}" destId="{ECC623F1-8890-44DA-8581-9ACD07A27535}" srcOrd="4" destOrd="0" presId="urn:microsoft.com/office/officeart/2008/layout/VerticalCurvedList"/>
    <dgm:cxn modelId="{C9185F33-5211-4CC6-BB25-288B2DD13176}" type="presParOf" srcId="{ECC623F1-8890-44DA-8581-9ACD07A27535}" destId="{7CF663ED-A5B4-4A34-979B-E5AE8FB38488}" srcOrd="0" destOrd="0" presId="urn:microsoft.com/office/officeart/2008/layout/VerticalCurvedList"/>
    <dgm:cxn modelId="{B906A43F-47E9-4E15-A9DD-F0C3BFC2AE6D}" type="presParOf" srcId="{72418F03-176E-46E9-8074-C6873904C6ED}" destId="{5D97A78E-C159-4174-A5B7-AF5808D48C63}" srcOrd="5" destOrd="0" presId="urn:microsoft.com/office/officeart/2008/layout/VerticalCurvedList"/>
    <dgm:cxn modelId="{5C51BD78-074C-4714-B8F5-69296DB6405E}" type="presParOf" srcId="{72418F03-176E-46E9-8074-C6873904C6ED}" destId="{4024F513-444E-4009-94A0-56650D968355}" srcOrd="6" destOrd="0" presId="urn:microsoft.com/office/officeart/2008/layout/VerticalCurvedList"/>
    <dgm:cxn modelId="{58C070D9-EA24-4688-A77A-41D8DDCF3FF1}" type="presParOf" srcId="{4024F513-444E-4009-94A0-56650D968355}" destId="{78DA283A-4913-4BC9-A137-5C2A3DF8107E}" srcOrd="0" destOrd="0" presId="urn:microsoft.com/office/officeart/2008/layout/VerticalCurvedList"/>
  </dgm:cxnLst>
  <dgm:bg/>
  <dgm:whole/>
  <dgm:extLst>
    <a:ext uri="http://schemas.microsoft.com/office/drawing/2008/diagram">
      <dsp:dataModelExt xmlns:dsp="http://schemas.microsoft.com/office/drawing/2008/diagram" relId="rId14"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3D76E763-5115-4186-BBA5-8913BC86ED05}" type="doc">
      <dgm:prSet loTypeId="urn:microsoft.com/office/officeart/2008/layout/AlternatingPictureBlocks" loCatId="picture" qsTypeId="urn:microsoft.com/office/officeart/2005/8/quickstyle/simple1" qsCatId="simple" csTypeId="urn:microsoft.com/office/officeart/2005/8/colors/accent1_2" csCatId="accent1" phldr="1"/>
      <dgm:spPr/>
      <dgm:t>
        <a:bodyPr/>
        <a:lstStyle/>
        <a:p>
          <a:endParaRPr lang="en-US"/>
        </a:p>
      </dgm:t>
    </dgm:pt>
    <dgm:pt modelId="{14AA160E-35E3-4ABA-9271-B995CC64F076}">
      <dgm:prSet phldrT="[Text]" custT="1"/>
      <dgm:spPr>
        <a:solidFill>
          <a:schemeClr val="accent1">
            <a:lumMod val="40000"/>
            <a:lumOff val="60000"/>
          </a:schemeClr>
        </a:solidFill>
        <a:ln>
          <a:solidFill>
            <a:schemeClr val="accent1">
              <a:lumMod val="40000"/>
              <a:lumOff val="60000"/>
            </a:schemeClr>
          </a:solidFill>
        </a:ln>
      </dgm:spPr>
      <dgm:t>
        <a:bodyPr/>
        <a:lstStyle/>
        <a:p>
          <a:pPr algn="just"/>
          <a:r>
            <a:rPr lang="en-US" sz="3600" b="1" i="0" u="none" dirty="0">
              <a:solidFill>
                <a:schemeClr val="tx1"/>
              </a:solidFill>
              <a:latin typeface="Arial" panose="020B0604020202020204" pitchFamily="34" charset="0"/>
              <a:cs typeface="Arial" panose="020B0604020202020204" pitchFamily="34" charset="0"/>
            </a:rPr>
            <a:t>I have been an intern for the Immigration and Naturalization Program at Catholic Charities since September 2022 up to present day. There are many takeaways I have gained after being in this internship for 8 months. Thanks to the Catholic Charities staff, I was able to understand the immigration process. I had the opportunity to interact with people from diverse backgrounds and experiences. </a:t>
          </a:r>
          <a:endParaRPr lang="en-US" sz="3600" b="1" dirty="0">
            <a:solidFill>
              <a:schemeClr val="tx1"/>
            </a:solidFill>
            <a:latin typeface="Arial" panose="020B0604020202020204" pitchFamily="34" charset="0"/>
            <a:cs typeface="Arial" panose="020B0604020202020204" pitchFamily="34" charset="0"/>
          </a:endParaRPr>
        </a:p>
      </dgm:t>
    </dgm:pt>
    <dgm:pt modelId="{5C36A0FE-E9E0-4C7E-8EA0-47F5B2196582}" type="parTrans" cxnId="{20D61C94-6046-49AA-AF93-8CB170BBD853}">
      <dgm:prSet/>
      <dgm:spPr/>
      <dgm:t>
        <a:bodyPr/>
        <a:lstStyle/>
        <a:p>
          <a:endParaRPr lang="en-US"/>
        </a:p>
      </dgm:t>
    </dgm:pt>
    <dgm:pt modelId="{3D423095-3719-4916-982C-0AB093910A43}" type="sibTrans" cxnId="{20D61C94-6046-49AA-AF93-8CB170BBD853}">
      <dgm:prSet/>
      <dgm:spPr/>
      <dgm:t>
        <a:bodyPr/>
        <a:lstStyle/>
        <a:p>
          <a:endParaRPr lang="en-US"/>
        </a:p>
      </dgm:t>
    </dgm:pt>
    <dgm:pt modelId="{3023D630-0BD8-4D6C-9E4C-93ADA0FE98DA}">
      <dgm:prSet phldrT="[Text]" custT="1"/>
      <dgm:spPr>
        <a:solidFill>
          <a:schemeClr val="accent1">
            <a:lumMod val="40000"/>
            <a:lumOff val="60000"/>
          </a:schemeClr>
        </a:solidFill>
        <a:ln>
          <a:solidFill>
            <a:schemeClr val="accent1">
              <a:lumMod val="40000"/>
              <a:lumOff val="60000"/>
            </a:schemeClr>
          </a:solidFill>
        </a:ln>
      </dgm:spPr>
      <dgm:t>
        <a:bodyPr/>
        <a:lstStyle/>
        <a:p>
          <a:pPr algn="just"/>
          <a:r>
            <a:rPr lang="en-US" sz="3600" b="1" i="0" u="none" dirty="0">
              <a:solidFill>
                <a:schemeClr val="tx1"/>
              </a:solidFill>
              <a:latin typeface="Arial" panose="020B0604020202020204" pitchFamily="34" charset="0"/>
              <a:cs typeface="Arial" panose="020B0604020202020204" pitchFamily="34" charset="0"/>
            </a:rPr>
            <a:t>Most of my clients were victims of domestic abuse and violence so hearing their stories would sometimes make me feel impotent. I felt this way because I couldn’t change the past traumatic events that they had experienced. It took me a couple of weeks to understand that I was helping them heal by writing a declaration that could determine whether or not they get a work permit, a visa, a residency and in the best cases, a citizenship. I was bringing them one stop closer to healing. </a:t>
          </a:r>
          <a:endParaRPr lang="en-US" sz="3600" b="1" dirty="0">
            <a:solidFill>
              <a:schemeClr val="tx1"/>
            </a:solidFill>
            <a:latin typeface="Arial" panose="020B0604020202020204" pitchFamily="34" charset="0"/>
            <a:cs typeface="Arial" panose="020B0604020202020204" pitchFamily="34" charset="0"/>
          </a:endParaRPr>
        </a:p>
      </dgm:t>
    </dgm:pt>
    <dgm:pt modelId="{2C15FA50-1E7B-4933-846F-A4B81C323391}" type="parTrans" cxnId="{340AE1F7-210C-4970-A812-9BA13CB0607B}">
      <dgm:prSet/>
      <dgm:spPr/>
      <dgm:t>
        <a:bodyPr/>
        <a:lstStyle/>
        <a:p>
          <a:endParaRPr lang="en-US"/>
        </a:p>
      </dgm:t>
    </dgm:pt>
    <dgm:pt modelId="{C73E18FD-8B1E-4553-BECD-39A4501AA6B4}" type="sibTrans" cxnId="{340AE1F7-210C-4970-A812-9BA13CB0607B}">
      <dgm:prSet/>
      <dgm:spPr/>
      <dgm:t>
        <a:bodyPr/>
        <a:lstStyle/>
        <a:p>
          <a:endParaRPr lang="en-US"/>
        </a:p>
      </dgm:t>
    </dgm:pt>
    <dgm:pt modelId="{95C76727-88C2-47B5-8431-65B9A1761DAC}">
      <dgm:prSet phldrT="[Text]"/>
      <dgm:spPr>
        <a:solidFill>
          <a:schemeClr val="accent1">
            <a:lumMod val="40000"/>
            <a:lumOff val="60000"/>
          </a:schemeClr>
        </a:solidFill>
        <a:ln>
          <a:solidFill>
            <a:schemeClr val="accent1">
              <a:lumMod val="40000"/>
              <a:lumOff val="60000"/>
            </a:schemeClr>
          </a:solidFill>
        </a:ln>
      </dgm:spPr>
      <dgm:t>
        <a:bodyPr/>
        <a:lstStyle/>
        <a:p>
          <a:pPr algn="l"/>
          <a:endParaRPr lang="en-US" sz="2600" dirty="0"/>
        </a:p>
      </dgm:t>
    </dgm:pt>
    <dgm:pt modelId="{CE302EAC-35D3-4F28-91B9-46840B3E1601}" type="parTrans" cxnId="{DBE73B10-B62F-4FA5-B07F-4E291099ADDE}">
      <dgm:prSet/>
      <dgm:spPr/>
      <dgm:t>
        <a:bodyPr/>
        <a:lstStyle/>
        <a:p>
          <a:endParaRPr lang="en-US"/>
        </a:p>
      </dgm:t>
    </dgm:pt>
    <dgm:pt modelId="{71C0491C-9BE1-4776-BE1A-0D4A494C3D18}" type="sibTrans" cxnId="{DBE73B10-B62F-4FA5-B07F-4E291099ADDE}">
      <dgm:prSet/>
      <dgm:spPr/>
      <dgm:t>
        <a:bodyPr/>
        <a:lstStyle/>
        <a:p>
          <a:endParaRPr lang="en-US"/>
        </a:p>
      </dgm:t>
    </dgm:pt>
    <dgm:pt modelId="{2F4AEFA4-DFE7-4A18-A71E-4624B2A222F7}">
      <dgm:prSet phldrT="[Text]" custT="1"/>
      <dgm:spPr>
        <a:solidFill>
          <a:schemeClr val="accent1">
            <a:lumMod val="40000"/>
            <a:lumOff val="60000"/>
          </a:schemeClr>
        </a:solidFill>
        <a:ln>
          <a:solidFill>
            <a:schemeClr val="accent1">
              <a:lumMod val="40000"/>
              <a:lumOff val="60000"/>
            </a:schemeClr>
          </a:solidFill>
        </a:ln>
      </dgm:spPr>
      <dgm:t>
        <a:bodyPr/>
        <a:lstStyle/>
        <a:p>
          <a:pPr algn="just"/>
          <a:r>
            <a:rPr lang="en-US" sz="3600" b="1" i="0" u="none" dirty="0">
              <a:solidFill>
                <a:schemeClr val="tx1"/>
              </a:solidFill>
              <a:latin typeface="Arial" panose="020B0604020202020204" pitchFamily="34" charset="0"/>
              <a:cs typeface="Arial" panose="020B0604020202020204" pitchFamily="34" charset="0"/>
            </a:rPr>
            <a:t>When it comes to my personal development, I was able to become more reliable and accurate in the declarations I produced. Within a couple weeks, I was already increasing the amount of work I was producing. I learned how to make well-reasoned decisions on whether something is relevant to the client’s case or not. I grew a lot from this role, especially being able to have the discipline to wake up early to commute 45 minutes every Tuesday and Thursday. </a:t>
          </a:r>
          <a:endParaRPr lang="en-US" sz="3200" b="1" dirty="0">
            <a:latin typeface="Arial" panose="020B0604020202020204" pitchFamily="34" charset="0"/>
            <a:cs typeface="Arial" panose="020B0604020202020204" pitchFamily="34" charset="0"/>
          </a:endParaRPr>
        </a:p>
      </dgm:t>
    </dgm:pt>
    <dgm:pt modelId="{4BD84610-F717-4BE5-8BBD-3B3CD65FA121}" type="parTrans" cxnId="{E09E23A0-2A44-4D5B-9A12-9247EA20A00C}">
      <dgm:prSet/>
      <dgm:spPr/>
      <dgm:t>
        <a:bodyPr/>
        <a:lstStyle/>
        <a:p>
          <a:endParaRPr lang="en-US"/>
        </a:p>
      </dgm:t>
    </dgm:pt>
    <dgm:pt modelId="{D561F226-9078-4D5A-9948-F6C7937A8E50}" type="sibTrans" cxnId="{E09E23A0-2A44-4D5B-9A12-9247EA20A00C}">
      <dgm:prSet/>
      <dgm:spPr/>
      <dgm:t>
        <a:bodyPr/>
        <a:lstStyle/>
        <a:p>
          <a:endParaRPr lang="en-US"/>
        </a:p>
      </dgm:t>
    </dgm:pt>
    <dgm:pt modelId="{180DCC16-89FF-4B3A-B4A6-197EDC17689A}" type="pres">
      <dgm:prSet presAssocID="{3D76E763-5115-4186-BBA5-8913BC86ED05}" presName="linearFlow" presStyleCnt="0">
        <dgm:presLayoutVars>
          <dgm:dir/>
          <dgm:resizeHandles val="exact"/>
        </dgm:presLayoutVars>
      </dgm:prSet>
      <dgm:spPr/>
    </dgm:pt>
    <dgm:pt modelId="{268150AB-F93F-4FD0-8F34-027279007055}" type="pres">
      <dgm:prSet presAssocID="{14AA160E-35E3-4ABA-9271-B995CC64F076}" presName="comp" presStyleCnt="0"/>
      <dgm:spPr/>
    </dgm:pt>
    <dgm:pt modelId="{8299EF1F-F381-4A6F-9350-8D272686D826}" type="pres">
      <dgm:prSet presAssocID="{14AA160E-35E3-4ABA-9271-B995CC64F076}" presName="rect2" presStyleLbl="node1" presStyleIdx="0" presStyleCnt="3" custScaleX="150886" custLinFactNeighborX="12537" custLinFactNeighborY="1834">
        <dgm:presLayoutVars>
          <dgm:bulletEnabled val="1"/>
        </dgm:presLayoutVars>
      </dgm:prSet>
      <dgm:spPr/>
    </dgm:pt>
    <dgm:pt modelId="{DD3D3B6A-35C9-46BF-891E-FEADB10B3D74}" type="pres">
      <dgm:prSet presAssocID="{14AA160E-35E3-4ABA-9271-B995CC64F076}" presName="rect1" presStyleLbl="lnNode1" presStyleIdx="0" presStyleCnt="3" custLinFactY="15284" custLinFactNeighborX="-39170" custLinFactNeighborY="100000"/>
      <dgm:spPr>
        <a:prstGeom prst="star4">
          <a:avLst/>
        </a:prstGeom>
      </dgm:spPr>
    </dgm:pt>
    <dgm:pt modelId="{08F23B4C-0EF3-44C4-9F0C-28C3C5D1B983}" type="pres">
      <dgm:prSet presAssocID="{3D423095-3719-4916-982C-0AB093910A43}" presName="sibTrans" presStyleCnt="0"/>
      <dgm:spPr/>
    </dgm:pt>
    <dgm:pt modelId="{3D9BB6DD-D7FE-47A6-AE44-4902F3AC5A81}" type="pres">
      <dgm:prSet presAssocID="{3023D630-0BD8-4D6C-9E4C-93ADA0FE98DA}" presName="comp" presStyleCnt="0"/>
      <dgm:spPr/>
    </dgm:pt>
    <dgm:pt modelId="{C4635D37-14C0-4E3D-AA03-E5B6AFAA0770}" type="pres">
      <dgm:prSet presAssocID="{3023D630-0BD8-4D6C-9E4C-93ADA0FE98DA}" presName="rect2" presStyleLbl="node1" presStyleIdx="1" presStyleCnt="3" custScaleX="160318" custLinFactNeighborX="-21528" custLinFactNeighborY="-1132">
        <dgm:presLayoutVars>
          <dgm:bulletEnabled val="1"/>
        </dgm:presLayoutVars>
      </dgm:prSet>
      <dgm:spPr/>
    </dgm:pt>
    <dgm:pt modelId="{764A18C1-70EF-4164-8BF6-95FF5367783E}" type="pres">
      <dgm:prSet presAssocID="{3023D630-0BD8-4D6C-9E4C-93ADA0FE98DA}" presName="rect1" presStyleLbl="lnNode1" presStyleIdx="1" presStyleCnt="3" custScaleX="102540" custLinFactNeighborX="14970" custLinFactNeighborY="-738"/>
      <dgm:spPr>
        <a:solidFill>
          <a:schemeClr val="bg1"/>
        </a:solidFill>
      </dgm:spPr>
    </dgm:pt>
    <dgm:pt modelId="{1D280F99-3CD0-4842-86E5-EBE7E96795CF}" type="pres">
      <dgm:prSet presAssocID="{C73E18FD-8B1E-4553-BECD-39A4501AA6B4}" presName="sibTrans" presStyleCnt="0"/>
      <dgm:spPr/>
    </dgm:pt>
    <dgm:pt modelId="{9B3A7476-F61D-4554-B364-95FA6EBCEEE1}" type="pres">
      <dgm:prSet presAssocID="{2F4AEFA4-DFE7-4A18-A71E-4624B2A222F7}" presName="comp" presStyleCnt="0"/>
      <dgm:spPr/>
    </dgm:pt>
    <dgm:pt modelId="{5D00BDA3-7279-4C62-ABDF-8751C5E9DB54}" type="pres">
      <dgm:prSet presAssocID="{2F4AEFA4-DFE7-4A18-A71E-4624B2A222F7}" presName="rect2" presStyleLbl="node1" presStyleIdx="2" presStyleCnt="3" custScaleX="160343" custLinFactNeighborX="13598" custLinFactNeighborY="-3543">
        <dgm:presLayoutVars>
          <dgm:bulletEnabled val="1"/>
        </dgm:presLayoutVars>
      </dgm:prSet>
      <dgm:spPr/>
    </dgm:pt>
    <dgm:pt modelId="{93B78F1C-DC1A-41A1-8339-4C5C0ECA3947}" type="pres">
      <dgm:prSet presAssocID="{2F4AEFA4-DFE7-4A18-A71E-4624B2A222F7}" presName="rect1" presStyleLbl="lnNode1" presStyleIdx="2" presStyleCnt="3" custLinFactNeighborX="-44686" custLinFactNeighborY="-1136"/>
      <dgm:spPr>
        <a:solidFill>
          <a:schemeClr val="bg1"/>
        </a:solidFill>
      </dgm:spPr>
    </dgm:pt>
  </dgm:ptLst>
  <dgm:cxnLst>
    <dgm:cxn modelId="{DBE73B10-B62F-4FA5-B07F-4E291099ADDE}" srcId="{3023D630-0BD8-4D6C-9E4C-93ADA0FE98DA}" destId="{95C76727-88C2-47B5-8431-65B9A1761DAC}" srcOrd="0" destOrd="0" parTransId="{CE302EAC-35D3-4F28-91B9-46840B3E1601}" sibTransId="{71C0491C-9BE1-4776-BE1A-0D4A494C3D18}"/>
    <dgm:cxn modelId="{F95A421F-C4C3-4608-AA6F-AFE130AE91B1}" type="presOf" srcId="{3D76E763-5115-4186-BBA5-8913BC86ED05}" destId="{180DCC16-89FF-4B3A-B4A6-197EDC17689A}" srcOrd="0" destOrd="0" presId="urn:microsoft.com/office/officeart/2008/layout/AlternatingPictureBlocks"/>
    <dgm:cxn modelId="{3BF7A166-8502-4EA6-A8AC-A2517AC709D6}" type="presOf" srcId="{95C76727-88C2-47B5-8431-65B9A1761DAC}" destId="{C4635D37-14C0-4E3D-AA03-E5B6AFAA0770}" srcOrd="0" destOrd="1" presId="urn:microsoft.com/office/officeart/2008/layout/AlternatingPictureBlocks"/>
    <dgm:cxn modelId="{EF345B67-3ECF-4E28-A9FD-67B5D2541111}" type="presOf" srcId="{14AA160E-35E3-4ABA-9271-B995CC64F076}" destId="{8299EF1F-F381-4A6F-9350-8D272686D826}" srcOrd="0" destOrd="0" presId="urn:microsoft.com/office/officeart/2008/layout/AlternatingPictureBlocks"/>
    <dgm:cxn modelId="{20D61C94-6046-49AA-AF93-8CB170BBD853}" srcId="{3D76E763-5115-4186-BBA5-8913BC86ED05}" destId="{14AA160E-35E3-4ABA-9271-B995CC64F076}" srcOrd="0" destOrd="0" parTransId="{5C36A0FE-E9E0-4C7E-8EA0-47F5B2196582}" sibTransId="{3D423095-3719-4916-982C-0AB093910A43}"/>
    <dgm:cxn modelId="{E09E23A0-2A44-4D5B-9A12-9247EA20A00C}" srcId="{3D76E763-5115-4186-BBA5-8913BC86ED05}" destId="{2F4AEFA4-DFE7-4A18-A71E-4624B2A222F7}" srcOrd="2" destOrd="0" parTransId="{4BD84610-F717-4BE5-8BBD-3B3CD65FA121}" sibTransId="{D561F226-9078-4D5A-9948-F6C7937A8E50}"/>
    <dgm:cxn modelId="{87C86FBD-0662-4C64-AC72-32CE471992AA}" type="presOf" srcId="{3023D630-0BD8-4D6C-9E4C-93ADA0FE98DA}" destId="{C4635D37-14C0-4E3D-AA03-E5B6AFAA0770}" srcOrd="0" destOrd="0" presId="urn:microsoft.com/office/officeart/2008/layout/AlternatingPictureBlocks"/>
    <dgm:cxn modelId="{83A47EDC-6A15-4F07-BEDF-97A9B9B511D4}" type="presOf" srcId="{2F4AEFA4-DFE7-4A18-A71E-4624B2A222F7}" destId="{5D00BDA3-7279-4C62-ABDF-8751C5E9DB54}" srcOrd="0" destOrd="0" presId="urn:microsoft.com/office/officeart/2008/layout/AlternatingPictureBlocks"/>
    <dgm:cxn modelId="{340AE1F7-210C-4970-A812-9BA13CB0607B}" srcId="{3D76E763-5115-4186-BBA5-8913BC86ED05}" destId="{3023D630-0BD8-4D6C-9E4C-93ADA0FE98DA}" srcOrd="1" destOrd="0" parTransId="{2C15FA50-1E7B-4933-846F-A4B81C323391}" sibTransId="{C73E18FD-8B1E-4553-BECD-39A4501AA6B4}"/>
    <dgm:cxn modelId="{BF3AA71F-52CA-48EB-89DB-96D771CF008B}" type="presParOf" srcId="{180DCC16-89FF-4B3A-B4A6-197EDC17689A}" destId="{268150AB-F93F-4FD0-8F34-027279007055}" srcOrd="0" destOrd="0" presId="urn:microsoft.com/office/officeart/2008/layout/AlternatingPictureBlocks"/>
    <dgm:cxn modelId="{34ACFB2D-4C54-4D92-A8A5-887FA7570054}" type="presParOf" srcId="{268150AB-F93F-4FD0-8F34-027279007055}" destId="{8299EF1F-F381-4A6F-9350-8D272686D826}" srcOrd="0" destOrd="0" presId="urn:microsoft.com/office/officeart/2008/layout/AlternatingPictureBlocks"/>
    <dgm:cxn modelId="{0A6E3C89-87EE-47EF-A14B-7F8543E333C8}" type="presParOf" srcId="{268150AB-F93F-4FD0-8F34-027279007055}" destId="{DD3D3B6A-35C9-46BF-891E-FEADB10B3D74}" srcOrd="1" destOrd="0" presId="urn:microsoft.com/office/officeart/2008/layout/AlternatingPictureBlocks"/>
    <dgm:cxn modelId="{9F363796-A9DC-4B70-8D5C-9AEAC9A10AAD}" type="presParOf" srcId="{180DCC16-89FF-4B3A-B4A6-197EDC17689A}" destId="{08F23B4C-0EF3-44C4-9F0C-28C3C5D1B983}" srcOrd="1" destOrd="0" presId="urn:microsoft.com/office/officeart/2008/layout/AlternatingPictureBlocks"/>
    <dgm:cxn modelId="{E10E6448-5E06-4944-B50E-9EC674A1AC87}" type="presParOf" srcId="{180DCC16-89FF-4B3A-B4A6-197EDC17689A}" destId="{3D9BB6DD-D7FE-47A6-AE44-4902F3AC5A81}" srcOrd="2" destOrd="0" presId="urn:microsoft.com/office/officeart/2008/layout/AlternatingPictureBlocks"/>
    <dgm:cxn modelId="{651FFC21-27C4-48F8-BDF2-F7F34718A2A8}" type="presParOf" srcId="{3D9BB6DD-D7FE-47A6-AE44-4902F3AC5A81}" destId="{C4635D37-14C0-4E3D-AA03-E5B6AFAA0770}" srcOrd="0" destOrd="0" presId="urn:microsoft.com/office/officeart/2008/layout/AlternatingPictureBlocks"/>
    <dgm:cxn modelId="{CA710BDD-2358-405F-935A-8DEBA85296E2}" type="presParOf" srcId="{3D9BB6DD-D7FE-47A6-AE44-4902F3AC5A81}" destId="{764A18C1-70EF-4164-8BF6-95FF5367783E}" srcOrd="1" destOrd="0" presId="urn:microsoft.com/office/officeart/2008/layout/AlternatingPictureBlocks"/>
    <dgm:cxn modelId="{848D399E-657C-4F8C-8F04-75C4EF814168}" type="presParOf" srcId="{180DCC16-89FF-4B3A-B4A6-197EDC17689A}" destId="{1D280F99-3CD0-4842-86E5-EBE7E96795CF}" srcOrd="3" destOrd="0" presId="urn:microsoft.com/office/officeart/2008/layout/AlternatingPictureBlocks"/>
    <dgm:cxn modelId="{02A60A24-492B-43EB-A55C-61CB981D5ADC}" type="presParOf" srcId="{180DCC16-89FF-4B3A-B4A6-197EDC17689A}" destId="{9B3A7476-F61D-4554-B364-95FA6EBCEEE1}" srcOrd="4" destOrd="0" presId="urn:microsoft.com/office/officeart/2008/layout/AlternatingPictureBlocks"/>
    <dgm:cxn modelId="{5B6D4A19-5284-4408-8CDA-9D705FE5E75D}" type="presParOf" srcId="{9B3A7476-F61D-4554-B364-95FA6EBCEEE1}" destId="{5D00BDA3-7279-4C62-ABDF-8751C5E9DB54}" srcOrd="0" destOrd="0" presId="urn:microsoft.com/office/officeart/2008/layout/AlternatingPictureBlocks"/>
    <dgm:cxn modelId="{20BB741A-6279-4BD5-9E7B-DB4D69B7FEEA}" type="presParOf" srcId="{9B3A7476-F61D-4554-B364-95FA6EBCEEE1}" destId="{93B78F1C-DC1A-41A1-8339-4C5C0ECA3947}" srcOrd="1" destOrd="0" presId="urn:microsoft.com/office/officeart/2008/layout/AlternatingPictureBlocks"/>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1132A-35CE-4704-A672-4128AA36A364}">
      <dsp:nvSpPr>
        <dsp:cNvPr id="0" name=""/>
        <dsp:cNvSpPr/>
      </dsp:nvSpPr>
      <dsp:spPr>
        <a:xfrm rot="10800000">
          <a:off x="422111" y="-427102"/>
          <a:ext cx="11241134" cy="12897865"/>
        </a:xfrm>
        <a:prstGeom prst="pentagon">
          <a:avLst/>
        </a:prstGeom>
        <a:solidFill>
          <a:schemeClr val="accent1">
            <a:lumMod val="40000"/>
            <a:lumOff val="60000"/>
          </a:schemeClr>
        </a:solidFill>
        <a:ln w="12700" cap="flat" cmpd="sng" algn="ctr">
          <a:solidFill>
            <a:schemeClr val="accent1">
              <a:lumMod val="20000"/>
              <a:lumOff val="8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rtl="0">
            <a:lnSpc>
              <a:spcPct val="90000"/>
            </a:lnSpc>
            <a:spcBef>
              <a:spcPct val="0"/>
            </a:spcBef>
            <a:spcAft>
              <a:spcPct val="35000"/>
            </a:spcAft>
            <a:buNone/>
          </a:pPr>
          <a:endParaRPr lang="en-US" sz="3600" b="1" kern="1200" dirty="0">
            <a:solidFill>
              <a:schemeClr val="tx1"/>
            </a:solidFill>
          </a:endParaRPr>
        </a:p>
      </dsp:txBody>
      <dsp:txXfrm rot="-5400000">
        <a:off x="1116145" y="1025770"/>
        <a:ext cx="9853067" cy="6947388"/>
      </dsp:txXfrm>
    </dsp:sp>
    <dsp:sp modelId="{1690857D-18E8-47DA-AA0E-178C965E5CE5}">
      <dsp:nvSpPr>
        <dsp:cNvPr id="0" name=""/>
        <dsp:cNvSpPr/>
      </dsp:nvSpPr>
      <dsp:spPr>
        <a:xfrm>
          <a:off x="8495604" y="4948059"/>
          <a:ext cx="3994429" cy="2147542"/>
        </a:xfrm>
        <a:prstGeom prst="rect">
          <a:avLst/>
        </a:prstGeom>
        <a:noFill/>
        <a:ln>
          <a:noFill/>
        </a:ln>
        <a:effectLst/>
      </dsp:spPr>
      <dsp:style>
        <a:lnRef idx="0">
          <a:scrgbClr r="0" g="0" b="0"/>
        </a:lnRef>
        <a:fillRef idx="0">
          <a:scrgbClr r="0" g="0" b="0"/>
        </a:fillRef>
        <a:effectRef idx="0">
          <a:scrgbClr r="0" g="0" b="0"/>
        </a:effectRef>
        <a:fontRef idx="minor"/>
      </dsp:style>
    </dsp:sp>
    <dsp:sp modelId="{B84BFFAD-D87B-4C62-B3B2-B59570ED7BBB}">
      <dsp:nvSpPr>
        <dsp:cNvPr id="0" name=""/>
        <dsp:cNvSpPr/>
      </dsp:nvSpPr>
      <dsp:spPr>
        <a:xfrm rot="16200000" flipV="1">
          <a:off x="11474338" y="11174362"/>
          <a:ext cx="334336" cy="1404261"/>
        </a:xfrm>
        <a:prstGeom prst="hexagon">
          <a:avLst>
            <a:gd name="adj" fmla="val 25000"/>
            <a:gd name="vf" fmla="val 115470"/>
          </a:avLst>
        </a:prstGeom>
        <a:solidFill>
          <a:schemeClr val="bg1"/>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n-US" sz="1500" kern="1200"/>
        </a:p>
      </dsp:txBody>
      <dsp:txXfrm rot="-5400000">
        <a:off x="11173419" y="11765048"/>
        <a:ext cx="936174" cy="2228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5C5AD-778F-4502-8D97-4C50CB30490B}">
      <dsp:nvSpPr>
        <dsp:cNvPr id="0" name=""/>
        <dsp:cNvSpPr/>
      </dsp:nvSpPr>
      <dsp:spPr>
        <a:xfrm>
          <a:off x="-15627859" y="-2333181"/>
          <a:ext cx="18199977" cy="18199977"/>
        </a:xfrm>
        <a:prstGeom prst="blockArc">
          <a:avLst>
            <a:gd name="adj1" fmla="val 18900000"/>
            <a:gd name="adj2" fmla="val 2700000"/>
            <a:gd name="adj3" fmla="val 119"/>
          </a:avLst>
        </a:prstGeom>
        <a:noFill/>
        <a:ln w="12700" cap="flat" cmpd="sng" algn="ctr">
          <a:solidFill>
            <a:schemeClr val="accent5">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7C94B62-33E0-466C-B6EB-2B6DAF83DC3A}">
      <dsp:nvSpPr>
        <dsp:cNvPr id="0" name=""/>
        <dsp:cNvSpPr/>
      </dsp:nvSpPr>
      <dsp:spPr>
        <a:xfrm>
          <a:off x="1393738" y="723818"/>
          <a:ext cx="15932647" cy="3676460"/>
        </a:xfrm>
        <a:prstGeom prst="rect">
          <a:avLst/>
        </a:prstGeom>
        <a:solidFill>
          <a:srgbClr val="BDD7E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48461" tIns="99060" rIns="99060" bIns="99060" numCol="1" spcCol="1270" anchor="ctr" anchorCtr="0">
          <a:noAutofit/>
        </a:bodyPr>
        <a:lstStyle/>
        <a:p>
          <a:pPr marL="0" lvl="0" indent="0" algn="l" defTabSz="1733550">
            <a:lnSpc>
              <a:spcPct val="90000"/>
            </a:lnSpc>
            <a:spcBef>
              <a:spcPct val="0"/>
            </a:spcBef>
            <a:spcAft>
              <a:spcPct val="35000"/>
            </a:spcAft>
            <a:buNone/>
          </a:pPr>
          <a:r>
            <a:rPr lang="en-US" sz="3900" b="1" kern="1200" dirty="0">
              <a:solidFill>
                <a:schemeClr val="tx1"/>
              </a:solidFill>
              <a:latin typeface="Arial" panose="020B0604020202020204" pitchFamily="34" charset="0"/>
              <a:cs typeface="Arial" panose="020B0604020202020204" pitchFamily="34" charset="0"/>
            </a:rPr>
            <a:t>Dialogue in Community Competency:</a:t>
          </a:r>
        </a:p>
        <a:p>
          <a:pPr marL="0" lvl="0" indent="0" algn="l" defTabSz="1733550">
            <a:lnSpc>
              <a:spcPct val="90000"/>
            </a:lnSpc>
            <a:spcBef>
              <a:spcPct val="0"/>
            </a:spcBef>
            <a:spcAft>
              <a:spcPct val="35000"/>
            </a:spcAft>
            <a:buNone/>
          </a:pPr>
          <a:r>
            <a:rPr lang="en-US" sz="3600" b="1" kern="1200" dirty="0">
              <a:solidFill>
                <a:schemeClr val="tx1"/>
              </a:solidFill>
              <a:latin typeface="Arial" panose="020B0604020202020204" pitchFamily="34" charset="0"/>
              <a:cs typeface="Arial" panose="020B0604020202020204" pitchFamily="34" charset="0"/>
            </a:rPr>
            <a:t>I look forward to create a safe space for each client since we will be navigating challenging parts of their lives. It is also important for me to validate and respect each one of my client’s feelings. Not only is dialogue important within my community, but also within my co-workers. I anticipate transparency within my workspace. </a:t>
          </a:r>
          <a:endParaRPr lang="en-US" sz="4000" b="1" kern="1200" dirty="0">
            <a:solidFill>
              <a:schemeClr val="tx1"/>
            </a:solidFill>
            <a:latin typeface="Arial" panose="020B0604020202020204" pitchFamily="34" charset="0"/>
            <a:cs typeface="Arial" panose="020B0604020202020204" pitchFamily="34" charset="0"/>
          </a:endParaRPr>
        </a:p>
      </dsp:txBody>
      <dsp:txXfrm>
        <a:off x="1393738" y="723818"/>
        <a:ext cx="15932647" cy="3676460"/>
      </dsp:txXfrm>
    </dsp:sp>
    <dsp:sp modelId="{A9A3C6AD-6FC9-4B98-8CA5-07F294AE146B}">
      <dsp:nvSpPr>
        <dsp:cNvPr id="0" name=""/>
        <dsp:cNvSpPr/>
      </dsp:nvSpPr>
      <dsp:spPr>
        <a:xfrm>
          <a:off x="937833" y="1694188"/>
          <a:ext cx="2219005" cy="2315567"/>
        </a:xfrm>
        <a:prstGeom prst="ellipse">
          <a:avLst/>
        </a:prstGeom>
        <a:solidFill>
          <a:schemeClr val="lt1">
            <a:hueOff val="0"/>
            <a:satOff val="0"/>
            <a:lumOff val="0"/>
            <a:alphaOff val="0"/>
          </a:schemeClr>
        </a:solidFill>
        <a:ln w="12700" cap="flat" cmpd="sng" algn="ctr">
          <a:solidFill>
            <a:schemeClr val="accent5">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59C1B50-9EBC-43E8-B593-829E5DB1DF5A}">
      <dsp:nvSpPr>
        <dsp:cNvPr id="0" name=""/>
        <dsp:cNvSpPr/>
      </dsp:nvSpPr>
      <dsp:spPr>
        <a:xfrm>
          <a:off x="1869629" y="5229767"/>
          <a:ext cx="15556362" cy="3728618"/>
        </a:xfrm>
        <a:prstGeom prst="rect">
          <a:avLst/>
        </a:prstGeom>
        <a:solidFill>
          <a:srgbClr val="BDD7E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48461" tIns="99060" rIns="99060" bIns="99060" numCol="1" spcCol="1270" anchor="ctr" anchorCtr="0">
          <a:noAutofit/>
        </a:bodyPr>
        <a:lstStyle/>
        <a:p>
          <a:pPr marL="0" lvl="0" indent="0" algn="l" defTabSz="1733550">
            <a:lnSpc>
              <a:spcPct val="90000"/>
            </a:lnSpc>
            <a:spcBef>
              <a:spcPct val="0"/>
            </a:spcBef>
            <a:spcAft>
              <a:spcPct val="35000"/>
            </a:spcAft>
            <a:buNone/>
          </a:pPr>
          <a:r>
            <a:rPr lang="en-US" sz="3900" b="1" kern="1200" dirty="0">
              <a:solidFill>
                <a:schemeClr val="tx1"/>
              </a:solidFill>
              <a:latin typeface="Arial" panose="020B0604020202020204" pitchFamily="34" charset="0"/>
              <a:cs typeface="Arial" panose="020B0604020202020204" pitchFamily="34" charset="0"/>
            </a:rPr>
            <a:t>Intentionality Competency:</a:t>
          </a:r>
        </a:p>
        <a:p>
          <a:pPr marL="0" lvl="0" indent="0" algn="l" defTabSz="1733550">
            <a:lnSpc>
              <a:spcPct val="90000"/>
            </a:lnSpc>
            <a:spcBef>
              <a:spcPct val="0"/>
            </a:spcBef>
            <a:spcAft>
              <a:spcPct val="35000"/>
            </a:spcAft>
            <a:buNone/>
          </a:pPr>
          <a:r>
            <a:rPr lang="en-US" sz="3600" b="1" kern="1200" dirty="0">
              <a:solidFill>
                <a:schemeClr val="tx1"/>
              </a:solidFill>
              <a:latin typeface="Arial" panose="020B0604020202020204" pitchFamily="34" charset="0"/>
              <a:cs typeface="Arial" panose="020B0604020202020204" pitchFamily="34" charset="0"/>
            </a:rPr>
            <a:t>I aim to establish myself in the immigration sector. As an international student living in the United States, I am always trying to find ways to support my community. Immigration is a big topic when it comes to my homeland. Due to this reason, I am excited to apply my skills/knowledge to help the immigrant community.</a:t>
          </a:r>
          <a:r>
            <a:rPr lang="en-US" sz="3200" b="1" kern="1200" dirty="0">
              <a:solidFill>
                <a:schemeClr val="tx1"/>
              </a:solidFill>
              <a:latin typeface="Arial" panose="020B0604020202020204" pitchFamily="34" charset="0"/>
              <a:cs typeface="Arial" panose="020B0604020202020204" pitchFamily="34" charset="0"/>
            </a:rPr>
            <a:t> </a:t>
          </a:r>
          <a:endParaRPr lang="en-US" sz="4000" b="1" kern="1200" dirty="0">
            <a:solidFill>
              <a:schemeClr val="tx1"/>
            </a:solidFill>
            <a:latin typeface="Arial" panose="020B0604020202020204" pitchFamily="34" charset="0"/>
            <a:cs typeface="Arial" panose="020B0604020202020204" pitchFamily="34" charset="0"/>
          </a:endParaRPr>
        </a:p>
      </dsp:txBody>
      <dsp:txXfrm>
        <a:off x="1869629" y="5229767"/>
        <a:ext cx="15556362" cy="3728618"/>
      </dsp:txXfrm>
    </dsp:sp>
    <dsp:sp modelId="{7CF663ED-A5B4-4A34-979B-E5AE8FB38488}">
      <dsp:nvSpPr>
        <dsp:cNvPr id="0" name=""/>
        <dsp:cNvSpPr/>
      </dsp:nvSpPr>
      <dsp:spPr>
        <a:xfrm>
          <a:off x="2343417" y="6366178"/>
          <a:ext cx="362362" cy="801257"/>
        </a:xfrm>
        <a:prstGeom prst="ellipse">
          <a:avLst/>
        </a:prstGeom>
        <a:solidFill>
          <a:schemeClr val="lt1">
            <a:hueOff val="0"/>
            <a:satOff val="0"/>
            <a:lumOff val="0"/>
            <a:alphaOff val="0"/>
          </a:schemeClr>
        </a:solidFill>
        <a:ln w="12700" cap="flat" cmpd="sng" algn="ctr">
          <a:solidFill>
            <a:schemeClr val="accent5">
              <a:alpha val="90000"/>
              <a:hueOff val="0"/>
              <a:satOff val="0"/>
              <a:lumOff val="0"/>
              <a:alphaOff val="-20000"/>
            </a:schemeClr>
          </a:solidFill>
          <a:prstDash val="solid"/>
          <a:miter lim="800000"/>
        </a:ln>
        <a:effectLst/>
      </dsp:spPr>
      <dsp:style>
        <a:lnRef idx="2">
          <a:scrgbClr r="0" g="0" b="0"/>
        </a:lnRef>
        <a:fillRef idx="1">
          <a:scrgbClr r="0" g="0" b="0"/>
        </a:fillRef>
        <a:effectRef idx="0">
          <a:scrgbClr r="0" g="0" b="0"/>
        </a:effectRef>
        <a:fontRef idx="minor"/>
      </dsp:style>
    </dsp:sp>
    <dsp:sp modelId="{5D97A78E-C159-4174-A5B7-AF5808D48C63}">
      <dsp:nvSpPr>
        <dsp:cNvPr id="0" name=""/>
        <dsp:cNvSpPr/>
      </dsp:nvSpPr>
      <dsp:spPr>
        <a:xfrm>
          <a:off x="2065229" y="9625552"/>
          <a:ext cx="15261156" cy="3879843"/>
        </a:xfrm>
        <a:prstGeom prst="rect">
          <a:avLst/>
        </a:prstGeom>
        <a:solidFill>
          <a:srgbClr val="BDD7E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48461" tIns="99060" rIns="99060" bIns="99060" numCol="1" spcCol="1270" anchor="ctr" anchorCtr="0">
          <a:noAutofit/>
        </a:bodyPr>
        <a:lstStyle/>
        <a:p>
          <a:pPr marL="0" lvl="0" indent="0" algn="l" defTabSz="1733550" rtl="0">
            <a:lnSpc>
              <a:spcPct val="90000"/>
            </a:lnSpc>
            <a:spcBef>
              <a:spcPct val="0"/>
            </a:spcBef>
            <a:spcAft>
              <a:spcPct val="35000"/>
            </a:spcAft>
            <a:buNone/>
          </a:pPr>
          <a:r>
            <a:rPr lang="en-US" sz="3900" b="1" kern="1200" dirty="0">
              <a:solidFill>
                <a:schemeClr val="tx1"/>
              </a:solidFill>
              <a:latin typeface="Arial" panose="020B0604020202020204" pitchFamily="34" charset="0"/>
              <a:cs typeface="Arial" panose="020B0604020202020204" pitchFamily="34" charset="0"/>
            </a:rPr>
            <a:t>Integrative Learning Competency: </a:t>
          </a:r>
        </a:p>
        <a:p>
          <a:pPr marL="0" lvl="0" indent="0" algn="l" defTabSz="1733550" rtl="0">
            <a:lnSpc>
              <a:spcPct val="90000"/>
            </a:lnSpc>
            <a:spcBef>
              <a:spcPct val="0"/>
            </a:spcBef>
            <a:spcAft>
              <a:spcPct val="35000"/>
            </a:spcAft>
            <a:buNone/>
          </a:pPr>
          <a:r>
            <a:rPr lang="en-US" sz="3600" b="1" kern="1200" dirty="0">
              <a:solidFill>
                <a:schemeClr val="tx1"/>
              </a:solidFill>
              <a:latin typeface="Arial" panose="020B0604020202020204" pitchFamily="34" charset="0"/>
              <a:cs typeface="Arial" panose="020B0604020202020204" pitchFamily="34" charset="0"/>
            </a:rPr>
            <a:t>As of a result of my criminal justice classes, I have been able to learn many of the systematic issues within our system. After learning about the flaws within our system, I realized I wanted to put myself out there by getting involved. I wanted to be able to serve as a resource by advocating for my community.</a:t>
          </a:r>
          <a:endParaRPr lang="en-US" sz="4000" b="1" kern="1200" dirty="0">
            <a:solidFill>
              <a:schemeClr val="tx1"/>
            </a:solidFill>
            <a:latin typeface="Arial" panose="020B0604020202020204" pitchFamily="34" charset="0"/>
            <a:cs typeface="Arial" panose="020B0604020202020204" pitchFamily="34" charset="0"/>
          </a:endParaRPr>
        </a:p>
      </dsp:txBody>
      <dsp:txXfrm>
        <a:off x="2065229" y="9625552"/>
        <a:ext cx="15261156" cy="3879843"/>
      </dsp:txXfrm>
    </dsp:sp>
    <dsp:sp modelId="{78DA283A-4913-4BC9-A137-5C2A3DF8107E}">
      <dsp:nvSpPr>
        <dsp:cNvPr id="0" name=""/>
        <dsp:cNvSpPr/>
      </dsp:nvSpPr>
      <dsp:spPr>
        <a:xfrm>
          <a:off x="1285207" y="11261557"/>
          <a:ext cx="259743" cy="1217213"/>
        </a:xfrm>
        <a:prstGeom prst="ellipse">
          <a:avLst/>
        </a:prstGeom>
        <a:solidFill>
          <a:schemeClr val="lt1">
            <a:hueOff val="0"/>
            <a:satOff val="0"/>
            <a:lumOff val="0"/>
            <a:alphaOff val="0"/>
          </a:schemeClr>
        </a:solidFill>
        <a:ln w="12700" cap="flat" cmpd="sng" algn="ctr">
          <a:solidFill>
            <a:schemeClr val="accent5">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99EF1F-F381-4A6F-9350-8D272686D826}">
      <dsp:nvSpPr>
        <dsp:cNvPr id="0" name=""/>
        <dsp:cNvSpPr/>
      </dsp:nvSpPr>
      <dsp:spPr>
        <a:xfrm>
          <a:off x="7248100" y="81026"/>
          <a:ext cx="13580893" cy="4070902"/>
        </a:xfrm>
        <a:prstGeom prst="rect">
          <a:avLst/>
        </a:prstGeom>
        <a:solidFill>
          <a:schemeClr val="accent1">
            <a:lumMod val="40000"/>
            <a:lumOff val="60000"/>
          </a:schemeClr>
        </a:solidFill>
        <a:ln w="12700" cap="flat" cmpd="sng" algn="ctr">
          <a:solidFill>
            <a:schemeClr val="accent1">
              <a:lumMod val="40000"/>
              <a:lumOff val="6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just" defTabSz="1600200">
            <a:lnSpc>
              <a:spcPct val="90000"/>
            </a:lnSpc>
            <a:spcBef>
              <a:spcPct val="0"/>
            </a:spcBef>
            <a:spcAft>
              <a:spcPct val="35000"/>
            </a:spcAft>
            <a:buNone/>
          </a:pPr>
          <a:r>
            <a:rPr lang="en-US" sz="3600" b="1" i="0" u="none" kern="1200" dirty="0">
              <a:solidFill>
                <a:schemeClr val="tx1"/>
              </a:solidFill>
              <a:latin typeface="Arial" panose="020B0604020202020204" pitchFamily="34" charset="0"/>
              <a:cs typeface="Arial" panose="020B0604020202020204" pitchFamily="34" charset="0"/>
            </a:rPr>
            <a:t>I have been an intern for the Immigration and Naturalization Program at Catholic Charities since September 2022 up to present day. There are many takeaways I have gained after being in this internship for 8 months. Thanks to the Catholic Charities staff, I was able to understand the immigration process. I had the opportunity to interact with people from diverse backgrounds and experiences. </a:t>
          </a:r>
          <a:endParaRPr lang="en-US" sz="3600" b="1" kern="1200" dirty="0">
            <a:solidFill>
              <a:schemeClr val="tx1"/>
            </a:solidFill>
            <a:latin typeface="Arial" panose="020B0604020202020204" pitchFamily="34" charset="0"/>
            <a:cs typeface="Arial" panose="020B0604020202020204" pitchFamily="34" charset="0"/>
          </a:endParaRPr>
        </a:p>
      </dsp:txBody>
      <dsp:txXfrm>
        <a:off x="7248100" y="81026"/>
        <a:ext cx="13580893" cy="4070902"/>
      </dsp:txXfrm>
    </dsp:sp>
    <dsp:sp modelId="{DD3D3B6A-35C9-46BF-891E-FEADB10B3D74}">
      <dsp:nvSpPr>
        <dsp:cNvPr id="0" name=""/>
        <dsp:cNvSpPr/>
      </dsp:nvSpPr>
      <dsp:spPr>
        <a:xfrm>
          <a:off x="2397900" y="4699464"/>
          <a:ext cx="4030193" cy="4070902"/>
        </a:xfrm>
        <a:prstGeom prst="star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635D37-14C0-4E3D-AA03-E5B6AFAA0770}">
      <dsp:nvSpPr>
        <dsp:cNvPr id="0" name=""/>
        <dsp:cNvSpPr/>
      </dsp:nvSpPr>
      <dsp:spPr>
        <a:xfrm>
          <a:off x="1801012" y="4702884"/>
          <a:ext cx="14429845" cy="4070902"/>
        </a:xfrm>
        <a:prstGeom prst="rect">
          <a:avLst/>
        </a:prstGeom>
        <a:solidFill>
          <a:schemeClr val="accent1">
            <a:lumMod val="40000"/>
            <a:lumOff val="60000"/>
          </a:schemeClr>
        </a:solidFill>
        <a:ln w="12700" cap="flat" cmpd="sng" algn="ctr">
          <a:solidFill>
            <a:schemeClr val="accent1">
              <a:lumMod val="40000"/>
              <a:lumOff val="6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t" anchorCtr="0">
          <a:noAutofit/>
        </a:bodyPr>
        <a:lstStyle/>
        <a:p>
          <a:pPr marL="0" lvl="0" indent="0" algn="just" defTabSz="1600200">
            <a:lnSpc>
              <a:spcPct val="90000"/>
            </a:lnSpc>
            <a:spcBef>
              <a:spcPct val="0"/>
            </a:spcBef>
            <a:spcAft>
              <a:spcPct val="35000"/>
            </a:spcAft>
            <a:buNone/>
          </a:pPr>
          <a:r>
            <a:rPr lang="en-US" sz="3600" b="1" i="0" u="none" kern="1200" dirty="0">
              <a:solidFill>
                <a:schemeClr val="tx1"/>
              </a:solidFill>
              <a:latin typeface="Arial" panose="020B0604020202020204" pitchFamily="34" charset="0"/>
              <a:cs typeface="Arial" panose="020B0604020202020204" pitchFamily="34" charset="0"/>
            </a:rPr>
            <a:t>Most of my clients were victims of domestic abuse and violence so hearing their stories would sometimes make me feel impotent. I felt this way because I couldn’t change the past traumatic events that they had experienced. It took me a couple of weeks to understand that I was helping them heal by writing a declaration that could determine whether or not they get a work permit, a visa, a residency and in the best cases, a citizenship. I was bringing them one stop closer to healing. </a:t>
          </a:r>
          <a:endParaRPr lang="en-US" sz="3600" b="1" kern="1200" dirty="0">
            <a:solidFill>
              <a:schemeClr val="tx1"/>
            </a:solidFill>
            <a:latin typeface="Arial" panose="020B0604020202020204" pitchFamily="34" charset="0"/>
            <a:cs typeface="Arial" panose="020B0604020202020204" pitchFamily="34" charset="0"/>
          </a:endParaRPr>
        </a:p>
        <a:p>
          <a:pPr marL="228600" lvl="1" indent="-228600" algn="l" defTabSz="1155700">
            <a:lnSpc>
              <a:spcPct val="90000"/>
            </a:lnSpc>
            <a:spcBef>
              <a:spcPct val="0"/>
            </a:spcBef>
            <a:spcAft>
              <a:spcPct val="15000"/>
            </a:spcAft>
            <a:buChar char="•"/>
          </a:pPr>
          <a:endParaRPr lang="en-US" sz="2600" kern="1200" dirty="0"/>
        </a:p>
      </dsp:txBody>
      <dsp:txXfrm>
        <a:off x="1801012" y="4702884"/>
        <a:ext cx="14429845" cy="4070902"/>
      </dsp:txXfrm>
    </dsp:sp>
    <dsp:sp modelId="{764A18C1-70EF-4164-8BF6-95FF5367783E}">
      <dsp:nvSpPr>
        <dsp:cNvPr id="0" name=""/>
        <dsp:cNvSpPr/>
      </dsp:nvSpPr>
      <dsp:spPr>
        <a:xfrm>
          <a:off x="16409157" y="4718923"/>
          <a:ext cx="4132559" cy="4070902"/>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00BDA3-7279-4C62-ABDF-8751C5E9DB54}">
      <dsp:nvSpPr>
        <dsp:cNvPr id="0" name=""/>
        <dsp:cNvSpPr/>
      </dsp:nvSpPr>
      <dsp:spPr>
        <a:xfrm>
          <a:off x="6705196" y="9347335"/>
          <a:ext cx="14432095" cy="4070902"/>
        </a:xfrm>
        <a:prstGeom prst="rect">
          <a:avLst/>
        </a:prstGeom>
        <a:solidFill>
          <a:schemeClr val="accent1">
            <a:lumMod val="40000"/>
            <a:lumOff val="60000"/>
          </a:schemeClr>
        </a:solidFill>
        <a:ln w="12700" cap="flat" cmpd="sng" algn="ctr">
          <a:solidFill>
            <a:schemeClr val="accent1">
              <a:lumMod val="40000"/>
              <a:lumOff val="6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just" defTabSz="1600200">
            <a:lnSpc>
              <a:spcPct val="90000"/>
            </a:lnSpc>
            <a:spcBef>
              <a:spcPct val="0"/>
            </a:spcBef>
            <a:spcAft>
              <a:spcPct val="35000"/>
            </a:spcAft>
            <a:buNone/>
          </a:pPr>
          <a:r>
            <a:rPr lang="en-US" sz="3600" b="1" i="0" u="none" kern="1200" dirty="0">
              <a:solidFill>
                <a:schemeClr val="tx1"/>
              </a:solidFill>
              <a:latin typeface="Arial" panose="020B0604020202020204" pitchFamily="34" charset="0"/>
              <a:cs typeface="Arial" panose="020B0604020202020204" pitchFamily="34" charset="0"/>
            </a:rPr>
            <a:t>When it comes to my personal development, I was able to become more reliable and accurate in the declarations I produced. Within a couple weeks, I was already increasing the amount of work I was producing. I learned how to make well-reasoned decisions on whether something is relevant to the client’s case or not. I grew a lot from this role, especially being able to have the discipline to wake up early to commute 45 minutes every Tuesday and Thursday. </a:t>
          </a:r>
          <a:endParaRPr lang="en-US" sz="3200" b="1" kern="1200" dirty="0">
            <a:latin typeface="Arial" panose="020B0604020202020204" pitchFamily="34" charset="0"/>
            <a:cs typeface="Arial" panose="020B0604020202020204" pitchFamily="34" charset="0"/>
          </a:endParaRPr>
        </a:p>
      </dsp:txBody>
      <dsp:txXfrm>
        <a:off x="6705196" y="9347335"/>
        <a:ext cx="14432095" cy="4070902"/>
      </dsp:txXfrm>
    </dsp:sp>
    <dsp:sp modelId="{93B78F1C-DC1A-41A1-8339-4C5C0ECA3947}">
      <dsp:nvSpPr>
        <dsp:cNvPr id="0" name=""/>
        <dsp:cNvSpPr/>
      </dsp:nvSpPr>
      <dsp:spPr>
        <a:xfrm>
          <a:off x="1962794" y="9445322"/>
          <a:ext cx="4030193" cy="4070902"/>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6285233"/>
            <a:ext cx="32644080" cy="1337056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4800600" y="20171413"/>
            <a:ext cx="28803600" cy="9272267"/>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6849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660505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2044700"/>
            <a:ext cx="8281035"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2044700"/>
            <a:ext cx="24363045"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24678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C022F2F-1DFB-4495-9929-91AA1C47FA66}"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229677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9574541"/>
            <a:ext cx="33124140" cy="15975327"/>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2620330" y="25701001"/>
            <a:ext cx="33124140" cy="8401047"/>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C022F2F-1DFB-4495-9929-91AA1C47FA66}" type="datetimeFigureOut">
              <a:rPr lang="en-US" smtClean="0"/>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380599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10223500"/>
            <a:ext cx="1632204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C022F2F-1DFB-4495-9929-91AA1C47FA66}"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403229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044708"/>
            <a:ext cx="3312414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9414513"/>
            <a:ext cx="16247028"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2645336" y="14028420"/>
            <a:ext cx="16247028"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9414513"/>
            <a:ext cx="16327042"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19442432" y="14028420"/>
            <a:ext cx="16327042"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022F2F-1DFB-4495-9929-91AA1C47FA66}" type="datetimeFigureOut">
              <a:rPr lang="en-US" smtClean="0"/>
              <a:t>5/1/2023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174695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C022F2F-1DFB-4495-9929-91AA1C47FA66}" type="datetimeFigureOut">
              <a:rPr lang="en-US" smtClean="0"/>
              <a:t>5/1/2023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89796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022F2F-1DFB-4495-9929-91AA1C47FA66}" type="datetimeFigureOut">
              <a:rPr lang="en-US" smtClean="0"/>
              <a:t>5/1/2023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62516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16327042" y="5529588"/>
            <a:ext cx="19442430" cy="272923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901352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5529588"/>
            <a:ext cx="19442430" cy="272923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9C022F2F-1DFB-4495-9929-91AA1C47FA66}" type="datetimeFigureOut">
              <a:rPr lang="en-US" smtClean="0"/>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61848D-EA57-4F60-9A14-854C5AAD08F2}" type="slidenum">
              <a:rPr lang="en-US" smtClean="0"/>
              <a:t>‹#›</a:t>
            </a:fld>
            <a:endParaRPr lang="en-US"/>
          </a:p>
        </p:txBody>
      </p:sp>
    </p:spTree>
    <p:extLst>
      <p:ext uri="{BB962C8B-B14F-4D97-AF65-F5344CB8AC3E}">
        <p14:creationId xmlns:p14="http://schemas.microsoft.com/office/powerpoint/2010/main" val="2224594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2044708"/>
            <a:ext cx="3312414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10223500"/>
            <a:ext cx="3312414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35595568"/>
            <a:ext cx="8641080" cy="2044700"/>
          </a:xfrm>
          <a:prstGeom prst="rect">
            <a:avLst/>
          </a:prstGeom>
        </p:spPr>
        <p:txBody>
          <a:bodyPr vert="horz" lIns="91440" tIns="45720" rIns="91440" bIns="45720" rtlCol="0" anchor="ctr"/>
          <a:lstStyle>
            <a:lvl1pPr algn="l">
              <a:defRPr sz="5040">
                <a:solidFill>
                  <a:schemeClr val="tx1">
                    <a:tint val="75000"/>
                  </a:schemeClr>
                </a:solidFill>
              </a:defRPr>
            </a:lvl1pPr>
          </a:lstStyle>
          <a:p>
            <a:fld id="{9C022F2F-1DFB-4495-9929-91AA1C47FA66}" type="datetimeFigureOut">
              <a:rPr lang="en-US" smtClean="0"/>
              <a:t>5/1/2023</a:t>
            </a:fld>
            <a:endParaRPr lang="en-US"/>
          </a:p>
        </p:txBody>
      </p:sp>
      <p:sp>
        <p:nvSpPr>
          <p:cNvPr id="5" name="Footer Placeholder 4"/>
          <p:cNvSpPr>
            <a:spLocks noGrp="1"/>
          </p:cNvSpPr>
          <p:nvPr>
            <p:ph type="ftr" sz="quarter" idx="3"/>
          </p:nvPr>
        </p:nvSpPr>
        <p:spPr>
          <a:xfrm>
            <a:off x="12721590" y="35595568"/>
            <a:ext cx="12961620" cy="20447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35595568"/>
            <a:ext cx="8641080" cy="2044700"/>
          </a:xfrm>
          <a:prstGeom prst="rect">
            <a:avLst/>
          </a:prstGeom>
        </p:spPr>
        <p:txBody>
          <a:bodyPr vert="horz" lIns="91440" tIns="45720" rIns="91440" bIns="45720" rtlCol="0" anchor="ctr"/>
          <a:lstStyle>
            <a:lvl1pPr algn="r">
              <a:defRPr sz="5040">
                <a:solidFill>
                  <a:schemeClr val="tx1">
                    <a:tint val="75000"/>
                  </a:schemeClr>
                </a:solidFill>
              </a:defRPr>
            </a:lvl1pPr>
          </a:lstStyle>
          <a:p>
            <a:fld id="{0061848D-EA57-4F60-9A14-854C5AAD08F2}" type="slidenum">
              <a:rPr lang="en-US" smtClean="0"/>
              <a:t>‹#›</a:t>
            </a:fld>
            <a:endParaRPr lang="en-US"/>
          </a:p>
        </p:txBody>
      </p:sp>
    </p:spTree>
    <p:extLst>
      <p:ext uri="{BB962C8B-B14F-4D97-AF65-F5344CB8AC3E}">
        <p14:creationId xmlns:p14="http://schemas.microsoft.com/office/powerpoint/2010/main" val="3520027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cid:image001.png@01D87994.1968F820" TargetMode="External"/><Relationship Id="rId13" Type="http://schemas.openxmlformats.org/officeDocument/2006/relationships/diagramColors" Target="../diagrams/colors2.xml"/><Relationship Id="rId18" Type="http://schemas.openxmlformats.org/officeDocument/2006/relationships/diagramColors" Target="../diagrams/colors3.xml"/><Relationship Id="rId3" Type="http://schemas.openxmlformats.org/officeDocument/2006/relationships/diagramLayout" Target="../diagrams/layout1.xml"/><Relationship Id="rId21" Type="http://schemas.openxmlformats.org/officeDocument/2006/relationships/image" Target="../media/image4.jpg"/><Relationship Id="rId7" Type="http://schemas.openxmlformats.org/officeDocument/2006/relationships/image" Target="../media/image1.png"/><Relationship Id="rId12" Type="http://schemas.openxmlformats.org/officeDocument/2006/relationships/diagramQuickStyle" Target="../diagrams/quickStyle2.xml"/><Relationship Id="rId17" Type="http://schemas.openxmlformats.org/officeDocument/2006/relationships/diagramQuickStyle" Target="../diagrams/quickStyle3.xml"/><Relationship Id="rId2" Type="http://schemas.openxmlformats.org/officeDocument/2006/relationships/diagramData" Target="../diagrams/data1.xml"/><Relationship Id="rId16" Type="http://schemas.openxmlformats.org/officeDocument/2006/relationships/diagramLayout" Target="../diagrams/layout3.xml"/><Relationship Id="rId20" Type="http://schemas.openxmlformats.org/officeDocument/2006/relationships/image" Target="../media/image3.jpg"/><Relationship Id="rId1" Type="http://schemas.openxmlformats.org/officeDocument/2006/relationships/slideLayout" Target="../slideLayouts/slideLayout1.xml"/><Relationship Id="rId6" Type="http://schemas.microsoft.com/office/2007/relationships/diagramDrawing" Target="../diagrams/drawing1.xml"/><Relationship Id="rId11" Type="http://schemas.openxmlformats.org/officeDocument/2006/relationships/diagramLayout" Target="../diagrams/layout2.xml"/><Relationship Id="rId5" Type="http://schemas.openxmlformats.org/officeDocument/2006/relationships/diagramColors" Target="../diagrams/colors1.xml"/><Relationship Id="rId15" Type="http://schemas.openxmlformats.org/officeDocument/2006/relationships/diagramData" Target="../diagrams/data3.xml"/><Relationship Id="rId10" Type="http://schemas.openxmlformats.org/officeDocument/2006/relationships/diagramData" Target="../diagrams/data2.xml"/><Relationship Id="rId19" Type="http://schemas.microsoft.com/office/2007/relationships/diagramDrawing" Target="../diagrams/drawing3.xml"/><Relationship Id="rId4" Type="http://schemas.openxmlformats.org/officeDocument/2006/relationships/diagramQuickStyle" Target="../diagrams/quickStyle1.xml"/><Relationship Id="rId9" Type="http://schemas.openxmlformats.org/officeDocument/2006/relationships/image" Target="../media/image2.png"/><Relationship Id="rId14" Type="http://schemas.microsoft.com/office/2007/relationships/diagramDrawing" Target="../diagrams/drawing2.xml"/><Relationship Id="rId2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Hexagon 89"/>
          <p:cNvSpPr/>
          <p:nvPr/>
        </p:nvSpPr>
        <p:spPr>
          <a:xfrm rot="5400000">
            <a:off x="17249027" y="9582658"/>
            <a:ext cx="3885942" cy="3380770"/>
          </a:xfrm>
          <a:prstGeom prst="hexagon">
            <a:avLst>
              <a:gd name="adj" fmla="val 25000"/>
              <a:gd name="vf" fmla="val 115470"/>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8" name="Hexagon 87"/>
          <p:cNvSpPr/>
          <p:nvPr/>
        </p:nvSpPr>
        <p:spPr>
          <a:xfrm rot="5400000">
            <a:off x="20781391" y="9676736"/>
            <a:ext cx="3885942" cy="3380770"/>
          </a:xfrm>
          <a:prstGeom prst="hexagon">
            <a:avLst>
              <a:gd name="adj" fmla="val 25000"/>
              <a:gd name="vf" fmla="val 115470"/>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9" name="Hexagon 88"/>
          <p:cNvSpPr/>
          <p:nvPr/>
        </p:nvSpPr>
        <p:spPr>
          <a:xfrm rot="5400000">
            <a:off x="13675169" y="9582658"/>
            <a:ext cx="3885942" cy="3380770"/>
          </a:xfrm>
          <a:prstGeom prst="hexagon">
            <a:avLst>
              <a:gd name="adj" fmla="val 25000"/>
              <a:gd name="vf" fmla="val 115470"/>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nvGrpSpPr>
          <p:cNvPr id="60" name="Group 59"/>
          <p:cNvGrpSpPr/>
          <p:nvPr/>
        </p:nvGrpSpPr>
        <p:grpSpPr>
          <a:xfrm>
            <a:off x="15855823" y="12847884"/>
            <a:ext cx="3380770" cy="3885942"/>
            <a:chOff x="1" y="2003835"/>
            <a:chExt cx="5835194" cy="6707120"/>
          </a:xfrm>
        </p:grpSpPr>
        <p:sp>
          <p:nvSpPr>
            <p:cNvPr id="61" name="Hexagon 60"/>
            <p:cNvSpPr/>
            <p:nvPr/>
          </p:nvSpPr>
          <p:spPr>
            <a:xfrm rot="5400000">
              <a:off x="-435962" y="2439798"/>
              <a:ext cx="6707120" cy="5835194"/>
            </a:xfrm>
            <a:prstGeom prst="hexagon">
              <a:avLst>
                <a:gd name="adj" fmla="val 25000"/>
                <a:gd name="vf" fmla="val 115470"/>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62" name="Hexagon 4"/>
            <p:cNvSpPr/>
            <p:nvPr/>
          </p:nvSpPr>
          <p:spPr>
            <a:xfrm>
              <a:off x="909319" y="3049028"/>
              <a:ext cx="4016558" cy="461673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p:txBody>
        </p:sp>
      </p:grpSp>
      <p:sp>
        <p:nvSpPr>
          <p:cNvPr id="54" name="Rectangle 53"/>
          <p:cNvSpPr/>
          <p:nvPr/>
        </p:nvSpPr>
        <p:spPr>
          <a:xfrm>
            <a:off x="12118606" y="7038349"/>
            <a:ext cx="13874143" cy="1805375"/>
          </a:xfrm>
          <a:prstGeom prst="rect">
            <a:avLst/>
          </a:prstGeom>
          <a:solidFill>
            <a:srgbClr val="ED1944"/>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What Legal Counseling Services Are Provided </a:t>
            </a:r>
          </a:p>
          <a:p>
            <a:pPr algn="ctr"/>
            <a:r>
              <a:rPr lang="en-US" b="1" dirty="0">
                <a:solidFill>
                  <a:schemeClr val="bg1"/>
                </a:solidFill>
              </a:rPr>
              <a:t>At Catholic Charities?</a:t>
            </a:r>
          </a:p>
        </p:txBody>
      </p:sp>
      <p:graphicFrame>
        <p:nvGraphicFramePr>
          <p:cNvPr id="11" name="Diagram 10"/>
          <p:cNvGraphicFramePr/>
          <p:nvPr>
            <p:extLst>
              <p:ext uri="{D42A27DB-BD31-4B8C-83A1-F6EECF244321}">
                <p14:modId xmlns:p14="http://schemas.microsoft.com/office/powerpoint/2010/main" val="4229409913"/>
              </p:ext>
            </p:extLst>
          </p:nvPr>
        </p:nvGraphicFramePr>
        <p:xfrm>
          <a:off x="-309793" y="8336367"/>
          <a:ext cx="12897853" cy="120436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http://cc-vsrv10.catholiccharities.net/DesktopAuthorityConsole/Images/Upload/2ccf6a03-416b-42a1-a7b7-4f678b237667/cc_logo.png"/>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719220" y="974039"/>
            <a:ext cx="10558379" cy="4270037"/>
          </a:xfrm>
          <a:prstGeom prst="rect">
            <a:avLst/>
          </a:prstGeom>
          <a:noFill/>
          <a:ln>
            <a:noFill/>
          </a:ln>
        </p:spPr>
      </p:pic>
      <p:pic>
        <p:nvPicPr>
          <p:cNvPr id="7" name="Picture 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7127199" y="1409458"/>
            <a:ext cx="10515599" cy="3834618"/>
          </a:xfrm>
          <a:prstGeom prst="rect">
            <a:avLst/>
          </a:prstGeom>
        </p:spPr>
      </p:pic>
      <p:sp>
        <p:nvSpPr>
          <p:cNvPr id="8" name="Rectangle 7"/>
          <p:cNvSpPr/>
          <p:nvPr/>
        </p:nvSpPr>
        <p:spPr>
          <a:xfrm>
            <a:off x="11619117" y="974701"/>
            <a:ext cx="14873122" cy="5570756"/>
          </a:xfrm>
          <a:prstGeom prst="rect">
            <a:avLst/>
          </a:prstGeom>
          <a:noFill/>
        </p:spPr>
        <p:txBody>
          <a:bodyPr wrap="square" lIns="91440" tIns="45720" rIns="91440" bIns="45720" anchor="t">
            <a:spAutoFit/>
          </a:bodyPr>
          <a:lstStyle/>
          <a:p>
            <a:pPr algn="ctr"/>
            <a:r>
              <a:rPr lang="en-US" sz="9600" b="1" dirty="0">
                <a:ln w="0">
                  <a:noFill/>
                </a:ln>
                <a:solidFill>
                  <a:schemeClr val="tx1">
                    <a:lumMod val="95000"/>
                    <a:lumOff val="5000"/>
                  </a:schemeClr>
                </a:solidFill>
                <a:effectLst>
                  <a:outerShdw blurRad="38100" dist="19050" dir="2700000" algn="tl" rotWithShape="0">
                    <a:schemeClr val="dk1">
                      <a:alpha val="40000"/>
                    </a:schemeClr>
                  </a:outerShdw>
                </a:effectLst>
                <a:latin typeface="Arial"/>
                <a:cs typeface="Arial"/>
              </a:rPr>
              <a:t>Immigration and Naturalization Program</a:t>
            </a:r>
            <a:endParaRPr lang="en-US" sz="9600" b="1" dirty="0">
              <a:ln w="0">
                <a:noFill/>
              </a:ln>
              <a:solidFill>
                <a:schemeClr val="tx1">
                  <a:lumMod val="95000"/>
                  <a:lumOff val="5000"/>
                </a:schemeClr>
              </a:solidFill>
              <a:effectLst>
                <a:outerShdw blurRad="38100" dist="19050" dir="2700000" algn="tl" rotWithShape="0">
                  <a:prstClr val="black">
                    <a:alpha val="40000"/>
                  </a:prstClr>
                </a:outerShdw>
              </a:effectLst>
              <a:latin typeface="Arial"/>
              <a:cs typeface="Arial"/>
            </a:endParaRPr>
          </a:p>
          <a:p>
            <a:pPr algn="ctr"/>
            <a:endParaRPr lang="en-US" sz="4000" b="1" dirty="0">
              <a:ln w="0">
                <a:noFill/>
              </a:ln>
              <a:solidFill>
                <a:schemeClr val="tx1">
                  <a:lumMod val="95000"/>
                  <a:lumOff val="5000"/>
                </a:schemeClr>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a:p>
            <a:pPr algn="ctr"/>
            <a:r>
              <a:rPr lang="en-US" sz="4400" b="1" dirty="0">
                <a:ln w="0">
                  <a:noFill/>
                </a:ln>
                <a:solidFill>
                  <a:schemeClr val="tx1">
                    <a:lumMod val="95000"/>
                    <a:lumOff val="5000"/>
                  </a:schemeClr>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Abigail Alvarez, B.A. Criminal Justice and Criminology</a:t>
            </a:r>
          </a:p>
          <a:p>
            <a:pPr algn="ctr"/>
            <a:r>
              <a:rPr lang="en-US" sz="4400" b="1" dirty="0">
                <a:ln w="0">
                  <a:noFill/>
                </a:ln>
                <a:solidFill>
                  <a:schemeClr val="tx1">
                    <a:lumMod val="95000"/>
                    <a:lumOff val="5000"/>
                  </a:schemeClr>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Catholic Charities Immigration Intern </a:t>
            </a:r>
          </a:p>
          <a:p>
            <a:pPr algn="ctr"/>
            <a:r>
              <a:rPr lang="en-US" sz="3200" dirty="0">
                <a:ln w="0">
                  <a:noFill/>
                </a:ln>
                <a:solidFill>
                  <a:schemeClr val="tx1">
                    <a:lumMod val="95000"/>
                    <a:lumOff val="5000"/>
                  </a:schemeClr>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Internship Site Information: 205 W Monroe St, Chicago, IL 60606</a:t>
            </a:r>
            <a:endParaRPr lang="en-US" sz="2800" dirty="0">
              <a:ln w="0">
                <a:noFill/>
              </a:ln>
              <a:solidFill>
                <a:schemeClr val="tx1">
                  <a:lumMod val="95000"/>
                  <a:lumOff val="5000"/>
                </a:schemeClr>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10" name="Rectangle 9"/>
          <p:cNvSpPr/>
          <p:nvPr/>
        </p:nvSpPr>
        <p:spPr>
          <a:xfrm>
            <a:off x="501602" y="7815028"/>
            <a:ext cx="10395223" cy="1240990"/>
          </a:xfrm>
          <a:prstGeom prst="rect">
            <a:avLst/>
          </a:prstGeom>
          <a:solidFill>
            <a:srgbClr val="ED1944"/>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How To Obtain This Internship?</a:t>
            </a:r>
          </a:p>
        </p:txBody>
      </p:sp>
      <p:sp>
        <p:nvSpPr>
          <p:cNvPr id="14" name="Rectangle 13"/>
          <p:cNvSpPr/>
          <p:nvPr/>
        </p:nvSpPr>
        <p:spPr>
          <a:xfrm>
            <a:off x="858033" y="9592951"/>
            <a:ext cx="9835870" cy="9694962"/>
          </a:xfrm>
          <a:prstGeom prst="rect">
            <a:avLst/>
          </a:prstGeom>
          <a:noFill/>
        </p:spPr>
        <p:txBody>
          <a:bodyPr wrap="square" lIns="91440" tIns="45720" rIns="91440" bIns="45720" anchor="t">
            <a:spAutoFit/>
          </a:bodyPr>
          <a:lstStyle/>
          <a:p>
            <a:pPr lvl="0" algn="ctr"/>
            <a:r>
              <a:rPr lang="en-US" sz="3900" b="1" dirty="0">
                <a:latin typeface="Arial" panose="020B0604020202020204" pitchFamily="34" charset="0"/>
                <a:cs typeface="Arial" panose="020B0604020202020204" pitchFamily="34" charset="0"/>
              </a:rPr>
              <a:t>You will have to apply, around </a:t>
            </a:r>
          </a:p>
          <a:p>
            <a:pPr lvl="0" algn="ctr"/>
            <a:r>
              <a:rPr lang="en-US" sz="3900" b="1" dirty="0">
                <a:latin typeface="Arial" panose="020B0604020202020204" pitchFamily="34" charset="0"/>
                <a:cs typeface="Arial" panose="020B0604020202020204" pitchFamily="34" charset="0"/>
              </a:rPr>
              <a:t>February, to the Social Justice Internship Grant Program which is </a:t>
            </a:r>
          </a:p>
          <a:p>
            <a:pPr lvl="0" algn="ctr"/>
            <a:r>
              <a:rPr lang="en-US" sz="3900" b="1" dirty="0">
                <a:latin typeface="Arial" panose="020B0604020202020204" pitchFamily="34" charset="0"/>
                <a:cs typeface="Arial" panose="020B0604020202020204" pitchFamily="34" charset="0"/>
              </a:rPr>
              <a:t>a year-long, </a:t>
            </a:r>
            <a:r>
              <a:rPr lang="en-US" sz="3900" b="1" dirty="0">
                <a:latin typeface="Arial"/>
                <a:cs typeface="Arial"/>
              </a:rPr>
              <a:t>250–275 hour, internship experience. </a:t>
            </a:r>
            <a:r>
              <a:rPr lang="en-US" sz="3900" b="1" dirty="0">
                <a:latin typeface="Arial" panose="020B0604020202020204" pitchFamily="34" charset="0"/>
                <a:cs typeface="Arial" panose="020B0604020202020204" pitchFamily="34" charset="0"/>
              </a:rPr>
              <a:t>13 students will be </a:t>
            </a:r>
          </a:p>
          <a:p>
            <a:pPr lvl="0" algn="ctr"/>
            <a:r>
              <a:rPr lang="en-US" sz="3900" b="1" dirty="0">
                <a:latin typeface="Arial" panose="020B0604020202020204" pitchFamily="34" charset="0"/>
                <a:cs typeface="Arial" panose="020B0604020202020204" pitchFamily="34" charset="0"/>
              </a:rPr>
              <a:t>selected to engage </a:t>
            </a:r>
            <a:r>
              <a:rPr lang="en-US" sz="3900" b="1" dirty="0">
                <a:latin typeface="Arial"/>
                <a:cs typeface="Arial"/>
              </a:rPr>
              <a:t>in one of five Chicago non-profits: Misericordia, Catholic Charities, ONE Northside, </a:t>
            </a:r>
            <a:r>
              <a:rPr lang="en-US" sz="3900" b="1" dirty="0" err="1">
                <a:latin typeface="Arial"/>
                <a:cs typeface="Arial"/>
              </a:rPr>
              <a:t>Girlforward</a:t>
            </a:r>
            <a:r>
              <a:rPr lang="en-US" sz="3900" b="1" dirty="0">
                <a:latin typeface="Arial"/>
                <a:cs typeface="Arial"/>
              </a:rPr>
              <a:t>, and Forging Opportunities for Refugees in America. You will gain 3 hours of academic credit (Engaged learning requirement) and you will receive a $2,000 grant each </a:t>
            </a:r>
            <a:endParaRPr lang="en-US" dirty="0">
              <a:latin typeface="Arial"/>
              <a:cs typeface="Arial"/>
            </a:endParaRPr>
          </a:p>
          <a:p>
            <a:pPr algn="ctr"/>
            <a:r>
              <a:rPr lang="en-US" sz="3900" b="1" dirty="0">
                <a:latin typeface="Arial"/>
                <a:cs typeface="Arial"/>
              </a:rPr>
              <a:t>semester (total of $4,000 </a:t>
            </a:r>
          </a:p>
          <a:p>
            <a:pPr algn="ctr"/>
            <a:r>
              <a:rPr lang="en-US" sz="3900" b="1" dirty="0">
                <a:latin typeface="Arial"/>
                <a:cs typeface="Arial"/>
              </a:rPr>
              <a:t>for the academic </a:t>
            </a:r>
          </a:p>
          <a:p>
            <a:pPr algn="ctr"/>
            <a:r>
              <a:rPr lang="en-US" sz="3900" b="1" dirty="0">
                <a:latin typeface="Arial"/>
                <a:cs typeface="Arial"/>
              </a:rPr>
              <a:t>year).</a:t>
            </a:r>
            <a:endParaRPr lang="en-US" sz="5150" dirty="0">
              <a:latin typeface="Arial"/>
              <a:cs typeface="Arial"/>
            </a:endParaRPr>
          </a:p>
        </p:txBody>
      </p:sp>
      <p:sp>
        <p:nvSpPr>
          <p:cNvPr id="15" name="Rectangle 14"/>
          <p:cNvSpPr/>
          <p:nvPr/>
        </p:nvSpPr>
        <p:spPr>
          <a:xfrm>
            <a:off x="886826" y="21664067"/>
            <a:ext cx="16630644" cy="1128165"/>
          </a:xfrm>
          <a:prstGeom prst="rect">
            <a:avLst/>
          </a:prstGeom>
          <a:solidFill>
            <a:srgbClr val="ED1944"/>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My Learning Goals For This Internship</a:t>
            </a:r>
          </a:p>
        </p:txBody>
      </p:sp>
      <p:graphicFrame>
        <p:nvGraphicFramePr>
          <p:cNvPr id="52" name="Diagram 51"/>
          <p:cNvGraphicFramePr/>
          <p:nvPr>
            <p:extLst>
              <p:ext uri="{D42A27DB-BD31-4B8C-83A1-F6EECF244321}">
                <p14:modId xmlns:p14="http://schemas.microsoft.com/office/powerpoint/2010/main" val="334863828"/>
              </p:ext>
            </p:extLst>
          </p:nvPr>
        </p:nvGraphicFramePr>
        <p:xfrm>
          <a:off x="255931" y="22671324"/>
          <a:ext cx="17326386" cy="13533614"/>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pSp>
        <p:nvGrpSpPr>
          <p:cNvPr id="92" name="Group 91"/>
          <p:cNvGrpSpPr/>
          <p:nvPr/>
        </p:nvGrpSpPr>
        <p:grpSpPr>
          <a:xfrm>
            <a:off x="19424427" y="12797120"/>
            <a:ext cx="3380770" cy="3885942"/>
            <a:chOff x="1" y="2003835"/>
            <a:chExt cx="5835194" cy="6707120"/>
          </a:xfrm>
          <a:solidFill>
            <a:schemeClr val="accent1">
              <a:lumMod val="40000"/>
              <a:lumOff val="60000"/>
            </a:schemeClr>
          </a:solidFill>
        </p:grpSpPr>
        <p:sp>
          <p:nvSpPr>
            <p:cNvPr id="93" name="Hexagon 92"/>
            <p:cNvSpPr/>
            <p:nvPr/>
          </p:nvSpPr>
          <p:spPr>
            <a:xfrm rot="5400000">
              <a:off x="-435962" y="2439798"/>
              <a:ext cx="6707120" cy="5835194"/>
            </a:xfrm>
            <a:prstGeom prst="hexagon">
              <a:avLst>
                <a:gd name="adj" fmla="val 25000"/>
                <a:gd name="vf" fmla="val 11547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4" name="Hexagon 4"/>
            <p:cNvSpPr/>
            <p:nvPr/>
          </p:nvSpPr>
          <p:spPr>
            <a:xfrm>
              <a:off x="909319" y="3049028"/>
              <a:ext cx="4016558" cy="461673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p:txBody>
        </p:sp>
      </p:grpSp>
      <p:grpSp>
        <p:nvGrpSpPr>
          <p:cNvPr id="95" name="Group 94"/>
          <p:cNvGrpSpPr/>
          <p:nvPr/>
        </p:nvGrpSpPr>
        <p:grpSpPr>
          <a:xfrm>
            <a:off x="17510491" y="16142230"/>
            <a:ext cx="3380770" cy="3885942"/>
            <a:chOff x="1" y="2003835"/>
            <a:chExt cx="5835194" cy="6707120"/>
          </a:xfrm>
          <a:solidFill>
            <a:srgbClr val="BDD7EE"/>
          </a:solidFill>
        </p:grpSpPr>
        <p:sp>
          <p:nvSpPr>
            <p:cNvPr id="96" name="Hexagon 95"/>
            <p:cNvSpPr/>
            <p:nvPr/>
          </p:nvSpPr>
          <p:spPr>
            <a:xfrm rot="5400000">
              <a:off x="-435962" y="2439798"/>
              <a:ext cx="6707120" cy="5835194"/>
            </a:xfrm>
            <a:prstGeom prst="hexagon">
              <a:avLst>
                <a:gd name="adj" fmla="val 25000"/>
                <a:gd name="vf" fmla="val 11547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7" name="Hexagon 4"/>
            <p:cNvSpPr/>
            <p:nvPr/>
          </p:nvSpPr>
          <p:spPr>
            <a:xfrm>
              <a:off x="909319" y="3049028"/>
              <a:ext cx="4016558" cy="461673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p:txBody>
        </p:sp>
      </p:grpSp>
      <p:grpSp>
        <p:nvGrpSpPr>
          <p:cNvPr id="98" name="Group 97"/>
          <p:cNvGrpSpPr/>
          <p:nvPr/>
        </p:nvGrpSpPr>
        <p:grpSpPr>
          <a:xfrm>
            <a:off x="13941886" y="16151431"/>
            <a:ext cx="3380770" cy="3885942"/>
            <a:chOff x="1" y="2003835"/>
            <a:chExt cx="5835194" cy="6707120"/>
          </a:xfrm>
          <a:solidFill>
            <a:schemeClr val="accent1">
              <a:lumMod val="40000"/>
              <a:lumOff val="60000"/>
            </a:schemeClr>
          </a:solidFill>
        </p:grpSpPr>
        <p:sp>
          <p:nvSpPr>
            <p:cNvPr id="99" name="Hexagon 98"/>
            <p:cNvSpPr/>
            <p:nvPr/>
          </p:nvSpPr>
          <p:spPr>
            <a:xfrm rot="5400000">
              <a:off x="-435962" y="2439798"/>
              <a:ext cx="6707120" cy="5835194"/>
            </a:xfrm>
            <a:prstGeom prst="hexagon">
              <a:avLst>
                <a:gd name="adj" fmla="val 25000"/>
                <a:gd name="vf" fmla="val 11547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0" name="Hexagon 4"/>
            <p:cNvSpPr/>
            <p:nvPr/>
          </p:nvSpPr>
          <p:spPr>
            <a:xfrm>
              <a:off x="909319" y="3049028"/>
              <a:ext cx="4016558" cy="461673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p:txBody>
        </p:sp>
      </p:grpSp>
      <p:grpSp>
        <p:nvGrpSpPr>
          <p:cNvPr id="101" name="Group 100"/>
          <p:cNvGrpSpPr/>
          <p:nvPr/>
        </p:nvGrpSpPr>
        <p:grpSpPr>
          <a:xfrm>
            <a:off x="21222395" y="16149775"/>
            <a:ext cx="3380770" cy="3885942"/>
            <a:chOff x="1" y="2003835"/>
            <a:chExt cx="5835194" cy="6707120"/>
          </a:xfrm>
        </p:grpSpPr>
        <p:sp>
          <p:nvSpPr>
            <p:cNvPr id="102" name="Hexagon 101"/>
            <p:cNvSpPr/>
            <p:nvPr/>
          </p:nvSpPr>
          <p:spPr>
            <a:xfrm rot="5400000">
              <a:off x="-435962" y="2439798"/>
              <a:ext cx="6707120" cy="5835194"/>
            </a:xfrm>
            <a:prstGeom prst="hexagon">
              <a:avLst>
                <a:gd name="adj" fmla="val 25000"/>
                <a:gd name="vf" fmla="val 115470"/>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3" name="Hexagon 4"/>
            <p:cNvSpPr/>
            <p:nvPr/>
          </p:nvSpPr>
          <p:spPr>
            <a:xfrm>
              <a:off x="909319" y="3049028"/>
              <a:ext cx="4016558" cy="461673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p:txBody>
        </p:sp>
      </p:grpSp>
      <p:grpSp>
        <p:nvGrpSpPr>
          <p:cNvPr id="107" name="Group 106"/>
          <p:cNvGrpSpPr/>
          <p:nvPr/>
        </p:nvGrpSpPr>
        <p:grpSpPr>
          <a:xfrm>
            <a:off x="12065500" y="12772686"/>
            <a:ext cx="3380770" cy="3885942"/>
            <a:chOff x="1" y="2003835"/>
            <a:chExt cx="5835194" cy="6707120"/>
          </a:xfrm>
        </p:grpSpPr>
        <p:sp>
          <p:nvSpPr>
            <p:cNvPr id="108" name="Hexagon 107"/>
            <p:cNvSpPr/>
            <p:nvPr/>
          </p:nvSpPr>
          <p:spPr>
            <a:xfrm rot="5400000">
              <a:off x="-435962" y="2439798"/>
              <a:ext cx="6707120" cy="5835194"/>
            </a:xfrm>
            <a:prstGeom prst="hexagon">
              <a:avLst>
                <a:gd name="adj" fmla="val 25000"/>
                <a:gd name="vf" fmla="val 115470"/>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9" name="Hexagon 4"/>
            <p:cNvSpPr/>
            <p:nvPr/>
          </p:nvSpPr>
          <p:spPr>
            <a:xfrm>
              <a:off x="909319" y="3049028"/>
              <a:ext cx="4016558" cy="461673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p:txBody>
        </p:sp>
      </p:grpSp>
      <p:sp>
        <p:nvSpPr>
          <p:cNvPr id="110" name="TextBox 109"/>
          <p:cNvSpPr txBox="1"/>
          <p:nvPr/>
        </p:nvSpPr>
        <p:spPr>
          <a:xfrm>
            <a:off x="16706742" y="10711634"/>
            <a:ext cx="5002290" cy="1261884"/>
          </a:xfrm>
          <a:prstGeom prst="rect">
            <a:avLst/>
          </a:prstGeom>
          <a:noFill/>
        </p:spPr>
        <p:txBody>
          <a:bodyPr wrap="square" rtlCol="0">
            <a:spAutoFit/>
          </a:bodyPr>
          <a:lstStyle/>
          <a:p>
            <a:pPr algn="ctr"/>
            <a:r>
              <a:rPr lang="en-US" sz="3800" b="1" dirty="0">
                <a:latin typeface="Arial" panose="020B0604020202020204" pitchFamily="34" charset="0"/>
                <a:cs typeface="Arial" panose="020B0604020202020204" pitchFamily="34" charset="0"/>
              </a:rPr>
              <a:t>Naturalization </a:t>
            </a:r>
          </a:p>
          <a:p>
            <a:pPr algn="ctr"/>
            <a:r>
              <a:rPr lang="en-US" sz="3800" b="1" dirty="0">
                <a:latin typeface="Arial" panose="020B0604020202020204" pitchFamily="34" charset="0"/>
                <a:cs typeface="Arial" panose="020B0604020202020204" pitchFamily="34" charset="0"/>
              </a:rPr>
              <a:t>&amp; Citizenship</a:t>
            </a:r>
            <a:r>
              <a:rPr lang="en-US" sz="3800" b="1" dirty="0"/>
              <a:t> </a:t>
            </a:r>
          </a:p>
        </p:txBody>
      </p:sp>
      <p:sp>
        <p:nvSpPr>
          <p:cNvPr id="111" name="TextBox 110"/>
          <p:cNvSpPr txBox="1"/>
          <p:nvPr/>
        </p:nvSpPr>
        <p:spPr>
          <a:xfrm>
            <a:off x="15081172" y="14450214"/>
            <a:ext cx="5002290" cy="677108"/>
          </a:xfrm>
          <a:prstGeom prst="rect">
            <a:avLst/>
          </a:prstGeom>
          <a:noFill/>
        </p:spPr>
        <p:txBody>
          <a:bodyPr wrap="square" rtlCol="0">
            <a:spAutoFit/>
          </a:bodyPr>
          <a:lstStyle/>
          <a:p>
            <a:pPr algn="ctr"/>
            <a:r>
              <a:rPr lang="en-US" sz="3800" b="1" dirty="0">
                <a:latin typeface="Arial" panose="020B0604020202020204" pitchFamily="34" charset="0"/>
                <a:cs typeface="Arial" panose="020B0604020202020204" pitchFamily="34" charset="0"/>
              </a:rPr>
              <a:t>U-Visas</a:t>
            </a:r>
            <a:endParaRPr lang="en-US" sz="3800" b="1" dirty="0"/>
          </a:p>
        </p:txBody>
      </p:sp>
      <p:sp>
        <p:nvSpPr>
          <p:cNvPr id="112" name="TextBox 111"/>
          <p:cNvSpPr txBox="1"/>
          <p:nvPr/>
        </p:nvSpPr>
        <p:spPr>
          <a:xfrm>
            <a:off x="20231819" y="10730344"/>
            <a:ext cx="5002290" cy="1261884"/>
          </a:xfrm>
          <a:prstGeom prst="rect">
            <a:avLst/>
          </a:prstGeom>
          <a:noFill/>
        </p:spPr>
        <p:txBody>
          <a:bodyPr wrap="square" lIns="91440" tIns="45720" rIns="91440" bIns="45720" rtlCol="0" anchor="t">
            <a:spAutoFit/>
          </a:bodyPr>
          <a:lstStyle/>
          <a:p>
            <a:pPr algn="ctr"/>
            <a:r>
              <a:rPr lang="en-US" sz="3800" b="1" dirty="0">
                <a:latin typeface="Arial"/>
                <a:cs typeface="Arial"/>
              </a:rPr>
              <a:t>Case Status Inquiries</a:t>
            </a:r>
          </a:p>
        </p:txBody>
      </p:sp>
      <p:sp>
        <p:nvSpPr>
          <p:cNvPr id="80" name="TextBox 79">
            <a:extLst>
              <a:ext uri="{FF2B5EF4-FFF2-40B4-BE49-F238E27FC236}">
                <a16:creationId xmlns:a16="http://schemas.microsoft.com/office/drawing/2014/main" id="{BA2BB2F7-D22E-332F-0812-3B923432C06F}"/>
              </a:ext>
            </a:extLst>
          </p:cNvPr>
          <p:cNvSpPr txBox="1"/>
          <p:nvPr/>
        </p:nvSpPr>
        <p:spPr>
          <a:xfrm>
            <a:off x="13163909" y="10667083"/>
            <a:ext cx="5002290" cy="1261884"/>
          </a:xfrm>
          <a:prstGeom prst="rect">
            <a:avLst/>
          </a:prstGeom>
          <a:noFill/>
        </p:spPr>
        <p:txBody>
          <a:bodyPr wrap="square" lIns="91440" tIns="45720" rIns="91440" bIns="45720" rtlCol="0" anchor="t">
            <a:spAutoFit/>
          </a:bodyPr>
          <a:lstStyle/>
          <a:p>
            <a:pPr algn="ctr"/>
            <a:r>
              <a:rPr lang="en-US" sz="3800" b="1" dirty="0">
                <a:latin typeface="Arial"/>
                <a:cs typeface="Arial"/>
              </a:rPr>
              <a:t>  Work </a:t>
            </a:r>
            <a:endParaRPr lang="en-US" dirty="0"/>
          </a:p>
          <a:p>
            <a:pPr algn="ctr"/>
            <a:r>
              <a:rPr lang="en-US" sz="3800" b="1" dirty="0">
                <a:latin typeface="Arial"/>
                <a:cs typeface="Arial"/>
              </a:rPr>
              <a:t>Authorization</a:t>
            </a:r>
            <a:endParaRPr lang="en-US" dirty="0"/>
          </a:p>
        </p:txBody>
      </p:sp>
      <p:sp>
        <p:nvSpPr>
          <p:cNvPr id="81" name="TextBox 80">
            <a:extLst>
              <a:ext uri="{FF2B5EF4-FFF2-40B4-BE49-F238E27FC236}">
                <a16:creationId xmlns:a16="http://schemas.microsoft.com/office/drawing/2014/main" id="{C996F796-6079-A513-D505-F1AFFAD2F798}"/>
              </a:ext>
            </a:extLst>
          </p:cNvPr>
          <p:cNvSpPr txBox="1"/>
          <p:nvPr/>
        </p:nvSpPr>
        <p:spPr>
          <a:xfrm>
            <a:off x="11277599" y="14436251"/>
            <a:ext cx="5002290" cy="677108"/>
          </a:xfrm>
          <a:prstGeom prst="rect">
            <a:avLst/>
          </a:prstGeom>
          <a:noFill/>
        </p:spPr>
        <p:txBody>
          <a:bodyPr wrap="square" rtlCol="0">
            <a:spAutoFit/>
          </a:bodyPr>
          <a:lstStyle/>
          <a:p>
            <a:pPr algn="ctr"/>
            <a:r>
              <a:rPr lang="en-US" sz="3800" b="1" dirty="0" err="1">
                <a:latin typeface="Arial" panose="020B0604020202020204" pitchFamily="34" charset="0"/>
                <a:cs typeface="Arial" panose="020B0604020202020204" pitchFamily="34" charset="0"/>
              </a:rPr>
              <a:t>VAWA</a:t>
            </a:r>
            <a:endParaRPr lang="en-US" sz="3800" b="1" dirty="0"/>
          </a:p>
        </p:txBody>
      </p:sp>
      <p:sp>
        <p:nvSpPr>
          <p:cNvPr id="82" name="TextBox 81">
            <a:extLst>
              <a:ext uri="{FF2B5EF4-FFF2-40B4-BE49-F238E27FC236}">
                <a16:creationId xmlns:a16="http://schemas.microsoft.com/office/drawing/2014/main" id="{93D3374E-F2F4-DEDB-8C88-8D247FFBC29D}"/>
              </a:ext>
            </a:extLst>
          </p:cNvPr>
          <p:cNvSpPr txBox="1"/>
          <p:nvPr/>
        </p:nvSpPr>
        <p:spPr>
          <a:xfrm>
            <a:off x="18613552" y="14450214"/>
            <a:ext cx="5002290" cy="677108"/>
          </a:xfrm>
          <a:prstGeom prst="rect">
            <a:avLst/>
          </a:prstGeom>
          <a:noFill/>
        </p:spPr>
        <p:txBody>
          <a:bodyPr wrap="square" lIns="91440" tIns="45720" rIns="91440" bIns="45720" rtlCol="0" anchor="t">
            <a:spAutoFit/>
          </a:bodyPr>
          <a:lstStyle/>
          <a:p>
            <a:pPr algn="ctr"/>
            <a:r>
              <a:rPr lang="en-US" sz="3800" b="1" dirty="0">
                <a:latin typeface="Arial"/>
                <a:cs typeface="Arial"/>
              </a:rPr>
              <a:t>DACA</a:t>
            </a:r>
            <a:endParaRPr lang="en-US" sz="3800" b="1" dirty="0"/>
          </a:p>
        </p:txBody>
      </p:sp>
      <p:sp>
        <p:nvSpPr>
          <p:cNvPr id="83" name="TextBox 82">
            <a:extLst>
              <a:ext uri="{FF2B5EF4-FFF2-40B4-BE49-F238E27FC236}">
                <a16:creationId xmlns:a16="http://schemas.microsoft.com/office/drawing/2014/main" id="{25ED49AF-8E73-B231-1000-E57BA45D15F2}"/>
              </a:ext>
            </a:extLst>
          </p:cNvPr>
          <p:cNvSpPr txBox="1"/>
          <p:nvPr/>
        </p:nvSpPr>
        <p:spPr>
          <a:xfrm>
            <a:off x="20495430" y="17535497"/>
            <a:ext cx="5002290" cy="1246495"/>
          </a:xfrm>
          <a:prstGeom prst="rect">
            <a:avLst/>
          </a:prstGeom>
          <a:noFill/>
        </p:spPr>
        <p:txBody>
          <a:bodyPr wrap="square" lIns="91440" tIns="45720" rIns="91440" bIns="45720" rtlCol="0" anchor="t">
            <a:spAutoFit/>
          </a:bodyPr>
          <a:lstStyle/>
          <a:p>
            <a:pPr algn="ctr"/>
            <a:r>
              <a:rPr lang="en-US" sz="3750" b="1" dirty="0">
                <a:latin typeface="Arial"/>
                <a:cs typeface="Arial"/>
              </a:rPr>
              <a:t>Visa Extension </a:t>
            </a:r>
            <a:endParaRPr lang="en-US" sz="3750" dirty="0">
              <a:cs typeface="Calibri"/>
            </a:endParaRPr>
          </a:p>
          <a:p>
            <a:pPr algn="ctr"/>
            <a:r>
              <a:rPr lang="en-US" sz="3750" b="1" dirty="0">
                <a:latin typeface="Arial"/>
                <a:cs typeface="Arial"/>
              </a:rPr>
              <a:t>and Renewal</a:t>
            </a:r>
            <a:endParaRPr lang="en-US" sz="3750" dirty="0"/>
          </a:p>
        </p:txBody>
      </p:sp>
      <p:grpSp>
        <p:nvGrpSpPr>
          <p:cNvPr id="140" name="Group 139">
            <a:extLst>
              <a:ext uri="{FF2B5EF4-FFF2-40B4-BE49-F238E27FC236}">
                <a16:creationId xmlns:a16="http://schemas.microsoft.com/office/drawing/2014/main" id="{CECF6736-C426-82AF-DE38-FBAEA5E4E424}"/>
              </a:ext>
            </a:extLst>
          </p:cNvPr>
          <p:cNvGrpSpPr/>
          <p:nvPr/>
        </p:nvGrpSpPr>
        <p:grpSpPr>
          <a:xfrm>
            <a:off x="22912081" y="12781334"/>
            <a:ext cx="3380770" cy="3885942"/>
            <a:chOff x="23486006" y="11684163"/>
            <a:chExt cx="5835194" cy="6707120"/>
          </a:xfrm>
        </p:grpSpPr>
        <p:sp>
          <p:nvSpPr>
            <p:cNvPr id="141" name="Hexagon 140">
              <a:extLst>
                <a:ext uri="{FF2B5EF4-FFF2-40B4-BE49-F238E27FC236}">
                  <a16:creationId xmlns:a16="http://schemas.microsoft.com/office/drawing/2014/main" id="{7C145F5B-7AC1-EC3A-81F8-4DB1EC33CDA6}"/>
                </a:ext>
              </a:extLst>
            </p:cNvPr>
            <p:cNvSpPr/>
            <p:nvPr/>
          </p:nvSpPr>
          <p:spPr>
            <a:xfrm rot="5400000">
              <a:off x="23050043" y="12120126"/>
              <a:ext cx="6707120" cy="5835194"/>
            </a:xfrm>
            <a:prstGeom prst="hexagon">
              <a:avLst>
                <a:gd name="adj" fmla="val 25000"/>
                <a:gd name="vf" fmla="val 115470"/>
              </a:avLst>
            </a:pr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142" name="Hexagon 4">
              <a:extLst>
                <a:ext uri="{FF2B5EF4-FFF2-40B4-BE49-F238E27FC236}">
                  <a16:creationId xmlns:a16="http://schemas.microsoft.com/office/drawing/2014/main" id="{F3E3FF2B-6546-A3CD-6A75-E198102D2A0F}"/>
                </a:ext>
              </a:extLst>
            </p:cNvPr>
            <p:cNvSpPr/>
            <p:nvPr/>
          </p:nvSpPr>
          <p:spPr>
            <a:xfrm>
              <a:off x="24395324" y="12729356"/>
              <a:ext cx="4016558" cy="461673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defPPr>
                <a:defRPr lang="en-US"/>
              </a:defPPr>
              <a:lvl1pPr marL="0" algn="l" defTabSz="2633472" rtl="0" eaLnBrk="1" latinLnBrk="0" hangingPunct="1">
                <a:defRPr sz="5184" kern="1200">
                  <a:solidFill>
                    <a:schemeClr val="lt1"/>
                  </a:solidFill>
                  <a:latin typeface="+mn-lt"/>
                  <a:ea typeface="+mn-ea"/>
                  <a:cs typeface="+mn-cs"/>
                </a:defRPr>
              </a:lvl1pPr>
              <a:lvl2pPr marL="1316736" algn="l" defTabSz="2633472" rtl="0" eaLnBrk="1" latinLnBrk="0" hangingPunct="1">
                <a:defRPr sz="5184" kern="1200">
                  <a:solidFill>
                    <a:schemeClr val="lt1"/>
                  </a:solidFill>
                  <a:latin typeface="+mn-lt"/>
                  <a:ea typeface="+mn-ea"/>
                  <a:cs typeface="+mn-cs"/>
                </a:defRPr>
              </a:lvl2pPr>
              <a:lvl3pPr marL="2633472" algn="l" defTabSz="2633472" rtl="0" eaLnBrk="1" latinLnBrk="0" hangingPunct="1">
                <a:defRPr sz="5184" kern="1200">
                  <a:solidFill>
                    <a:schemeClr val="lt1"/>
                  </a:solidFill>
                  <a:latin typeface="+mn-lt"/>
                  <a:ea typeface="+mn-ea"/>
                  <a:cs typeface="+mn-cs"/>
                </a:defRPr>
              </a:lvl3pPr>
              <a:lvl4pPr marL="3950208" algn="l" defTabSz="2633472" rtl="0" eaLnBrk="1" latinLnBrk="0" hangingPunct="1">
                <a:defRPr sz="5184" kern="1200">
                  <a:solidFill>
                    <a:schemeClr val="lt1"/>
                  </a:solidFill>
                  <a:latin typeface="+mn-lt"/>
                  <a:ea typeface="+mn-ea"/>
                  <a:cs typeface="+mn-cs"/>
                </a:defRPr>
              </a:lvl4pPr>
              <a:lvl5pPr marL="5266944" algn="l" defTabSz="2633472" rtl="0" eaLnBrk="1" latinLnBrk="0" hangingPunct="1">
                <a:defRPr sz="5184" kern="1200">
                  <a:solidFill>
                    <a:schemeClr val="lt1"/>
                  </a:solidFill>
                  <a:latin typeface="+mn-lt"/>
                  <a:ea typeface="+mn-ea"/>
                  <a:cs typeface="+mn-cs"/>
                </a:defRPr>
              </a:lvl5pPr>
              <a:lvl6pPr marL="6583680" algn="l" defTabSz="2633472" rtl="0" eaLnBrk="1" latinLnBrk="0" hangingPunct="1">
                <a:defRPr sz="5184" kern="1200">
                  <a:solidFill>
                    <a:schemeClr val="lt1"/>
                  </a:solidFill>
                  <a:latin typeface="+mn-lt"/>
                  <a:ea typeface="+mn-ea"/>
                  <a:cs typeface="+mn-cs"/>
                </a:defRPr>
              </a:lvl6pPr>
              <a:lvl7pPr marL="7900416" algn="l" defTabSz="2633472" rtl="0" eaLnBrk="1" latinLnBrk="0" hangingPunct="1">
                <a:defRPr sz="5184" kern="1200">
                  <a:solidFill>
                    <a:schemeClr val="lt1"/>
                  </a:solidFill>
                  <a:latin typeface="+mn-lt"/>
                  <a:ea typeface="+mn-ea"/>
                  <a:cs typeface="+mn-cs"/>
                </a:defRPr>
              </a:lvl7pPr>
              <a:lvl8pPr marL="9217152" algn="l" defTabSz="2633472" rtl="0" eaLnBrk="1" latinLnBrk="0" hangingPunct="1">
                <a:defRPr sz="5184" kern="1200">
                  <a:solidFill>
                    <a:schemeClr val="lt1"/>
                  </a:solidFill>
                  <a:latin typeface="+mn-lt"/>
                  <a:ea typeface="+mn-ea"/>
                  <a:cs typeface="+mn-cs"/>
                </a:defRPr>
              </a:lvl8pPr>
              <a:lvl9pPr marL="10533888" algn="l" defTabSz="2633472" rtl="0" eaLnBrk="1" latinLnBrk="0" hangingPunct="1">
                <a:defRPr sz="5184" kern="1200">
                  <a:solidFill>
                    <a:schemeClr val="lt1"/>
                  </a:solidFill>
                  <a:latin typeface="+mn-lt"/>
                  <a:ea typeface="+mn-ea"/>
                  <a:cs typeface="+mn-cs"/>
                </a:defRPr>
              </a:lvl9pPr>
            </a:lstStyle>
            <a:p>
              <a:pPr lvl="0" algn="ctr" defTabSz="1600200">
                <a:lnSpc>
                  <a:spcPct val="90000"/>
                </a:lnSpc>
                <a:spcBef>
                  <a:spcPct val="0"/>
                </a:spcBef>
                <a:spcAft>
                  <a:spcPct val="35000"/>
                </a:spcAft>
              </a:pPr>
              <a:endParaRPr lang="en-US" sz="3600" kern="1200"/>
            </a:p>
          </p:txBody>
        </p:sp>
      </p:grpSp>
      <p:sp>
        <p:nvSpPr>
          <p:cNvPr id="342" name="TextBox 341">
            <a:extLst>
              <a:ext uri="{FF2B5EF4-FFF2-40B4-BE49-F238E27FC236}">
                <a16:creationId xmlns:a16="http://schemas.microsoft.com/office/drawing/2014/main" id="{5CCFE512-B78B-AB3A-CF34-4260ADDDD4B3}"/>
              </a:ext>
            </a:extLst>
          </p:cNvPr>
          <p:cNvSpPr txBox="1"/>
          <p:nvPr/>
        </p:nvSpPr>
        <p:spPr>
          <a:xfrm>
            <a:off x="16735414" y="17487954"/>
            <a:ext cx="5002290" cy="1261884"/>
          </a:xfrm>
          <a:prstGeom prst="rect">
            <a:avLst/>
          </a:prstGeom>
          <a:noFill/>
        </p:spPr>
        <p:txBody>
          <a:bodyPr wrap="square" lIns="91440" tIns="45720" rIns="91440" bIns="45720" rtlCol="0" anchor="t">
            <a:spAutoFit/>
          </a:bodyPr>
          <a:lstStyle/>
          <a:p>
            <a:pPr algn="ctr"/>
            <a:r>
              <a:rPr lang="en-US" sz="3800" b="1" dirty="0">
                <a:latin typeface="Arial"/>
                <a:cs typeface="Arial"/>
              </a:rPr>
              <a:t>Counseling Referrals</a:t>
            </a:r>
          </a:p>
        </p:txBody>
      </p:sp>
      <p:sp>
        <p:nvSpPr>
          <p:cNvPr id="343" name="TextBox 342">
            <a:extLst>
              <a:ext uri="{FF2B5EF4-FFF2-40B4-BE49-F238E27FC236}">
                <a16:creationId xmlns:a16="http://schemas.microsoft.com/office/drawing/2014/main" id="{461C2368-002E-4952-0644-8DFF99F2431D}"/>
              </a:ext>
            </a:extLst>
          </p:cNvPr>
          <p:cNvSpPr txBox="1"/>
          <p:nvPr/>
        </p:nvSpPr>
        <p:spPr>
          <a:xfrm>
            <a:off x="13127102" y="17573965"/>
            <a:ext cx="5002290" cy="1261884"/>
          </a:xfrm>
          <a:prstGeom prst="rect">
            <a:avLst/>
          </a:prstGeom>
          <a:noFill/>
        </p:spPr>
        <p:txBody>
          <a:bodyPr wrap="square" lIns="91440" tIns="45720" rIns="91440" bIns="45720" rtlCol="0" anchor="t">
            <a:spAutoFit/>
          </a:bodyPr>
          <a:lstStyle/>
          <a:p>
            <a:pPr algn="ctr"/>
            <a:r>
              <a:rPr lang="en-US" sz="3800" b="1" dirty="0">
                <a:latin typeface="Arial"/>
                <a:ea typeface="+mn-lt"/>
                <a:cs typeface="Arial"/>
              </a:rPr>
              <a:t>Family Based Petitions</a:t>
            </a:r>
            <a:endParaRPr lang="en-US" sz="3800" b="1" dirty="0">
              <a:ea typeface="+mn-lt"/>
              <a:cs typeface="+mn-lt"/>
            </a:endParaRPr>
          </a:p>
        </p:txBody>
      </p:sp>
      <p:sp>
        <p:nvSpPr>
          <p:cNvPr id="344" name="TextBox 343">
            <a:extLst>
              <a:ext uri="{FF2B5EF4-FFF2-40B4-BE49-F238E27FC236}">
                <a16:creationId xmlns:a16="http://schemas.microsoft.com/office/drawing/2014/main" id="{30025080-F3D8-F28A-C09F-9E2D4B8442B6}"/>
              </a:ext>
            </a:extLst>
          </p:cNvPr>
          <p:cNvSpPr txBox="1"/>
          <p:nvPr/>
        </p:nvSpPr>
        <p:spPr>
          <a:xfrm>
            <a:off x="22100345" y="14406222"/>
            <a:ext cx="5002290" cy="677108"/>
          </a:xfrm>
          <a:prstGeom prst="rect">
            <a:avLst/>
          </a:prstGeom>
          <a:noFill/>
        </p:spPr>
        <p:txBody>
          <a:bodyPr wrap="square" lIns="91440" tIns="45720" rIns="91440" bIns="45720" rtlCol="0" anchor="t">
            <a:spAutoFit/>
          </a:bodyPr>
          <a:lstStyle/>
          <a:p>
            <a:pPr algn="ctr"/>
            <a:r>
              <a:rPr lang="en-US" sz="3800" b="1" dirty="0">
                <a:latin typeface="Arial"/>
                <a:cs typeface="Arial"/>
              </a:rPr>
              <a:t>TPS</a:t>
            </a:r>
            <a:endParaRPr lang="en-US" sz="3800" b="1" dirty="0"/>
          </a:p>
        </p:txBody>
      </p:sp>
      <p:graphicFrame>
        <p:nvGraphicFramePr>
          <p:cNvPr id="2" name="Diagram 1"/>
          <p:cNvGraphicFramePr/>
          <p:nvPr>
            <p:extLst>
              <p:ext uri="{D42A27DB-BD31-4B8C-83A1-F6EECF244321}">
                <p14:modId xmlns:p14="http://schemas.microsoft.com/office/powerpoint/2010/main" val="2907972011"/>
              </p:ext>
            </p:extLst>
          </p:nvPr>
        </p:nvGraphicFramePr>
        <p:xfrm>
          <a:off x="17166634" y="23164234"/>
          <a:ext cx="23677095" cy="13568836"/>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56" name="Rectangle 55"/>
          <p:cNvSpPr/>
          <p:nvPr/>
        </p:nvSpPr>
        <p:spPr>
          <a:xfrm>
            <a:off x="19055677" y="21639497"/>
            <a:ext cx="19043766" cy="1098388"/>
          </a:xfrm>
          <a:prstGeom prst="rect">
            <a:avLst/>
          </a:prstGeom>
          <a:solidFill>
            <a:srgbClr val="ED1944"/>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Internship Reflection and Achievements</a:t>
            </a:r>
          </a:p>
        </p:txBody>
      </p:sp>
      <p:pic>
        <p:nvPicPr>
          <p:cNvPr id="6" name="Picture 5"/>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222843" y="23515154"/>
            <a:ext cx="3499204" cy="3499204"/>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9" name="Picture 8"/>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168119" y="27932415"/>
            <a:ext cx="3608652" cy="3608652"/>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pic>
        <p:nvPicPr>
          <p:cNvPr id="16" name="Picture 15"/>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501602" y="32459124"/>
            <a:ext cx="3591136" cy="3591136"/>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
        <p:nvSpPr>
          <p:cNvPr id="63" name="Rectangle 62"/>
          <p:cNvSpPr/>
          <p:nvPr/>
        </p:nvSpPr>
        <p:spPr>
          <a:xfrm>
            <a:off x="-143452" y="37637884"/>
            <a:ext cx="38548252" cy="766916"/>
          </a:xfrm>
          <a:prstGeom prst="rect">
            <a:avLst/>
          </a:prstGeom>
          <a:solidFill>
            <a:srgbClr val="ED1944"/>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latin typeface="Arial" panose="020B0604020202020204" pitchFamily="34" charset="0"/>
                <a:cs typeface="Arial" panose="020B0604020202020204" pitchFamily="34" charset="0"/>
              </a:rPr>
              <a:t>A special thanks to all the Catholic Charities Immigration and Naturalization staff and my internship advisor, </a:t>
            </a:r>
            <a:r>
              <a:rPr lang="en-US" sz="3600" b="1" dirty="0" err="1">
                <a:solidFill>
                  <a:schemeClr val="bg1"/>
                </a:solidFill>
                <a:latin typeface="Arial" panose="020B0604020202020204" pitchFamily="34" charset="0"/>
                <a:cs typeface="Arial" panose="020B0604020202020204" pitchFamily="34" charset="0"/>
              </a:rPr>
              <a:t>Jorion</a:t>
            </a:r>
            <a:r>
              <a:rPr lang="en-US" sz="3600" b="1" dirty="0">
                <a:solidFill>
                  <a:schemeClr val="bg1"/>
                </a:solidFill>
                <a:latin typeface="Arial" panose="020B0604020202020204" pitchFamily="34" charset="0"/>
                <a:cs typeface="Arial" panose="020B0604020202020204" pitchFamily="34" charset="0"/>
              </a:rPr>
              <a:t> Tucker. Thank you for such a wonderful learning experience!</a:t>
            </a:r>
          </a:p>
        </p:txBody>
      </p:sp>
      <p:sp>
        <p:nvSpPr>
          <p:cNvPr id="17" name="TextBox 16"/>
          <p:cNvSpPr txBox="1"/>
          <p:nvPr/>
        </p:nvSpPr>
        <p:spPr>
          <a:xfrm>
            <a:off x="23714560" y="37030736"/>
            <a:ext cx="14690240" cy="646331"/>
          </a:xfrm>
          <a:prstGeom prst="rect">
            <a:avLst/>
          </a:prstGeom>
          <a:noFill/>
        </p:spPr>
        <p:txBody>
          <a:bodyPr wrap="none" rtlCol="0">
            <a:spAutoFit/>
          </a:bodyPr>
          <a:lstStyle/>
          <a:p>
            <a:r>
              <a:rPr lang="en-US" sz="3600" b="1" dirty="0">
                <a:latin typeface="Arial" panose="020B0604020202020204" pitchFamily="34" charset="0"/>
                <a:cs typeface="Arial" panose="020B0604020202020204" pitchFamily="34" charset="0"/>
              </a:rPr>
              <a:t>For more information, feel free to contact me: aalvarez18@luc.edu</a:t>
            </a:r>
          </a:p>
        </p:txBody>
      </p:sp>
      <p:grpSp>
        <p:nvGrpSpPr>
          <p:cNvPr id="64" name="Group 63"/>
          <p:cNvGrpSpPr/>
          <p:nvPr/>
        </p:nvGrpSpPr>
        <p:grpSpPr>
          <a:xfrm>
            <a:off x="26858309" y="7909264"/>
            <a:ext cx="11241134" cy="12897865"/>
            <a:chOff x="79858" y="-427102"/>
            <a:chExt cx="11241134" cy="12897865"/>
          </a:xfrm>
        </p:grpSpPr>
        <p:sp>
          <p:nvSpPr>
            <p:cNvPr id="65" name="Regular Pentagon 64"/>
            <p:cNvSpPr/>
            <p:nvPr/>
          </p:nvSpPr>
          <p:spPr>
            <a:xfrm rot="10800000">
              <a:off x="79858" y="-427102"/>
              <a:ext cx="11241134" cy="12897865"/>
            </a:xfrm>
            <a:prstGeom prst="pentagon">
              <a:avLst/>
            </a:prstGeom>
            <a:solidFill>
              <a:schemeClr val="accent1">
                <a:lumMod val="40000"/>
                <a:lumOff val="60000"/>
              </a:schemeClr>
            </a:solidFill>
            <a:ln>
              <a:solidFill>
                <a:schemeClr val="accent1">
                  <a:lumMod val="20000"/>
                  <a:lumOff val="8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66" name="Regular Pentagon 4"/>
            <p:cNvSpPr/>
            <p:nvPr/>
          </p:nvSpPr>
          <p:spPr>
            <a:xfrm rot="5400000">
              <a:off x="773892" y="1025770"/>
              <a:ext cx="9853067" cy="69473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endParaRPr lang="en-US" sz="3600" b="1" kern="1200" dirty="0">
                <a:solidFill>
                  <a:schemeClr val="tx1"/>
                </a:solidFill>
              </a:endParaRPr>
            </a:p>
          </p:txBody>
        </p:sp>
      </p:grpSp>
      <p:sp>
        <p:nvSpPr>
          <p:cNvPr id="50" name="Rectangle 49"/>
          <p:cNvSpPr/>
          <p:nvPr/>
        </p:nvSpPr>
        <p:spPr>
          <a:xfrm>
            <a:off x="27451269" y="9598112"/>
            <a:ext cx="10055213" cy="9694962"/>
          </a:xfrm>
          <a:prstGeom prst="rect">
            <a:avLst/>
          </a:prstGeom>
          <a:noFill/>
        </p:spPr>
        <p:txBody>
          <a:bodyPr wrap="square" lIns="91440" tIns="45720" rIns="91440" bIns="45720" anchor="t">
            <a:spAutoFit/>
          </a:bodyPr>
          <a:lstStyle/>
          <a:p>
            <a:pPr lvl="0" algn="ctr"/>
            <a:r>
              <a:rPr lang="en-US" sz="3900" b="1" dirty="0">
                <a:latin typeface="Arial" panose="020B0604020202020204" pitchFamily="34" charset="0"/>
                <a:cs typeface="Arial" panose="020B0604020202020204" pitchFamily="34" charset="0"/>
              </a:rPr>
              <a:t>This organization provides legal assistance to immigrants who are currently seeking help in their immigration process. I am in charge </a:t>
            </a:r>
          </a:p>
          <a:p>
            <a:pPr lvl="0" algn="ctr"/>
            <a:r>
              <a:rPr lang="en-US" sz="3900" b="1" dirty="0">
                <a:latin typeface="Arial" panose="020B0604020202020204" pitchFamily="34" charset="0"/>
                <a:cs typeface="Arial" panose="020B0604020202020204" pitchFamily="34" charset="0"/>
              </a:rPr>
              <a:t>of assisting victims of certain crimes (such as domestic violence and assault) by writing and translating their personal statements. These declarations can determine whether the applicant obtains legal status or not. I also review prior cases and make sure that all the documentation (police reports and applications) matches the </a:t>
            </a:r>
          </a:p>
          <a:p>
            <a:pPr lvl="0" algn="ctr"/>
            <a:r>
              <a:rPr lang="en-US" sz="3900" b="1" dirty="0">
                <a:latin typeface="Arial" panose="020B0604020202020204" pitchFamily="34" charset="0"/>
                <a:cs typeface="Arial" panose="020B0604020202020204" pitchFamily="34" charset="0"/>
              </a:rPr>
              <a:t>new documentation </a:t>
            </a:r>
          </a:p>
          <a:p>
            <a:pPr lvl="0" algn="ctr"/>
            <a:r>
              <a:rPr lang="en-US" sz="3900" b="1" dirty="0">
                <a:latin typeface="Arial" panose="020B0604020202020204" pitchFamily="34" charset="0"/>
                <a:cs typeface="Arial" panose="020B0604020202020204" pitchFamily="34" charset="0"/>
              </a:rPr>
              <a:t>including the </a:t>
            </a:r>
          </a:p>
          <a:p>
            <a:pPr lvl="0" algn="ctr"/>
            <a:r>
              <a:rPr lang="en-US" sz="3900" b="1" dirty="0">
                <a:latin typeface="Arial" panose="020B0604020202020204" pitchFamily="34" charset="0"/>
                <a:cs typeface="Arial" panose="020B0604020202020204" pitchFamily="34" charset="0"/>
              </a:rPr>
              <a:t>declaration.</a:t>
            </a:r>
          </a:p>
        </p:txBody>
      </p:sp>
      <p:sp>
        <p:nvSpPr>
          <p:cNvPr id="53" name="Rectangle 52"/>
          <p:cNvSpPr/>
          <p:nvPr/>
        </p:nvSpPr>
        <p:spPr>
          <a:xfrm>
            <a:off x="27214530" y="7878842"/>
            <a:ext cx="10269409" cy="1113362"/>
          </a:xfrm>
          <a:prstGeom prst="rect">
            <a:avLst/>
          </a:prstGeom>
          <a:solidFill>
            <a:srgbClr val="ED1944"/>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My Internship Role</a:t>
            </a:r>
          </a:p>
        </p:txBody>
      </p:sp>
      <p:sp>
        <p:nvSpPr>
          <p:cNvPr id="18" name="Rectangle 17"/>
          <p:cNvSpPr/>
          <p:nvPr/>
        </p:nvSpPr>
        <p:spPr>
          <a:xfrm>
            <a:off x="19055677" y="23223443"/>
            <a:ext cx="4910104" cy="407200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900" b="1" dirty="0">
                <a:solidFill>
                  <a:schemeClr val="tx1"/>
                </a:solidFill>
                <a:latin typeface="Arial" panose="020B0604020202020204" pitchFamily="34" charset="0"/>
                <a:cs typeface="Arial" panose="020B0604020202020204" pitchFamily="34" charset="0"/>
              </a:rPr>
              <a:t>Written more than 14 declarations, 8 court dispositions, and 7 pardon letters</a:t>
            </a:r>
          </a:p>
        </p:txBody>
      </p:sp>
      <p:sp>
        <p:nvSpPr>
          <p:cNvPr id="67" name="Rectangle 66"/>
          <p:cNvSpPr/>
          <p:nvPr/>
        </p:nvSpPr>
        <p:spPr>
          <a:xfrm>
            <a:off x="19424427" y="32641911"/>
            <a:ext cx="3897324" cy="38365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35423061" y="27979030"/>
            <a:ext cx="2060877" cy="39660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33691568" y="27810443"/>
            <a:ext cx="4407875" cy="4136581"/>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900" b="1" dirty="0">
                <a:solidFill>
                  <a:schemeClr val="tx1"/>
                </a:solidFill>
                <a:latin typeface="Arial" panose="020B0604020202020204" pitchFamily="34" charset="0"/>
                <a:cs typeface="Arial" panose="020B0604020202020204" pitchFamily="34" charset="0"/>
              </a:rPr>
              <a:t>Completed 6 affidavits and translated more than 6 birth and marriage certificates</a:t>
            </a:r>
          </a:p>
        </p:txBody>
      </p:sp>
      <p:sp>
        <p:nvSpPr>
          <p:cNvPr id="70" name="Rectangle 69"/>
          <p:cNvSpPr/>
          <p:nvPr/>
        </p:nvSpPr>
        <p:spPr>
          <a:xfrm>
            <a:off x="19055677" y="32459124"/>
            <a:ext cx="4548336" cy="4136581"/>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900" b="1" dirty="0">
                <a:solidFill>
                  <a:schemeClr val="tx1"/>
                </a:solidFill>
                <a:latin typeface="Arial" panose="020B0604020202020204" pitchFamily="34" charset="0"/>
                <a:cs typeface="Arial" panose="020B0604020202020204" pitchFamily="34" charset="0"/>
              </a:rPr>
              <a:t>Assisted more than 22 clients in reviewing and writing their personal statements</a:t>
            </a:r>
          </a:p>
        </p:txBody>
      </p:sp>
    </p:spTree>
    <p:extLst>
      <p:ext uri="{BB962C8B-B14F-4D97-AF65-F5344CB8AC3E}">
        <p14:creationId xmlns:p14="http://schemas.microsoft.com/office/powerpoint/2010/main" val="17373313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479</TotalTime>
  <Words>635</Words>
  <Application>Microsoft Office PowerPoint</Application>
  <PresentationFormat>Custom</PresentationFormat>
  <Paragraphs>50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Loyola University Chicago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Childs, Bethany</dc:creator>
  <cp:lastModifiedBy>Abigail Alvarez</cp:lastModifiedBy>
  <cp:revision>210</cp:revision>
  <dcterms:created xsi:type="dcterms:W3CDTF">2015-10-26T20:35:27Z</dcterms:created>
  <dcterms:modified xsi:type="dcterms:W3CDTF">2023-05-01T20:50:58Z</dcterms:modified>
</cp:coreProperties>
</file>