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38404800" cy="384048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0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18C64-DD4F-BC29-8A34-F742629342B8}" v="583" dt="2023-04-11T04:49:45.093"/>
    <p1510:client id="{2B2C1AD5-1600-7D56-797F-F06BC842E48B}" v="1278" dt="2023-04-12T03:39:17.837"/>
    <p1510:client id="{4325AA36-AF00-C8A7-FB57-1ABC8DCD7D34}" v="6" dt="2023-04-06T03:43:14.204"/>
    <p1510:client id="{A2FD16CF-639E-0E16-4611-F707622F54A4}" v="472" dt="2023-04-06T17:40:58.946"/>
    <p1510:client id="{B1EE65C7-6E07-8ED6-C899-7832F7F57167}" v="1088" dt="2023-04-11T19:23:33.598"/>
    <p1510:client id="{D2631AD1-73FC-CAF8-FFD3-6123CE8BF049}" v="714" dt="2023-04-06T03:10:40.495"/>
    <p1510:client id="{E538E807-52E2-23BE-8360-0889E4F9D08E}" v="561" dt="2023-04-06T17:43:34.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6285233"/>
            <a:ext cx="32644080" cy="13370560"/>
          </a:xfrm>
        </p:spPr>
        <p:txBody>
          <a:bodyPr anchor="b"/>
          <a:lstStyle>
            <a:lvl1pPr algn="ctr">
              <a:defRPr sz="25200"/>
            </a:lvl1pPr>
          </a:lstStyle>
          <a:p>
            <a:r>
              <a:rPr lang="en-US"/>
              <a:t>Click to edit Master title style</a:t>
            </a:r>
          </a:p>
        </p:txBody>
      </p:sp>
      <p:sp>
        <p:nvSpPr>
          <p:cNvPr id="3" name="Subtitle 2"/>
          <p:cNvSpPr>
            <a:spLocks noGrp="1"/>
          </p:cNvSpPr>
          <p:nvPr>
            <p:ph type="subTitle" idx="1"/>
          </p:nvPr>
        </p:nvSpPr>
        <p:spPr>
          <a:xfrm>
            <a:off x="4800600" y="20171413"/>
            <a:ext cx="28803600" cy="927226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p>
        </p:txBody>
      </p:sp>
      <p:sp>
        <p:nvSpPr>
          <p:cNvPr id="4" name="Date Placeholder 3"/>
          <p:cNvSpPr>
            <a:spLocks noGrp="1"/>
          </p:cNvSpPr>
          <p:nvPr>
            <p:ph type="dt" sz="half" idx="10"/>
          </p:nvPr>
        </p:nvSpPr>
        <p:spPr/>
        <p:txBody>
          <a:bodyPr/>
          <a:lstStyle/>
          <a:p>
            <a:fld id="{9C022F2F-1DFB-4495-9929-91AA1C47FA66}"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6849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22F2F-1DFB-4495-9929-91AA1C47FA66}"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66050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044700"/>
            <a:ext cx="8281035" cy="325462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0332" y="2044700"/>
            <a:ext cx="24363045"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22F2F-1DFB-4495-9929-91AA1C47FA66}"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24678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22F2F-1DFB-4495-9929-91AA1C47FA66}"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422967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9574541"/>
            <a:ext cx="33124140" cy="15975327"/>
          </a:xfrm>
        </p:spPr>
        <p:txBody>
          <a:bodyPr anchor="b"/>
          <a:lstStyle>
            <a:lvl1pPr>
              <a:defRPr sz="25200"/>
            </a:lvl1pPr>
          </a:lstStyle>
          <a:p>
            <a:r>
              <a:rPr lang="en-US"/>
              <a:t>Click to edit Master title style</a:t>
            </a:r>
          </a:p>
        </p:txBody>
      </p:sp>
      <p:sp>
        <p:nvSpPr>
          <p:cNvPr id="3" name="Text Placeholder 2"/>
          <p:cNvSpPr>
            <a:spLocks noGrp="1"/>
          </p:cNvSpPr>
          <p:nvPr>
            <p:ph type="body" idx="1"/>
          </p:nvPr>
        </p:nvSpPr>
        <p:spPr>
          <a:xfrm>
            <a:off x="2620330" y="25701001"/>
            <a:ext cx="33124140" cy="840104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22F2F-1DFB-4495-9929-91AA1C47FA66}"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380599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03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4424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022F2F-1DFB-4495-9929-91AA1C47FA66}"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403229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044708"/>
            <a:ext cx="33124140" cy="7423153"/>
          </a:xfrm>
        </p:spPr>
        <p:txBody>
          <a:bodyPr/>
          <a:lstStyle/>
          <a:p>
            <a:r>
              <a:rPr lang="en-US"/>
              <a:t>Click to edit Master title style</a:t>
            </a:r>
          </a:p>
        </p:txBody>
      </p:sp>
      <p:sp>
        <p:nvSpPr>
          <p:cNvPr id="3" name="Text Placeholder 2"/>
          <p:cNvSpPr>
            <a:spLocks noGrp="1"/>
          </p:cNvSpPr>
          <p:nvPr>
            <p:ph type="body" idx="1"/>
          </p:nvPr>
        </p:nvSpPr>
        <p:spPr>
          <a:xfrm>
            <a:off x="2645336" y="9414513"/>
            <a:ext cx="16247028"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4028420"/>
            <a:ext cx="16247028"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442432" y="9414513"/>
            <a:ext cx="16327042"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4028420"/>
            <a:ext cx="1632704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022F2F-1DFB-4495-9929-91AA1C47FA66}"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174695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022F2F-1DFB-4495-9929-91AA1C47FA66}"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89796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22F2F-1DFB-4495-9929-91AA1C47FA66}"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62516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p>
        </p:txBody>
      </p:sp>
      <p:sp>
        <p:nvSpPr>
          <p:cNvPr id="3" name="Content Placeholder 2"/>
          <p:cNvSpPr>
            <a:spLocks noGrp="1"/>
          </p:cNvSpPr>
          <p:nvPr>
            <p:ph idx="1"/>
          </p:nvPr>
        </p:nvSpPr>
        <p:spPr>
          <a:xfrm>
            <a:off x="16327042" y="5529588"/>
            <a:ext cx="19442430" cy="272923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022F2F-1DFB-4495-9929-91AA1C47FA66}"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90135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p>
        </p:txBody>
      </p:sp>
      <p:sp>
        <p:nvSpPr>
          <p:cNvPr id="3" name="Picture Placeholder 2"/>
          <p:cNvSpPr>
            <a:spLocks noGrp="1" noChangeAspect="1"/>
          </p:cNvSpPr>
          <p:nvPr>
            <p:ph type="pic" idx="1"/>
          </p:nvPr>
        </p:nvSpPr>
        <p:spPr>
          <a:xfrm>
            <a:off x="16327042" y="5529588"/>
            <a:ext cx="19442430" cy="272923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9C022F2F-1DFB-4495-9929-91AA1C47FA66}"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848D-EA57-4F60-9A14-854C5AAD08F2}" type="slidenum">
              <a:rPr lang="en-US" smtClean="0"/>
              <a:t>‹#›</a:t>
            </a:fld>
            <a:endParaRPr lang="en-US"/>
          </a:p>
        </p:txBody>
      </p:sp>
    </p:spTree>
    <p:extLst>
      <p:ext uri="{BB962C8B-B14F-4D97-AF65-F5344CB8AC3E}">
        <p14:creationId xmlns:p14="http://schemas.microsoft.com/office/powerpoint/2010/main" val="22245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044708"/>
            <a:ext cx="33124140" cy="742315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40330" y="35595568"/>
            <a:ext cx="8641080" cy="2044700"/>
          </a:xfrm>
          <a:prstGeom prst="rect">
            <a:avLst/>
          </a:prstGeom>
        </p:spPr>
        <p:txBody>
          <a:bodyPr vert="horz" lIns="91440" tIns="45720" rIns="91440" bIns="45720" rtlCol="0" anchor="ctr"/>
          <a:lstStyle>
            <a:lvl1pPr algn="l">
              <a:defRPr sz="5040">
                <a:solidFill>
                  <a:schemeClr val="tx1">
                    <a:tint val="75000"/>
                  </a:schemeClr>
                </a:solidFill>
              </a:defRPr>
            </a:lvl1pPr>
          </a:lstStyle>
          <a:p>
            <a:fld id="{9C022F2F-1DFB-4495-9929-91AA1C47FA66}" type="datetimeFigureOut">
              <a:rPr lang="en-US" smtClean="0"/>
              <a:t>4/11/2023</a:t>
            </a:fld>
            <a:endParaRPr lang="en-US"/>
          </a:p>
        </p:txBody>
      </p:sp>
      <p:sp>
        <p:nvSpPr>
          <p:cNvPr id="5" name="Footer Placeholder 4"/>
          <p:cNvSpPr>
            <a:spLocks noGrp="1"/>
          </p:cNvSpPr>
          <p:nvPr>
            <p:ph type="ftr" sz="quarter" idx="3"/>
          </p:nvPr>
        </p:nvSpPr>
        <p:spPr>
          <a:xfrm>
            <a:off x="12721590" y="35595568"/>
            <a:ext cx="12961620" cy="20447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5595568"/>
            <a:ext cx="8641080" cy="2044700"/>
          </a:xfrm>
          <a:prstGeom prst="rect">
            <a:avLst/>
          </a:prstGeom>
        </p:spPr>
        <p:txBody>
          <a:bodyPr vert="horz" lIns="91440" tIns="45720" rIns="91440" bIns="45720" rtlCol="0" anchor="ctr"/>
          <a:lstStyle>
            <a:lvl1pPr algn="r">
              <a:defRPr sz="5040">
                <a:solidFill>
                  <a:schemeClr val="tx1">
                    <a:tint val="75000"/>
                  </a:schemeClr>
                </a:solidFill>
              </a:defRPr>
            </a:lvl1pPr>
          </a:lstStyle>
          <a:p>
            <a:fld id="{0061848D-EA57-4F60-9A14-854C5AAD08F2}" type="slidenum">
              <a:rPr lang="en-US" smtClean="0"/>
              <a:t>‹#›</a:t>
            </a:fld>
            <a:endParaRPr lang="en-US"/>
          </a:p>
        </p:txBody>
      </p:sp>
    </p:spTree>
    <p:extLst>
      <p:ext uri="{BB962C8B-B14F-4D97-AF65-F5344CB8AC3E}">
        <p14:creationId xmlns:p14="http://schemas.microsoft.com/office/powerpoint/2010/main" val="35200272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hyperlink" Target="mailto:bcannon1@luc.edu" TargetMode="Externa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hyperlink" Target="mailto:smurczek@luc.edu" TargetMode="External"/><Relationship Id="rId11" Type="http://schemas.openxmlformats.org/officeDocument/2006/relationships/image" Target="../media/image7.png"/><Relationship Id="rId5" Type="http://schemas.openxmlformats.org/officeDocument/2006/relationships/hyperlink" Target="mailto:bward5@luc.edu" TargetMode="External"/><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909CE-79F9-57E8-73E9-BACE9D74FFD2}"/>
              </a:ext>
            </a:extLst>
          </p:cNvPr>
          <p:cNvSpPr txBox="1"/>
          <p:nvPr/>
        </p:nvSpPr>
        <p:spPr>
          <a:xfrm>
            <a:off x="0" y="-16014"/>
            <a:ext cx="38404800" cy="4054956"/>
          </a:xfrm>
          <a:prstGeom prst="rect">
            <a:avLst/>
          </a:prstGeom>
          <a:solidFill>
            <a:srgbClr val="8D003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5150">
              <a:cs typeface="Calibri"/>
            </a:endParaRPr>
          </a:p>
          <a:p>
            <a:endParaRPr lang="en-US" sz="5150">
              <a:cs typeface="Calibri"/>
            </a:endParaRPr>
          </a:p>
          <a:p>
            <a:endParaRPr lang="en-US" sz="5150">
              <a:cs typeface="Calibri"/>
            </a:endParaRPr>
          </a:p>
          <a:p>
            <a:endParaRPr lang="en-US" sz="5150">
              <a:cs typeface="Calibri"/>
            </a:endParaRPr>
          </a:p>
          <a:p>
            <a:endParaRPr lang="en-US" sz="5150">
              <a:cs typeface="Calibri"/>
            </a:endParaRPr>
          </a:p>
        </p:txBody>
      </p:sp>
      <p:sp>
        <p:nvSpPr>
          <p:cNvPr id="2" name="TextBox 1">
            <a:extLst>
              <a:ext uri="{FF2B5EF4-FFF2-40B4-BE49-F238E27FC236}">
                <a16:creationId xmlns:a16="http://schemas.microsoft.com/office/drawing/2014/main" id="{DC514C7D-4225-3718-AE52-841C35B72DAE}"/>
              </a:ext>
            </a:extLst>
          </p:cNvPr>
          <p:cNvSpPr txBox="1"/>
          <p:nvPr/>
        </p:nvSpPr>
        <p:spPr>
          <a:xfrm>
            <a:off x="1460107" y="5523323"/>
            <a:ext cx="10299031" cy="15630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600">
                <a:ea typeface="+mn-lt"/>
                <a:cs typeface="+mn-lt"/>
              </a:rPr>
              <a:t>Numerous genetic diseases arise from repetitive DNA sequences, such as CAG, that induce non-helical structures, which interfere with normal DNA processing and promote the disease state. Here, using a combination of single-molecule fluorescence microscopy and coarse-grained computational modeling, we have developed a workflow to identify the connection between the non-helical topology induced by repetitive sequences and the </a:t>
            </a:r>
            <a:r>
              <a:rPr lang="en-US" sz="3600" err="1">
                <a:ea typeface="+mn-lt"/>
                <a:cs typeface="+mn-lt"/>
              </a:rPr>
              <a:t>intrastrand</a:t>
            </a:r>
            <a:r>
              <a:rPr lang="en-US" sz="3600">
                <a:ea typeface="+mn-lt"/>
                <a:cs typeface="+mn-lt"/>
              </a:rPr>
              <a:t> interactions that specify the detected topologies. DNA three-way junctions (3WJs) were designed with two arms as helical domains and one arm consisting of a defined number of trinucleotide repeats of the sequence CAG. These DNA constructs were labeled with fluorescent dyes for single-molecule FRET experiments to measure the bend angle as a function of the number of CAG repeats. As the number of repeats increased, the DNA became increasing nonlinear and kinked. The coarse-grained modeling was performed via the </a:t>
            </a:r>
            <a:r>
              <a:rPr lang="en-US" sz="3600" err="1">
                <a:ea typeface="+mn-lt"/>
                <a:cs typeface="+mn-lt"/>
              </a:rPr>
              <a:t>oxDNA</a:t>
            </a:r>
            <a:r>
              <a:rPr lang="en-US" sz="3600">
                <a:ea typeface="+mn-lt"/>
                <a:cs typeface="+mn-lt"/>
              </a:rPr>
              <a:t> web server. With this software, thousands of potential structures were generated, which were then analyzed in terms of geometry and nucleotide-level bonding energies for </a:t>
            </a:r>
            <a:r>
              <a:rPr lang="en-US" sz="3600" err="1">
                <a:ea typeface="+mn-lt"/>
                <a:cs typeface="+mn-lt"/>
              </a:rPr>
              <a:t>intrastrand</a:t>
            </a:r>
            <a:r>
              <a:rPr lang="en-US" sz="3600">
                <a:ea typeface="+mn-lt"/>
                <a:cs typeface="+mn-lt"/>
              </a:rPr>
              <a:t> interactions. With this methodology, we are determining the size-dependent, specific nucleotide-level interactions that promote biologically relevant topologies associated with disease states.</a:t>
            </a:r>
            <a:endParaRPr lang="en-US" sz="3600">
              <a:cs typeface="Calibri" panose="020F0502020204030204"/>
            </a:endParaRPr>
          </a:p>
        </p:txBody>
      </p:sp>
      <p:sp>
        <p:nvSpPr>
          <p:cNvPr id="5" name="TextBox 4">
            <a:extLst>
              <a:ext uri="{FF2B5EF4-FFF2-40B4-BE49-F238E27FC236}">
                <a16:creationId xmlns:a16="http://schemas.microsoft.com/office/drawing/2014/main" id="{46C614EC-D053-1992-8430-CCA4C18DE353}"/>
              </a:ext>
            </a:extLst>
          </p:cNvPr>
          <p:cNvSpPr txBox="1"/>
          <p:nvPr/>
        </p:nvSpPr>
        <p:spPr>
          <a:xfrm>
            <a:off x="1458490" y="4524536"/>
            <a:ext cx="930445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cs typeface="Calibri" panose="020F0502020204030204"/>
              </a:rPr>
              <a:t>Abstract</a:t>
            </a:r>
          </a:p>
        </p:txBody>
      </p:sp>
      <p:pic>
        <p:nvPicPr>
          <p:cNvPr id="6" name="Picture 6" descr="Logo, company name&#10;&#10;Description automatically generated">
            <a:extLst>
              <a:ext uri="{FF2B5EF4-FFF2-40B4-BE49-F238E27FC236}">
                <a16:creationId xmlns:a16="http://schemas.microsoft.com/office/drawing/2014/main" id="{BD719C1C-6D6A-3DA5-F898-EB09D8ABB0FC}"/>
              </a:ext>
            </a:extLst>
          </p:cNvPr>
          <p:cNvPicPr>
            <a:picLocks noChangeAspect="1"/>
          </p:cNvPicPr>
          <p:nvPr/>
        </p:nvPicPr>
        <p:blipFill>
          <a:blip r:embed="rId2"/>
          <a:stretch>
            <a:fillRect/>
          </a:stretch>
        </p:blipFill>
        <p:spPr>
          <a:xfrm>
            <a:off x="27393688" y="-18697"/>
            <a:ext cx="11018775" cy="4052579"/>
          </a:xfrm>
          <a:prstGeom prst="rect">
            <a:avLst/>
          </a:prstGeom>
        </p:spPr>
      </p:pic>
      <p:sp>
        <p:nvSpPr>
          <p:cNvPr id="7" name="TextBox 6">
            <a:extLst>
              <a:ext uri="{FF2B5EF4-FFF2-40B4-BE49-F238E27FC236}">
                <a16:creationId xmlns:a16="http://schemas.microsoft.com/office/drawing/2014/main" id="{C886BC94-633B-D4C0-2D3F-F14DD78200DC}"/>
              </a:ext>
            </a:extLst>
          </p:cNvPr>
          <p:cNvSpPr txBox="1"/>
          <p:nvPr/>
        </p:nvSpPr>
        <p:spPr>
          <a:xfrm>
            <a:off x="721675" y="246618"/>
            <a:ext cx="2609262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a:solidFill>
                  <a:schemeClr val="bg1"/>
                </a:solidFill>
                <a:ea typeface="+mn-lt"/>
                <a:cs typeface="+mn-lt"/>
              </a:rPr>
              <a:t>Single-molecule FRET and Computational Modeling of Distinct Conformations by Repetitive  DNA  Junctions</a:t>
            </a:r>
            <a:endParaRPr lang="en-US" sz="7200">
              <a:solidFill>
                <a:schemeClr val="bg1"/>
              </a:solidFill>
            </a:endParaRPr>
          </a:p>
        </p:txBody>
      </p:sp>
      <p:sp>
        <p:nvSpPr>
          <p:cNvPr id="8" name="TextBox 7">
            <a:extLst>
              <a:ext uri="{FF2B5EF4-FFF2-40B4-BE49-F238E27FC236}">
                <a16:creationId xmlns:a16="http://schemas.microsoft.com/office/drawing/2014/main" id="{129B7EC8-2146-54ED-2835-7CBD576DB93A}"/>
              </a:ext>
            </a:extLst>
          </p:cNvPr>
          <p:cNvSpPr txBox="1"/>
          <p:nvPr/>
        </p:nvSpPr>
        <p:spPr>
          <a:xfrm>
            <a:off x="3658439" y="2331550"/>
            <a:ext cx="2017879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a:solidFill>
                  <a:schemeClr val="bg1"/>
                </a:solidFill>
                <a:cs typeface="Calibri"/>
              </a:rPr>
              <a:t>Benjamin Ward, Sarah </a:t>
            </a:r>
            <a:r>
              <a:rPr lang="en-US" sz="4800" err="1">
                <a:solidFill>
                  <a:schemeClr val="bg1"/>
                </a:solidFill>
                <a:cs typeface="Calibri"/>
              </a:rPr>
              <a:t>Murczek</a:t>
            </a:r>
            <a:r>
              <a:rPr lang="en-US" sz="4800">
                <a:solidFill>
                  <a:schemeClr val="bg1"/>
                </a:solidFill>
                <a:cs typeface="Calibri"/>
              </a:rPr>
              <a:t>, and Brian Cannon</a:t>
            </a:r>
          </a:p>
          <a:p>
            <a:pPr algn="ctr"/>
            <a:r>
              <a:rPr lang="en-US" sz="4800">
                <a:solidFill>
                  <a:schemeClr val="bg1"/>
                </a:solidFill>
                <a:cs typeface="Calibri"/>
              </a:rPr>
              <a:t>Department of Physics, Loyola University Chicago</a:t>
            </a:r>
          </a:p>
        </p:txBody>
      </p:sp>
      <p:grpSp>
        <p:nvGrpSpPr>
          <p:cNvPr id="54" name="Group 53">
            <a:extLst>
              <a:ext uri="{FF2B5EF4-FFF2-40B4-BE49-F238E27FC236}">
                <a16:creationId xmlns:a16="http://schemas.microsoft.com/office/drawing/2014/main" id="{F3990F8B-BBCB-11D9-66B9-5CE0F33AFA4F}"/>
              </a:ext>
            </a:extLst>
          </p:cNvPr>
          <p:cNvGrpSpPr/>
          <p:nvPr/>
        </p:nvGrpSpPr>
        <p:grpSpPr>
          <a:xfrm>
            <a:off x="25316681" y="27731367"/>
            <a:ext cx="12955369" cy="4949980"/>
            <a:chOff x="25476356" y="26882725"/>
            <a:chExt cx="10785354" cy="4103691"/>
          </a:xfrm>
        </p:grpSpPr>
        <p:pic>
          <p:nvPicPr>
            <p:cNvPr id="3" name="Picture 9" descr="A picture containing text, clipart&#10;&#10;Description automatically generated">
              <a:extLst>
                <a:ext uri="{FF2B5EF4-FFF2-40B4-BE49-F238E27FC236}">
                  <a16:creationId xmlns:a16="http://schemas.microsoft.com/office/drawing/2014/main" id="{F985D260-E191-93DF-4305-22FC9ACB46EA}"/>
                </a:ext>
              </a:extLst>
            </p:cNvPr>
            <p:cNvPicPr>
              <a:picLocks noChangeAspect="1"/>
            </p:cNvPicPr>
            <p:nvPr/>
          </p:nvPicPr>
          <p:blipFill>
            <a:blip r:embed="rId3"/>
            <a:stretch>
              <a:fillRect/>
            </a:stretch>
          </p:blipFill>
          <p:spPr>
            <a:xfrm>
              <a:off x="25476356" y="26886219"/>
              <a:ext cx="6114981" cy="4017281"/>
            </a:xfrm>
            <a:prstGeom prst="rect">
              <a:avLst/>
            </a:prstGeom>
          </p:spPr>
        </p:pic>
        <p:pic>
          <p:nvPicPr>
            <p:cNvPr id="10" name="Picture 10" descr="A picture containing outdoor, light, traffic, dark&#10;&#10;Description automatically generated">
              <a:extLst>
                <a:ext uri="{FF2B5EF4-FFF2-40B4-BE49-F238E27FC236}">
                  <a16:creationId xmlns:a16="http://schemas.microsoft.com/office/drawing/2014/main" id="{4D9BA0C8-E4C5-6B60-B6B6-38D7CE3DA4A5}"/>
                </a:ext>
              </a:extLst>
            </p:cNvPr>
            <p:cNvPicPr>
              <a:picLocks noChangeAspect="1"/>
            </p:cNvPicPr>
            <p:nvPr/>
          </p:nvPicPr>
          <p:blipFill>
            <a:blip r:embed="rId4"/>
            <a:stretch>
              <a:fillRect/>
            </a:stretch>
          </p:blipFill>
          <p:spPr>
            <a:xfrm>
              <a:off x="30192221" y="26882725"/>
              <a:ext cx="6069489" cy="4103691"/>
            </a:xfrm>
            <a:prstGeom prst="rect">
              <a:avLst/>
            </a:prstGeom>
          </p:spPr>
        </p:pic>
      </p:grpSp>
      <p:sp>
        <p:nvSpPr>
          <p:cNvPr id="17" name="TextBox 16">
            <a:extLst>
              <a:ext uri="{FF2B5EF4-FFF2-40B4-BE49-F238E27FC236}">
                <a16:creationId xmlns:a16="http://schemas.microsoft.com/office/drawing/2014/main" id="{EBE09935-24CF-0E67-3815-AA06F9891F18}"/>
              </a:ext>
            </a:extLst>
          </p:cNvPr>
          <p:cNvSpPr txBox="1"/>
          <p:nvPr/>
        </p:nvSpPr>
        <p:spPr>
          <a:xfrm>
            <a:off x="26197372" y="34000416"/>
            <a:ext cx="1172629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cs typeface="Calibri"/>
              </a:rPr>
              <a:t>Contact Information</a:t>
            </a:r>
            <a:endParaRPr lang="en-US"/>
          </a:p>
        </p:txBody>
      </p:sp>
      <p:sp>
        <p:nvSpPr>
          <p:cNvPr id="18" name="TextBox 17">
            <a:extLst>
              <a:ext uri="{FF2B5EF4-FFF2-40B4-BE49-F238E27FC236}">
                <a16:creationId xmlns:a16="http://schemas.microsoft.com/office/drawing/2014/main" id="{AB9BF8F6-CD69-A5CF-49A3-F767CF111AFD}"/>
              </a:ext>
            </a:extLst>
          </p:cNvPr>
          <p:cNvSpPr txBox="1"/>
          <p:nvPr/>
        </p:nvSpPr>
        <p:spPr>
          <a:xfrm>
            <a:off x="26226200" y="35138609"/>
            <a:ext cx="10751246"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cs typeface="Calibri"/>
              </a:rPr>
              <a:t>Ben Ward: </a:t>
            </a:r>
            <a:r>
              <a:rPr lang="en-US" sz="3600">
                <a:cs typeface="Calibri"/>
                <a:hlinkClick r:id="rId5"/>
              </a:rPr>
              <a:t>bward5@luc.edu</a:t>
            </a:r>
            <a:endParaRPr lang="en-US" sz="3600">
              <a:cs typeface="Calibri"/>
            </a:endParaRPr>
          </a:p>
          <a:p>
            <a:r>
              <a:rPr lang="en-US" sz="3600">
                <a:cs typeface="Calibri"/>
              </a:rPr>
              <a:t>Sarah </a:t>
            </a:r>
            <a:r>
              <a:rPr lang="en-US" sz="3600" err="1">
                <a:cs typeface="Calibri"/>
              </a:rPr>
              <a:t>Murczek</a:t>
            </a:r>
            <a:r>
              <a:rPr lang="en-US" sz="3600">
                <a:cs typeface="Calibri"/>
              </a:rPr>
              <a:t>: </a:t>
            </a:r>
            <a:r>
              <a:rPr lang="en-US" sz="3600">
                <a:cs typeface="Calibri"/>
                <a:hlinkClick r:id="rId6"/>
              </a:rPr>
              <a:t>smurczek@luc.edu</a:t>
            </a:r>
            <a:endParaRPr lang="en-US" sz="3600">
              <a:cs typeface="Calibri"/>
            </a:endParaRPr>
          </a:p>
          <a:p>
            <a:r>
              <a:rPr lang="en-US" sz="3600">
                <a:cs typeface="Calibri"/>
              </a:rPr>
              <a:t>Brian Cannon: </a:t>
            </a:r>
            <a:r>
              <a:rPr lang="en-US" sz="3600">
                <a:cs typeface="Calibri"/>
                <a:hlinkClick r:id="rId7"/>
              </a:rPr>
              <a:t>bcannon1@luc.edu</a:t>
            </a:r>
            <a:endParaRPr lang="en-US" sz="3600">
              <a:cs typeface="Calibri"/>
            </a:endParaRPr>
          </a:p>
          <a:p>
            <a:r>
              <a:rPr lang="en-US" sz="3600">
                <a:cs typeface="Calibri"/>
              </a:rPr>
              <a:t>Work is supported by NSF grant #1942776</a:t>
            </a:r>
          </a:p>
          <a:p>
            <a:endParaRPr lang="en-US" sz="4400">
              <a:cs typeface="Calibri"/>
            </a:endParaRPr>
          </a:p>
        </p:txBody>
      </p:sp>
      <p:grpSp>
        <p:nvGrpSpPr>
          <p:cNvPr id="51" name="Group 50">
            <a:extLst>
              <a:ext uri="{FF2B5EF4-FFF2-40B4-BE49-F238E27FC236}">
                <a16:creationId xmlns:a16="http://schemas.microsoft.com/office/drawing/2014/main" id="{97264245-4893-71A9-636E-F14E8E0CD30F}"/>
              </a:ext>
            </a:extLst>
          </p:cNvPr>
          <p:cNvGrpSpPr/>
          <p:nvPr/>
        </p:nvGrpSpPr>
        <p:grpSpPr>
          <a:xfrm>
            <a:off x="26207677" y="5697122"/>
            <a:ext cx="11356507" cy="12453341"/>
            <a:chOff x="10586889" y="27488211"/>
            <a:chExt cx="11356507" cy="12453341"/>
          </a:xfrm>
        </p:grpSpPr>
        <p:pic>
          <p:nvPicPr>
            <p:cNvPr id="9" name="Picture 9">
              <a:extLst>
                <a:ext uri="{FF2B5EF4-FFF2-40B4-BE49-F238E27FC236}">
                  <a16:creationId xmlns:a16="http://schemas.microsoft.com/office/drawing/2014/main" id="{249490EA-46AE-69B5-7632-BEC143357CA2}"/>
                </a:ext>
              </a:extLst>
            </p:cNvPr>
            <p:cNvPicPr>
              <a:picLocks noChangeAspect="1"/>
            </p:cNvPicPr>
            <p:nvPr/>
          </p:nvPicPr>
          <p:blipFill>
            <a:blip r:embed="rId8"/>
            <a:stretch>
              <a:fillRect/>
            </a:stretch>
          </p:blipFill>
          <p:spPr>
            <a:xfrm>
              <a:off x="10586889" y="27488211"/>
              <a:ext cx="5593887" cy="12453341"/>
            </a:xfrm>
            <a:prstGeom prst="rect">
              <a:avLst/>
            </a:prstGeom>
          </p:spPr>
        </p:pic>
        <p:pic>
          <p:nvPicPr>
            <p:cNvPr id="19" name="Picture 19" descr="Histogram&#10;&#10;Description automatically generated">
              <a:extLst>
                <a:ext uri="{FF2B5EF4-FFF2-40B4-BE49-F238E27FC236}">
                  <a16:creationId xmlns:a16="http://schemas.microsoft.com/office/drawing/2014/main" id="{04397B2A-6599-F6C8-4709-048DC8E17500}"/>
                </a:ext>
              </a:extLst>
            </p:cNvPr>
            <p:cNvPicPr>
              <a:picLocks noChangeAspect="1"/>
            </p:cNvPicPr>
            <p:nvPr/>
          </p:nvPicPr>
          <p:blipFill>
            <a:blip r:embed="rId9"/>
            <a:stretch>
              <a:fillRect/>
            </a:stretch>
          </p:blipFill>
          <p:spPr>
            <a:xfrm>
              <a:off x="16263284" y="27488386"/>
              <a:ext cx="5680112" cy="12389123"/>
            </a:xfrm>
            <a:prstGeom prst="rect">
              <a:avLst/>
            </a:prstGeom>
          </p:spPr>
        </p:pic>
      </p:grpSp>
      <p:sp>
        <p:nvSpPr>
          <p:cNvPr id="25" name="TextBox 24">
            <a:extLst>
              <a:ext uri="{FF2B5EF4-FFF2-40B4-BE49-F238E27FC236}">
                <a16:creationId xmlns:a16="http://schemas.microsoft.com/office/drawing/2014/main" id="{94307820-C33D-2053-0804-29C493F6EEC6}"/>
              </a:ext>
            </a:extLst>
          </p:cNvPr>
          <p:cNvSpPr txBox="1"/>
          <p:nvPr/>
        </p:nvSpPr>
        <p:spPr>
          <a:xfrm>
            <a:off x="1446602" y="20153789"/>
            <a:ext cx="1126264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cs typeface="Calibri"/>
              </a:rPr>
              <a:t>Design of Single-molecule FRET measurement of bend angle</a:t>
            </a:r>
          </a:p>
        </p:txBody>
      </p:sp>
      <p:sp>
        <p:nvSpPr>
          <p:cNvPr id="26" name="TextBox 25">
            <a:extLst>
              <a:ext uri="{FF2B5EF4-FFF2-40B4-BE49-F238E27FC236}">
                <a16:creationId xmlns:a16="http://schemas.microsoft.com/office/drawing/2014/main" id="{71C17A5F-E2FC-C821-E14D-E157D6FF6F1C}"/>
              </a:ext>
            </a:extLst>
          </p:cNvPr>
          <p:cNvSpPr txBox="1"/>
          <p:nvPr/>
        </p:nvSpPr>
        <p:spPr>
          <a:xfrm>
            <a:off x="1450077" y="22274416"/>
            <a:ext cx="10069153"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600">
                <a:ea typeface="+mn-lt"/>
                <a:cs typeface="+mn-lt"/>
              </a:rPr>
              <a:t>Florescence Resonance Energy Transfer (FRET) measures the distance between two dyes, Cy3 and Cy5, attached to each arm of a single DNA molecule through imaging. Analysis of the images gives the FRET efficiency as the number of photons emitted from Cy5 over the sum of the emissions from Cy5 and Cy3 over a 35 second interval. The expectation value from the FRET histogram determines the distance using equation 1. Equation 2 finds φ using the law of cosines, where d=distance from FRET analysis and a=3.4nm, the length of 10 base pair DNA strand. </a:t>
            </a:r>
            <a:endParaRPr lang="en-US" sz="3600"/>
          </a:p>
        </p:txBody>
      </p:sp>
      <p:sp>
        <p:nvSpPr>
          <p:cNvPr id="29" name="TextBox 28">
            <a:extLst>
              <a:ext uri="{FF2B5EF4-FFF2-40B4-BE49-F238E27FC236}">
                <a16:creationId xmlns:a16="http://schemas.microsoft.com/office/drawing/2014/main" id="{2FF0EA4F-6A7F-0ED2-6565-2C99F310DBE9}"/>
              </a:ext>
            </a:extLst>
          </p:cNvPr>
          <p:cNvSpPr txBox="1"/>
          <p:nvPr/>
        </p:nvSpPr>
        <p:spPr>
          <a:xfrm>
            <a:off x="12909478" y="12733976"/>
            <a:ext cx="1097199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cs typeface="Calibri"/>
              </a:rPr>
              <a:t>Coarse-grained modeling of DNA structures using </a:t>
            </a:r>
            <a:r>
              <a:rPr lang="en-US" sz="6000" b="1" err="1">
                <a:cs typeface="Calibri"/>
              </a:rPr>
              <a:t>oxDNA</a:t>
            </a:r>
          </a:p>
        </p:txBody>
      </p:sp>
      <p:sp>
        <p:nvSpPr>
          <p:cNvPr id="30" name="TextBox 29">
            <a:extLst>
              <a:ext uri="{FF2B5EF4-FFF2-40B4-BE49-F238E27FC236}">
                <a16:creationId xmlns:a16="http://schemas.microsoft.com/office/drawing/2014/main" id="{A96F88FB-A5CC-87EB-D5F5-A0ED6697D859}"/>
              </a:ext>
            </a:extLst>
          </p:cNvPr>
          <p:cNvSpPr txBox="1"/>
          <p:nvPr/>
        </p:nvSpPr>
        <p:spPr>
          <a:xfrm>
            <a:off x="12908733" y="26608290"/>
            <a:ext cx="12594045" cy="128342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600" dirty="0">
                <a:ea typeface="+mn-lt"/>
                <a:cs typeface="+mn-lt"/>
              </a:rPr>
              <a:t>The angle φ and distance d can be replicated by simulation analysis with structural topology from the </a:t>
            </a:r>
            <a:r>
              <a:rPr lang="en-US" sz="3600" dirty="0" err="1">
                <a:ea typeface="+mn-lt"/>
                <a:cs typeface="+mn-lt"/>
              </a:rPr>
              <a:t>OxDNA</a:t>
            </a:r>
            <a:r>
              <a:rPr lang="en-US" sz="3600" dirty="0">
                <a:ea typeface="+mn-lt"/>
                <a:cs typeface="+mn-lt"/>
              </a:rPr>
              <a:t> trajectory being comparable to angle distance distributions produced by analysis of imaging results (figure 6&amp;7), which are used to draw a connection to the replication behavior of DNA affected by TWJs with trinucleotide repeats. Moving forward, the work is interested in and focused on the connection of these geometric properties to </a:t>
            </a:r>
            <a:r>
              <a:rPr lang="en-US" sz="3600" dirty="0" err="1">
                <a:ea typeface="+mn-lt"/>
                <a:cs typeface="+mn-lt"/>
              </a:rPr>
              <a:t>intrastrand</a:t>
            </a:r>
            <a:r>
              <a:rPr lang="en-US" sz="3600" dirty="0">
                <a:ea typeface="+mn-lt"/>
                <a:cs typeface="+mn-lt"/>
              </a:rPr>
              <a:t> bond interactions and associated disease states.</a:t>
            </a:r>
          </a:p>
          <a:p>
            <a:pPr algn="just"/>
            <a:endParaRPr lang="en-US" sz="3600" dirty="0">
              <a:cs typeface="Calibri"/>
            </a:endParaRPr>
          </a:p>
          <a:p>
            <a:pPr algn="just"/>
            <a:r>
              <a:rPr lang="en-US" sz="3600" dirty="0">
                <a:cs typeface="Calibri"/>
              </a:rPr>
              <a:t>On the TWJs trinucleotide domain, bonding energy and frequency of the CAG interactions were accessed using computational methods. Due to the geometry created by different sizes of the CAG sequence, expected bonding behavior will vary with this paper interested in the amount and location of unbonded nucleotides on the mutated structure. These nucleotides accumulate in  </a:t>
            </a:r>
            <a:r>
              <a:rPr lang="en-US" sz="3600" dirty="0">
                <a:highlight>
                  <a:srgbClr val="FFFFFF"/>
                </a:highlight>
                <a:cs typeface="Calibri"/>
              </a:rPr>
              <a:t>(CAG)</a:t>
            </a:r>
            <a:r>
              <a:rPr lang="en-US" sz="3600" baseline="-25000" dirty="0">
                <a:cs typeface="Calibri"/>
              </a:rPr>
              <a:t>n</a:t>
            </a:r>
            <a:r>
              <a:rPr lang="en-US" sz="3600" dirty="0">
                <a:cs typeface="Calibri"/>
              </a:rPr>
              <a:t> amounts on either side of the trinucleotide repeat structure and on the endcap of the structure. </a:t>
            </a:r>
            <a:r>
              <a:rPr lang="en-US" sz="3600" dirty="0">
                <a:highlight>
                  <a:srgbClr val="FFFFFF"/>
                </a:highlight>
                <a:cs typeface="Calibri"/>
              </a:rPr>
              <a:t>(CAG)</a:t>
            </a:r>
            <a:r>
              <a:rPr lang="en-US" sz="3600" baseline="-25000" dirty="0">
                <a:cs typeface="Calibri"/>
              </a:rPr>
              <a:t>10</a:t>
            </a:r>
            <a:r>
              <a:rPr lang="en-US" sz="3600" dirty="0">
                <a:cs typeface="Calibri"/>
              </a:rPr>
              <a:t> and </a:t>
            </a:r>
            <a:r>
              <a:rPr lang="en-US" sz="3600" dirty="0">
                <a:highlight>
                  <a:srgbClr val="FFFFFF"/>
                </a:highlight>
                <a:cs typeface="Calibri"/>
              </a:rPr>
              <a:t>(CAG)</a:t>
            </a:r>
            <a:r>
              <a:rPr lang="en-US" sz="3600" baseline="-25000" dirty="0">
                <a:cs typeface="Calibri"/>
              </a:rPr>
              <a:t>5</a:t>
            </a:r>
            <a:r>
              <a:rPr lang="en-US" sz="3600" dirty="0">
                <a:cs typeface="Calibri"/>
              </a:rPr>
              <a:t> have different expected behavior for the accumulation of unbonded nucleotides with </a:t>
            </a:r>
            <a:r>
              <a:rPr lang="en-US" sz="3600" dirty="0">
                <a:highlight>
                  <a:srgbClr val="FFFFFF"/>
                </a:highlight>
                <a:cs typeface="Calibri"/>
              </a:rPr>
              <a:t>(CAG)</a:t>
            </a:r>
            <a:r>
              <a:rPr lang="en-US" sz="3600" baseline="-25000" dirty="0">
                <a:cs typeface="Calibri"/>
              </a:rPr>
              <a:t>5</a:t>
            </a:r>
            <a:r>
              <a:rPr lang="en-US" sz="3600" dirty="0">
                <a:cs typeface="Calibri"/>
              </a:rPr>
              <a:t> having no expected accumulation at the base (see figure 4), and </a:t>
            </a:r>
            <a:r>
              <a:rPr lang="en-US" sz="3600" dirty="0">
                <a:highlight>
                  <a:srgbClr val="FFFFFF"/>
                </a:highlight>
                <a:cs typeface="Calibri"/>
              </a:rPr>
              <a:t>(CAG)</a:t>
            </a:r>
            <a:r>
              <a:rPr lang="en-US" sz="3600" baseline="-25000" dirty="0">
                <a:cs typeface="Calibri"/>
              </a:rPr>
              <a:t>10</a:t>
            </a:r>
            <a:r>
              <a:rPr lang="en-US" sz="3600" dirty="0">
                <a:cs typeface="Calibri"/>
              </a:rPr>
              <a:t> having </a:t>
            </a:r>
            <a:r>
              <a:rPr lang="en-US" sz="3600" dirty="0">
                <a:highlight>
                  <a:srgbClr val="FFFFFF"/>
                </a:highlight>
                <a:cs typeface="Calibri"/>
              </a:rPr>
              <a:t>(CAG)</a:t>
            </a:r>
            <a:r>
              <a:rPr lang="en-US" sz="3600" baseline="-25000" dirty="0">
                <a:cs typeface="Calibri"/>
              </a:rPr>
              <a:t>1</a:t>
            </a:r>
            <a:r>
              <a:rPr lang="en-US" sz="3600" dirty="0">
                <a:cs typeface="Calibri"/>
              </a:rPr>
              <a:t> expected accumulation (figure 4).</a:t>
            </a:r>
          </a:p>
          <a:p>
            <a:pPr algn="just"/>
            <a:endParaRPr lang="en-US" sz="3600">
              <a:cs typeface="Calibri"/>
            </a:endParaRPr>
          </a:p>
          <a:p>
            <a:pPr algn="just"/>
            <a:endParaRPr lang="en-US" sz="3600">
              <a:cs typeface="Calibri"/>
            </a:endParaRPr>
          </a:p>
        </p:txBody>
      </p:sp>
      <p:grpSp>
        <p:nvGrpSpPr>
          <p:cNvPr id="27" name="Group 26">
            <a:extLst>
              <a:ext uri="{FF2B5EF4-FFF2-40B4-BE49-F238E27FC236}">
                <a16:creationId xmlns:a16="http://schemas.microsoft.com/office/drawing/2014/main" id="{28D2FDB8-57DC-C8BD-4C2A-7D9855A22BF0}"/>
              </a:ext>
            </a:extLst>
          </p:cNvPr>
          <p:cNvGrpSpPr/>
          <p:nvPr/>
        </p:nvGrpSpPr>
        <p:grpSpPr>
          <a:xfrm>
            <a:off x="2230091" y="28697330"/>
            <a:ext cx="9528523" cy="8596577"/>
            <a:chOff x="2017223" y="29074471"/>
            <a:chExt cx="9298784" cy="8405128"/>
          </a:xfrm>
        </p:grpSpPr>
        <p:pic>
          <p:nvPicPr>
            <p:cNvPr id="15" name="Picture 19" descr="Diagram&#10;&#10;Description automatically generated">
              <a:extLst>
                <a:ext uri="{FF2B5EF4-FFF2-40B4-BE49-F238E27FC236}">
                  <a16:creationId xmlns:a16="http://schemas.microsoft.com/office/drawing/2014/main" id="{CDBEBB0C-F4A2-CD80-2DC7-062667CC5EA9}"/>
                </a:ext>
              </a:extLst>
            </p:cNvPr>
            <p:cNvPicPr>
              <a:picLocks noChangeAspect="1"/>
            </p:cNvPicPr>
            <p:nvPr/>
          </p:nvPicPr>
          <p:blipFill>
            <a:blip r:embed="rId10"/>
            <a:stretch>
              <a:fillRect/>
            </a:stretch>
          </p:blipFill>
          <p:spPr>
            <a:xfrm>
              <a:off x="2786156" y="29074471"/>
              <a:ext cx="6225315" cy="4071123"/>
            </a:xfrm>
            <a:prstGeom prst="rect">
              <a:avLst/>
            </a:prstGeom>
          </p:spPr>
        </p:pic>
        <p:pic>
          <p:nvPicPr>
            <p:cNvPr id="20" name="Picture 20">
              <a:extLst>
                <a:ext uri="{FF2B5EF4-FFF2-40B4-BE49-F238E27FC236}">
                  <a16:creationId xmlns:a16="http://schemas.microsoft.com/office/drawing/2014/main" id="{E3094EF1-DB45-0F3F-EE6C-BB2372D91D3D}"/>
                </a:ext>
              </a:extLst>
            </p:cNvPr>
            <p:cNvPicPr>
              <a:picLocks noChangeAspect="1"/>
            </p:cNvPicPr>
            <p:nvPr/>
          </p:nvPicPr>
          <p:blipFill>
            <a:blip r:embed="rId11"/>
            <a:stretch>
              <a:fillRect/>
            </a:stretch>
          </p:blipFill>
          <p:spPr>
            <a:xfrm>
              <a:off x="2017223" y="34347468"/>
              <a:ext cx="9298784" cy="1668558"/>
            </a:xfrm>
            <a:prstGeom prst="rect">
              <a:avLst/>
            </a:prstGeom>
          </p:spPr>
        </p:pic>
        <p:pic>
          <p:nvPicPr>
            <p:cNvPr id="21" name="Picture 21">
              <a:extLst>
                <a:ext uri="{FF2B5EF4-FFF2-40B4-BE49-F238E27FC236}">
                  <a16:creationId xmlns:a16="http://schemas.microsoft.com/office/drawing/2014/main" id="{CA929CE6-4D6B-B646-726C-96B2719D436A}"/>
                </a:ext>
              </a:extLst>
            </p:cNvPr>
            <p:cNvPicPr>
              <a:picLocks noChangeAspect="1"/>
            </p:cNvPicPr>
            <p:nvPr/>
          </p:nvPicPr>
          <p:blipFill>
            <a:blip r:embed="rId12"/>
            <a:stretch>
              <a:fillRect/>
            </a:stretch>
          </p:blipFill>
          <p:spPr>
            <a:xfrm>
              <a:off x="2202572" y="36019748"/>
              <a:ext cx="7386739" cy="1459851"/>
            </a:xfrm>
            <a:prstGeom prst="rect">
              <a:avLst/>
            </a:prstGeom>
          </p:spPr>
        </p:pic>
        <p:sp>
          <p:nvSpPr>
            <p:cNvPr id="28" name="TextBox 26">
              <a:extLst>
                <a:ext uri="{FF2B5EF4-FFF2-40B4-BE49-F238E27FC236}">
                  <a16:creationId xmlns:a16="http://schemas.microsoft.com/office/drawing/2014/main" id="{6C659AC9-6E0A-0893-3863-B3BB46DE4F1E}"/>
                </a:ext>
              </a:extLst>
            </p:cNvPr>
            <p:cNvSpPr txBox="1"/>
            <p:nvPr/>
          </p:nvSpPr>
          <p:spPr>
            <a:xfrm>
              <a:off x="2192098" y="33379246"/>
              <a:ext cx="897898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cs typeface="Calibri"/>
                </a:rPr>
                <a:t>Figure 1: FRET Imaging diagram</a:t>
              </a:r>
              <a:endParaRPr lang="en-US" sz="4000" err="1"/>
            </a:p>
          </p:txBody>
        </p:sp>
        <p:sp>
          <p:nvSpPr>
            <p:cNvPr id="31" name="TextBox 30">
              <a:extLst>
                <a:ext uri="{FF2B5EF4-FFF2-40B4-BE49-F238E27FC236}">
                  <a16:creationId xmlns:a16="http://schemas.microsoft.com/office/drawing/2014/main" id="{C3810460-4560-267C-2255-9C2BA907AFFD}"/>
                </a:ext>
              </a:extLst>
            </p:cNvPr>
            <p:cNvSpPr txBox="1"/>
            <p:nvPr/>
          </p:nvSpPr>
          <p:spPr>
            <a:xfrm>
              <a:off x="9591627" y="34767257"/>
              <a:ext cx="1435872" cy="8848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150">
                  <a:latin typeface="Cambria"/>
                  <a:ea typeface="Cambria"/>
                  <a:cs typeface="Calibri"/>
                </a:rPr>
                <a:t>(1)</a:t>
              </a:r>
              <a:endParaRPr lang="en-US">
                <a:latin typeface="Cambria"/>
                <a:ea typeface="Cambria"/>
              </a:endParaRPr>
            </a:p>
          </p:txBody>
        </p:sp>
        <p:sp>
          <p:nvSpPr>
            <p:cNvPr id="32" name="TextBox 31">
              <a:extLst>
                <a:ext uri="{FF2B5EF4-FFF2-40B4-BE49-F238E27FC236}">
                  <a16:creationId xmlns:a16="http://schemas.microsoft.com/office/drawing/2014/main" id="{064C638C-3DB8-EAC8-BC75-C9444C2B29F3}"/>
                </a:ext>
              </a:extLst>
            </p:cNvPr>
            <p:cNvSpPr txBox="1"/>
            <p:nvPr/>
          </p:nvSpPr>
          <p:spPr>
            <a:xfrm>
              <a:off x="9591626" y="36298853"/>
              <a:ext cx="1435872" cy="8848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150">
                  <a:latin typeface="Cambria"/>
                  <a:ea typeface="Cambria"/>
                  <a:cs typeface="Calibri"/>
                </a:rPr>
                <a:t>(2)</a:t>
              </a:r>
              <a:endParaRPr lang="en-US">
                <a:latin typeface="Cambria"/>
                <a:ea typeface="Cambria"/>
              </a:endParaRPr>
            </a:p>
          </p:txBody>
        </p:sp>
      </p:grpSp>
      <p:sp>
        <p:nvSpPr>
          <p:cNvPr id="33" name="TextBox 32">
            <a:extLst>
              <a:ext uri="{FF2B5EF4-FFF2-40B4-BE49-F238E27FC236}">
                <a16:creationId xmlns:a16="http://schemas.microsoft.com/office/drawing/2014/main" id="{EA588C9B-CA51-319D-90FE-A81FE6B7AE87}"/>
              </a:ext>
            </a:extLst>
          </p:cNvPr>
          <p:cNvSpPr txBox="1"/>
          <p:nvPr/>
        </p:nvSpPr>
        <p:spPr>
          <a:xfrm>
            <a:off x="26203040" y="4516471"/>
            <a:ext cx="1009569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err="1">
                <a:cs typeface="Calibri"/>
              </a:rPr>
              <a:t>OxDNA</a:t>
            </a:r>
            <a:r>
              <a:rPr lang="en-US" sz="6000" b="1">
                <a:cs typeface="Calibri"/>
              </a:rPr>
              <a:t> Analysis of Structure </a:t>
            </a:r>
          </a:p>
        </p:txBody>
      </p:sp>
      <p:sp>
        <p:nvSpPr>
          <p:cNvPr id="34" name="TextBox 33">
            <a:extLst>
              <a:ext uri="{FF2B5EF4-FFF2-40B4-BE49-F238E27FC236}">
                <a16:creationId xmlns:a16="http://schemas.microsoft.com/office/drawing/2014/main" id="{EECFEEB1-0FCE-70CB-822D-48B679A3060C}"/>
              </a:ext>
            </a:extLst>
          </p:cNvPr>
          <p:cNvSpPr txBox="1"/>
          <p:nvPr/>
        </p:nvSpPr>
        <p:spPr>
          <a:xfrm>
            <a:off x="26302730" y="21597767"/>
            <a:ext cx="10460496"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600" dirty="0">
                <a:ea typeface="+mn-lt"/>
                <a:cs typeface="+mn-lt"/>
              </a:rPr>
              <a:t>Bond formation can be conveniently summarized by a heat map to allow immediate interpretation of behavior. The following bonding maps from </a:t>
            </a:r>
            <a:r>
              <a:rPr lang="en-US" sz="3600" dirty="0" err="1">
                <a:ea typeface="+mn-lt"/>
                <a:cs typeface="+mn-lt"/>
              </a:rPr>
              <a:t>oxDNA</a:t>
            </a:r>
            <a:r>
              <a:rPr lang="en-US" sz="3600" dirty="0">
                <a:ea typeface="+mn-lt"/>
                <a:cs typeface="+mn-lt"/>
              </a:rPr>
              <a:t> analysis (figure 8) and theory (figure 4) show the simulation appears to fail to closely cohere with theory. </a:t>
            </a:r>
            <a:r>
              <a:rPr lang="en-US" sz="3600" dirty="0">
                <a:highlight>
                  <a:srgbClr val="FFFFFF"/>
                </a:highlight>
                <a:ea typeface="+mn-lt"/>
                <a:cs typeface="+mn-lt"/>
              </a:rPr>
              <a:t>(CAG)</a:t>
            </a:r>
            <a:r>
              <a:rPr lang="en-US" sz="3600" baseline="-25000" dirty="0">
                <a:ea typeface="+mn-lt"/>
                <a:cs typeface="+mn-lt"/>
              </a:rPr>
              <a:t>5</a:t>
            </a:r>
            <a:r>
              <a:rPr lang="en-US" sz="3600" dirty="0">
                <a:ea typeface="+mn-lt"/>
                <a:cs typeface="+mn-lt"/>
              </a:rPr>
              <a:t> has unstable bonding and rapidly transitions between states with accumulation and without, while </a:t>
            </a:r>
            <a:r>
              <a:rPr lang="en-US" sz="3600" dirty="0">
                <a:highlight>
                  <a:srgbClr val="FFFFFF"/>
                </a:highlight>
                <a:ea typeface="+mn-lt"/>
                <a:cs typeface="+mn-lt"/>
              </a:rPr>
              <a:t>(CAG)</a:t>
            </a:r>
            <a:r>
              <a:rPr lang="en-US" sz="3600" baseline="-25000" dirty="0">
                <a:ea typeface="+mn-lt"/>
                <a:cs typeface="+mn-lt"/>
              </a:rPr>
              <a:t>10</a:t>
            </a:r>
            <a:r>
              <a:rPr lang="en-US" sz="3600" dirty="0">
                <a:ea typeface="+mn-lt"/>
                <a:cs typeface="+mn-lt"/>
              </a:rPr>
              <a:t> appears more stable with consistent accumulation on one side. </a:t>
            </a:r>
            <a:r>
              <a:rPr lang="en-US" sz="3600" dirty="0">
                <a:highlight>
                  <a:srgbClr val="FFFFFF"/>
                </a:highlight>
                <a:ea typeface="+mn-lt"/>
                <a:cs typeface="+mn-lt"/>
              </a:rPr>
              <a:t>(CAG)</a:t>
            </a:r>
            <a:r>
              <a:rPr lang="en-US" sz="3600" baseline="-25000" dirty="0">
                <a:ea typeface="+mn-lt"/>
                <a:cs typeface="+mn-lt"/>
              </a:rPr>
              <a:t>10</a:t>
            </a:r>
            <a:r>
              <a:rPr lang="en-US" sz="3600" dirty="0">
                <a:ea typeface="+mn-lt"/>
                <a:cs typeface="+mn-lt"/>
              </a:rPr>
              <a:t> will experience dominant accumulation on the other side and other topologies, but it has not in this evolution. </a:t>
            </a:r>
            <a:endParaRPr lang="en-US" sz="3600">
              <a:cs typeface="Calibri"/>
            </a:endParaRPr>
          </a:p>
          <a:p>
            <a:pPr algn="l"/>
            <a:endParaRPr lang="en-US" sz="3600">
              <a:cs typeface="Calibri"/>
            </a:endParaRPr>
          </a:p>
        </p:txBody>
      </p:sp>
      <p:sp>
        <p:nvSpPr>
          <p:cNvPr id="38" name="TextBox 37">
            <a:extLst>
              <a:ext uri="{FF2B5EF4-FFF2-40B4-BE49-F238E27FC236}">
                <a16:creationId xmlns:a16="http://schemas.microsoft.com/office/drawing/2014/main" id="{FD67FC35-0FC6-3286-22E4-9F2BC32E0276}"/>
              </a:ext>
            </a:extLst>
          </p:cNvPr>
          <p:cNvSpPr txBox="1"/>
          <p:nvPr/>
        </p:nvSpPr>
        <p:spPr>
          <a:xfrm>
            <a:off x="26326146" y="32704091"/>
            <a:ext cx="1044148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Figure 8:  Bonding on the trinucleotide domain for </a:t>
            </a:r>
            <a:r>
              <a:rPr lang="en-US" sz="3600" dirty="0">
                <a:highlight>
                  <a:srgbClr val="FFFFFF"/>
                </a:highlight>
              </a:rPr>
              <a:t>(CAG)</a:t>
            </a:r>
            <a:r>
              <a:rPr lang="en-US" sz="3600" baseline="-25000" dirty="0"/>
              <a:t>5</a:t>
            </a:r>
            <a:r>
              <a:rPr lang="en-US" sz="3600" dirty="0"/>
              <a:t>  &amp; </a:t>
            </a:r>
            <a:r>
              <a:rPr lang="en-US" sz="3600" dirty="0">
                <a:highlight>
                  <a:srgbClr val="FFFFFF"/>
                </a:highlight>
              </a:rPr>
              <a:t>(CAG)</a:t>
            </a:r>
            <a:r>
              <a:rPr lang="en-US" sz="3600" baseline="-25000" dirty="0"/>
              <a:t>10</a:t>
            </a:r>
            <a:r>
              <a:rPr lang="en-US" sz="3600" dirty="0"/>
              <a:t>.</a:t>
            </a:r>
            <a:endParaRPr lang="en-US" sz="2400" baseline="-25000" dirty="0">
              <a:cs typeface="Calibri"/>
            </a:endParaRPr>
          </a:p>
        </p:txBody>
      </p:sp>
      <p:grpSp>
        <p:nvGrpSpPr>
          <p:cNvPr id="52" name="Group 51">
            <a:extLst>
              <a:ext uri="{FF2B5EF4-FFF2-40B4-BE49-F238E27FC236}">
                <a16:creationId xmlns:a16="http://schemas.microsoft.com/office/drawing/2014/main" id="{11455BB8-E5D3-5E86-5FF7-7731058F5D3A}"/>
              </a:ext>
            </a:extLst>
          </p:cNvPr>
          <p:cNvGrpSpPr/>
          <p:nvPr/>
        </p:nvGrpSpPr>
        <p:grpSpPr>
          <a:xfrm>
            <a:off x="12868433" y="19213409"/>
            <a:ext cx="13317394" cy="7868176"/>
            <a:chOff x="12932258" y="18856974"/>
            <a:chExt cx="13304756" cy="7644418"/>
          </a:xfrm>
        </p:grpSpPr>
        <p:grpSp>
          <p:nvGrpSpPr>
            <p:cNvPr id="49" name="Group 48">
              <a:extLst>
                <a:ext uri="{FF2B5EF4-FFF2-40B4-BE49-F238E27FC236}">
                  <a16:creationId xmlns:a16="http://schemas.microsoft.com/office/drawing/2014/main" id="{4EC3F9A9-D1ED-1A64-D435-505ACB9D4B58}"/>
                </a:ext>
              </a:extLst>
            </p:cNvPr>
            <p:cNvGrpSpPr/>
            <p:nvPr/>
          </p:nvGrpSpPr>
          <p:grpSpPr>
            <a:xfrm>
              <a:off x="17932533" y="18856974"/>
              <a:ext cx="8304481" cy="5669550"/>
              <a:chOff x="13633327" y="17523771"/>
              <a:chExt cx="8120428" cy="5146494"/>
            </a:xfrm>
          </p:grpSpPr>
          <p:pic>
            <p:nvPicPr>
              <p:cNvPr id="11" name="Picture 11" descr="A picture containing graphical user interface&#10;&#10;Description automatically generated">
                <a:extLst>
                  <a:ext uri="{FF2B5EF4-FFF2-40B4-BE49-F238E27FC236}">
                    <a16:creationId xmlns:a16="http://schemas.microsoft.com/office/drawing/2014/main" id="{EA9317A6-A76C-2AAE-9F73-C906758EF27A}"/>
                  </a:ext>
                </a:extLst>
              </p:cNvPr>
              <p:cNvPicPr>
                <a:picLocks noChangeAspect="1"/>
              </p:cNvPicPr>
              <p:nvPr/>
            </p:nvPicPr>
            <p:blipFill rotWithShape="1">
              <a:blip r:embed="rId13"/>
              <a:srcRect l="36203" t="28682" r="22517" b="3876"/>
              <a:stretch/>
            </p:blipFill>
            <p:spPr>
              <a:xfrm>
                <a:off x="17892091" y="18333650"/>
                <a:ext cx="3861664" cy="3606991"/>
              </a:xfrm>
              <a:prstGeom prst="rect">
                <a:avLst/>
              </a:prstGeom>
            </p:spPr>
          </p:pic>
          <p:pic>
            <p:nvPicPr>
              <p:cNvPr id="12" name="Picture 12" descr="Graphical user interface, application&#10;&#10;Description automatically generated">
                <a:extLst>
                  <a:ext uri="{FF2B5EF4-FFF2-40B4-BE49-F238E27FC236}">
                    <a16:creationId xmlns:a16="http://schemas.microsoft.com/office/drawing/2014/main" id="{1EE58C9F-FE49-7E1B-21C2-4C41C4CF59F5}"/>
                  </a:ext>
                </a:extLst>
              </p:cNvPr>
              <p:cNvPicPr>
                <a:picLocks noChangeAspect="1"/>
              </p:cNvPicPr>
              <p:nvPr/>
            </p:nvPicPr>
            <p:blipFill rotWithShape="1">
              <a:blip r:embed="rId14"/>
              <a:srcRect l="4714" t="28235" r="337" b="13176"/>
              <a:stretch/>
            </p:blipFill>
            <p:spPr>
              <a:xfrm>
                <a:off x="13633405" y="19336178"/>
                <a:ext cx="4773262" cy="1829325"/>
              </a:xfrm>
              <a:prstGeom prst="rect">
                <a:avLst/>
              </a:prstGeom>
            </p:spPr>
          </p:pic>
          <p:pic>
            <p:nvPicPr>
              <p:cNvPr id="13" name="Picture 13" descr="Graphical user interface, arrow&#10;&#10;Description automatically generated">
                <a:extLst>
                  <a:ext uri="{FF2B5EF4-FFF2-40B4-BE49-F238E27FC236}">
                    <a16:creationId xmlns:a16="http://schemas.microsoft.com/office/drawing/2014/main" id="{0EB3B9D8-73DC-CE11-FB8D-6C05904F926B}"/>
                  </a:ext>
                </a:extLst>
              </p:cNvPr>
              <p:cNvPicPr>
                <a:picLocks noChangeAspect="1"/>
              </p:cNvPicPr>
              <p:nvPr/>
            </p:nvPicPr>
            <p:blipFill rotWithShape="1">
              <a:blip r:embed="rId15"/>
              <a:srcRect l="13547" t="29915" r="10099" b="11966"/>
              <a:stretch/>
            </p:blipFill>
            <p:spPr>
              <a:xfrm>
                <a:off x="13633327" y="17523771"/>
                <a:ext cx="4546082" cy="1806290"/>
              </a:xfrm>
              <a:prstGeom prst="rect">
                <a:avLst/>
              </a:prstGeom>
            </p:spPr>
          </p:pic>
          <p:pic>
            <p:nvPicPr>
              <p:cNvPr id="14" name="Picture 14" descr="Graphical user interface&#10;&#10;Description automatically generated">
                <a:extLst>
                  <a:ext uri="{FF2B5EF4-FFF2-40B4-BE49-F238E27FC236}">
                    <a16:creationId xmlns:a16="http://schemas.microsoft.com/office/drawing/2014/main" id="{78FFA252-2104-0415-8182-AA648AA2C18F}"/>
                  </a:ext>
                </a:extLst>
              </p:cNvPr>
              <p:cNvPicPr>
                <a:picLocks noChangeAspect="1"/>
              </p:cNvPicPr>
              <p:nvPr/>
            </p:nvPicPr>
            <p:blipFill rotWithShape="1">
              <a:blip r:embed="rId16"/>
              <a:srcRect l="2976" t="33161" r="5952" b="18860"/>
              <a:stretch/>
            </p:blipFill>
            <p:spPr>
              <a:xfrm>
                <a:off x="13633402" y="21186773"/>
                <a:ext cx="4773814" cy="1483492"/>
              </a:xfrm>
              <a:prstGeom prst="rect">
                <a:avLst/>
              </a:prstGeom>
            </p:spPr>
          </p:pic>
        </p:grpSp>
        <p:grpSp>
          <p:nvGrpSpPr>
            <p:cNvPr id="50" name="Group 49">
              <a:extLst>
                <a:ext uri="{FF2B5EF4-FFF2-40B4-BE49-F238E27FC236}">
                  <a16:creationId xmlns:a16="http://schemas.microsoft.com/office/drawing/2014/main" id="{DD614459-87AA-1071-DAA8-9481DD835562}"/>
                </a:ext>
              </a:extLst>
            </p:cNvPr>
            <p:cNvGrpSpPr/>
            <p:nvPr/>
          </p:nvGrpSpPr>
          <p:grpSpPr>
            <a:xfrm>
              <a:off x="12932258" y="19563579"/>
              <a:ext cx="13221016" cy="6937813"/>
              <a:chOff x="23960782" y="28932600"/>
              <a:chExt cx="14168466" cy="7566956"/>
            </a:xfrm>
          </p:grpSpPr>
          <p:pic>
            <p:nvPicPr>
              <p:cNvPr id="22" name="Picture 22" descr="Table&#10;&#10;Description automatically generated">
                <a:extLst>
                  <a:ext uri="{FF2B5EF4-FFF2-40B4-BE49-F238E27FC236}">
                    <a16:creationId xmlns:a16="http://schemas.microsoft.com/office/drawing/2014/main" id="{FE4EDD63-66BE-1DBA-FFE8-091E3A8E3D66}"/>
                  </a:ext>
                </a:extLst>
              </p:cNvPr>
              <p:cNvPicPr>
                <a:picLocks noChangeAspect="1"/>
              </p:cNvPicPr>
              <p:nvPr/>
            </p:nvPicPr>
            <p:blipFill>
              <a:blip r:embed="rId17"/>
              <a:stretch>
                <a:fillRect/>
              </a:stretch>
            </p:blipFill>
            <p:spPr>
              <a:xfrm>
                <a:off x="27307563" y="28932600"/>
                <a:ext cx="1908228" cy="5524569"/>
              </a:xfrm>
              <a:prstGeom prst="rect">
                <a:avLst/>
              </a:prstGeom>
            </p:spPr>
          </p:pic>
          <p:pic>
            <p:nvPicPr>
              <p:cNvPr id="23" name="Picture 23" descr="Table&#10;&#10;Description automatically generated">
                <a:extLst>
                  <a:ext uri="{FF2B5EF4-FFF2-40B4-BE49-F238E27FC236}">
                    <a16:creationId xmlns:a16="http://schemas.microsoft.com/office/drawing/2014/main" id="{00A40A5F-2065-80F8-8021-D78525C7B5A3}"/>
                  </a:ext>
                </a:extLst>
              </p:cNvPr>
              <p:cNvPicPr>
                <a:picLocks noChangeAspect="1"/>
              </p:cNvPicPr>
              <p:nvPr/>
            </p:nvPicPr>
            <p:blipFill>
              <a:blip r:embed="rId18"/>
              <a:stretch>
                <a:fillRect/>
              </a:stretch>
            </p:blipFill>
            <p:spPr>
              <a:xfrm>
                <a:off x="25122154" y="28947213"/>
                <a:ext cx="1946328" cy="5324066"/>
              </a:xfrm>
              <a:prstGeom prst="rect">
                <a:avLst/>
              </a:prstGeom>
            </p:spPr>
          </p:pic>
          <p:sp>
            <p:nvSpPr>
              <p:cNvPr id="39" name="TextBox 38">
                <a:extLst>
                  <a:ext uri="{FF2B5EF4-FFF2-40B4-BE49-F238E27FC236}">
                    <a16:creationId xmlns:a16="http://schemas.microsoft.com/office/drawing/2014/main" id="{2F33F4CB-44EB-368E-5D09-F098A2AE61E1}"/>
                  </a:ext>
                </a:extLst>
              </p:cNvPr>
              <p:cNvSpPr txBox="1"/>
              <p:nvPr/>
            </p:nvSpPr>
            <p:spPr>
              <a:xfrm>
                <a:off x="23960782" y="34565918"/>
                <a:ext cx="14168466" cy="19336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Figure 4&amp;5: CAG repeat bonding theory  for </a:t>
                </a:r>
                <a:r>
                  <a:rPr lang="en-US" sz="3600" dirty="0">
                    <a:highlight>
                      <a:srgbClr val="FFFFFF"/>
                    </a:highlight>
                    <a:cs typeface="Calibri"/>
                  </a:rPr>
                  <a:t>(CAG)</a:t>
                </a:r>
                <a:r>
                  <a:rPr lang="en-US" sz="3600" baseline="-25000" dirty="0">
                    <a:cs typeface="Calibri"/>
                  </a:rPr>
                  <a:t>5</a:t>
                </a:r>
                <a:r>
                  <a:rPr lang="en-US" sz="3600" dirty="0">
                    <a:cs typeface="Calibri"/>
                  </a:rPr>
                  <a:t>  &amp; </a:t>
                </a:r>
                <a:r>
                  <a:rPr lang="en-US" sz="3600" dirty="0">
                    <a:highlight>
                      <a:srgbClr val="FFFFFF"/>
                    </a:highlight>
                    <a:cs typeface="Calibri"/>
                  </a:rPr>
                  <a:t>(CAG)</a:t>
                </a:r>
                <a:r>
                  <a:rPr lang="en-US" sz="3600" baseline="-25000" dirty="0">
                    <a:cs typeface="Calibri"/>
                  </a:rPr>
                  <a:t>10</a:t>
                </a:r>
                <a:r>
                  <a:rPr lang="en-US" sz="3600" dirty="0">
                    <a:cs typeface="Calibri"/>
                  </a:rPr>
                  <a:t>. Conformations of </a:t>
                </a:r>
                <a:r>
                  <a:rPr lang="en-US" sz="3600" dirty="0">
                    <a:highlight>
                      <a:srgbClr val="FFFFFF"/>
                    </a:highlight>
                    <a:cs typeface="Calibri"/>
                  </a:rPr>
                  <a:t>(CAG)</a:t>
                </a:r>
                <a:r>
                  <a:rPr lang="en-US" sz="3600" baseline="-25000" dirty="0">
                    <a:cs typeface="Calibri"/>
                  </a:rPr>
                  <a:t>10</a:t>
                </a:r>
                <a:r>
                  <a:rPr lang="en-US" sz="3600" dirty="0">
                    <a:cs typeface="Calibri"/>
                  </a:rPr>
                  <a:t> and one of </a:t>
                </a:r>
                <a:r>
                  <a:rPr lang="en-US" sz="3600" dirty="0">
                    <a:highlight>
                      <a:srgbClr val="FFFFFF"/>
                    </a:highlight>
                    <a:cs typeface="Calibri"/>
                  </a:rPr>
                  <a:t>(CAG)</a:t>
                </a:r>
                <a:r>
                  <a:rPr lang="en-US" sz="3600" baseline="-25000" dirty="0">
                    <a:cs typeface="Calibri"/>
                  </a:rPr>
                  <a:t>5</a:t>
                </a:r>
                <a:r>
                  <a:rPr lang="en-US" sz="3600" dirty="0">
                    <a:cs typeface="Calibri"/>
                  </a:rPr>
                  <a:t> </a:t>
                </a:r>
                <a:r>
                  <a:rPr lang="en-US" sz="3600" dirty="0" err="1">
                    <a:cs typeface="Calibri"/>
                  </a:rPr>
                  <a:t>oxDNA</a:t>
                </a:r>
                <a:r>
                  <a:rPr lang="en-US" sz="3600" dirty="0">
                    <a:cs typeface="Calibri"/>
                  </a:rPr>
                  <a:t>.</a:t>
                </a:r>
              </a:p>
              <a:p>
                <a:endParaRPr lang="en-US" sz="4000">
                  <a:cs typeface="Calibri"/>
                </a:endParaRPr>
              </a:p>
            </p:txBody>
          </p:sp>
          <p:pic>
            <p:nvPicPr>
              <p:cNvPr id="41" name="Picture 41" descr="A picture containing text, black, sign&#10;&#10;Description automatically generated">
                <a:extLst>
                  <a:ext uri="{FF2B5EF4-FFF2-40B4-BE49-F238E27FC236}">
                    <a16:creationId xmlns:a16="http://schemas.microsoft.com/office/drawing/2014/main" id="{7B4BA12C-56B5-F4F1-A30D-FFC8A06BBBCE}"/>
                  </a:ext>
                </a:extLst>
              </p:cNvPr>
              <p:cNvPicPr>
                <a:picLocks noChangeAspect="1"/>
              </p:cNvPicPr>
              <p:nvPr/>
            </p:nvPicPr>
            <p:blipFill>
              <a:blip r:embed="rId19"/>
              <a:stretch>
                <a:fillRect/>
              </a:stretch>
            </p:blipFill>
            <p:spPr>
              <a:xfrm>
                <a:off x="24027041" y="29745071"/>
                <a:ext cx="1261658" cy="3068801"/>
              </a:xfrm>
              <a:prstGeom prst="rect">
                <a:avLst/>
              </a:prstGeom>
            </p:spPr>
          </p:pic>
        </p:grpSp>
      </p:grpSp>
      <p:sp>
        <p:nvSpPr>
          <p:cNvPr id="40" name="TextBox 39">
            <a:extLst>
              <a:ext uri="{FF2B5EF4-FFF2-40B4-BE49-F238E27FC236}">
                <a16:creationId xmlns:a16="http://schemas.microsoft.com/office/drawing/2014/main" id="{592E26C2-750B-C206-F928-C0E0E10BB187}"/>
              </a:ext>
            </a:extLst>
          </p:cNvPr>
          <p:cNvSpPr txBox="1"/>
          <p:nvPr/>
        </p:nvSpPr>
        <p:spPr>
          <a:xfrm>
            <a:off x="12921417" y="4542266"/>
            <a:ext cx="930445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err="1">
                <a:cs typeface="Calibri" panose="020F0502020204030204"/>
              </a:rPr>
              <a:t>smFRET</a:t>
            </a:r>
            <a:r>
              <a:rPr lang="en-US" sz="6000" b="1">
                <a:cs typeface="Calibri" panose="020F0502020204030204"/>
              </a:rPr>
              <a:t> Results for φ </a:t>
            </a:r>
          </a:p>
        </p:txBody>
      </p:sp>
      <p:pic>
        <p:nvPicPr>
          <p:cNvPr id="43" name="Picture 43" descr="Chart, histogram, scatter chart&#10;&#10;Description automatically generated">
            <a:extLst>
              <a:ext uri="{FF2B5EF4-FFF2-40B4-BE49-F238E27FC236}">
                <a16:creationId xmlns:a16="http://schemas.microsoft.com/office/drawing/2014/main" id="{F0220313-82B3-189F-4BAF-C1750D36A8AB}"/>
              </a:ext>
            </a:extLst>
          </p:cNvPr>
          <p:cNvPicPr>
            <a:picLocks noChangeAspect="1"/>
          </p:cNvPicPr>
          <p:nvPr/>
        </p:nvPicPr>
        <p:blipFill>
          <a:blip r:embed="rId20"/>
          <a:stretch>
            <a:fillRect/>
          </a:stretch>
        </p:blipFill>
        <p:spPr>
          <a:xfrm>
            <a:off x="12422922" y="5703082"/>
            <a:ext cx="13206086" cy="6408239"/>
          </a:xfrm>
          <a:prstGeom prst="rect">
            <a:avLst/>
          </a:prstGeom>
        </p:spPr>
      </p:pic>
      <p:sp>
        <p:nvSpPr>
          <p:cNvPr id="47" name="TextBox 46">
            <a:extLst>
              <a:ext uri="{FF2B5EF4-FFF2-40B4-BE49-F238E27FC236}">
                <a16:creationId xmlns:a16="http://schemas.microsoft.com/office/drawing/2014/main" id="{EB354BA9-3B1A-D515-D2D7-1F79B5EEDCD2}"/>
              </a:ext>
            </a:extLst>
          </p:cNvPr>
          <p:cNvSpPr txBox="1"/>
          <p:nvPr/>
        </p:nvSpPr>
        <p:spPr>
          <a:xfrm>
            <a:off x="12907690" y="14826958"/>
            <a:ext cx="1244191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600" dirty="0" err="1">
                <a:highlight>
                  <a:srgbClr val="FFFFFF"/>
                </a:highlight>
              </a:rPr>
              <a:t>OxDNA</a:t>
            </a:r>
            <a:r>
              <a:rPr lang="en-US" sz="3600" dirty="0">
                <a:highlight>
                  <a:srgbClr val="FFFFFF"/>
                </a:highlight>
              </a:rPr>
              <a:t> is a popular coarse-grained model used by the DNA/RNA nanotechnology community to prototype, analyze and rationalize designed DNA and RNA nanostructures.</a:t>
            </a:r>
            <a:r>
              <a:rPr lang="en-US" sz="3600" dirty="0"/>
              <a:t> Using </a:t>
            </a:r>
            <a:r>
              <a:rPr lang="en-US" sz="3600" dirty="0" err="1"/>
              <a:t>oxDNA</a:t>
            </a:r>
            <a:r>
              <a:rPr lang="en-US" sz="3600" dirty="0"/>
              <a:t>, evolutions of </a:t>
            </a:r>
            <a:r>
              <a:rPr lang="en-US" sz="3600" dirty="0">
                <a:highlight>
                  <a:srgbClr val="FFFFFF"/>
                </a:highlight>
              </a:rPr>
              <a:t>(CAG)</a:t>
            </a:r>
            <a:r>
              <a:rPr lang="en-US" sz="3600" baseline="-25000" dirty="0"/>
              <a:t>5</a:t>
            </a:r>
            <a:r>
              <a:rPr lang="en-US" sz="3600" dirty="0"/>
              <a:t> and </a:t>
            </a:r>
            <a:r>
              <a:rPr lang="en-US" sz="3600" dirty="0">
                <a:highlight>
                  <a:srgbClr val="FFFFFF"/>
                </a:highlight>
              </a:rPr>
              <a:t>(CAG)</a:t>
            </a:r>
            <a:r>
              <a:rPr lang="en-US" sz="3600" baseline="-25000" dirty="0"/>
              <a:t>10</a:t>
            </a:r>
            <a:r>
              <a:rPr lang="en-US" sz="3600" dirty="0"/>
              <a:t> were simulated over a 10-4 s timeframe to produce a trajectory file of 2000 discrete structures per evolution with 150 ns time difference. Bond formation and energy are related to structural kinking to provide insight for expected behavior in a convenient workflow.</a:t>
            </a:r>
            <a:endParaRPr lang="en-US" sz="5150" dirty="0">
              <a:cs typeface="Calibri" panose="020F0502020204030204"/>
            </a:endParaRPr>
          </a:p>
        </p:txBody>
      </p:sp>
      <p:sp>
        <p:nvSpPr>
          <p:cNvPr id="42" name="TextBox 41">
            <a:extLst>
              <a:ext uri="{FF2B5EF4-FFF2-40B4-BE49-F238E27FC236}">
                <a16:creationId xmlns:a16="http://schemas.microsoft.com/office/drawing/2014/main" id="{583E93CF-9C75-1925-2EB3-7E9BFB0451ED}"/>
              </a:ext>
            </a:extLst>
          </p:cNvPr>
          <p:cNvSpPr txBox="1"/>
          <p:nvPr/>
        </p:nvSpPr>
        <p:spPr>
          <a:xfrm>
            <a:off x="12903838" y="12119657"/>
            <a:ext cx="12415842"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Figure 2&amp;3: FRET and helical angle versus number of CAG repeats.</a:t>
            </a:r>
          </a:p>
          <a:p>
            <a:endParaRPr lang="en-US" sz="4000">
              <a:cs typeface="Calibri"/>
            </a:endParaRPr>
          </a:p>
        </p:txBody>
      </p:sp>
      <p:sp>
        <p:nvSpPr>
          <p:cNvPr id="53" name="TextBox 52">
            <a:extLst>
              <a:ext uri="{FF2B5EF4-FFF2-40B4-BE49-F238E27FC236}">
                <a16:creationId xmlns:a16="http://schemas.microsoft.com/office/drawing/2014/main" id="{3406EA95-D90E-DD05-5F9B-4DA1545C89FC}"/>
              </a:ext>
            </a:extLst>
          </p:cNvPr>
          <p:cNvSpPr txBox="1"/>
          <p:nvPr/>
        </p:nvSpPr>
        <p:spPr>
          <a:xfrm>
            <a:off x="26317910" y="20302049"/>
            <a:ext cx="1009569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cs typeface="Calibri"/>
              </a:rPr>
              <a:t>Bonding and Topology</a:t>
            </a:r>
          </a:p>
        </p:txBody>
      </p:sp>
      <p:sp>
        <p:nvSpPr>
          <p:cNvPr id="24" name="TextBox 23">
            <a:extLst>
              <a:ext uri="{FF2B5EF4-FFF2-40B4-BE49-F238E27FC236}">
                <a16:creationId xmlns:a16="http://schemas.microsoft.com/office/drawing/2014/main" id="{638080A1-EF10-CDB4-27EB-78775E378C72}"/>
              </a:ext>
            </a:extLst>
          </p:cNvPr>
          <p:cNvSpPr txBox="1"/>
          <p:nvPr/>
        </p:nvSpPr>
        <p:spPr>
          <a:xfrm>
            <a:off x="26298884" y="18458215"/>
            <a:ext cx="996447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Figure 6&amp;7: For </a:t>
            </a:r>
            <a:r>
              <a:rPr lang="en-US" sz="3600" dirty="0">
                <a:highlight>
                  <a:srgbClr val="FFFFFF"/>
                </a:highlight>
                <a:cs typeface="Calibri"/>
              </a:rPr>
              <a:t>(CAG)</a:t>
            </a:r>
            <a:r>
              <a:rPr lang="en-US" sz="3600" baseline="-25000" dirty="0">
                <a:cs typeface="Calibri"/>
              </a:rPr>
              <a:t>5</a:t>
            </a:r>
            <a:r>
              <a:rPr lang="en-US" sz="3600" dirty="0">
                <a:cs typeface="Calibri"/>
              </a:rPr>
              <a:t>  &amp; </a:t>
            </a:r>
            <a:r>
              <a:rPr lang="en-US" sz="3600" dirty="0">
                <a:highlight>
                  <a:srgbClr val="FFFFFF"/>
                </a:highlight>
                <a:cs typeface="Calibri"/>
              </a:rPr>
              <a:t>(CAG)</a:t>
            </a:r>
            <a:r>
              <a:rPr lang="en-US" sz="3600" baseline="-25000" dirty="0">
                <a:cs typeface="Calibri"/>
              </a:rPr>
              <a:t>10</a:t>
            </a:r>
            <a:r>
              <a:rPr lang="en-US" sz="3600" dirty="0">
                <a:cs typeface="Calibri"/>
              </a:rPr>
              <a:t> distance vs angle, distance vs angle statistical analysis, helical twisting around the 3WJ, and angle and distance histograms.</a:t>
            </a:r>
            <a:r>
              <a:rPr lang="en-US" sz="3600" baseline="-25000" dirty="0">
                <a:cs typeface="Calibri"/>
              </a:rPr>
              <a:t> </a:t>
            </a:r>
          </a:p>
        </p:txBody>
      </p:sp>
    </p:spTree>
    <p:extLst>
      <p:ext uri="{BB962C8B-B14F-4D97-AF65-F5344CB8AC3E}">
        <p14:creationId xmlns:p14="http://schemas.microsoft.com/office/powerpoint/2010/main" val="17373313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Bethany</dc:creator>
  <cp:revision>243</cp:revision>
  <dcterms:created xsi:type="dcterms:W3CDTF">2015-10-26T20:35:27Z</dcterms:created>
  <dcterms:modified xsi:type="dcterms:W3CDTF">2023-04-12T03:39:52Z</dcterms:modified>
</cp:coreProperties>
</file>