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0_0.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2" r:id="rId1"/>
  </p:sldMasterIdLst>
  <p:notesMasterIdLst>
    <p:notesMasterId r:id="rId3"/>
  </p:notesMasterIdLst>
  <p:sldIdLst>
    <p:sldId id="256" r:id="rId2"/>
  </p:sldIdLst>
  <p:sldSz cx="38404800" cy="38404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userDrawn="1">
          <p15:clr>
            <a:srgbClr val="A4A3A4"/>
          </p15:clr>
        </p15:guide>
        <p15:guide id="2" pos="12096" userDrawn="1">
          <p15:clr>
            <a:srgbClr val="A4A3A4"/>
          </p15:clr>
        </p15:guide>
        <p15:guide id="3" orient="horz" pos="13104" userDrawn="1">
          <p15:clr>
            <a:srgbClr val="A4A3A4"/>
          </p15:clr>
        </p15:guide>
        <p15:guide id="4" pos="9828" userDrawn="1">
          <p15:clr>
            <a:srgbClr val="A4A3A4"/>
          </p15:clr>
        </p15:guide>
        <p15:guide id="5" orient="horz" pos="11165" userDrawn="1">
          <p15:clr>
            <a:srgbClr val="A4A3A4"/>
          </p15:clr>
        </p15:guide>
        <p15:guide id="6" pos="14887" userDrawn="1">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8" roundtripDataSignature="AMtx7miu+8uQBlokgDJtQtbG+eJCp9MY0A=="/>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2A18BCF-CE74-6289-1947-85AC8BA81D55}" name="Sosa, Susana" initials="SS" userId="S::ssosa@luc.edu::6b4a7541-cf05-48ab-8e77-986a9a443f23" providerId="AD"/>
  <p188:author id="{C4475BF6-7C22-0B1B-3F3E-9723B157A81C}" name="Elani Williams" initials="EW" userId="1979fb02624355bd"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8E203F"/>
    <a:srgbClr val="FEC000"/>
    <a:srgbClr val="6A0000"/>
    <a:srgbClr val="8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45FE197-B443-4AC4-847E-915473D20F13}">
  <a:tblStyle styleId="{645FE197-B443-4AC4-847E-915473D20F13}" styleName="Table_0">
    <a:wholeTbl>
      <a:tcTxStyle b="off" i="off">
        <a:font>
          <a:latin typeface="Georgia"/>
          <a:ea typeface="Georgia"/>
          <a:cs typeface="Georgia"/>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Georgia"/>
          <a:ea typeface="Georgia"/>
          <a:cs typeface="Georgia"/>
        </a:font>
        <a:schemeClr val="lt1"/>
      </a:tcTxStyle>
      <a:tcStyle>
        <a:tcBdr/>
        <a:fill>
          <a:solidFill>
            <a:schemeClr val="accent1"/>
          </a:solidFill>
        </a:fill>
      </a:tcStyle>
    </a:lastCol>
    <a:firstCol>
      <a:tcTxStyle b="on" i="off">
        <a:font>
          <a:latin typeface="Georgia"/>
          <a:ea typeface="Georgia"/>
          <a:cs typeface="Georgia"/>
        </a:font>
        <a:schemeClr val="lt1"/>
      </a:tcTxStyle>
      <a:tcStyle>
        <a:tcBdr/>
        <a:fill>
          <a:solidFill>
            <a:schemeClr val="accent1"/>
          </a:solidFill>
        </a:fill>
      </a:tcStyle>
    </a:firstCol>
    <a:lastRow>
      <a:tcTxStyle b="on" i="off">
        <a:font>
          <a:latin typeface="Georgia"/>
          <a:ea typeface="Georgia"/>
          <a:cs typeface="Georgia"/>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Georgia"/>
          <a:ea typeface="Georgia"/>
          <a:cs typeface="Georgia"/>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69"/>
    <p:restoredTop sz="95062"/>
  </p:normalViewPr>
  <p:slideViewPr>
    <p:cSldViewPr snapToGrid="0">
      <p:cViewPr>
        <p:scale>
          <a:sx n="31" d="100"/>
          <a:sy n="31" d="100"/>
        </p:scale>
        <p:origin x="1944" y="144"/>
      </p:cViewPr>
      <p:guideLst>
        <p:guide orient="horz" pos="12096"/>
        <p:guide pos="12096"/>
        <p:guide orient="horz" pos="13104"/>
        <p:guide pos="9828"/>
        <p:guide orient="horz" pos="11165"/>
        <p:guide pos="14887"/>
      </p:guideLst>
    </p:cSldViewPr>
  </p:slideViewPr>
  <p:outlineViewPr>
    <p:cViewPr>
      <p:scale>
        <a:sx n="33" d="100"/>
        <a:sy n="33" d="100"/>
      </p:scale>
      <p:origin x="0" y="0"/>
    </p:cViewPr>
    <p:sldLst>
      <p:sld r:id="rId1" collapse="1"/>
    </p:sldLst>
  </p:outlineViewPr>
  <p:notesTextViewPr>
    <p:cViewPr>
      <p:scale>
        <a:sx n="110" d="100"/>
        <a:sy n="110" d="100"/>
      </p:scale>
      <p:origin x="0" y="0"/>
    </p:cViewPr>
  </p:notesTextViewPr>
  <p:gridSpacing cx="76200" cy="76200"/>
</p:viewPr>
</file>

<file path=ppt/_rels/presentation.xml.rels><?xml version="1.0" encoding="UTF-8" standalone="yes"?>
<Relationships xmlns="http://schemas.openxmlformats.org/package/2006/relationships"><Relationship Id="rId8" Type="http://customschemas.google.com/relationships/presentationmetadata" Target="metadata"/><Relationship Id="rId13" Type="http://schemas.microsoft.com/office/2018/10/relationships/authors" Target="authors.xml"/><Relationship Id="rId3"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comments/modernComment_100_0.xml><?xml version="1.0" encoding="utf-8"?>
<p188:cmLst xmlns:a="http://schemas.openxmlformats.org/drawingml/2006/main" xmlns:r="http://schemas.openxmlformats.org/officeDocument/2006/relationships" xmlns:p188="http://schemas.microsoft.com/office/powerpoint/2018/8/main">
  <p188:cm id="{A235CEDA-8811-FD42-8950-454A238719FD}" authorId="{C4475BF6-7C22-0B1B-3F3E-9723B157A81C}" created="2023-03-29T18:06:34.439">
    <ac:txMkLst xmlns:ac="http://schemas.microsoft.com/office/drawing/2013/main/command">
      <pc:docMk xmlns:pc="http://schemas.microsoft.com/office/powerpoint/2013/main/command"/>
      <pc:sldMk xmlns:pc="http://schemas.microsoft.com/office/powerpoint/2013/main/command" cId="0" sldId="256"/>
      <ac:graphicFrameMk id="36" creationId="{9ACBECE8-3061-E3B4-747B-1BECA3172198}"/>
      <ac:tblMk/>
      <ac:tcMk rowId="2831486104" colId="422705064"/>
      <ac:txMk cp="0" len="4">
        <ac:context len="5" hash="58639924"/>
      </ac:txMk>
    </ac:txMkLst>
    <p188:pos x="14791178" y="1582057"/>
    <p188:txBody>
      <a:bodyPr/>
      <a:lstStyle/>
      <a:p>
        <a:r>
          <a:rPr lang="en-US"/>
          <a:t>High internal consistency </a:t>
        </a:r>
      </a:p>
    </p188:txBody>
  </p188:cm>
  <p188:cm id="{7B70E12F-A312-5E43-9281-EF5A98FD40CE}" authorId="{B2A18BCF-CE74-6289-1947-85AC8BA81D55}" status="resolved" created="2023-03-31T15:56:26.899" complete="100000">
    <ac:deMkLst xmlns:ac="http://schemas.microsoft.com/office/drawing/2013/main/command">
      <pc:docMk xmlns:pc="http://schemas.microsoft.com/office/powerpoint/2013/main/command"/>
      <pc:sldMk xmlns:pc="http://schemas.microsoft.com/office/powerpoint/2013/main/command" cId="0" sldId="256"/>
      <ac:spMk id="173" creationId="{00000000-0000-0000-0000-000000000000}"/>
    </ac:deMkLst>
    <p188:replyLst>
      <p188:reply id="{F715AD24-D266-D34E-81C8-77B6819CB266}" authorId="{C4475BF6-7C22-0B1B-3F3E-9723B157A81C}" created="2023-04-04T17:34:25.984">
        <p188:txBody>
          <a:bodyPr/>
          <a:lstStyle/>
          <a:p>
            <a:r>
              <a:rPr lang="en-US"/>
              <a:t>How to cite CHKS</a:t>
            </a:r>
          </a:p>
        </p188:txBody>
      </p188:reply>
    </p188:replyLst>
    <p188:txBody>
      <a:bodyPr/>
      <a:lstStyle/>
      <a:p>
        <a:r>
          <a:rPr lang="en-US"/>
          <a:t>Please add the references for the school climate and school connectedness measures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885950" y="1143000"/>
            <a:ext cx="30861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notes"/>
          <p:cNvSpPr>
            <a:spLocks noGrp="1" noRot="1" noChangeAspect="1"/>
          </p:cNvSpPr>
          <p:nvPr>
            <p:ph type="sldImg" idx="2"/>
          </p:nvPr>
        </p:nvSpPr>
        <p:spPr>
          <a:xfrm>
            <a:off x="1885950" y="1143000"/>
            <a:ext cx="30861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5" name="Google Shape;165;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6285233"/>
            <a:ext cx="32644080" cy="13370560"/>
          </a:xfrm>
        </p:spPr>
        <p:txBody>
          <a:bodyPr anchor="b"/>
          <a:lstStyle>
            <a:lvl1pPr algn="ctr">
              <a:defRPr sz="25200"/>
            </a:lvl1pPr>
          </a:lstStyle>
          <a:p>
            <a:r>
              <a:rPr lang="en-US"/>
              <a:t>Click to edit Master title style</a:t>
            </a:r>
            <a:endParaRPr lang="en-US" dirty="0"/>
          </a:p>
        </p:txBody>
      </p:sp>
      <p:sp>
        <p:nvSpPr>
          <p:cNvPr id="3" name="Subtitle 2"/>
          <p:cNvSpPr>
            <a:spLocks noGrp="1"/>
          </p:cNvSpPr>
          <p:nvPr>
            <p:ph type="subTitle" idx="1"/>
          </p:nvPr>
        </p:nvSpPr>
        <p:spPr>
          <a:xfrm>
            <a:off x="4800600" y="20171413"/>
            <a:ext cx="28803600" cy="9272267"/>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lgn="ctr"/>
            <a:fld id="{00000000-1234-1234-1234-123412341234}" type="slidenum">
              <a:rPr lang="en-US" smtClean="0"/>
              <a:pPr algn="ctr"/>
              <a:t>‹#›</a:t>
            </a:fld>
            <a:endParaRPr lang="en-US"/>
          </a:p>
        </p:txBody>
      </p:sp>
    </p:spTree>
    <p:extLst>
      <p:ext uri="{BB962C8B-B14F-4D97-AF65-F5344CB8AC3E}">
        <p14:creationId xmlns:p14="http://schemas.microsoft.com/office/powerpoint/2010/main" val="4050755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lgn="ctr"/>
            <a:fld id="{00000000-1234-1234-1234-123412341234}" type="slidenum">
              <a:rPr lang="en-US" smtClean="0"/>
              <a:pPr algn="ctr"/>
              <a:t>‹#›</a:t>
            </a:fld>
            <a:endParaRPr lang="en-US"/>
          </a:p>
        </p:txBody>
      </p:sp>
    </p:spTree>
    <p:extLst>
      <p:ext uri="{BB962C8B-B14F-4D97-AF65-F5344CB8AC3E}">
        <p14:creationId xmlns:p14="http://schemas.microsoft.com/office/powerpoint/2010/main" val="766130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483437" y="2044700"/>
            <a:ext cx="8281035" cy="3254629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640332" y="2044700"/>
            <a:ext cx="24363045" cy="3254629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lgn="ctr"/>
            <a:fld id="{00000000-1234-1234-1234-123412341234}" type="slidenum">
              <a:rPr lang="en-US" smtClean="0"/>
              <a:pPr algn="ctr"/>
              <a:t>‹#›</a:t>
            </a:fld>
            <a:endParaRPr lang="en-US"/>
          </a:p>
        </p:txBody>
      </p:sp>
    </p:spTree>
    <p:extLst>
      <p:ext uri="{BB962C8B-B14F-4D97-AF65-F5344CB8AC3E}">
        <p14:creationId xmlns:p14="http://schemas.microsoft.com/office/powerpoint/2010/main" val="1732818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lgn="ctr"/>
            <a:fld id="{00000000-1234-1234-1234-123412341234}" type="slidenum">
              <a:rPr lang="en-US" smtClean="0"/>
              <a:pPr algn="ctr"/>
              <a:t>‹#›</a:t>
            </a:fld>
            <a:endParaRPr lang="en-US"/>
          </a:p>
        </p:txBody>
      </p:sp>
    </p:spTree>
    <p:extLst>
      <p:ext uri="{BB962C8B-B14F-4D97-AF65-F5344CB8AC3E}">
        <p14:creationId xmlns:p14="http://schemas.microsoft.com/office/powerpoint/2010/main" val="312342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20330" y="9574541"/>
            <a:ext cx="33124140" cy="15975327"/>
          </a:xfrm>
        </p:spPr>
        <p:txBody>
          <a:bodyPr anchor="b"/>
          <a:lstStyle>
            <a:lvl1pPr>
              <a:defRPr sz="25200"/>
            </a:lvl1pPr>
          </a:lstStyle>
          <a:p>
            <a:r>
              <a:rPr lang="en-US"/>
              <a:t>Click to edit Master title style</a:t>
            </a:r>
            <a:endParaRPr lang="en-US" dirty="0"/>
          </a:p>
        </p:txBody>
      </p:sp>
      <p:sp>
        <p:nvSpPr>
          <p:cNvPr id="3" name="Text Placeholder 2"/>
          <p:cNvSpPr>
            <a:spLocks noGrp="1"/>
          </p:cNvSpPr>
          <p:nvPr>
            <p:ph type="body" idx="1"/>
          </p:nvPr>
        </p:nvSpPr>
        <p:spPr>
          <a:xfrm>
            <a:off x="2620330" y="25701001"/>
            <a:ext cx="33124140" cy="8401047"/>
          </a:xfrm>
        </p:spPr>
        <p:txBody>
          <a:bodyPr/>
          <a:lstStyle>
            <a:lvl1pPr marL="0" indent="0">
              <a:buNone/>
              <a:defRPr sz="10080">
                <a:solidFill>
                  <a:schemeClr val="tx1"/>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lgn="ctr"/>
            <a:fld id="{00000000-1234-1234-1234-123412341234}" type="slidenum">
              <a:rPr lang="en-US" smtClean="0"/>
              <a:pPr algn="ctr"/>
              <a:t>‹#›</a:t>
            </a:fld>
            <a:endParaRPr lang="en-US"/>
          </a:p>
        </p:txBody>
      </p:sp>
    </p:spTree>
    <p:extLst>
      <p:ext uri="{BB962C8B-B14F-4D97-AF65-F5344CB8AC3E}">
        <p14:creationId xmlns:p14="http://schemas.microsoft.com/office/powerpoint/2010/main" val="3041930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640330" y="10223500"/>
            <a:ext cx="1632204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9442430" y="10223500"/>
            <a:ext cx="1632204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lgn="ctr"/>
            <a:fld id="{00000000-1234-1234-1234-123412341234}" type="slidenum">
              <a:rPr lang="en-US" smtClean="0"/>
              <a:pPr algn="ctr"/>
              <a:t>‹#›</a:t>
            </a:fld>
            <a:endParaRPr lang="en-US"/>
          </a:p>
        </p:txBody>
      </p:sp>
    </p:spTree>
    <p:extLst>
      <p:ext uri="{BB962C8B-B14F-4D97-AF65-F5344CB8AC3E}">
        <p14:creationId xmlns:p14="http://schemas.microsoft.com/office/powerpoint/2010/main" val="126315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044708"/>
            <a:ext cx="33124140" cy="7423153"/>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45336" y="9414513"/>
            <a:ext cx="16247028" cy="461390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4" name="Content Placeholder 3"/>
          <p:cNvSpPr>
            <a:spLocks noGrp="1"/>
          </p:cNvSpPr>
          <p:nvPr>
            <p:ph sz="half" idx="2"/>
          </p:nvPr>
        </p:nvSpPr>
        <p:spPr>
          <a:xfrm>
            <a:off x="2645336" y="14028420"/>
            <a:ext cx="16247028"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9442432" y="9414513"/>
            <a:ext cx="16327042" cy="461390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6" name="Content Placeholder 5"/>
          <p:cNvSpPr>
            <a:spLocks noGrp="1"/>
          </p:cNvSpPr>
          <p:nvPr>
            <p:ph sz="quarter" idx="4"/>
          </p:nvPr>
        </p:nvSpPr>
        <p:spPr>
          <a:xfrm>
            <a:off x="19442432" y="14028420"/>
            <a:ext cx="16327042"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lgn="ctr"/>
            <a:fld id="{00000000-1234-1234-1234-123412341234}" type="slidenum">
              <a:rPr lang="en-US" smtClean="0"/>
              <a:pPr algn="ctr"/>
              <a:t>‹#›</a:t>
            </a:fld>
            <a:endParaRPr lang="en-US"/>
          </a:p>
        </p:txBody>
      </p:sp>
    </p:spTree>
    <p:extLst>
      <p:ext uri="{BB962C8B-B14F-4D97-AF65-F5344CB8AC3E}">
        <p14:creationId xmlns:p14="http://schemas.microsoft.com/office/powerpoint/2010/main" val="451170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lgn="ctr"/>
            <a:fld id="{00000000-1234-1234-1234-123412341234}" type="slidenum">
              <a:rPr lang="en-US" smtClean="0"/>
              <a:pPr algn="ctr"/>
              <a:t>‹#›</a:t>
            </a:fld>
            <a:endParaRPr lang="en-US"/>
          </a:p>
        </p:txBody>
      </p:sp>
    </p:spTree>
    <p:extLst>
      <p:ext uri="{BB962C8B-B14F-4D97-AF65-F5344CB8AC3E}">
        <p14:creationId xmlns:p14="http://schemas.microsoft.com/office/powerpoint/2010/main" val="431556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algn="ctr"/>
            <a:fld id="{00000000-1234-1234-1234-123412341234}" type="slidenum">
              <a:rPr lang="en-US" smtClean="0"/>
              <a:pPr algn="ctr"/>
              <a:t>‹#›</a:t>
            </a:fld>
            <a:endParaRPr lang="en-US"/>
          </a:p>
        </p:txBody>
      </p:sp>
    </p:spTree>
    <p:extLst>
      <p:ext uri="{BB962C8B-B14F-4D97-AF65-F5344CB8AC3E}">
        <p14:creationId xmlns:p14="http://schemas.microsoft.com/office/powerpoint/2010/main" val="2714702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560320"/>
            <a:ext cx="12386548" cy="8961120"/>
          </a:xfrm>
        </p:spPr>
        <p:txBody>
          <a:bodyPr anchor="b"/>
          <a:lstStyle>
            <a:lvl1pPr>
              <a:defRPr sz="13440"/>
            </a:lvl1pPr>
          </a:lstStyle>
          <a:p>
            <a:r>
              <a:rPr lang="en-US"/>
              <a:t>Click to edit Master title style</a:t>
            </a:r>
            <a:endParaRPr lang="en-US" dirty="0"/>
          </a:p>
        </p:txBody>
      </p:sp>
      <p:sp>
        <p:nvSpPr>
          <p:cNvPr id="3" name="Content Placeholder 2"/>
          <p:cNvSpPr>
            <a:spLocks noGrp="1"/>
          </p:cNvSpPr>
          <p:nvPr>
            <p:ph idx="1"/>
          </p:nvPr>
        </p:nvSpPr>
        <p:spPr>
          <a:xfrm>
            <a:off x="16327042" y="5529588"/>
            <a:ext cx="19442430" cy="27292300"/>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645332" y="11521440"/>
            <a:ext cx="12386548" cy="21344893"/>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lgn="ctr"/>
            <a:fld id="{00000000-1234-1234-1234-123412341234}" type="slidenum">
              <a:rPr lang="en-US" smtClean="0"/>
              <a:pPr algn="ctr"/>
              <a:t>‹#›</a:t>
            </a:fld>
            <a:endParaRPr lang="en-US"/>
          </a:p>
        </p:txBody>
      </p:sp>
    </p:spTree>
    <p:extLst>
      <p:ext uri="{BB962C8B-B14F-4D97-AF65-F5344CB8AC3E}">
        <p14:creationId xmlns:p14="http://schemas.microsoft.com/office/powerpoint/2010/main" val="873578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560320"/>
            <a:ext cx="12386548" cy="8961120"/>
          </a:xfrm>
        </p:spPr>
        <p:txBody>
          <a:bodyPr anchor="b"/>
          <a:lstStyle>
            <a:lvl1pPr>
              <a:defRPr sz="13440"/>
            </a:lvl1pPr>
          </a:lstStyle>
          <a:p>
            <a:r>
              <a:rPr lang="en-US"/>
              <a:t>Click to edit Master title style</a:t>
            </a:r>
            <a:endParaRPr lang="en-US" dirty="0"/>
          </a:p>
        </p:txBody>
      </p:sp>
      <p:sp>
        <p:nvSpPr>
          <p:cNvPr id="3" name="Picture Placeholder 2"/>
          <p:cNvSpPr>
            <a:spLocks noGrp="1" noChangeAspect="1"/>
          </p:cNvSpPr>
          <p:nvPr>
            <p:ph type="pic" idx="1"/>
          </p:nvPr>
        </p:nvSpPr>
        <p:spPr>
          <a:xfrm>
            <a:off x="16327042" y="5529588"/>
            <a:ext cx="19442430" cy="27292300"/>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a:t>Click icon to add picture</a:t>
            </a:r>
            <a:endParaRPr lang="en-US" dirty="0"/>
          </a:p>
        </p:txBody>
      </p:sp>
      <p:sp>
        <p:nvSpPr>
          <p:cNvPr id="4" name="Text Placeholder 3"/>
          <p:cNvSpPr>
            <a:spLocks noGrp="1"/>
          </p:cNvSpPr>
          <p:nvPr>
            <p:ph type="body" sz="half" idx="2"/>
          </p:nvPr>
        </p:nvSpPr>
        <p:spPr>
          <a:xfrm>
            <a:off x="2645332" y="11521440"/>
            <a:ext cx="12386548" cy="21344893"/>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lgn="ctr"/>
            <a:fld id="{00000000-1234-1234-1234-123412341234}" type="slidenum">
              <a:rPr lang="en-US" smtClean="0"/>
              <a:pPr algn="ctr"/>
              <a:t>‹#›</a:t>
            </a:fld>
            <a:endParaRPr lang="en-US"/>
          </a:p>
        </p:txBody>
      </p:sp>
    </p:spTree>
    <p:extLst>
      <p:ext uri="{BB962C8B-B14F-4D97-AF65-F5344CB8AC3E}">
        <p14:creationId xmlns:p14="http://schemas.microsoft.com/office/powerpoint/2010/main" val="100270347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0330" y="2044708"/>
            <a:ext cx="33124140" cy="742315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640330" y="10223500"/>
            <a:ext cx="33124140" cy="2436749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40330" y="35595568"/>
            <a:ext cx="8641080" cy="2044700"/>
          </a:xfrm>
          <a:prstGeom prst="rect">
            <a:avLst/>
          </a:prstGeom>
        </p:spPr>
        <p:txBody>
          <a:bodyPr vert="horz" lIns="91440" tIns="45720" rIns="91440" bIns="45720" rtlCol="0" anchor="ctr"/>
          <a:lstStyle>
            <a:lvl1pPr algn="l">
              <a:defRPr sz="504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12721590" y="35595568"/>
            <a:ext cx="12961620" cy="2044700"/>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7123390" y="35595568"/>
            <a:ext cx="8641080" cy="2044700"/>
          </a:xfrm>
          <a:prstGeom prst="rect">
            <a:avLst/>
          </a:prstGeom>
        </p:spPr>
        <p:txBody>
          <a:bodyPr vert="horz" lIns="91440" tIns="45720" rIns="91440" bIns="45720" rtlCol="0" anchor="ctr"/>
          <a:lstStyle>
            <a:lvl1pPr algn="r">
              <a:defRPr sz="5040">
                <a:solidFill>
                  <a:schemeClr val="tx1">
                    <a:tint val="75000"/>
                  </a:schemeClr>
                </a:solidFill>
              </a:defRPr>
            </a:lvl1pPr>
          </a:lstStyle>
          <a:p>
            <a:pPr algn="ctr"/>
            <a:fld id="{00000000-1234-1234-1234-123412341234}" type="slidenum">
              <a:rPr lang="en-US" smtClean="0"/>
              <a:pPr algn="ctr"/>
              <a:t>‹#›</a:t>
            </a:fld>
            <a:endParaRPr lang="en-US"/>
          </a:p>
        </p:txBody>
      </p:sp>
    </p:spTree>
    <p:extLst>
      <p:ext uri="{BB962C8B-B14F-4D97-AF65-F5344CB8AC3E}">
        <p14:creationId xmlns:p14="http://schemas.microsoft.com/office/powerpoint/2010/main" val="21236211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journals.sfu.ca/cvj/index.php/cvj/index" TargetMode="External"/><Relationship Id="rId13" Type="http://schemas.microsoft.com/office/2007/relationships/hdphoto" Target="../media/hdphoto1.wdp"/><Relationship Id="rId3" Type="http://schemas.microsoft.com/office/2018/10/relationships/comments" Target="../comments/modernComment_100_0.xml"/><Relationship Id="rId7" Type="http://schemas.openxmlformats.org/officeDocument/2006/relationships/hyperlink" Target="http://doi.org/10.1353/hsj.2017.0001" TargetMode="External"/><Relationship Id="rId12"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doi.org/10.1111/j.1746-1561.2002.tb06533.x" TargetMode="External"/><Relationship Id="rId11" Type="http://schemas.openxmlformats.org/officeDocument/2006/relationships/image" Target="../media/image1.emf"/><Relationship Id="rId5" Type="http://schemas.openxmlformats.org/officeDocument/2006/relationships/hyperlink" Target="https://doi.org/10.1080/15235882.2012.668869" TargetMode="External"/><Relationship Id="rId10" Type="http://schemas.openxmlformats.org/officeDocument/2006/relationships/hyperlink" Target="https://www.bushcenter.org/catalyst/immigration/wicks-schools-and-immigrants" TargetMode="External"/><Relationship Id="rId4" Type="http://schemas.openxmlformats.org/officeDocument/2006/relationships/hyperlink" Target="https://doi.org/10.1002/pits.20609" TargetMode="External"/><Relationship Id="rId9" Type="http://schemas.openxmlformats.org/officeDocument/2006/relationships/hyperlink" Target="https://www.migrationpolicy.org/article/frequently-requested-statistics-immigrants-and-immigration-united-stat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73" name="Google Shape;173;p1"/>
          <p:cNvSpPr/>
          <p:nvPr/>
        </p:nvSpPr>
        <p:spPr>
          <a:xfrm>
            <a:off x="25713732" y="28865387"/>
            <a:ext cx="11907169" cy="1084287"/>
          </a:xfrm>
          <a:prstGeom prst="rect">
            <a:avLst/>
          </a:prstGeom>
          <a:solidFill>
            <a:srgbClr val="8E203F"/>
          </a:solidFill>
          <a:ln w="19050" cap="flat" cmpd="sng">
            <a:solidFill>
              <a:srgbClr val="AEABAB"/>
            </a:solidFill>
            <a:prstDash val="solid"/>
            <a:round/>
            <a:headEnd type="none" w="sm" len="sm"/>
            <a:tailEnd type="none" w="sm" len="sm"/>
          </a:ln>
          <a:effectLst>
            <a:outerShdw blurRad="50800" dist="25400" dir="5400000" rotWithShape="0">
              <a:srgbClr val="000000">
                <a:alpha val="44705"/>
              </a:srgbClr>
            </a:outerShdw>
          </a:effectLst>
        </p:spPr>
        <p:txBody>
          <a:bodyPr spcFirstLastPara="1" wrap="square" lIns="79997" tIns="39988" rIns="79997" bIns="39988" anchor="ctr" anchorCtr="0">
            <a:noAutofit/>
          </a:bodyPr>
          <a:lstStyle/>
          <a:p>
            <a:pPr algn="ctr"/>
            <a:r>
              <a:rPr lang="en-US" sz="7000" b="1" dirty="0">
                <a:solidFill>
                  <a:schemeClr val="lt1"/>
                </a:solidFill>
                <a:latin typeface="Georgia"/>
                <a:ea typeface="Georgia"/>
                <a:cs typeface="Georgia"/>
                <a:sym typeface="Georgia"/>
              </a:rPr>
              <a:t>REFERENCES</a:t>
            </a:r>
            <a:endParaRPr sz="1575" dirty="0"/>
          </a:p>
        </p:txBody>
      </p:sp>
      <p:sp>
        <p:nvSpPr>
          <p:cNvPr id="174" name="Google Shape;174;p1"/>
          <p:cNvSpPr txBox="1"/>
          <p:nvPr/>
        </p:nvSpPr>
        <p:spPr>
          <a:xfrm>
            <a:off x="5166651" y="13489719"/>
            <a:ext cx="161640" cy="1238766"/>
          </a:xfrm>
          <a:prstGeom prst="rect">
            <a:avLst/>
          </a:prstGeom>
          <a:noFill/>
          <a:ln>
            <a:noFill/>
          </a:ln>
        </p:spPr>
        <p:txBody>
          <a:bodyPr spcFirstLastPara="1" wrap="square" lIns="79997" tIns="39988" rIns="79997" bIns="39988" anchor="t" anchorCtr="0">
            <a:spAutoFit/>
          </a:bodyPr>
          <a:lstStyle/>
          <a:p>
            <a:endParaRPr sz="7525">
              <a:solidFill>
                <a:schemeClr val="dk1"/>
              </a:solidFill>
              <a:latin typeface="Georgia"/>
              <a:ea typeface="Georgia"/>
              <a:cs typeface="Georgia"/>
              <a:sym typeface="Georgia"/>
            </a:endParaRPr>
          </a:p>
        </p:txBody>
      </p:sp>
      <p:sp>
        <p:nvSpPr>
          <p:cNvPr id="169" name="Google Shape;169;p1"/>
          <p:cNvSpPr/>
          <p:nvPr/>
        </p:nvSpPr>
        <p:spPr>
          <a:xfrm>
            <a:off x="605092" y="4696143"/>
            <a:ext cx="10596554" cy="948429"/>
          </a:xfrm>
          <a:prstGeom prst="rect">
            <a:avLst/>
          </a:prstGeom>
          <a:solidFill>
            <a:srgbClr val="8E203F"/>
          </a:solidFill>
          <a:ln w="9525" cap="flat" cmpd="sng">
            <a:solidFill>
              <a:srgbClr val="AEABAB"/>
            </a:solidFill>
            <a:prstDash val="solid"/>
            <a:round/>
            <a:headEnd type="none" w="sm" len="sm"/>
            <a:tailEnd type="none" w="sm" len="sm"/>
          </a:ln>
          <a:effectLst>
            <a:outerShdw blurRad="50800" dist="25400" dir="5400000" rotWithShape="0">
              <a:srgbClr val="000000">
                <a:alpha val="44705"/>
              </a:srgbClr>
            </a:outerShdw>
          </a:effectLst>
        </p:spPr>
        <p:txBody>
          <a:bodyPr spcFirstLastPara="1" wrap="square" lIns="79997" tIns="39988" rIns="79997" bIns="39988" anchor="ctr" anchorCtr="0">
            <a:noAutofit/>
          </a:bodyPr>
          <a:lstStyle/>
          <a:p>
            <a:pPr algn="ctr"/>
            <a:r>
              <a:rPr lang="en-US" sz="7000" b="1" dirty="0">
                <a:solidFill>
                  <a:schemeClr val="lt1"/>
                </a:solidFill>
                <a:latin typeface="Georgia"/>
                <a:ea typeface="Georgia"/>
                <a:cs typeface="Georgia"/>
                <a:sym typeface="Georgia"/>
              </a:rPr>
              <a:t>INTRODUCTION </a:t>
            </a:r>
            <a:endParaRPr sz="1575" dirty="0"/>
          </a:p>
        </p:txBody>
      </p:sp>
      <p:sp>
        <p:nvSpPr>
          <p:cNvPr id="168" name="Google Shape;168;p1"/>
          <p:cNvSpPr txBox="1"/>
          <p:nvPr/>
        </p:nvSpPr>
        <p:spPr>
          <a:xfrm>
            <a:off x="557279" y="5950079"/>
            <a:ext cx="10644365" cy="8044476"/>
          </a:xfrm>
          <a:prstGeom prst="rect">
            <a:avLst/>
          </a:prstGeom>
          <a:noFill/>
          <a:ln w="19050" cap="flat" cmpd="sng">
            <a:solidFill>
              <a:srgbClr val="AEABAB"/>
            </a:solidFill>
            <a:prstDash val="solid"/>
            <a:round/>
            <a:headEnd type="none" w="sm" len="sm"/>
            <a:tailEnd type="none" w="sm" len="sm"/>
          </a:ln>
        </p:spPr>
        <p:txBody>
          <a:bodyPr spcFirstLastPara="1" wrap="square" lIns="79997" tIns="39988" rIns="79997" bIns="39988" anchor="t" anchorCtr="0">
            <a:spAutoFit/>
          </a:bodyPr>
          <a:lstStyle/>
          <a:p>
            <a:pPr marL="40004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In 2021, there were approximately 45.3 million immigrants in the United States (Ward &amp; Batalova, 2023)</a:t>
            </a:r>
          </a:p>
          <a:p>
            <a:pPr marL="40004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Common stressors amongst immigrants: acculturative stress, discrimination, poverty</a:t>
            </a:r>
          </a:p>
          <a:p>
            <a:pPr marL="40004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Schools play a critical role in assimilating immigrants into American culture (Wicks &amp; Johnson, 2018)</a:t>
            </a:r>
          </a:p>
          <a:p>
            <a:pPr marL="400041" indent="-400041">
              <a:lnSpc>
                <a:spcPct val="115000"/>
              </a:lnSpc>
              <a:buFont typeface="Arial" panose="020B0604020202020204" pitchFamily="34" charset="0"/>
              <a:buChar char="•"/>
            </a:pPr>
            <a:r>
              <a:rPr lang="en-US" sz="3000" dirty="0">
                <a:solidFill>
                  <a:srgbClr val="000000"/>
                </a:solidFill>
                <a:latin typeface="Arial" panose="020B0604020202020204" pitchFamily="34" charset="0"/>
              </a:rPr>
              <a:t>Schools </a:t>
            </a:r>
            <a:r>
              <a:rPr lang="en-US" sz="3000" b="0" i="0" u="none" strike="noStrike" dirty="0">
                <a:solidFill>
                  <a:srgbClr val="000000"/>
                </a:solidFill>
                <a:effectLst/>
                <a:latin typeface="Arial" panose="020B0604020202020204" pitchFamily="34" charset="0"/>
              </a:rPr>
              <a:t>may have a positive impact on newcomer children and their parents after resettling in the United States as they can be crucial in developing immigrant students’ sense of belonging by promoting inclusive environments for newcomer students (</a:t>
            </a:r>
            <a:r>
              <a:rPr lang="en-US" sz="3000" b="0" i="0" u="none" strike="noStrike" dirty="0" err="1">
                <a:solidFill>
                  <a:srgbClr val="000000"/>
                </a:solidFill>
                <a:effectLst/>
                <a:latin typeface="Arial" panose="020B0604020202020204" pitchFamily="34" charset="0"/>
              </a:rPr>
              <a:t>Hersi</a:t>
            </a:r>
            <a:r>
              <a:rPr lang="en-US" sz="3000" b="0" i="0" u="none" strike="noStrike" dirty="0">
                <a:solidFill>
                  <a:srgbClr val="000000"/>
                </a:solidFill>
                <a:effectLst/>
                <a:latin typeface="Arial" panose="020B0604020202020204" pitchFamily="34" charset="0"/>
              </a:rPr>
              <a:t> &amp; Watkinson, 2012</a:t>
            </a:r>
            <a:r>
              <a:rPr lang="en-US" sz="3000" i="0" u="none" strike="noStrike" dirty="0">
                <a:solidFill>
                  <a:srgbClr val="000000"/>
                </a:solidFill>
                <a:effectLst/>
                <a:latin typeface="Arial" panose="020B0604020202020204" pitchFamily="34" charset="0"/>
              </a:rPr>
              <a:t>; Murillo, 2017)</a:t>
            </a:r>
            <a:endParaRPr lang="en-US" sz="3000" dirty="0">
              <a:latin typeface="Arial" panose="020B0604020202020204" pitchFamily="34" charset="0"/>
              <a:ea typeface="Arial" panose="020B0604020202020204" pitchFamily="34" charset="0"/>
            </a:endParaRPr>
          </a:p>
          <a:p>
            <a:pPr marL="400041" indent="-400041">
              <a:lnSpc>
                <a:spcPct val="115000"/>
              </a:lnSpc>
              <a:buFont typeface="Arial" panose="020B0604020202020204" pitchFamily="34" charset="0"/>
              <a:buChar char="•"/>
            </a:pPr>
            <a:r>
              <a:rPr lang="en-US" sz="3000" b="1" dirty="0">
                <a:latin typeface="Arial" panose="020B0604020202020204" pitchFamily="34" charset="0"/>
                <a:ea typeface="Arial" panose="020B0604020202020204" pitchFamily="34" charset="0"/>
              </a:rPr>
              <a:t>The purpose of this mixed-methods study is to explore the different ways schools support newcomer parents and students </a:t>
            </a:r>
          </a:p>
        </p:txBody>
      </p:sp>
      <p:sp>
        <p:nvSpPr>
          <p:cNvPr id="182" name="Google Shape;182;p1"/>
          <p:cNvSpPr/>
          <p:nvPr/>
        </p:nvSpPr>
        <p:spPr>
          <a:xfrm>
            <a:off x="11746029" y="4696143"/>
            <a:ext cx="13502507" cy="941080"/>
          </a:xfrm>
          <a:prstGeom prst="rect">
            <a:avLst/>
          </a:prstGeom>
          <a:solidFill>
            <a:srgbClr val="8E203F"/>
          </a:solidFill>
          <a:ln w="19050" cap="flat" cmpd="sng">
            <a:solidFill>
              <a:srgbClr val="AEABAB"/>
            </a:solidFill>
            <a:prstDash val="solid"/>
            <a:round/>
            <a:headEnd type="none" w="sm" len="sm"/>
            <a:tailEnd type="none" w="sm" len="sm"/>
          </a:ln>
          <a:effectLst>
            <a:outerShdw blurRad="50800" dist="25400" dir="5400000" rotWithShape="0">
              <a:srgbClr val="000000">
                <a:alpha val="44705"/>
              </a:srgbClr>
            </a:outerShdw>
          </a:effectLst>
        </p:spPr>
        <p:txBody>
          <a:bodyPr spcFirstLastPara="1" wrap="square" lIns="79997" tIns="39988" rIns="79997" bIns="39988" anchor="ctr" anchorCtr="0">
            <a:noAutofit/>
          </a:bodyPr>
          <a:lstStyle/>
          <a:p>
            <a:pPr algn="ctr"/>
            <a:r>
              <a:rPr lang="en-US" sz="7000" b="1" dirty="0">
                <a:solidFill>
                  <a:schemeClr val="lt1"/>
                </a:solidFill>
                <a:latin typeface="Georgia"/>
                <a:ea typeface="Georgia"/>
                <a:cs typeface="Georgia"/>
                <a:sym typeface="Georgia"/>
              </a:rPr>
              <a:t>METHODS (cont’d)</a:t>
            </a:r>
            <a:endParaRPr sz="1575" dirty="0"/>
          </a:p>
        </p:txBody>
      </p:sp>
      <p:sp>
        <p:nvSpPr>
          <p:cNvPr id="186" name="Google Shape;186;p1"/>
          <p:cNvSpPr/>
          <p:nvPr/>
        </p:nvSpPr>
        <p:spPr>
          <a:xfrm>
            <a:off x="557278" y="14238349"/>
            <a:ext cx="10644366" cy="948429"/>
          </a:xfrm>
          <a:prstGeom prst="rect">
            <a:avLst/>
          </a:prstGeom>
          <a:solidFill>
            <a:srgbClr val="8E203F"/>
          </a:solidFill>
          <a:ln w="9525" cap="flat" cmpd="sng">
            <a:solidFill>
              <a:srgbClr val="AEABAB"/>
            </a:solidFill>
            <a:prstDash val="solid"/>
            <a:round/>
            <a:headEnd type="none" w="sm" len="sm"/>
            <a:tailEnd type="none" w="sm" len="sm"/>
          </a:ln>
          <a:effectLst>
            <a:outerShdw blurRad="50800" dist="25400" dir="5400000" rotWithShape="0">
              <a:srgbClr val="000000">
                <a:alpha val="44705"/>
              </a:srgbClr>
            </a:outerShdw>
          </a:effectLst>
        </p:spPr>
        <p:txBody>
          <a:bodyPr spcFirstLastPara="1" wrap="square" lIns="79997" tIns="39988" rIns="79997" bIns="39988" anchor="ctr" anchorCtr="0">
            <a:noAutofit/>
          </a:bodyPr>
          <a:lstStyle/>
          <a:p>
            <a:pPr algn="ctr"/>
            <a:r>
              <a:rPr lang="en-US" sz="7000" b="1" dirty="0">
                <a:solidFill>
                  <a:schemeClr val="lt1"/>
                </a:solidFill>
                <a:latin typeface="Georgia"/>
                <a:ea typeface="Georgia"/>
                <a:cs typeface="Georgia"/>
                <a:sym typeface="Georgia"/>
              </a:rPr>
              <a:t>METHODS </a:t>
            </a:r>
            <a:endParaRPr sz="1575" dirty="0"/>
          </a:p>
        </p:txBody>
      </p:sp>
      <p:sp>
        <p:nvSpPr>
          <p:cNvPr id="167" name="Google Shape;167;p1"/>
          <p:cNvSpPr txBox="1">
            <a:spLocks noGrp="1"/>
          </p:cNvSpPr>
          <p:nvPr>
            <p:ph type="title"/>
          </p:nvPr>
        </p:nvSpPr>
        <p:spPr>
          <a:xfrm>
            <a:off x="652495" y="656859"/>
            <a:ext cx="37099809" cy="3580991"/>
          </a:xfrm>
          <a:prstGeom prst="rect">
            <a:avLst/>
          </a:prstGeom>
          <a:solidFill>
            <a:srgbClr val="8E203F"/>
          </a:solidFill>
          <a:ln>
            <a:noFill/>
          </a:ln>
          <a:effectLst/>
        </p:spPr>
        <p:txBody>
          <a:bodyPr spcFirstLastPara="1" vert="horz" wrap="square" lIns="384038" tIns="192019" rIns="384038" bIns="192019" rtlCol="0" anchor="b" anchorCtr="0">
            <a:normAutofit fontScale="90000"/>
          </a:bodyPr>
          <a:lstStyle/>
          <a:p>
            <a:pPr algn="ctr">
              <a:spcBef>
                <a:spcPts val="0"/>
              </a:spcBef>
              <a:buClr>
                <a:srgbClr val="909090"/>
              </a:buClr>
              <a:buSzPct val="100000"/>
            </a:pPr>
            <a:br>
              <a:rPr lang="en-US" sz="8400" dirty="0"/>
            </a:br>
            <a:br>
              <a:rPr lang="en-US" sz="8400" dirty="0"/>
            </a:br>
            <a:br>
              <a:rPr lang="en-US" sz="8400" dirty="0"/>
            </a:br>
            <a:br>
              <a:rPr lang="en-US" sz="8400" dirty="0"/>
            </a:br>
            <a:br>
              <a:rPr lang="en-US" sz="8400" dirty="0"/>
            </a:br>
            <a:br>
              <a:rPr lang="en-US" sz="8400" dirty="0"/>
            </a:br>
            <a:br>
              <a:rPr lang="en-US" sz="8400" dirty="0"/>
            </a:br>
            <a:br>
              <a:rPr lang="en-US" sz="8400" dirty="0"/>
            </a:br>
            <a:br>
              <a:rPr lang="en-US" sz="8400" dirty="0"/>
            </a:br>
            <a:br>
              <a:rPr lang="en-US" sz="8400" dirty="0"/>
            </a:br>
            <a:r>
              <a:rPr lang="en-US" sz="9363" dirty="0">
                <a:solidFill>
                  <a:srgbClr val="FFC000"/>
                </a:solidFill>
                <a:latin typeface="Calibri"/>
                <a:cs typeface="Calibri"/>
                <a:sym typeface="Calibri"/>
              </a:rPr>
              <a:t>Exploring how schools support newcomer students and parents</a:t>
            </a:r>
            <a:br>
              <a:rPr lang="en-US" sz="9363" dirty="0">
                <a:solidFill>
                  <a:srgbClr val="3A3838"/>
                </a:solidFill>
                <a:latin typeface="Calibri"/>
                <a:ea typeface="Calibri"/>
                <a:cs typeface="Calibri"/>
                <a:sym typeface="Calibri"/>
              </a:rPr>
            </a:br>
            <a:r>
              <a:rPr lang="en-US" sz="5863" dirty="0">
                <a:solidFill>
                  <a:schemeClr val="lt2"/>
                </a:solidFill>
                <a:latin typeface="Calibri"/>
                <a:ea typeface="Calibri"/>
                <a:cs typeface="Calibri"/>
                <a:sym typeface="Calibri"/>
              </a:rPr>
              <a:t>Elani Williams, Susana S. Sosa, M.A., Yvita Bustos, M.A., Catherine DeCarlo Santiago, Ph.D. </a:t>
            </a:r>
            <a:br>
              <a:rPr lang="en-US" sz="5863" dirty="0">
                <a:solidFill>
                  <a:schemeClr val="lt2"/>
                </a:solidFill>
                <a:latin typeface="Calibri"/>
                <a:ea typeface="Calibri"/>
                <a:cs typeface="Calibri"/>
                <a:sym typeface="Calibri"/>
              </a:rPr>
            </a:br>
            <a:endParaRPr sz="3500" dirty="0">
              <a:solidFill>
                <a:schemeClr val="lt2"/>
              </a:solidFill>
              <a:latin typeface="Calibri"/>
              <a:ea typeface="Calibri"/>
              <a:cs typeface="Calibri"/>
              <a:sym typeface="Calibri"/>
            </a:endParaRPr>
          </a:p>
        </p:txBody>
      </p:sp>
      <p:sp>
        <p:nvSpPr>
          <p:cNvPr id="187" name="Google Shape;187;p1"/>
          <p:cNvSpPr txBox="1"/>
          <p:nvPr/>
        </p:nvSpPr>
        <p:spPr>
          <a:xfrm>
            <a:off x="605092" y="15430573"/>
            <a:ext cx="10596553" cy="22186813"/>
          </a:xfrm>
          <a:prstGeom prst="rect">
            <a:avLst/>
          </a:prstGeom>
          <a:noFill/>
          <a:ln w="19050" cap="flat" cmpd="sng">
            <a:solidFill>
              <a:srgbClr val="AEABAB"/>
            </a:solidFill>
            <a:prstDash val="solid"/>
            <a:round/>
            <a:headEnd type="none" w="sm" len="sm"/>
            <a:tailEnd type="none" w="sm" len="sm"/>
          </a:ln>
        </p:spPr>
        <p:txBody>
          <a:bodyPr spcFirstLastPara="1" wrap="square" lIns="79997" tIns="39988" rIns="79997" bIns="39988" anchor="t" anchorCtr="0">
            <a:spAutoFit/>
          </a:bodyPr>
          <a:lstStyle/>
          <a:p>
            <a:pPr>
              <a:lnSpc>
                <a:spcPct val="115000"/>
              </a:lnSpc>
            </a:pPr>
            <a:r>
              <a:rPr lang="en-US" sz="3000" b="1" dirty="0">
                <a:latin typeface="Arial" panose="020B0604020202020204" pitchFamily="34" charset="0"/>
                <a:ea typeface="Arial" panose="020B0604020202020204" pitchFamily="34" charset="0"/>
              </a:rPr>
              <a:t>Participants</a:t>
            </a:r>
            <a:endParaRPr lang="en-US" sz="3000" dirty="0">
              <a:latin typeface="Arial" panose="020B0604020202020204" pitchFamily="34" charset="0"/>
              <a:ea typeface="Arial" panose="020B0604020202020204" pitchFamily="34" charset="0"/>
            </a:endParaRPr>
          </a:p>
          <a:p>
            <a:pPr marL="40004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Participants were from a larger study focused on a school-based intervention for newcomer students, the Supporting Transition Resilience of Newcomer Groups (STRONG) program, across six public schools in the Chicago metropolitan area</a:t>
            </a:r>
          </a:p>
          <a:p>
            <a:pPr marL="40004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16 students (</a:t>
            </a:r>
            <a:r>
              <a:rPr lang="en-US" sz="3000" i="1" dirty="0">
                <a:latin typeface="Arial" panose="020B0604020202020204" pitchFamily="34" charset="0"/>
                <a:ea typeface="Arial" panose="020B0604020202020204" pitchFamily="34" charset="0"/>
              </a:rPr>
              <a:t>M</a:t>
            </a:r>
            <a:r>
              <a:rPr lang="en-US" sz="3000" i="1" baseline="-25000" dirty="0">
                <a:latin typeface="Arial" panose="020B0604020202020204" pitchFamily="34" charset="0"/>
                <a:ea typeface="Arial" panose="020B0604020202020204" pitchFamily="34" charset="0"/>
              </a:rPr>
              <a:t>Age</a:t>
            </a:r>
            <a:r>
              <a:rPr lang="en-US" sz="3000" i="1" dirty="0">
                <a:latin typeface="Arial" panose="020B0604020202020204" pitchFamily="34" charset="0"/>
                <a:ea typeface="Arial" panose="020B0604020202020204" pitchFamily="34" charset="0"/>
              </a:rPr>
              <a:t>=14.56; SD</a:t>
            </a:r>
            <a:r>
              <a:rPr lang="en-US" sz="3000" dirty="0">
                <a:latin typeface="Arial" panose="020B0604020202020204" pitchFamily="34" charset="0"/>
                <a:ea typeface="Arial" panose="020B0604020202020204" pitchFamily="34" charset="0"/>
              </a:rPr>
              <a:t>=2.82; 10-18 years)</a:t>
            </a:r>
          </a:p>
          <a:p>
            <a:pPr marL="800083" lvl="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Majority of the students were male (</a:t>
            </a:r>
            <a:r>
              <a:rPr lang="en-US" sz="3000" i="1" dirty="0">
                <a:latin typeface="Arial" panose="020B0604020202020204" pitchFamily="34" charset="0"/>
                <a:ea typeface="Arial" panose="020B0604020202020204" pitchFamily="34" charset="0"/>
              </a:rPr>
              <a:t>n</a:t>
            </a:r>
            <a:r>
              <a:rPr lang="en-US" sz="3000" dirty="0">
                <a:latin typeface="Arial" panose="020B0604020202020204" pitchFamily="34" charset="0"/>
                <a:ea typeface="Arial" panose="020B0604020202020204" pitchFamily="34" charset="0"/>
              </a:rPr>
              <a:t> =12; 75%)</a:t>
            </a:r>
          </a:p>
          <a:p>
            <a:pPr marL="800083" lvl="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Lived in the United States for an average of 2.23 years (</a:t>
            </a:r>
            <a:r>
              <a:rPr lang="en-US" sz="3000" i="1" dirty="0">
                <a:latin typeface="Arial" panose="020B0604020202020204" pitchFamily="34" charset="0"/>
                <a:ea typeface="Arial" panose="020B0604020202020204" pitchFamily="34" charset="0"/>
              </a:rPr>
              <a:t>SD</a:t>
            </a:r>
            <a:r>
              <a:rPr lang="en-US" sz="3000" dirty="0">
                <a:latin typeface="Arial" panose="020B0604020202020204" pitchFamily="34" charset="0"/>
                <a:ea typeface="Arial" panose="020B0604020202020204" pitchFamily="34" charset="0"/>
              </a:rPr>
              <a:t>= 1.32)</a:t>
            </a:r>
          </a:p>
          <a:p>
            <a:pPr marL="40004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14 parents (</a:t>
            </a:r>
            <a:r>
              <a:rPr lang="en-US" sz="3000" i="1" dirty="0">
                <a:latin typeface="Arial" panose="020B0604020202020204" pitchFamily="34" charset="0"/>
                <a:ea typeface="Arial" panose="020B0604020202020204" pitchFamily="34" charset="0"/>
              </a:rPr>
              <a:t>M</a:t>
            </a:r>
            <a:r>
              <a:rPr lang="en-US" sz="3000" i="1" baseline="-25000" dirty="0">
                <a:latin typeface="Arial" panose="020B0604020202020204" pitchFamily="34" charset="0"/>
                <a:ea typeface="Arial" panose="020B0604020202020204" pitchFamily="34" charset="0"/>
              </a:rPr>
              <a:t>Age</a:t>
            </a:r>
            <a:r>
              <a:rPr lang="en-US" sz="3000" i="1" dirty="0">
                <a:latin typeface="Arial" panose="020B0604020202020204" pitchFamily="34" charset="0"/>
                <a:ea typeface="Arial" panose="020B0604020202020204" pitchFamily="34" charset="0"/>
              </a:rPr>
              <a:t>=36.68; SD</a:t>
            </a:r>
            <a:r>
              <a:rPr lang="en-US" sz="3000" dirty="0">
                <a:latin typeface="Arial" panose="020B0604020202020204" pitchFamily="34" charset="0"/>
                <a:ea typeface="Arial" panose="020B0604020202020204" pitchFamily="34" charset="0"/>
              </a:rPr>
              <a:t>=5.27</a:t>
            </a:r>
            <a:r>
              <a:rPr lang="en-US" sz="3000" b="1" dirty="0">
                <a:latin typeface="Arial" panose="020B0604020202020204" pitchFamily="34" charset="0"/>
                <a:ea typeface="Arial" panose="020B0604020202020204" pitchFamily="34" charset="0"/>
              </a:rPr>
              <a:t>; </a:t>
            </a:r>
            <a:r>
              <a:rPr lang="en-US" sz="3000" dirty="0">
                <a:latin typeface="Arial" panose="020B0604020202020204" pitchFamily="34" charset="0"/>
                <a:ea typeface="Arial" panose="020B0604020202020204" pitchFamily="34" charset="0"/>
              </a:rPr>
              <a:t>24-49 years)</a:t>
            </a:r>
          </a:p>
          <a:p>
            <a:pPr marL="800083" lvl="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Majority of the parents were female (</a:t>
            </a:r>
            <a:r>
              <a:rPr lang="en-US" sz="3000" i="1" dirty="0">
                <a:latin typeface="Arial" panose="020B0604020202020204" pitchFamily="34" charset="0"/>
                <a:ea typeface="Arial" panose="020B0604020202020204" pitchFamily="34" charset="0"/>
              </a:rPr>
              <a:t>n</a:t>
            </a:r>
            <a:r>
              <a:rPr lang="en-US" sz="3000" dirty="0">
                <a:latin typeface="Arial" panose="020B0604020202020204" pitchFamily="34" charset="0"/>
                <a:ea typeface="Arial" panose="020B0604020202020204" pitchFamily="34" charset="0"/>
              </a:rPr>
              <a:t>=12; 85.71%)</a:t>
            </a:r>
          </a:p>
          <a:p>
            <a:pPr marL="800083" lvl="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Majority of the parents had U.S. citizenship (</a:t>
            </a:r>
            <a:r>
              <a:rPr lang="en-US" sz="3000" i="1" dirty="0">
                <a:latin typeface="Arial" panose="020B0604020202020204" pitchFamily="34" charset="0"/>
                <a:ea typeface="Arial" panose="020B0604020202020204" pitchFamily="34" charset="0"/>
              </a:rPr>
              <a:t>n</a:t>
            </a:r>
            <a:r>
              <a:rPr lang="en-US" sz="3000" dirty="0">
                <a:latin typeface="Arial" panose="020B0604020202020204" pitchFamily="34" charset="0"/>
                <a:ea typeface="Arial" panose="020B0604020202020204" pitchFamily="34" charset="0"/>
              </a:rPr>
              <a:t>= 8; 57.1%)</a:t>
            </a:r>
          </a:p>
          <a:p>
            <a:pPr marL="800083" lvl="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Monthly Income</a:t>
            </a:r>
            <a:r>
              <a:rPr lang="en-US" sz="3000" i="1" dirty="0">
                <a:latin typeface="Arial" panose="020B0604020202020204" pitchFamily="34" charset="0"/>
                <a:ea typeface="Arial" panose="020B0604020202020204" pitchFamily="34" charset="0"/>
              </a:rPr>
              <a:t>=$</a:t>
            </a:r>
            <a:r>
              <a:rPr lang="en-US" sz="3000" dirty="0">
                <a:latin typeface="Arial" panose="020B0604020202020204" pitchFamily="34" charset="0"/>
                <a:ea typeface="Arial" panose="020B0604020202020204" pitchFamily="34" charset="0"/>
              </a:rPr>
              <a:t>2,707.86 (</a:t>
            </a:r>
            <a:r>
              <a:rPr lang="en-US" sz="3000" i="1" dirty="0">
                <a:latin typeface="Arial" panose="020B0604020202020204" pitchFamily="34" charset="0"/>
                <a:ea typeface="Arial" panose="020B0604020202020204" pitchFamily="34" charset="0"/>
              </a:rPr>
              <a:t>SD</a:t>
            </a:r>
            <a:r>
              <a:rPr lang="en-US" sz="3000" dirty="0">
                <a:latin typeface="Arial" panose="020B0604020202020204" pitchFamily="34" charset="0"/>
                <a:ea typeface="Arial" panose="020B0604020202020204" pitchFamily="34" charset="0"/>
              </a:rPr>
              <a:t>= 3,903.58)</a:t>
            </a:r>
          </a:p>
          <a:p>
            <a:pPr marL="800083" lvl="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Majority of parents have completed some high school education or lower (</a:t>
            </a:r>
            <a:r>
              <a:rPr lang="en-US" sz="3000" i="1" dirty="0">
                <a:latin typeface="Arial" panose="020B0604020202020204" pitchFamily="34" charset="0"/>
                <a:ea typeface="Arial" panose="020B0604020202020204" pitchFamily="34" charset="0"/>
              </a:rPr>
              <a:t>n</a:t>
            </a:r>
            <a:r>
              <a:rPr lang="en-US" sz="3000" dirty="0">
                <a:latin typeface="Arial" panose="020B0604020202020204" pitchFamily="34" charset="0"/>
                <a:ea typeface="Arial" panose="020B0604020202020204" pitchFamily="34" charset="0"/>
              </a:rPr>
              <a:t>=9; 56.3%) </a:t>
            </a:r>
          </a:p>
          <a:p>
            <a:pPr marL="400041" lvl="1">
              <a:lnSpc>
                <a:spcPct val="115000"/>
              </a:lnSpc>
            </a:pPr>
            <a:endParaRPr lang="en-US" sz="3000" dirty="0">
              <a:latin typeface="Arial" panose="020B0604020202020204" pitchFamily="34" charset="0"/>
              <a:ea typeface="Arial" panose="020B0604020202020204" pitchFamily="34" charset="0"/>
            </a:endParaRPr>
          </a:p>
          <a:p>
            <a:pPr>
              <a:lnSpc>
                <a:spcPct val="115000"/>
              </a:lnSpc>
            </a:pPr>
            <a:r>
              <a:rPr lang="en-US" sz="3000" b="1" dirty="0">
                <a:latin typeface="Arial" panose="020B0604020202020204" pitchFamily="34" charset="0"/>
                <a:ea typeface="Arial" panose="020B0604020202020204" pitchFamily="34" charset="0"/>
              </a:rPr>
              <a:t>Qualitative Analysis (13 student &amp; 14 parents)</a:t>
            </a:r>
          </a:p>
          <a:p>
            <a:pPr marL="40004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Languages provided: Arabic, English, Spanish, Urdu</a:t>
            </a:r>
          </a:p>
          <a:p>
            <a:pPr marL="40004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Trained research assistants reviewed the audio-recording of the interviews and the English translations</a:t>
            </a:r>
          </a:p>
          <a:p>
            <a:pPr marL="40004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Interviews were coded using </a:t>
            </a:r>
            <a:r>
              <a:rPr lang="en-US" sz="3000" i="1" dirty="0">
                <a:latin typeface="Arial" panose="020B0604020202020204" pitchFamily="34" charset="0"/>
                <a:ea typeface="Arial" panose="020B0604020202020204" pitchFamily="34" charset="0"/>
              </a:rPr>
              <a:t>Dedoose</a:t>
            </a:r>
          </a:p>
          <a:p>
            <a:pPr marL="40004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Four themes were created after analyzing the codes:</a:t>
            </a:r>
          </a:p>
          <a:p>
            <a:pPr marL="1565275" lvl="1">
              <a:lnSpc>
                <a:spcPct val="115000"/>
              </a:lnSpc>
            </a:pPr>
            <a:r>
              <a:rPr lang="en-US" sz="3000" b="1" dirty="0">
                <a:solidFill>
                  <a:srgbClr val="8E203F"/>
                </a:solidFill>
                <a:latin typeface="Arial" panose="020B0604020202020204" pitchFamily="34" charset="0"/>
                <a:ea typeface="Arial" panose="020B0604020202020204" pitchFamily="34" charset="0"/>
              </a:rPr>
              <a:t>Peer Support</a:t>
            </a:r>
          </a:p>
          <a:p>
            <a:pPr marL="1565275" lvl="1">
              <a:lnSpc>
                <a:spcPct val="115000"/>
              </a:lnSpc>
            </a:pPr>
            <a:r>
              <a:rPr lang="en-US" sz="3000" b="1" dirty="0">
                <a:solidFill>
                  <a:srgbClr val="8E203F"/>
                </a:solidFill>
                <a:latin typeface="Arial" panose="020B0604020202020204" pitchFamily="34" charset="0"/>
                <a:ea typeface="Arial" panose="020B0604020202020204" pitchFamily="34" charset="0"/>
              </a:rPr>
              <a:t>Staff Support</a:t>
            </a:r>
          </a:p>
          <a:p>
            <a:pPr marL="1565275" lvl="1">
              <a:lnSpc>
                <a:spcPct val="115000"/>
              </a:lnSpc>
            </a:pPr>
            <a:r>
              <a:rPr lang="en-US" sz="3000" b="1" dirty="0">
                <a:solidFill>
                  <a:srgbClr val="8E203F"/>
                </a:solidFill>
                <a:latin typeface="Arial" panose="020B0604020202020204" pitchFamily="34" charset="0"/>
                <a:ea typeface="Arial" panose="020B0604020202020204" pitchFamily="34" charset="0"/>
              </a:rPr>
              <a:t>After School Programs</a:t>
            </a:r>
          </a:p>
          <a:p>
            <a:pPr marL="1565275" lvl="1">
              <a:lnSpc>
                <a:spcPct val="115000"/>
              </a:lnSpc>
            </a:pPr>
            <a:r>
              <a:rPr lang="en-US" sz="3000" b="1" dirty="0">
                <a:solidFill>
                  <a:srgbClr val="8E203F"/>
                </a:solidFill>
                <a:latin typeface="Arial" panose="020B0604020202020204" pitchFamily="34" charset="0"/>
                <a:ea typeface="Arial" panose="020B0604020202020204" pitchFamily="34" charset="0"/>
              </a:rPr>
              <a:t>Teacher Support </a:t>
            </a:r>
          </a:p>
          <a:p>
            <a:pPr marL="300031" indent="-300031">
              <a:lnSpc>
                <a:spcPct val="115000"/>
              </a:lnSpc>
              <a:buFont typeface="Symbol" pitchFamily="2" charset="2"/>
              <a:buChar char=""/>
            </a:pPr>
            <a:endParaRPr lang="en-US" sz="3000" b="1" dirty="0">
              <a:latin typeface="Arial" panose="020B0604020202020204" pitchFamily="34" charset="0"/>
              <a:ea typeface="Arial" panose="020B0604020202020204" pitchFamily="34" charset="0"/>
            </a:endParaRPr>
          </a:p>
          <a:p>
            <a:pPr>
              <a:lnSpc>
                <a:spcPct val="115000"/>
              </a:lnSpc>
            </a:pPr>
            <a:r>
              <a:rPr lang="en-US" sz="3000" b="1" dirty="0">
                <a:latin typeface="Arial" panose="020B0604020202020204" pitchFamily="34" charset="0"/>
                <a:ea typeface="Arial" panose="020B0604020202020204" pitchFamily="34" charset="0"/>
              </a:rPr>
              <a:t>Quantitative Analysis (13 student post-surveys)</a:t>
            </a:r>
          </a:p>
          <a:p>
            <a:pPr>
              <a:lnSpc>
                <a:spcPct val="115000"/>
              </a:lnSpc>
            </a:pPr>
            <a:endParaRPr lang="en-US" sz="3000" b="1" i="1" dirty="0">
              <a:latin typeface="Arial" panose="020B0604020202020204" pitchFamily="34" charset="0"/>
              <a:ea typeface="Arial" panose="020B0604020202020204" pitchFamily="34" charset="0"/>
            </a:endParaRPr>
          </a:p>
          <a:p>
            <a:pPr marL="400041">
              <a:lnSpc>
                <a:spcPct val="115000"/>
              </a:lnSpc>
            </a:pPr>
            <a:r>
              <a:rPr lang="en-US" sz="3000" b="1" i="1" dirty="0">
                <a:latin typeface="Arial" panose="020B0604020202020204" pitchFamily="34" charset="0"/>
                <a:ea typeface="Arial" panose="020B0604020202020204" pitchFamily="34" charset="0"/>
              </a:rPr>
              <a:t>School Connectedness </a:t>
            </a:r>
            <a:r>
              <a:rPr lang="en-US" sz="3000" dirty="0">
                <a:latin typeface="Arial" panose="020B0604020202020204" pitchFamily="34" charset="0"/>
                <a:ea typeface="Arial" panose="020B0604020202020204" pitchFamily="34" charset="0"/>
              </a:rPr>
              <a:t>(McNeely et al., 2002; Furlong et al., 2011): 5-item scale measuring students’ relationship with their school (“How strongly do you agree or disagree with the following statements about your school?”; 1=Strongly Disagree, 2=Disagree, 3=Neither Disagree/Agree, 4=Agree, and 5=Strongly Agree) </a:t>
            </a:r>
          </a:p>
          <a:p>
            <a:pPr marL="1900196" lvl="4" indent="-300031">
              <a:lnSpc>
                <a:spcPct val="115000"/>
              </a:lnSpc>
              <a:buFont typeface="+mj-lt"/>
              <a:buAutoNum type="arabicPeriod"/>
            </a:pPr>
            <a:r>
              <a:rPr lang="en-US" sz="3000" dirty="0">
                <a:latin typeface="Arial" panose="020B0604020202020204" pitchFamily="34" charset="0"/>
                <a:ea typeface="Arial" panose="020B0604020202020204" pitchFamily="34" charset="0"/>
              </a:rPr>
              <a:t>I feel close to people at my school.</a:t>
            </a:r>
          </a:p>
          <a:p>
            <a:pPr marL="1900196" lvl="4" indent="-300031">
              <a:lnSpc>
                <a:spcPct val="115000"/>
              </a:lnSpc>
              <a:buFont typeface="+mj-lt"/>
              <a:buAutoNum type="arabicPeriod"/>
            </a:pPr>
            <a:r>
              <a:rPr lang="en-US" sz="3000" dirty="0">
                <a:latin typeface="Arial" panose="020B0604020202020204" pitchFamily="34" charset="0"/>
                <a:ea typeface="Arial" panose="020B0604020202020204" pitchFamily="34" charset="0"/>
              </a:rPr>
              <a:t>I am happy to be at this school.</a:t>
            </a:r>
          </a:p>
          <a:p>
            <a:pPr marL="1900196" lvl="4" indent="-300031">
              <a:lnSpc>
                <a:spcPct val="115000"/>
              </a:lnSpc>
              <a:buFont typeface="+mj-lt"/>
              <a:buAutoNum type="arabicPeriod"/>
            </a:pPr>
            <a:r>
              <a:rPr lang="en-US" sz="3000" dirty="0">
                <a:latin typeface="Arial" panose="020B0604020202020204" pitchFamily="34" charset="0"/>
                <a:ea typeface="Arial" panose="020B0604020202020204" pitchFamily="34" charset="0"/>
              </a:rPr>
              <a:t>I feel like I am part of this school.</a:t>
            </a:r>
          </a:p>
          <a:p>
            <a:pPr marL="1900196" lvl="4" indent="-300031">
              <a:lnSpc>
                <a:spcPct val="115000"/>
              </a:lnSpc>
              <a:buFont typeface="+mj-lt"/>
              <a:buAutoNum type="arabicPeriod"/>
            </a:pPr>
            <a:r>
              <a:rPr lang="en-US" sz="3000" dirty="0">
                <a:latin typeface="Arial" panose="020B0604020202020204" pitchFamily="34" charset="0"/>
                <a:ea typeface="Arial" panose="020B0604020202020204" pitchFamily="34" charset="0"/>
              </a:rPr>
              <a:t>The teachers at my school treat students fairly.</a:t>
            </a:r>
          </a:p>
          <a:p>
            <a:pPr marL="1900196" lvl="4" indent="-300031">
              <a:lnSpc>
                <a:spcPct val="115000"/>
              </a:lnSpc>
              <a:buFont typeface="+mj-lt"/>
              <a:buAutoNum type="arabicPeriod"/>
            </a:pPr>
            <a:r>
              <a:rPr lang="en-US" sz="3000" dirty="0">
                <a:latin typeface="Arial" panose="020B0604020202020204" pitchFamily="34" charset="0"/>
                <a:ea typeface="Arial" panose="020B0604020202020204" pitchFamily="34" charset="0"/>
              </a:rPr>
              <a:t>I feel safe in my school. </a:t>
            </a:r>
            <a:endParaRPr lang="en-US" sz="2450" dirty="0">
              <a:latin typeface="Arial" panose="020B0604020202020204" pitchFamily="34" charset="0"/>
              <a:ea typeface="Arial" panose="020B0604020202020204" pitchFamily="34" charset="0"/>
            </a:endParaRPr>
          </a:p>
          <a:p>
            <a:pPr lvl="4">
              <a:lnSpc>
                <a:spcPct val="115000"/>
              </a:lnSpc>
            </a:pPr>
            <a:endParaRPr lang="en-US" sz="2450" dirty="0">
              <a:latin typeface="Arial" panose="020B0604020202020204" pitchFamily="34" charset="0"/>
              <a:ea typeface="Arial" panose="020B0604020202020204" pitchFamily="34" charset="0"/>
            </a:endParaRPr>
          </a:p>
        </p:txBody>
      </p:sp>
      <p:sp>
        <p:nvSpPr>
          <p:cNvPr id="10" name="TextBox 9">
            <a:extLst>
              <a:ext uri="{FF2B5EF4-FFF2-40B4-BE49-F238E27FC236}">
                <a16:creationId xmlns:a16="http://schemas.microsoft.com/office/drawing/2014/main" id="{72396D13-1870-4BDC-A26A-E873FC5B8EA0}"/>
              </a:ext>
            </a:extLst>
          </p:cNvPr>
          <p:cNvSpPr txBox="1"/>
          <p:nvPr/>
        </p:nvSpPr>
        <p:spPr>
          <a:xfrm>
            <a:off x="11746029" y="5950079"/>
            <a:ext cx="13502507" cy="7921849"/>
          </a:xfrm>
          <a:prstGeom prst="rect">
            <a:avLst/>
          </a:prstGeom>
          <a:noFill/>
          <a:ln>
            <a:solidFill>
              <a:srgbClr val="AEABAB"/>
            </a:solidFill>
          </a:ln>
        </p:spPr>
        <p:txBody>
          <a:bodyPr wrap="square" rtlCol="0">
            <a:spAutoFit/>
          </a:bodyPr>
          <a:lstStyle/>
          <a:p>
            <a:pPr marL="555614">
              <a:lnSpc>
                <a:spcPct val="115000"/>
              </a:lnSpc>
            </a:pPr>
            <a:r>
              <a:rPr lang="en-US" sz="3000" b="1" i="1" dirty="0">
                <a:latin typeface="Arial" panose="020B0604020202020204" pitchFamily="34" charset="0"/>
                <a:ea typeface="Arial" panose="020B0604020202020204" pitchFamily="34" charset="0"/>
              </a:rPr>
              <a:t>School Climate</a:t>
            </a:r>
            <a:r>
              <a:rPr lang="en-US" sz="3000" dirty="0">
                <a:latin typeface="Arial" panose="020B0604020202020204" pitchFamily="34" charset="0"/>
                <a:ea typeface="Arial" panose="020B0604020202020204" pitchFamily="34" charset="0"/>
              </a:rPr>
              <a:t> (CHKS; WestEd, 2000): 9-item scale measuring school relationships and support (“For each item, circle the response that best indicates how much you agree with the following statements.”; 1 = Not at all true, 2 = A Little True, 3 = Pretty Much True, 4 = Very Much True)</a:t>
            </a:r>
          </a:p>
          <a:p>
            <a:pPr lvl="4">
              <a:lnSpc>
                <a:spcPct val="115000"/>
              </a:lnSpc>
            </a:pPr>
            <a:r>
              <a:rPr lang="en-US" sz="3000" dirty="0">
                <a:latin typeface="Arial" panose="020B0604020202020204" pitchFamily="34" charset="0"/>
                <a:ea typeface="Arial" panose="020B0604020202020204" pitchFamily="34" charset="0"/>
              </a:rPr>
              <a:t>At my school, there is a teacher or some other adult who… </a:t>
            </a:r>
          </a:p>
          <a:p>
            <a:pPr marL="1900196" lvl="4" indent="-300031">
              <a:lnSpc>
                <a:spcPct val="115000"/>
              </a:lnSpc>
              <a:buFont typeface="+mj-lt"/>
              <a:buAutoNum type="arabicPeriod"/>
            </a:pPr>
            <a:r>
              <a:rPr lang="en-US" sz="3000" dirty="0">
                <a:latin typeface="Arial" panose="020B0604020202020204" pitchFamily="34" charset="0"/>
                <a:ea typeface="Arial" panose="020B0604020202020204" pitchFamily="34" charset="0"/>
              </a:rPr>
              <a:t>…really cares about me.</a:t>
            </a:r>
          </a:p>
          <a:p>
            <a:pPr marL="1900196" lvl="4" indent="-300031">
              <a:lnSpc>
                <a:spcPct val="115000"/>
              </a:lnSpc>
              <a:buFont typeface="+mj-lt"/>
              <a:buAutoNum type="arabicPeriod"/>
            </a:pPr>
            <a:r>
              <a:rPr lang="en-US" sz="3000" dirty="0">
                <a:latin typeface="Arial" panose="020B0604020202020204" pitchFamily="34" charset="0"/>
                <a:ea typeface="Arial" panose="020B0604020202020204" pitchFamily="34" charset="0"/>
              </a:rPr>
              <a:t> …tells me when I do a good job.</a:t>
            </a:r>
          </a:p>
          <a:p>
            <a:pPr marL="1900196" lvl="4" indent="-300031">
              <a:lnSpc>
                <a:spcPct val="115000"/>
              </a:lnSpc>
              <a:buFont typeface="+mj-lt"/>
              <a:buAutoNum type="arabicPeriod"/>
            </a:pPr>
            <a:r>
              <a:rPr lang="en-US" sz="3000" dirty="0">
                <a:latin typeface="Arial" panose="020B0604020202020204" pitchFamily="34" charset="0"/>
                <a:ea typeface="Arial" panose="020B0604020202020204" pitchFamily="34" charset="0"/>
              </a:rPr>
              <a:t>…notices when I am not there.</a:t>
            </a:r>
          </a:p>
          <a:p>
            <a:pPr marL="1900196" lvl="4" indent="-300031">
              <a:lnSpc>
                <a:spcPct val="115000"/>
              </a:lnSpc>
              <a:buFont typeface="+mj-lt"/>
              <a:buAutoNum type="arabicPeriod"/>
            </a:pPr>
            <a:r>
              <a:rPr lang="en-US" sz="3000" dirty="0">
                <a:latin typeface="Arial" panose="020B0604020202020204" pitchFamily="34" charset="0"/>
                <a:ea typeface="Arial" panose="020B0604020202020204" pitchFamily="34" charset="0"/>
              </a:rPr>
              <a:t>…wants me to do my best.</a:t>
            </a:r>
          </a:p>
          <a:p>
            <a:pPr marL="1900196" lvl="4" indent="-300031">
              <a:lnSpc>
                <a:spcPct val="115000"/>
              </a:lnSpc>
              <a:buFont typeface="+mj-lt"/>
              <a:buAutoNum type="arabicPeriod"/>
            </a:pPr>
            <a:r>
              <a:rPr lang="en-US" sz="3000" dirty="0">
                <a:latin typeface="Arial" panose="020B0604020202020204" pitchFamily="34" charset="0"/>
                <a:ea typeface="Arial" panose="020B0604020202020204" pitchFamily="34" charset="0"/>
              </a:rPr>
              <a:t>…listens to me when I have something to say.</a:t>
            </a:r>
          </a:p>
          <a:p>
            <a:pPr marL="1900196" lvl="4" indent="-300031">
              <a:lnSpc>
                <a:spcPct val="115000"/>
              </a:lnSpc>
              <a:buFont typeface="+mj-lt"/>
              <a:buAutoNum type="arabicPeriod"/>
            </a:pPr>
            <a:r>
              <a:rPr lang="en-US" sz="3000" dirty="0">
                <a:latin typeface="Arial" panose="020B0604020202020204" pitchFamily="34" charset="0"/>
                <a:ea typeface="Arial" panose="020B0604020202020204" pitchFamily="34" charset="0"/>
              </a:rPr>
              <a:t>…believes I will be a success. </a:t>
            </a:r>
          </a:p>
          <a:p>
            <a:pPr marL="1900196" lvl="4" indent="-300031">
              <a:lnSpc>
                <a:spcPct val="115000"/>
              </a:lnSpc>
              <a:buFont typeface="+mj-lt"/>
              <a:buAutoNum type="arabicPeriod"/>
            </a:pPr>
            <a:r>
              <a:rPr lang="en-US" sz="3000" dirty="0">
                <a:latin typeface="Arial" panose="020B0604020202020204" pitchFamily="34" charset="0"/>
                <a:ea typeface="Arial" panose="020B0604020202020204" pitchFamily="34" charset="0"/>
              </a:rPr>
              <a:t> I do interesting things at school.</a:t>
            </a:r>
          </a:p>
          <a:p>
            <a:pPr marL="1900196" lvl="4" indent="-300031">
              <a:lnSpc>
                <a:spcPct val="115000"/>
              </a:lnSpc>
              <a:buFont typeface="+mj-lt"/>
              <a:buAutoNum type="arabicPeriod"/>
            </a:pPr>
            <a:r>
              <a:rPr lang="en-US" sz="3000" dirty="0">
                <a:latin typeface="Arial" panose="020B0604020202020204" pitchFamily="34" charset="0"/>
                <a:ea typeface="Arial" panose="020B0604020202020204" pitchFamily="34" charset="0"/>
              </a:rPr>
              <a:t> At school I help decide things like class activities or rules. </a:t>
            </a:r>
          </a:p>
          <a:p>
            <a:pPr marL="1900196" lvl="4" indent="-300031">
              <a:lnSpc>
                <a:spcPct val="115000"/>
              </a:lnSpc>
              <a:buFont typeface="+mj-lt"/>
              <a:buAutoNum type="arabicPeriod"/>
            </a:pPr>
            <a:r>
              <a:rPr lang="en-US" sz="3000" dirty="0">
                <a:latin typeface="Arial" panose="020B0604020202020204" pitchFamily="34" charset="0"/>
                <a:ea typeface="Arial" panose="020B0604020202020204" pitchFamily="34" charset="0"/>
              </a:rPr>
              <a:t> At school I do things that make a difference.  </a:t>
            </a:r>
          </a:p>
          <a:p>
            <a:pPr lvl="4">
              <a:lnSpc>
                <a:spcPct val="115000"/>
              </a:lnSpc>
            </a:pPr>
            <a:r>
              <a:rPr lang="en-US" sz="2450" dirty="0">
                <a:latin typeface="Arial" panose="020B0604020202020204" pitchFamily="34" charset="0"/>
                <a:ea typeface="Arial" panose="020B0604020202020204" pitchFamily="34" charset="0"/>
              </a:rPr>
              <a:t> </a:t>
            </a:r>
          </a:p>
        </p:txBody>
      </p:sp>
      <p:sp>
        <p:nvSpPr>
          <p:cNvPr id="30" name="TextBox 29">
            <a:extLst>
              <a:ext uri="{FF2B5EF4-FFF2-40B4-BE49-F238E27FC236}">
                <a16:creationId xmlns:a16="http://schemas.microsoft.com/office/drawing/2014/main" id="{91E80AEE-49E7-B33E-F03F-6F287F080F67}"/>
              </a:ext>
            </a:extLst>
          </p:cNvPr>
          <p:cNvSpPr txBox="1"/>
          <p:nvPr/>
        </p:nvSpPr>
        <p:spPr>
          <a:xfrm>
            <a:off x="25729705" y="6111991"/>
            <a:ext cx="11975195" cy="22345541"/>
          </a:xfrm>
          <a:prstGeom prst="rect">
            <a:avLst/>
          </a:prstGeom>
          <a:noFill/>
          <a:ln>
            <a:solidFill>
              <a:srgbClr val="AEABAB"/>
            </a:solidFill>
          </a:ln>
        </p:spPr>
        <p:txBody>
          <a:bodyPr wrap="square" rtlCol="0">
            <a:spAutoFit/>
          </a:bodyPr>
          <a:lstStyle/>
          <a:p>
            <a:pPr>
              <a:lnSpc>
                <a:spcPct val="115000"/>
              </a:lnSpc>
            </a:pPr>
            <a:r>
              <a:rPr lang="en-US" sz="3000" b="1" dirty="0">
                <a:latin typeface="Arial" panose="020B0604020202020204" pitchFamily="34" charset="0"/>
                <a:ea typeface="Arial" panose="020B0604020202020204" pitchFamily="34" charset="0"/>
              </a:rPr>
              <a:t>School Connectedness </a:t>
            </a:r>
          </a:p>
          <a:p>
            <a:pPr marL="40004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Average response to the items was 4.18 (</a:t>
            </a:r>
            <a:r>
              <a:rPr lang="en-US" sz="3000" i="1" dirty="0">
                <a:latin typeface="Arial" panose="020B0604020202020204" pitchFamily="34" charset="0"/>
                <a:ea typeface="Arial" panose="020B0604020202020204" pitchFamily="34" charset="0"/>
              </a:rPr>
              <a:t>SD</a:t>
            </a:r>
            <a:r>
              <a:rPr lang="en-US" sz="3000" dirty="0">
                <a:latin typeface="Arial" panose="020B0604020202020204" pitchFamily="34" charset="0"/>
                <a:ea typeface="Arial" panose="020B0604020202020204" pitchFamily="34" charset="0"/>
              </a:rPr>
              <a:t>=0.661), which means most students agreed with the items on the measure </a:t>
            </a:r>
          </a:p>
          <a:p>
            <a:pPr marL="40004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Since this scale is a broad measure of students’ relationship with their school, the four qualitative themes may be able to support why most of the students scored high on School Connectedness</a:t>
            </a:r>
          </a:p>
          <a:p>
            <a:pPr marL="400041" indent="-400041">
              <a:lnSpc>
                <a:spcPct val="115000"/>
              </a:lnSpc>
              <a:buFont typeface="Arial" panose="020B0604020202020204" pitchFamily="34" charset="0"/>
              <a:buChar char="•"/>
            </a:pPr>
            <a:r>
              <a:rPr lang="en-US" sz="3000" b="1" dirty="0">
                <a:latin typeface="Arial" panose="020B0604020202020204" pitchFamily="34" charset="0"/>
                <a:ea typeface="Arial" panose="020B0604020202020204" pitchFamily="34" charset="0"/>
              </a:rPr>
              <a:t>Students reported feeling encouraged by their peers that they can succeed </a:t>
            </a:r>
          </a:p>
          <a:p>
            <a:pPr marL="800083" lvl="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This finding is consistent with other literature on immigrant students and the effects of school belongingness and peer relationships </a:t>
            </a:r>
            <a:r>
              <a:rPr lang="en-US" sz="3000" b="1" dirty="0">
                <a:latin typeface="Arial" panose="020B0604020202020204" pitchFamily="34" charset="0"/>
                <a:ea typeface="Arial" panose="020B0604020202020204" pitchFamily="34" charset="0"/>
              </a:rPr>
              <a:t>with one benefit being academic achievement</a:t>
            </a:r>
            <a:r>
              <a:rPr lang="en-US" sz="3000" dirty="0">
                <a:latin typeface="Arial" panose="020B0604020202020204" pitchFamily="34" charset="0"/>
                <a:ea typeface="Arial" panose="020B0604020202020204" pitchFamily="34" charset="0"/>
              </a:rPr>
              <a:t> (Ordaz &amp; Mosqueda, 2021)</a:t>
            </a:r>
          </a:p>
          <a:p>
            <a:pPr>
              <a:lnSpc>
                <a:spcPct val="115000"/>
              </a:lnSpc>
            </a:pPr>
            <a:endParaRPr lang="en-US" sz="3000" dirty="0">
              <a:latin typeface="Arial" panose="020B0604020202020204" pitchFamily="34" charset="0"/>
              <a:ea typeface="Arial" panose="020B0604020202020204" pitchFamily="34" charset="0"/>
            </a:endParaRPr>
          </a:p>
          <a:p>
            <a:pPr>
              <a:lnSpc>
                <a:spcPct val="115000"/>
              </a:lnSpc>
            </a:pPr>
            <a:r>
              <a:rPr lang="en-US" sz="3000" b="1" dirty="0">
                <a:latin typeface="Arial" panose="020B0604020202020204" pitchFamily="34" charset="0"/>
                <a:ea typeface="Arial" panose="020B0604020202020204" pitchFamily="34" charset="0"/>
              </a:rPr>
              <a:t>School Climate </a:t>
            </a:r>
          </a:p>
          <a:p>
            <a:pPr marL="422275" lvl="1" indent="-422275">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The overall response for school climate was a 3.12 (</a:t>
            </a:r>
            <a:r>
              <a:rPr lang="en-US" sz="3000" i="1" dirty="0">
                <a:latin typeface="Arial" panose="020B0604020202020204" pitchFamily="34" charset="0"/>
                <a:ea typeface="Arial" panose="020B0604020202020204" pitchFamily="34" charset="0"/>
              </a:rPr>
              <a:t>SD</a:t>
            </a:r>
            <a:r>
              <a:rPr lang="en-US" sz="3000" dirty="0">
                <a:latin typeface="Arial" panose="020B0604020202020204" pitchFamily="34" charset="0"/>
                <a:ea typeface="Arial" panose="020B0604020202020204" pitchFamily="34" charset="0"/>
              </a:rPr>
              <a:t>=.583), which indicates that overall students believed the items on the measure to be pretty much true</a:t>
            </a:r>
          </a:p>
          <a:p>
            <a:pPr marL="422275" lvl="1" indent="-422275">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Relates strongest to the qualitative themes, </a:t>
            </a:r>
            <a:r>
              <a:rPr lang="en-US" sz="3000" b="1" dirty="0">
                <a:latin typeface="Arial" panose="020B0604020202020204" pitchFamily="34" charset="0"/>
                <a:ea typeface="Arial" panose="020B0604020202020204" pitchFamily="34" charset="0"/>
              </a:rPr>
              <a:t>Staff Support and Teacher Support</a:t>
            </a:r>
          </a:p>
          <a:p>
            <a:pPr marL="422275" lvl="1" indent="-422275">
              <a:lnSpc>
                <a:spcPct val="115000"/>
              </a:lnSpc>
              <a:buFont typeface="Arial" panose="020B0604020202020204" pitchFamily="34" charset="0"/>
              <a:buChar char="•"/>
            </a:pPr>
            <a:r>
              <a:rPr lang="en-US" sz="3000" b="1" dirty="0">
                <a:latin typeface="Arial" panose="020B0604020202020204" pitchFamily="34" charset="0"/>
                <a:ea typeface="Arial" panose="020B0604020202020204" pitchFamily="34" charset="0"/>
              </a:rPr>
              <a:t>Students expressed feelings of trust and reliance in their teachers and other staff members </a:t>
            </a:r>
          </a:p>
          <a:p>
            <a:pPr marL="879475" lvl="3" indent="-422275">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One student even compared their bond with their teacher and clinician to a familial bond, demonstrating the deep connections they have built with the adults at their school</a:t>
            </a:r>
          </a:p>
          <a:p>
            <a:pPr marL="879475" lvl="5" indent="-422275">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In previous literature, teachers who created strong and trusting relationships with newcomer students </a:t>
            </a:r>
            <a:r>
              <a:rPr lang="en-US" sz="3000" b="1" dirty="0">
                <a:latin typeface="Arial" panose="020B0604020202020204" pitchFamily="34" charset="0"/>
                <a:ea typeface="Arial" panose="020B0604020202020204" pitchFamily="34" charset="0"/>
              </a:rPr>
              <a:t>provided academic support, emotional support and navigational capital </a:t>
            </a:r>
            <a:r>
              <a:rPr lang="en-US" sz="3000" dirty="0">
                <a:latin typeface="Arial" panose="020B0604020202020204" pitchFamily="34" charset="0"/>
                <a:ea typeface="Arial" panose="020B0604020202020204" pitchFamily="34" charset="0"/>
              </a:rPr>
              <a:t>(Hersi &amp; Watkinson, 2012)</a:t>
            </a:r>
          </a:p>
          <a:p>
            <a:pPr>
              <a:lnSpc>
                <a:spcPct val="115000"/>
              </a:lnSpc>
            </a:pPr>
            <a:endParaRPr lang="en-US" sz="3000" b="1" dirty="0">
              <a:latin typeface="Arial" panose="020B0604020202020204" pitchFamily="34" charset="0"/>
              <a:ea typeface="Arial" panose="020B0604020202020204" pitchFamily="34" charset="0"/>
            </a:endParaRPr>
          </a:p>
          <a:p>
            <a:pPr>
              <a:lnSpc>
                <a:spcPct val="115000"/>
              </a:lnSpc>
            </a:pPr>
            <a:r>
              <a:rPr lang="en-US" sz="3000" b="1" dirty="0">
                <a:latin typeface="Arial" panose="020B0604020202020204" pitchFamily="34" charset="0"/>
                <a:ea typeface="Arial" panose="020B0604020202020204" pitchFamily="34" charset="0"/>
              </a:rPr>
              <a:t>Limitations</a:t>
            </a:r>
            <a:endParaRPr lang="en-US" sz="3000" dirty="0">
              <a:latin typeface="Arial" panose="020B0604020202020204" pitchFamily="34" charset="0"/>
              <a:ea typeface="Arial" panose="020B0604020202020204" pitchFamily="34" charset="0"/>
            </a:endParaRPr>
          </a:p>
          <a:p>
            <a:pPr marL="40004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Small sample size </a:t>
            </a:r>
          </a:p>
          <a:p>
            <a:pPr marL="40004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Attrition</a:t>
            </a:r>
          </a:p>
          <a:p>
            <a:pPr marL="40004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No parent survey data </a:t>
            </a:r>
          </a:p>
          <a:p>
            <a:pPr>
              <a:lnSpc>
                <a:spcPct val="115000"/>
              </a:lnSpc>
            </a:pPr>
            <a:r>
              <a:rPr lang="en-US" sz="3000" dirty="0">
                <a:latin typeface="Arial" panose="020B0604020202020204" pitchFamily="34" charset="0"/>
                <a:ea typeface="Arial" panose="020B0604020202020204" pitchFamily="34" charset="0"/>
              </a:rPr>
              <a:t> </a:t>
            </a:r>
          </a:p>
          <a:p>
            <a:pPr>
              <a:lnSpc>
                <a:spcPct val="115000"/>
              </a:lnSpc>
            </a:pPr>
            <a:r>
              <a:rPr lang="en-US" sz="3000" b="1" dirty="0">
                <a:latin typeface="Arial" panose="020B0604020202020204" pitchFamily="34" charset="0"/>
                <a:ea typeface="Arial" panose="020B0604020202020204" pitchFamily="34" charset="0"/>
              </a:rPr>
              <a:t>Future Direction</a:t>
            </a:r>
            <a:endParaRPr lang="en-US" sz="3000" dirty="0">
              <a:latin typeface="Arial" panose="020B0604020202020204" pitchFamily="34" charset="0"/>
              <a:ea typeface="Arial" panose="020B0604020202020204" pitchFamily="34" charset="0"/>
            </a:endParaRPr>
          </a:p>
          <a:p>
            <a:pPr marL="40004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Interview teachers and other staff members about the specific ways they support their students</a:t>
            </a:r>
          </a:p>
          <a:p>
            <a:pPr marL="40004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How to promote culturally responsive teaching and ethic of caring amongst staff</a:t>
            </a:r>
          </a:p>
          <a:p>
            <a:pPr marL="40004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Explore how trauma-informed interventions affect students' feelings of school connectedness and overall school climate</a:t>
            </a:r>
          </a:p>
          <a:p>
            <a:pPr marL="400041" indent="-400041">
              <a:lnSpc>
                <a:spcPct val="115000"/>
              </a:lnSpc>
              <a:buFont typeface="Arial" panose="020B0604020202020204" pitchFamily="34" charset="0"/>
              <a:buChar char="•"/>
            </a:pPr>
            <a:r>
              <a:rPr lang="en-US" sz="3000" dirty="0">
                <a:latin typeface="Arial" panose="020B0604020202020204" pitchFamily="34" charset="0"/>
                <a:ea typeface="Arial" panose="020B0604020202020204" pitchFamily="34" charset="0"/>
              </a:rPr>
              <a:t>Explore school connectedness and academic performance</a:t>
            </a:r>
          </a:p>
        </p:txBody>
      </p:sp>
      <p:graphicFrame>
        <p:nvGraphicFramePr>
          <p:cNvPr id="36" name="Table 36">
            <a:extLst>
              <a:ext uri="{FF2B5EF4-FFF2-40B4-BE49-F238E27FC236}">
                <a16:creationId xmlns:a16="http://schemas.microsoft.com/office/drawing/2014/main" id="{9ACBECE8-3061-E3B4-747B-1BECA3172198}"/>
              </a:ext>
            </a:extLst>
          </p:cNvPr>
          <p:cNvGraphicFramePr>
            <a:graphicFrameLocks noGrp="1"/>
          </p:cNvGraphicFramePr>
          <p:nvPr>
            <p:extLst>
              <p:ext uri="{D42A27DB-BD31-4B8C-83A1-F6EECF244321}">
                <p14:modId xmlns:p14="http://schemas.microsoft.com/office/powerpoint/2010/main" val="367909403"/>
              </p:ext>
            </p:extLst>
          </p:nvPr>
        </p:nvGraphicFramePr>
        <p:xfrm>
          <a:off x="12285173" y="16463817"/>
          <a:ext cx="12424218" cy="2983230"/>
        </p:xfrm>
        <a:graphic>
          <a:graphicData uri="http://schemas.openxmlformats.org/drawingml/2006/table">
            <a:tbl>
              <a:tblPr firstRow="1" bandRow="1">
                <a:tableStyleId>{5940675A-B579-460E-94D1-54222C63F5DA}</a:tableStyleId>
              </a:tblPr>
              <a:tblGrid>
                <a:gridCol w="3239100">
                  <a:extLst>
                    <a:ext uri="{9D8B030D-6E8A-4147-A177-3AD203B41FA5}">
                      <a16:colId xmlns:a16="http://schemas.microsoft.com/office/drawing/2014/main" val="2649346066"/>
                    </a:ext>
                  </a:extLst>
                </a:gridCol>
                <a:gridCol w="1689195">
                  <a:extLst>
                    <a:ext uri="{9D8B030D-6E8A-4147-A177-3AD203B41FA5}">
                      <a16:colId xmlns:a16="http://schemas.microsoft.com/office/drawing/2014/main" val="1788037396"/>
                    </a:ext>
                  </a:extLst>
                </a:gridCol>
                <a:gridCol w="2973934">
                  <a:extLst>
                    <a:ext uri="{9D8B030D-6E8A-4147-A177-3AD203B41FA5}">
                      <a16:colId xmlns:a16="http://schemas.microsoft.com/office/drawing/2014/main" val="4095402901"/>
                    </a:ext>
                  </a:extLst>
                </a:gridCol>
                <a:gridCol w="1490387">
                  <a:extLst>
                    <a:ext uri="{9D8B030D-6E8A-4147-A177-3AD203B41FA5}">
                      <a16:colId xmlns:a16="http://schemas.microsoft.com/office/drawing/2014/main" val="2204669349"/>
                    </a:ext>
                  </a:extLst>
                </a:gridCol>
                <a:gridCol w="1638997">
                  <a:extLst>
                    <a:ext uri="{9D8B030D-6E8A-4147-A177-3AD203B41FA5}">
                      <a16:colId xmlns:a16="http://schemas.microsoft.com/office/drawing/2014/main" val="2322668278"/>
                    </a:ext>
                  </a:extLst>
                </a:gridCol>
                <a:gridCol w="1392605">
                  <a:extLst>
                    <a:ext uri="{9D8B030D-6E8A-4147-A177-3AD203B41FA5}">
                      <a16:colId xmlns:a16="http://schemas.microsoft.com/office/drawing/2014/main" val="422705064"/>
                    </a:ext>
                  </a:extLst>
                </a:gridCol>
              </a:tblGrid>
              <a:tr h="834390">
                <a:tc>
                  <a:txBody>
                    <a:bodyPr/>
                    <a:lstStyle/>
                    <a:p>
                      <a:pPr algn="ctr"/>
                      <a:r>
                        <a:rPr lang="en-US" sz="3000" b="1" dirty="0">
                          <a:latin typeface="Arial" panose="020B0604020202020204" pitchFamily="34" charset="0"/>
                          <a:cs typeface="Arial" panose="020B0604020202020204" pitchFamily="34" charset="0"/>
                        </a:rPr>
                        <a:t>Scale</a:t>
                      </a:r>
                    </a:p>
                  </a:txBody>
                  <a:tcPr marL="80010" marR="80010" marT="40005" marB="40005"/>
                </a:tc>
                <a:tc>
                  <a:txBody>
                    <a:bodyPr/>
                    <a:lstStyle/>
                    <a:p>
                      <a:pPr algn="ctr"/>
                      <a:r>
                        <a:rPr lang="en-US" sz="3000" b="1" i="0" dirty="0">
                          <a:latin typeface="Arial" panose="020B0604020202020204" pitchFamily="34" charset="0"/>
                          <a:cs typeface="Arial" panose="020B0604020202020204" pitchFamily="34" charset="0"/>
                        </a:rPr>
                        <a:t>M (SD)</a:t>
                      </a:r>
                    </a:p>
                  </a:txBody>
                  <a:tcPr marL="80010" marR="80010" marT="40005" marB="40005"/>
                </a:tc>
                <a:tc>
                  <a:txBody>
                    <a:bodyPr/>
                    <a:lstStyle/>
                    <a:p>
                      <a:pPr algn="ctr"/>
                      <a:r>
                        <a:rPr lang="en-US" sz="3000" b="1" i="0" dirty="0">
                          <a:latin typeface="Arial" panose="020B0604020202020204" pitchFamily="34" charset="0"/>
                          <a:cs typeface="Arial" panose="020B0604020202020204" pitchFamily="34" charset="0"/>
                        </a:rPr>
                        <a:t>Qualitative Descriptor</a:t>
                      </a:r>
                    </a:p>
                  </a:txBody>
                  <a:tcPr marL="80010" marR="80010" marT="40005" marB="40005"/>
                </a:tc>
                <a:tc>
                  <a:txBody>
                    <a:bodyPr/>
                    <a:lstStyle/>
                    <a:p>
                      <a:pPr algn="ctr"/>
                      <a:r>
                        <a:rPr lang="en-US" sz="3000" b="1" dirty="0">
                          <a:latin typeface="Arial" panose="020B0604020202020204" pitchFamily="34" charset="0"/>
                          <a:cs typeface="Arial" panose="020B0604020202020204" pitchFamily="34" charset="0"/>
                        </a:rPr>
                        <a:t>Range</a:t>
                      </a:r>
                    </a:p>
                  </a:txBody>
                  <a:tcPr marL="80010" marR="80010" marT="40005" marB="40005"/>
                </a:tc>
                <a:tc>
                  <a:txBody>
                    <a:bodyPr/>
                    <a:lstStyle/>
                    <a:p>
                      <a:pPr algn="ctr"/>
                      <a:r>
                        <a:rPr lang="en-US" sz="3000" b="1" dirty="0">
                          <a:latin typeface="Arial" panose="020B0604020202020204" pitchFamily="34" charset="0"/>
                          <a:cs typeface="Arial" panose="020B0604020202020204" pitchFamily="34" charset="0"/>
                        </a:rPr>
                        <a:t>Mode</a:t>
                      </a:r>
                    </a:p>
                  </a:txBody>
                  <a:tcPr marL="80010" marR="80010" marT="40005" marB="40005"/>
                </a:tc>
                <a:tc>
                  <a:txBody>
                    <a:bodyPr/>
                    <a:lstStyle/>
                    <a:p>
                      <a:pPr algn="ctr"/>
                      <a:r>
                        <a:rPr lang="en-US" sz="3000" b="1" dirty="0">
                          <a:latin typeface="Arial" panose="020B0604020202020204" pitchFamily="34" charset="0"/>
                          <a:cs typeface="Arial" panose="020B0604020202020204" pitchFamily="34" charset="0"/>
                        </a:rPr>
                        <a:t>⍺</a:t>
                      </a:r>
                    </a:p>
                  </a:txBody>
                  <a:tcPr marL="80010" marR="80010" marT="40005" marB="40005"/>
                </a:tc>
                <a:extLst>
                  <a:ext uri="{0D108BD9-81ED-4DB2-BD59-A6C34878D82A}">
                    <a16:rowId xmlns:a16="http://schemas.microsoft.com/office/drawing/2014/main" val="1600916038"/>
                  </a:ext>
                </a:extLst>
              </a:tr>
              <a:tr h="834390">
                <a:tc>
                  <a:txBody>
                    <a:bodyPr/>
                    <a:lstStyle/>
                    <a:p>
                      <a:r>
                        <a:rPr lang="en-US" sz="3000" b="1" dirty="0">
                          <a:latin typeface="Arial" panose="020B0604020202020204" pitchFamily="34" charset="0"/>
                          <a:cs typeface="Arial" panose="020B0604020202020204" pitchFamily="34" charset="0"/>
                        </a:rPr>
                        <a:t>School Connectedness</a:t>
                      </a:r>
                    </a:p>
                  </a:txBody>
                  <a:tcPr marL="80010" marR="80010" marT="40005" marB="40005"/>
                </a:tc>
                <a:tc>
                  <a:txBody>
                    <a:bodyPr/>
                    <a:lstStyle/>
                    <a:p>
                      <a:pPr algn="ctr"/>
                      <a:r>
                        <a:rPr lang="en-US" sz="3000" dirty="0">
                          <a:latin typeface="Arial" panose="020B0604020202020204" pitchFamily="34" charset="0"/>
                          <a:cs typeface="Arial" panose="020B0604020202020204" pitchFamily="34" charset="0"/>
                        </a:rPr>
                        <a:t>4.18 (0.661)</a:t>
                      </a:r>
                    </a:p>
                  </a:txBody>
                  <a:tcPr marL="80010" marR="80010" marT="40005" marB="40005"/>
                </a:tc>
                <a:tc>
                  <a:txBody>
                    <a:bodyPr/>
                    <a:lstStyle/>
                    <a:p>
                      <a:pPr algn="ctr"/>
                      <a:r>
                        <a:rPr lang="en-US" sz="3000" dirty="0">
                          <a:latin typeface="Arial" panose="020B0604020202020204" pitchFamily="34" charset="0"/>
                          <a:cs typeface="Arial" panose="020B0604020202020204" pitchFamily="34" charset="0"/>
                        </a:rPr>
                        <a:t>Agree</a:t>
                      </a:r>
                    </a:p>
                  </a:txBody>
                  <a:tcPr marL="80010" marR="80010" marT="40005" marB="40005"/>
                </a:tc>
                <a:tc>
                  <a:txBody>
                    <a:bodyPr/>
                    <a:lstStyle/>
                    <a:p>
                      <a:pPr algn="ctr"/>
                      <a:r>
                        <a:rPr lang="en-US" sz="3000" dirty="0">
                          <a:latin typeface="Arial" panose="020B0604020202020204" pitchFamily="34" charset="0"/>
                          <a:cs typeface="Arial" panose="020B0604020202020204" pitchFamily="34" charset="0"/>
                        </a:rPr>
                        <a:t>3-5</a:t>
                      </a:r>
                    </a:p>
                  </a:txBody>
                  <a:tcPr marL="80010" marR="80010" marT="40005" marB="40005"/>
                </a:tc>
                <a:tc>
                  <a:txBody>
                    <a:bodyPr/>
                    <a:lstStyle/>
                    <a:p>
                      <a:pPr algn="ctr"/>
                      <a:r>
                        <a:rPr lang="en-US" sz="3000" dirty="0">
                          <a:latin typeface="Arial" panose="020B0604020202020204" pitchFamily="34" charset="0"/>
                          <a:cs typeface="Arial" panose="020B0604020202020204" pitchFamily="34" charset="0"/>
                        </a:rPr>
                        <a:t>5</a:t>
                      </a:r>
                    </a:p>
                  </a:txBody>
                  <a:tcPr marL="80010" marR="80010" marT="40005" marB="40005"/>
                </a:tc>
                <a:tc>
                  <a:txBody>
                    <a:bodyPr/>
                    <a:lstStyle/>
                    <a:p>
                      <a:pPr algn="ctr"/>
                      <a:r>
                        <a:rPr lang="en-US" sz="3000" dirty="0">
                          <a:latin typeface="Arial" panose="020B0604020202020204" pitchFamily="34" charset="0"/>
                          <a:cs typeface="Arial" panose="020B0604020202020204" pitchFamily="34" charset="0"/>
                        </a:rPr>
                        <a:t>0.81</a:t>
                      </a:r>
                    </a:p>
                  </a:txBody>
                  <a:tcPr marL="80010" marR="80010" marT="40005" marB="40005"/>
                </a:tc>
                <a:extLst>
                  <a:ext uri="{0D108BD9-81ED-4DB2-BD59-A6C34878D82A}">
                    <a16:rowId xmlns:a16="http://schemas.microsoft.com/office/drawing/2014/main" val="2831486104"/>
                  </a:ext>
                </a:extLst>
              </a:tr>
              <a:tr h="0">
                <a:tc>
                  <a:txBody>
                    <a:bodyPr/>
                    <a:lstStyle/>
                    <a:p>
                      <a:r>
                        <a:rPr lang="en-US" sz="3000" b="1" dirty="0">
                          <a:latin typeface="Arial" panose="020B0604020202020204" pitchFamily="34" charset="0"/>
                          <a:cs typeface="Arial" panose="020B0604020202020204" pitchFamily="34" charset="0"/>
                        </a:rPr>
                        <a:t>School Climate</a:t>
                      </a:r>
                    </a:p>
                  </a:txBody>
                  <a:tcPr marL="80010" marR="80010" marT="40005" marB="40005"/>
                </a:tc>
                <a:tc>
                  <a:txBody>
                    <a:bodyPr/>
                    <a:lstStyle/>
                    <a:p>
                      <a:pPr algn="ctr"/>
                      <a:r>
                        <a:rPr lang="en-US" sz="3000" dirty="0">
                          <a:latin typeface="Arial" panose="020B0604020202020204" pitchFamily="34" charset="0"/>
                          <a:cs typeface="Arial" panose="020B0604020202020204" pitchFamily="34" charset="0"/>
                        </a:rPr>
                        <a:t>3.12 (0.583)</a:t>
                      </a:r>
                    </a:p>
                  </a:txBody>
                  <a:tcPr marL="80010" marR="80010" marT="40005" marB="40005"/>
                </a:tc>
                <a:tc>
                  <a:txBody>
                    <a:bodyPr/>
                    <a:lstStyle/>
                    <a:p>
                      <a:pPr algn="ctr"/>
                      <a:r>
                        <a:rPr lang="en-US" sz="3000" dirty="0">
                          <a:latin typeface="Arial" panose="020B0604020202020204" pitchFamily="34" charset="0"/>
                          <a:cs typeface="Arial" panose="020B0604020202020204" pitchFamily="34" charset="0"/>
                        </a:rPr>
                        <a:t>Pretty Much True</a:t>
                      </a:r>
                    </a:p>
                  </a:txBody>
                  <a:tcPr marL="80010" marR="80010" marT="40005" marB="40005"/>
                </a:tc>
                <a:tc>
                  <a:txBody>
                    <a:bodyPr/>
                    <a:lstStyle/>
                    <a:p>
                      <a:pPr algn="ctr"/>
                      <a:r>
                        <a:rPr lang="en-US" sz="3000" dirty="0">
                          <a:latin typeface="Arial" panose="020B0604020202020204" pitchFamily="34" charset="0"/>
                          <a:cs typeface="Arial" panose="020B0604020202020204" pitchFamily="34" charset="0"/>
                        </a:rPr>
                        <a:t>2-4</a:t>
                      </a:r>
                    </a:p>
                  </a:txBody>
                  <a:tcPr marL="80010" marR="80010" marT="40005" marB="40005"/>
                </a:tc>
                <a:tc>
                  <a:txBody>
                    <a:bodyPr/>
                    <a:lstStyle/>
                    <a:p>
                      <a:pPr algn="ctr"/>
                      <a:r>
                        <a:rPr lang="en-US" sz="3000" dirty="0">
                          <a:latin typeface="Arial" panose="020B0604020202020204" pitchFamily="34" charset="0"/>
                          <a:cs typeface="Arial" panose="020B0604020202020204" pitchFamily="34" charset="0"/>
                        </a:rPr>
                        <a:t>4</a:t>
                      </a:r>
                    </a:p>
                  </a:txBody>
                  <a:tcPr marL="80010" marR="80010" marT="40005" marB="40005"/>
                </a:tc>
                <a:tc>
                  <a:txBody>
                    <a:bodyPr/>
                    <a:lstStyle/>
                    <a:p>
                      <a:pPr algn="ctr"/>
                      <a:r>
                        <a:rPr lang="en-US" sz="3000" dirty="0">
                          <a:latin typeface="Arial" panose="020B0604020202020204" pitchFamily="34" charset="0"/>
                          <a:cs typeface="Arial" panose="020B0604020202020204" pitchFamily="34" charset="0"/>
                        </a:rPr>
                        <a:t>0.83</a:t>
                      </a:r>
                    </a:p>
                  </a:txBody>
                  <a:tcPr marL="80010" marR="80010" marT="40005" marB="40005"/>
                </a:tc>
                <a:extLst>
                  <a:ext uri="{0D108BD9-81ED-4DB2-BD59-A6C34878D82A}">
                    <a16:rowId xmlns:a16="http://schemas.microsoft.com/office/drawing/2014/main" val="3016249802"/>
                  </a:ext>
                </a:extLst>
              </a:tr>
            </a:tbl>
          </a:graphicData>
        </a:graphic>
      </p:graphicFrame>
      <p:sp>
        <p:nvSpPr>
          <p:cNvPr id="170" name="Google Shape;170;p1"/>
          <p:cNvSpPr/>
          <p:nvPr/>
        </p:nvSpPr>
        <p:spPr>
          <a:xfrm>
            <a:off x="11746032" y="14174182"/>
            <a:ext cx="13502504" cy="941080"/>
          </a:xfrm>
          <a:prstGeom prst="rect">
            <a:avLst/>
          </a:prstGeom>
          <a:solidFill>
            <a:srgbClr val="8E203F"/>
          </a:solidFill>
          <a:ln w="9525" cap="flat" cmpd="sng">
            <a:solidFill>
              <a:srgbClr val="AEABAB"/>
            </a:solidFill>
            <a:prstDash val="solid"/>
            <a:round/>
            <a:headEnd type="none" w="sm" len="sm"/>
            <a:tailEnd type="none" w="sm" len="sm"/>
          </a:ln>
          <a:effectLst>
            <a:outerShdw blurRad="50800" dist="25400" dir="5400000" rotWithShape="0">
              <a:srgbClr val="000000">
                <a:alpha val="44705"/>
              </a:srgbClr>
            </a:outerShdw>
          </a:effectLst>
        </p:spPr>
        <p:txBody>
          <a:bodyPr spcFirstLastPara="1" wrap="square" lIns="79997" tIns="39988" rIns="79997" bIns="39988" anchor="ctr" anchorCtr="0">
            <a:noAutofit/>
          </a:bodyPr>
          <a:lstStyle/>
          <a:p>
            <a:pPr algn="ctr"/>
            <a:r>
              <a:rPr lang="en-US" sz="7000" b="1" dirty="0">
                <a:solidFill>
                  <a:schemeClr val="lt1"/>
                </a:solidFill>
                <a:latin typeface="Georgia"/>
                <a:ea typeface="Georgia"/>
                <a:cs typeface="Georgia"/>
                <a:sym typeface="Georgia"/>
              </a:rPr>
              <a:t>RESULTS</a:t>
            </a:r>
            <a:endParaRPr sz="1575" dirty="0"/>
          </a:p>
        </p:txBody>
      </p:sp>
      <p:sp>
        <p:nvSpPr>
          <p:cNvPr id="22" name="Rounded Rectangle 21">
            <a:extLst>
              <a:ext uri="{FF2B5EF4-FFF2-40B4-BE49-F238E27FC236}">
                <a16:creationId xmlns:a16="http://schemas.microsoft.com/office/drawing/2014/main" id="{D42B15EA-C3F0-13F6-93CD-35FD3A9F2AA8}"/>
              </a:ext>
            </a:extLst>
          </p:cNvPr>
          <p:cNvSpPr/>
          <p:nvPr/>
        </p:nvSpPr>
        <p:spPr>
          <a:xfrm>
            <a:off x="11932250" y="35242967"/>
            <a:ext cx="13221847" cy="2215169"/>
          </a:xfrm>
          <a:prstGeom prst="roundRect">
            <a:avLst/>
          </a:prstGeom>
          <a:solidFill>
            <a:srgbClr val="8E203F"/>
          </a:solidFill>
          <a:ln w="381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Google Shape;182;p1">
            <a:extLst>
              <a:ext uri="{FF2B5EF4-FFF2-40B4-BE49-F238E27FC236}">
                <a16:creationId xmlns:a16="http://schemas.microsoft.com/office/drawing/2014/main" id="{F72BFAE6-C3A0-4CDC-A2B7-8956421BEDD7}"/>
              </a:ext>
            </a:extLst>
          </p:cNvPr>
          <p:cNvSpPr/>
          <p:nvPr/>
        </p:nvSpPr>
        <p:spPr>
          <a:xfrm>
            <a:off x="25713732" y="4700730"/>
            <a:ext cx="11991169" cy="943842"/>
          </a:xfrm>
          <a:prstGeom prst="rect">
            <a:avLst/>
          </a:prstGeom>
          <a:solidFill>
            <a:srgbClr val="8E203F"/>
          </a:solidFill>
          <a:ln w="19050" cap="flat" cmpd="sng">
            <a:solidFill>
              <a:srgbClr val="AEABAB"/>
            </a:solidFill>
            <a:prstDash val="solid"/>
            <a:round/>
            <a:headEnd type="none" w="sm" len="sm"/>
            <a:tailEnd type="none" w="sm" len="sm"/>
          </a:ln>
          <a:effectLst/>
        </p:spPr>
        <p:txBody>
          <a:bodyPr spcFirstLastPara="1" wrap="square" lIns="79997" tIns="39988" rIns="79997" bIns="39988" anchor="ctr" anchorCtr="0">
            <a:noAutofit/>
          </a:bodyPr>
          <a:lstStyle/>
          <a:p>
            <a:pPr algn="ctr"/>
            <a:r>
              <a:rPr lang="en-US" sz="7000" b="1" dirty="0">
                <a:solidFill>
                  <a:schemeClr val="lt1"/>
                </a:solidFill>
                <a:latin typeface="Georgia"/>
                <a:ea typeface="Georgia"/>
                <a:cs typeface="Georgia"/>
                <a:sym typeface="Georgia"/>
              </a:rPr>
              <a:t>CONCLUSION</a:t>
            </a:r>
            <a:endParaRPr sz="1575" dirty="0"/>
          </a:p>
        </p:txBody>
      </p:sp>
      <p:sp>
        <p:nvSpPr>
          <p:cNvPr id="27" name="Rounded Rectangle 26">
            <a:extLst>
              <a:ext uri="{FF2B5EF4-FFF2-40B4-BE49-F238E27FC236}">
                <a16:creationId xmlns:a16="http://schemas.microsoft.com/office/drawing/2014/main" id="{5197CE71-0198-1B51-2D14-78E82DCA7D58}"/>
              </a:ext>
            </a:extLst>
          </p:cNvPr>
          <p:cNvSpPr/>
          <p:nvPr/>
        </p:nvSpPr>
        <p:spPr>
          <a:xfrm>
            <a:off x="11886358" y="30855764"/>
            <a:ext cx="13221847" cy="2215169"/>
          </a:xfrm>
          <a:prstGeom prst="roundRect">
            <a:avLst/>
          </a:prstGeom>
          <a:solidFill>
            <a:srgbClr val="8E203F"/>
          </a:solidFill>
          <a:ln w="381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a:extLst>
              <a:ext uri="{FF2B5EF4-FFF2-40B4-BE49-F238E27FC236}">
                <a16:creationId xmlns:a16="http://schemas.microsoft.com/office/drawing/2014/main" id="{20A8E9EB-0621-B9B4-99B5-A7AB2A57790C}"/>
              </a:ext>
            </a:extLst>
          </p:cNvPr>
          <p:cNvSpPr/>
          <p:nvPr/>
        </p:nvSpPr>
        <p:spPr>
          <a:xfrm>
            <a:off x="11886359" y="22136776"/>
            <a:ext cx="13221847" cy="2215169"/>
          </a:xfrm>
          <a:prstGeom prst="roundRect">
            <a:avLst/>
          </a:prstGeom>
          <a:solidFill>
            <a:srgbClr val="8E203F"/>
          </a:solidFill>
          <a:ln w="381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1FA1B543-B90A-660F-6B92-70E8E074A25F}"/>
              </a:ext>
            </a:extLst>
          </p:cNvPr>
          <p:cNvSpPr txBox="1"/>
          <p:nvPr/>
        </p:nvSpPr>
        <p:spPr>
          <a:xfrm>
            <a:off x="25729705" y="30361298"/>
            <a:ext cx="11907169" cy="5355312"/>
          </a:xfrm>
          <a:prstGeom prst="rect">
            <a:avLst/>
          </a:prstGeom>
          <a:noFill/>
          <a:ln>
            <a:solidFill>
              <a:srgbClr val="AEABAB"/>
            </a:solidFill>
          </a:ln>
        </p:spPr>
        <p:txBody>
          <a:bodyPr wrap="square">
            <a:spAutoFit/>
          </a:bodyPr>
          <a:lstStyle/>
          <a:p>
            <a:pPr marL="809806" indent="-787582"/>
            <a:r>
              <a:rPr lang="en-US" dirty="0">
                <a:solidFill>
                  <a:srgbClr val="000000"/>
                </a:solidFill>
                <a:latin typeface="Arial" panose="020B0604020202020204" pitchFamily="34" charset="0"/>
                <a:cs typeface="Arial" panose="020B0604020202020204" pitchFamily="34" charset="0"/>
              </a:rPr>
              <a:t>Furlong, M.J., O’brennan, L.M., &amp; You, S. (2011). Psychometric properties of the Add Health School Connectedness Scale for 18 sociocultural groups. </a:t>
            </a:r>
            <a:r>
              <a:rPr lang="en-US" i="1" dirty="0">
                <a:solidFill>
                  <a:srgbClr val="000000"/>
                </a:solidFill>
                <a:latin typeface="Arial" panose="020B0604020202020204" pitchFamily="34" charset="0"/>
                <a:cs typeface="Arial" panose="020B0604020202020204" pitchFamily="34" charset="0"/>
              </a:rPr>
              <a:t>Psychology in the Schools</a:t>
            </a:r>
            <a:r>
              <a:rPr lang="en-US" dirty="0">
                <a:solidFill>
                  <a:srgbClr val="000000"/>
                </a:solidFill>
                <a:latin typeface="Arial" panose="020B0604020202020204" pitchFamily="34" charset="0"/>
                <a:cs typeface="Arial" panose="020B0604020202020204" pitchFamily="34" charset="0"/>
              </a:rPr>
              <a:t>, </a:t>
            </a:r>
            <a:r>
              <a:rPr lang="en-US" i="1" dirty="0">
                <a:solidFill>
                  <a:srgbClr val="000000"/>
                </a:solidFill>
                <a:latin typeface="Arial" panose="020B0604020202020204" pitchFamily="34" charset="0"/>
                <a:cs typeface="Arial" panose="020B0604020202020204" pitchFamily="34" charset="0"/>
              </a:rPr>
              <a:t>48</a:t>
            </a:r>
            <a:r>
              <a:rPr lang="en-US" dirty="0">
                <a:solidFill>
                  <a:srgbClr val="000000"/>
                </a:solidFill>
                <a:latin typeface="Arial" panose="020B0604020202020204" pitchFamily="34" charset="0"/>
                <a:cs typeface="Arial" panose="020B0604020202020204" pitchFamily="34" charset="0"/>
              </a:rPr>
              <a:t>(10), 986-997. </a:t>
            </a:r>
            <a:r>
              <a:rPr lang="en-US" u="sng" dirty="0">
                <a:solidFill>
                  <a:srgbClr val="1155CC"/>
                </a:solidFill>
                <a:latin typeface="Arial" panose="020B0604020202020204" pitchFamily="34" charset="0"/>
                <a:cs typeface="Arial" panose="020B0604020202020204" pitchFamily="34" charset="0"/>
                <a:hlinkClick r:id="rId4"/>
              </a:rPr>
              <a:t>https://doi.org/10.1002/pits.20609</a:t>
            </a:r>
            <a:endParaRPr lang="en-US" u="sng" dirty="0">
              <a:solidFill>
                <a:srgbClr val="1155CC"/>
              </a:solidFill>
              <a:latin typeface="Arial" panose="020B0604020202020204" pitchFamily="34" charset="0"/>
              <a:cs typeface="Arial" panose="020B0604020202020204" pitchFamily="34" charset="0"/>
            </a:endParaRPr>
          </a:p>
          <a:p>
            <a:pPr marL="818141" indent="-759801"/>
            <a:r>
              <a:rPr lang="en-US" dirty="0">
                <a:latin typeface="Arial" panose="020B0604020202020204" pitchFamily="34" charset="0"/>
                <a:cs typeface="Arial" panose="020B0604020202020204" pitchFamily="34" charset="0"/>
              </a:rPr>
              <a:t>Hersi, A.A., &amp; Watkinson, J.S. (2012) Supporting immigrant students in a newcomer high school: a case study, </a:t>
            </a:r>
            <a:r>
              <a:rPr lang="en-US" i="1" dirty="0">
                <a:latin typeface="Arial" panose="020B0604020202020204" pitchFamily="34" charset="0"/>
                <a:cs typeface="Arial" panose="020B0604020202020204" pitchFamily="34" charset="0"/>
              </a:rPr>
              <a:t>Bilingual Research Journal</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35 </a:t>
            </a:r>
            <a:r>
              <a:rPr lang="en-US" dirty="0">
                <a:latin typeface="Arial" panose="020B0604020202020204" pitchFamily="34" charset="0"/>
                <a:cs typeface="Arial" panose="020B0604020202020204" pitchFamily="34" charset="0"/>
              </a:rPr>
              <a:t>(1), 98-111.</a:t>
            </a:r>
            <a:r>
              <a:rPr lang="en-US" dirty="0">
                <a:latin typeface="Arial" panose="020B0604020202020204" pitchFamily="34" charset="0"/>
                <a:cs typeface="Arial" panose="020B0604020202020204" pitchFamily="34" charset="0"/>
                <a:hlinkClick r:id="rId5"/>
              </a:rPr>
              <a:t>https://doi.org/10.1080/15235882.2012.668869</a:t>
            </a:r>
            <a:endParaRPr lang="en-US" dirty="0">
              <a:latin typeface="Arial" panose="020B0604020202020204" pitchFamily="34" charset="0"/>
              <a:ea typeface="Arial" panose="020B0604020202020204" pitchFamily="34" charset="0"/>
              <a:cs typeface="Arial" panose="020B0604020202020204" pitchFamily="34" charset="0"/>
            </a:endParaRPr>
          </a:p>
          <a:p>
            <a:pPr marL="809806" indent="-787582"/>
            <a:r>
              <a:rPr lang="en-US" dirty="0">
                <a:solidFill>
                  <a:srgbClr val="000000"/>
                </a:solidFill>
                <a:latin typeface="Arial" panose="020B0604020202020204" pitchFamily="34" charset="0"/>
                <a:cs typeface="Arial" panose="020B0604020202020204" pitchFamily="34" charset="0"/>
              </a:rPr>
              <a:t>McNeely, C. A., Nonnemaker, J. M., &amp; Blum, R. W. (2002). Promoting school connectedness: evidence from the National Longitudinal Study of Adolescent Health. </a:t>
            </a:r>
            <a:r>
              <a:rPr lang="en-US" i="1" dirty="0">
                <a:solidFill>
                  <a:srgbClr val="000000"/>
                </a:solidFill>
                <a:latin typeface="Arial" panose="020B0604020202020204" pitchFamily="34" charset="0"/>
                <a:cs typeface="Arial" panose="020B0604020202020204" pitchFamily="34" charset="0"/>
              </a:rPr>
              <a:t>The Journal of school health</a:t>
            </a:r>
            <a:r>
              <a:rPr lang="en-US" dirty="0">
                <a:solidFill>
                  <a:srgbClr val="000000"/>
                </a:solidFill>
                <a:latin typeface="Arial" panose="020B0604020202020204" pitchFamily="34" charset="0"/>
                <a:cs typeface="Arial" panose="020B0604020202020204" pitchFamily="34" charset="0"/>
              </a:rPr>
              <a:t>, </a:t>
            </a:r>
            <a:r>
              <a:rPr lang="en-US" i="1" dirty="0">
                <a:solidFill>
                  <a:srgbClr val="000000"/>
                </a:solidFill>
                <a:latin typeface="Arial" panose="020B0604020202020204" pitchFamily="34" charset="0"/>
                <a:cs typeface="Arial" panose="020B0604020202020204" pitchFamily="34" charset="0"/>
              </a:rPr>
              <a:t>72</a:t>
            </a:r>
            <a:r>
              <a:rPr lang="en-US" dirty="0">
                <a:solidFill>
                  <a:srgbClr val="000000"/>
                </a:solidFill>
                <a:latin typeface="Arial" panose="020B0604020202020204" pitchFamily="34" charset="0"/>
                <a:cs typeface="Arial" panose="020B0604020202020204" pitchFamily="34" charset="0"/>
              </a:rPr>
              <a:t>(4), 138–146. </a:t>
            </a:r>
            <a:r>
              <a:rPr lang="en-US" u="sng" dirty="0">
                <a:solidFill>
                  <a:srgbClr val="1155CC"/>
                </a:solidFill>
                <a:latin typeface="Arial" panose="020B0604020202020204" pitchFamily="34" charset="0"/>
                <a:cs typeface="Arial" panose="020B0604020202020204" pitchFamily="34" charset="0"/>
                <a:hlinkClick r:id="rId6"/>
              </a:rPr>
              <a:t>https://doi.org/10.1111/j.1746-1561.2002.tb06533.x</a:t>
            </a:r>
            <a:endParaRPr lang="en-US" u="sng" dirty="0">
              <a:solidFill>
                <a:srgbClr val="1155CC"/>
              </a:solidFill>
              <a:latin typeface="Arial" panose="020B0604020202020204" pitchFamily="34" charset="0"/>
              <a:cs typeface="Arial" panose="020B0604020202020204" pitchFamily="34" charset="0"/>
            </a:endParaRPr>
          </a:p>
          <a:p>
            <a:pPr marL="809806" indent="-787582"/>
            <a:r>
              <a:rPr lang="en-US" b="0" i="0" dirty="0">
                <a:solidFill>
                  <a:srgbClr val="0A0A0A"/>
                </a:solidFill>
                <a:effectLst/>
                <a:latin typeface="Arial" panose="020B0604020202020204" pitchFamily="34" charset="0"/>
                <a:cs typeface="Arial" panose="020B0604020202020204" pitchFamily="34" charset="0"/>
              </a:rPr>
              <a:t>Murillo, M.A. (2017). The Art of the Reveal: Undocumented High School Students, Institutional Agents, and the Disclosure of Legal Status. </a:t>
            </a:r>
            <a:r>
              <a:rPr lang="en-US" b="0" i="1" dirty="0">
                <a:solidFill>
                  <a:srgbClr val="0A0A0A"/>
                </a:solidFill>
                <a:effectLst/>
                <a:latin typeface="Arial" panose="020B0604020202020204" pitchFamily="34" charset="0"/>
                <a:cs typeface="Arial" panose="020B0604020202020204" pitchFamily="34" charset="0"/>
              </a:rPr>
              <a:t>The High School Journal</a:t>
            </a:r>
            <a:r>
              <a:rPr lang="en-US" b="0" i="0" dirty="0">
                <a:solidFill>
                  <a:srgbClr val="0A0A0A"/>
                </a:solidFill>
                <a:effectLst/>
                <a:latin typeface="Arial" panose="020B0604020202020204" pitchFamily="34" charset="0"/>
                <a:cs typeface="Arial" panose="020B0604020202020204" pitchFamily="34" charset="0"/>
              </a:rPr>
              <a:t> </a:t>
            </a:r>
            <a:r>
              <a:rPr lang="en-US" b="0" i="1" dirty="0">
                <a:solidFill>
                  <a:srgbClr val="0A0A0A"/>
                </a:solidFill>
                <a:effectLst/>
                <a:latin typeface="Arial" panose="020B0604020202020204" pitchFamily="34" charset="0"/>
                <a:cs typeface="Arial" panose="020B0604020202020204" pitchFamily="34" charset="0"/>
              </a:rPr>
              <a:t>100</a:t>
            </a:r>
            <a:r>
              <a:rPr lang="en-US" b="0" i="0" dirty="0">
                <a:solidFill>
                  <a:srgbClr val="0A0A0A"/>
                </a:solidFill>
                <a:effectLst/>
                <a:latin typeface="Arial" panose="020B0604020202020204" pitchFamily="34" charset="0"/>
                <a:cs typeface="Arial" panose="020B0604020202020204" pitchFamily="34" charset="0"/>
              </a:rPr>
              <a:t>(2), 88-108. </a:t>
            </a:r>
            <a:r>
              <a:rPr lang="en-US" b="0" i="0" u="none" strike="noStrike" dirty="0">
                <a:solidFill>
                  <a:srgbClr val="315FA0"/>
                </a:solidFill>
                <a:effectLst/>
                <a:latin typeface="Arial" panose="020B0604020202020204" pitchFamily="34" charset="0"/>
                <a:cs typeface="Arial" panose="020B0604020202020204" pitchFamily="34" charset="0"/>
                <a:hlinkClick r:id="rId7"/>
              </a:rPr>
              <a:t>doi:10.1353/hsj.2017.0001</a:t>
            </a:r>
            <a:r>
              <a:rPr lang="en-US" b="0" i="0" dirty="0">
                <a:solidFill>
                  <a:srgbClr val="0A0A0A"/>
                </a:solidFill>
                <a:effectLst/>
                <a:latin typeface="Arial" panose="020B0604020202020204" pitchFamily="34" charset="0"/>
                <a:cs typeface="Arial" panose="020B0604020202020204" pitchFamily="34" charset="0"/>
              </a:rPr>
              <a:t>.</a:t>
            </a:r>
            <a:endParaRPr lang="en-US" u="sng" dirty="0">
              <a:solidFill>
                <a:srgbClr val="1155CC"/>
              </a:solidFill>
              <a:latin typeface="Arial" panose="020B0604020202020204" pitchFamily="34" charset="0"/>
              <a:cs typeface="Arial" panose="020B0604020202020204" pitchFamily="34" charset="0"/>
            </a:endParaRPr>
          </a:p>
          <a:p>
            <a:pPr marL="809806" indent="-787582"/>
            <a:r>
              <a:rPr lang="en-US" dirty="0">
                <a:solidFill>
                  <a:srgbClr val="000000"/>
                </a:solidFill>
                <a:latin typeface="Arial" panose="020B0604020202020204" pitchFamily="34" charset="0"/>
                <a:cs typeface="Arial" panose="020B0604020202020204" pitchFamily="34" charset="0"/>
              </a:rPr>
              <a:t>Ordaz, A. S., &amp; Mosqueda, E. (2021). The effects of school belonging and peer influences on the achievement of high school immigrant students. </a:t>
            </a:r>
            <a:r>
              <a:rPr lang="en-US" i="1" dirty="0">
                <a:solidFill>
                  <a:srgbClr val="000000"/>
                </a:solidFill>
                <a:latin typeface="Arial" panose="020B0604020202020204" pitchFamily="34" charset="0"/>
                <a:cs typeface="Arial" panose="020B0604020202020204" pitchFamily="34" charset="0"/>
              </a:rPr>
              <a:t>Journal of Leadership, Equity, and Research</a:t>
            </a:r>
            <a:r>
              <a:rPr lang="en-US" dirty="0">
                <a:solidFill>
                  <a:srgbClr val="000000"/>
                </a:solidFill>
                <a:latin typeface="Arial" panose="020B0604020202020204" pitchFamily="34" charset="0"/>
                <a:cs typeface="Arial" panose="020B0604020202020204" pitchFamily="34" charset="0"/>
              </a:rPr>
              <a:t>, </a:t>
            </a:r>
            <a:r>
              <a:rPr lang="en-US" i="1" dirty="0">
                <a:solidFill>
                  <a:srgbClr val="000000"/>
                </a:solidFill>
                <a:latin typeface="Arial" panose="020B0604020202020204" pitchFamily="34" charset="0"/>
                <a:cs typeface="Arial" panose="020B0604020202020204" pitchFamily="34" charset="0"/>
              </a:rPr>
              <a:t>7</a:t>
            </a:r>
            <a:r>
              <a:rPr lang="en-US" dirty="0">
                <a:solidFill>
                  <a:srgbClr val="000000"/>
                </a:solidFill>
                <a:latin typeface="Arial" panose="020B0604020202020204" pitchFamily="34" charset="0"/>
                <a:cs typeface="Arial" panose="020B0604020202020204" pitchFamily="34" charset="0"/>
              </a:rPr>
              <a:t>(3), 1-23. </a:t>
            </a:r>
            <a:r>
              <a:rPr lang="en-US" u="sng" dirty="0">
                <a:solidFill>
                  <a:srgbClr val="1155CC"/>
                </a:solidFill>
                <a:latin typeface="Arial" panose="020B0604020202020204" pitchFamily="34" charset="0"/>
                <a:cs typeface="Arial" panose="020B0604020202020204" pitchFamily="34" charset="0"/>
                <a:hlinkClick r:id="rId8"/>
              </a:rPr>
              <a:t>http://journals.sfu.ca/cvj/index.php/cvj/index</a:t>
            </a:r>
            <a:endParaRPr lang="en-US" dirty="0">
              <a:latin typeface="Arial" panose="020B0604020202020204" pitchFamily="34" charset="0"/>
              <a:cs typeface="Arial" panose="020B0604020202020204" pitchFamily="34" charset="0"/>
            </a:endParaRPr>
          </a:p>
          <a:p>
            <a:pPr marL="809806" indent="-787582"/>
            <a:r>
              <a:rPr lang="en-US" dirty="0">
                <a:latin typeface="Arial" panose="020B0604020202020204" pitchFamily="34" charset="0"/>
                <a:ea typeface="Arial" panose="020B0604020202020204" pitchFamily="34" charset="0"/>
                <a:cs typeface="Arial" panose="020B0604020202020204" pitchFamily="34" charset="0"/>
              </a:rPr>
              <a:t>Ward, N. &amp; Batalova, J. (2023, March 14). </a:t>
            </a:r>
            <a:r>
              <a:rPr lang="en-US" i="1" dirty="0">
                <a:latin typeface="Arial" panose="020B0604020202020204" pitchFamily="34" charset="0"/>
                <a:ea typeface="Arial" panose="020B0604020202020204" pitchFamily="34" charset="0"/>
                <a:cs typeface="Arial" panose="020B0604020202020204" pitchFamily="34" charset="0"/>
              </a:rPr>
              <a:t>Frequently requested statistics on immigrants and immigration in the United States.</a:t>
            </a:r>
            <a:r>
              <a:rPr lang="en-US" dirty="0">
                <a:latin typeface="Arial" panose="020B0604020202020204" pitchFamily="34" charset="0"/>
                <a:ea typeface="Arial" panose="020B0604020202020204" pitchFamily="34" charset="0"/>
                <a:cs typeface="Arial" panose="020B0604020202020204" pitchFamily="34" charset="0"/>
              </a:rPr>
              <a:t> Migration Policy Institute. </a:t>
            </a:r>
            <a:r>
              <a:rPr lang="en-US" dirty="0">
                <a:latin typeface="Arial" panose="020B0604020202020204" pitchFamily="34" charset="0"/>
                <a:ea typeface="Arial" panose="020B0604020202020204" pitchFamily="34" charset="0"/>
                <a:cs typeface="Arial" panose="020B0604020202020204" pitchFamily="34" charset="0"/>
                <a:hlinkClick r:id="rId9"/>
              </a:rPr>
              <a:t>https://www.migrationpolicy.org/article/frequently-requested-statistics-immigrants-and-immigration-united-states</a:t>
            </a:r>
            <a:endParaRPr lang="en-US" dirty="0">
              <a:latin typeface="Arial" panose="020B0604020202020204" pitchFamily="34" charset="0"/>
              <a:ea typeface="Arial" panose="020B0604020202020204" pitchFamily="34" charset="0"/>
              <a:cs typeface="Arial" panose="020B0604020202020204" pitchFamily="34" charset="0"/>
            </a:endParaRPr>
          </a:p>
          <a:p>
            <a:pPr marL="809806" indent="-787582"/>
            <a:r>
              <a:rPr lang="en-US" dirty="0">
                <a:solidFill>
                  <a:srgbClr val="000000"/>
                </a:solidFill>
                <a:latin typeface="Arial" panose="020B0604020202020204" pitchFamily="34" charset="0"/>
                <a:cs typeface="Arial" panose="020B0604020202020204" pitchFamily="34" charset="0"/>
              </a:rPr>
              <a:t>WestEd (2000). California Healthy Kids Survey. Los Alamitos, CA: WestEd</a:t>
            </a:r>
            <a:endParaRPr lang="en-US" dirty="0">
              <a:solidFill>
                <a:srgbClr val="000000"/>
              </a:solidFill>
              <a:latin typeface="Arial" panose="020B0604020202020204" pitchFamily="34" charset="0"/>
            </a:endParaRPr>
          </a:p>
          <a:p>
            <a:pPr marL="809806" indent="-787582"/>
            <a:r>
              <a:rPr lang="en-US" dirty="0">
                <a:solidFill>
                  <a:srgbClr val="000000"/>
                </a:solidFill>
                <a:latin typeface="Arial" panose="020B0604020202020204" pitchFamily="34" charset="0"/>
              </a:rPr>
              <a:t>Wicks, A.,&amp; Johnson A.K. (2018). </a:t>
            </a:r>
            <a:r>
              <a:rPr lang="en-US" i="1" dirty="0">
                <a:solidFill>
                  <a:srgbClr val="000000"/>
                </a:solidFill>
                <a:latin typeface="Arial" panose="020B0604020202020204" pitchFamily="34" charset="0"/>
              </a:rPr>
              <a:t>For children, the immigrant experience begins in school</a:t>
            </a:r>
            <a:r>
              <a:rPr lang="en-US" dirty="0">
                <a:solidFill>
                  <a:srgbClr val="000000"/>
                </a:solidFill>
                <a:latin typeface="Arial" panose="020B0604020202020204" pitchFamily="34" charset="0"/>
              </a:rPr>
              <a:t>. The Catalyst. </a:t>
            </a:r>
            <a:r>
              <a:rPr lang="en-US" u="sng" dirty="0">
                <a:solidFill>
                  <a:srgbClr val="1155CC"/>
                </a:solidFill>
                <a:latin typeface="Arial" panose="020B0604020202020204" pitchFamily="34" charset="0"/>
                <a:hlinkClick r:id="rId10"/>
              </a:rPr>
              <a:t>https://www.bushcenter.org/catalyst/immigration/wicks-schools-and-immigrants</a:t>
            </a:r>
            <a:endParaRPr lang="en-US" dirty="0">
              <a:latin typeface="Arial" panose="020B0604020202020204" pitchFamily="34" charset="0"/>
              <a:ea typeface="Arial" panose="020B0604020202020204" pitchFamily="34" charset="0"/>
              <a:cs typeface="Arial" panose="020B0604020202020204" pitchFamily="34" charset="0"/>
            </a:endParaRPr>
          </a:p>
        </p:txBody>
      </p:sp>
      <p:pic>
        <p:nvPicPr>
          <p:cNvPr id="14" name="Picture 13">
            <a:extLst>
              <a:ext uri="{FF2B5EF4-FFF2-40B4-BE49-F238E27FC236}">
                <a16:creationId xmlns:a16="http://schemas.microsoft.com/office/drawing/2014/main" id="{64DD2923-7123-6C64-36C4-3D3D49826848}"/>
              </a:ext>
            </a:extLst>
          </p:cNvPr>
          <p:cNvPicPr>
            <a:picLocks noChangeAspect="1"/>
          </p:cNvPicPr>
          <p:nvPr/>
        </p:nvPicPr>
        <p:blipFill>
          <a:blip r:embed="rId11"/>
          <a:stretch>
            <a:fillRect/>
          </a:stretch>
        </p:blipFill>
        <p:spPr>
          <a:xfrm>
            <a:off x="1134428" y="1197222"/>
            <a:ext cx="3524789" cy="2584845"/>
          </a:xfrm>
          <a:prstGeom prst="rect">
            <a:avLst/>
          </a:prstGeom>
        </p:spPr>
      </p:pic>
      <p:sp>
        <p:nvSpPr>
          <p:cNvPr id="7" name="TextBox 6">
            <a:extLst>
              <a:ext uri="{FF2B5EF4-FFF2-40B4-BE49-F238E27FC236}">
                <a16:creationId xmlns:a16="http://schemas.microsoft.com/office/drawing/2014/main" id="{65984AAA-F650-3292-1165-5FE575F81610}"/>
              </a:ext>
            </a:extLst>
          </p:cNvPr>
          <p:cNvSpPr txBox="1"/>
          <p:nvPr/>
        </p:nvSpPr>
        <p:spPr>
          <a:xfrm>
            <a:off x="25729705" y="37388855"/>
            <a:ext cx="11907169" cy="383759"/>
          </a:xfrm>
          <a:prstGeom prst="rect">
            <a:avLst/>
          </a:prstGeom>
          <a:noFill/>
          <a:ln>
            <a:solidFill>
              <a:schemeClr val="bg2">
                <a:lumMod val="90000"/>
              </a:schemeClr>
            </a:solidFill>
          </a:ln>
        </p:spPr>
        <p:txBody>
          <a:bodyPr wrap="square" rtlCol="0">
            <a:spAutoFit/>
          </a:bodyPr>
          <a:lstStyle/>
          <a:p>
            <a:pPr>
              <a:lnSpc>
                <a:spcPct val="115000"/>
              </a:lnSpc>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This research was funded by a Health Equity Grant from Health Sciences Division at Loyola University Chicago. </a:t>
            </a:r>
            <a:endParaRPr lang="en-US" dirty="0">
              <a:latin typeface="Arial" panose="020B0604020202020204" pitchFamily="34" charset="0"/>
              <a:cs typeface="Arial" panose="020B0604020202020204" pitchFamily="34" charset="0"/>
            </a:endParaRPr>
          </a:p>
        </p:txBody>
      </p:sp>
      <p:sp>
        <p:nvSpPr>
          <p:cNvPr id="18" name="Google Shape;173;p1">
            <a:extLst>
              <a:ext uri="{FF2B5EF4-FFF2-40B4-BE49-F238E27FC236}">
                <a16:creationId xmlns:a16="http://schemas.microsoft.com/office/drawing/2014/main" id="{17156771-4287-ABA0-641E-B9A1FB713DE5}"/>
              </a:ext>
            </a:extLst>
          </p:cNvPr>
          <p:cNvSpPr/>
          <p:nvPr/>
        </p:nvSpPr>
        <p:spPr>
          <a:xfrm>
            <a:off x="25713731" y="36010589"/>
            <a:ext cx="11907169" cy="1084287"/>
          </a:xfrm>
          <a:prstGeom prst="rect">
            <a:avLst/>
          </a:prstGeom>
          <a:solidFill>
            <a:srgbClr val="8E203F"/>
          </a:solidFill>
          <a:ln w="19050" cap="flat" cmpd="sng">
            <a:solidFill>
              <a:srgbClr val="AEABAB"/>
            </a:solidFill>
            <a:prstDash val="solid"/>
            <a:round/>
            <a:headEnd type="none" w="sm" len="sm"/>
            <a:tailEnd type="none" w="sm" len="sm"/>
          </a:ln>
          <a:effectLst>
            <a:outerShdw blurRad="50800" dist="25400" dir="5400000" rotWithShape="0">
              <a:srgbClr val="000000">
                <a:alpha val="44705"/>
              </a:srgbClr>
            </a:outerShdw>
          </a:effectLst>
        </p:spPr>
        <p:txBody>
          <a:bodyPr spcFirstLastPara="1" wrap="square" lIns="79997" tIns="39988" rIns="79997" bIns="39988" anchor="ctr" anchorCtr="0">
            <a:noAutofit/>
          </a:bodyPr>
          <a:lstStyle/>
          <a:p>
            <a:pPr algn="ctr"/>
            <a:r>
              <a:rPr lang="en-US" sz="7000" b="1" dirty="0">
                <a:solidFill>
                  <a:schemeClr val="lt1"/>
                </a:solidFill>
                <a:latin typeface="Georgia"/>
                <a:sym typeface="Georgia"/>
              </a:rPr>
              <a:t>ACKNOWLEDGEMENTS</a:t>
            </a:r>
            <a:endParaRPr sz="1575" dirty="0"/>
          </a:p>
        </p:txBody>
      </p:sp>
      <p:sp>
        <p:nvSpPr>
          <p:cNvPr id="28" name="Rounded Rectangle 27">
            <a:extLst>
              <a:ext uri="{FF2B5EF4-FFF2-40B4-BE49-F238E27FC236}">
                <a16:creationId xmlns:a16="http://schemas.microsoft.com/office/drawing/2014/main" id="{EE90BC4C-D779-7F87-9729-E0F9F3BF6AE7}"/>
              </a:ext>
            </a:extLst>
          </p:cNvPr>
          <p:cNvSpPr/>
          <p:nvPr/>
        </p:nvSpPr>
        <p:spPr>
          <a:xfrm>
            <a:off x="11932250" y="26523979"/>
            <a:ext cx="13221847" cy="2215169"/>
          </a:xfrm>
          <a:prstGeom prst="roundRect">
            <a:avLst/>
          </a:prstGeom>
          <a:solidFill>
            <a:srgbClr val="8E203F"/>
          </a:solidFill>
          <a:ln w="381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Google Shape;175;p1"/>
          <p:cNvSpPr txBox="1"/>
          <p:nvPr/>
        </p:nvSpPr>
        <p:spPr>
          <a:xfrm>
            <a:off x="11791921" y="15460043"/>
            <a:ext cx="13502504" cy="22697718"/>
          </a:xfrm>
          <a:prstGeom prst="rect">
            <a:avLst/>
          </a:prstGeom>
          <a:noFill/>
          <a:ln w="19050" cap="flat" cmpd="sng">
            <a:solidFill>
              <a:srgbClr val="AEABAB"/>
            </a:solidFill>
            <a:prstDash val="solid"/>
            <a:round/>
            <a:headEnd type="none" w="sm" len="sm"/>
            <a:tailEnd type="none" w="sm" len="sm"/>
          </a:ln>
        </p:spPr>
        <p:txBody>
          <a:bodyPr spcFirstLastPara="1" wrap="square" lIns="79997" tIns="39988" rIns="79997" bIns="39988" anchor="t" anchorCtr="0">
            <a:spAutoFit/>
          </a:bodyPr>
          <a:lstStyle/>
          <a:p>
            <a:pPr>
              <a:lnSpc>
                <a:spcPct val="115000"/>
              </a:lnSpc>
            </a:pPr>
            <a:r>
              <a:rPr lang="en-US" sz="3000" b="1" dirty="0">
                <a:latin typeface="Arial" panose="020B0604020202020204" pitchFamily="34" charset="0"/>
                <a:ea typeface="Arial" panose="020B0604020202020204" pitchFamily="34" charset="0"/>
              </a:rPr>
              <a:t>Quantitative Results</a:t>
            </a:r>
          </a:p>
          <a:p>
            <a:pPr>
              <a:lnSpc>
                <a:spcPct val="115000"/>
              </a:lnSpc>
            </a:pPr>
            <a:endParaRPr lang="en-US" sz="3000" b="1" i="1" dirty="0">
              <a:latin typeface="Arial" panose="020B0604020202020204" pitchFamily="34" charset="0"/>
              <a:ea typeface="Arial" panose="020B0604020202020204" pitchFamily="34" charset="0"/>
            </a:endParaRPr>
          </a:p>
          <a:p>
            <a:pPr>
              <a:lnSpc>
                <a:spcPct val="115000"/>
              </a:lnSpc>
            </a:pPr>
            <a:endParaRPr lang="en-US" sz="3000" b="1" i="1" dirty="0">
              <a:latin typeface="Arial" panose="020B0604020202020204" pitchFamily="34" charset="0"/>
              <a:ea typeface="Arial" panose="020B0604020202020204" pitchFamily="34" charset="0"/>
            </a:endParaRPr>
          </a:p>
          <a:p>
            <a:pPr>
              <a:lnSpc>
                <a:spcPct val="115000"/>
              </a:lnSpc>
            </a:pPr>
            <a:endParaRPr lang="en-US" sz="3000" b="1" i="1" dirty="0">
              <a:latin typeface="Arial" panose="020B0604020202020204" pitchFamily="34" charset="0"/>
              <a:ea typeface="Arial" panose="020B0604020202020204" pitchFamily="34" charset="0"/>
            </a:endParaRPr>
          </a:p>
          <a:p>
            <a:pPr>
              <a:lnSpc>
                <a:spcPct val="115000"/>
              </a:lnSpc>
            </a:pPr>
            <a:endParaRPr lang="en-US" sz="3000" b="1" i="1" dirty="0">
              <a:latin typeface="Arial" panose="020B0604020202020204" pitchFamily="34" charset="0"/>
              <a:ea typeface="Arial" panose="020B0604020202020204" pitchFamily="34" charset="0"/>
            </a:endParaRPr>
          </a:p>
          <a:p>
            <a:pPr>
              <a:lnSpc>
                <a:spcPct val="115000"/>
              </a:lnSpc>
            </a:pPr>
            <a:endParaRPr lang="en-US" sz="3000" b="1" i="1" dirty="0">
              <a:latin typeface="Arial" panose="020B0604020202020204" pitchFamily="34" charset="0"/>
              <a:ea typeface="Arial" panose="020B0604020202020204" pitchFamily="34" charset="0"/>
            </a:endParaRPr>
          </a:p>
          <a:p>
            <a:pPr>
              <a:lnSpc>
                <a:spcPct val="115000"/>
              </a:lnSpc>
            </a:pPr>
            <a:endParaRPr lang="en-US" sz="3000" b="1" i="1" dirty="0">
              <a:latin typeface="Arial" panose="020B0604020202020204" pitchFamily="34" charset="0"/>
              <a:ea typeface="Arial" panose="020B0604020202020204" pitchFamily="34" charset="0"/>
            </a:endParaRPr>
          </a:p>
          <a:p>
            <a:pPr>
              <a:lnSpc>
                <a:spcPct val="115000"/>
              </a:lnSpc>
            </a:pPr>
            <a:endParaRPr lang="en-US" sz="3000" b="1" i="1" dirty="0">
              <a:latin typeface="Arial" panose="020B0604020202020204" pitchFamily="34" charset="0"/>
              <a:ea typeface="Arial" panose="020B0604020202020204" pitchFamily="34" charset="0"/>
            </a:endParaRPr>
          </a:p>
          <a:p>
            <a:pPr>
              <a:lnSpc>
                <a:spcPct val="115000"/>
              </a:lnSpc>
            </a:pPr>
            <a:r>
              <a:rPr lang="en-US" sz="3000" b="1" dirty="0">
                <a:latin typeface="Arial" panose="020B0604020202020204" pitchFamily="34" charset="0"/>
                <a:ea typeface="Arial" panose="020B0604020202020204" pitchFamily="34" charset="0"/>
              </a:rPr>
              <a:t>Qualitative Results</a:t>
            </a:r>
            <a:endParaRPr lang="en-US" sz="3000" dirty="0">
              <a:latin typeface="Arial" panose="020B0604020202020204" pitchFamily="34" charset="0"/>
              <a:ea typeface="Arial" panose="020B0604020202020204" pitchFamily="34" charset="0"/>
            </a:endParaRPr>
          </a:p>
          <a:p>
            <a:pPr>
              <a:lnSpc>
                <a:spcPct val="115000"/>
              </a:lnSpc>
            </a:pPr>
            <a:endParaRPr lang="en-US" sz="1200" b="1" dirty="0">
              <a:latin typeface="Arial" panose="020B0604020202020204" pitchFamily="34" charset="0"/>
              <a:ea typeface="Arial" panose="020B0604020202020204" pitchFamily="34" charset="0"/>
            </a:endParaRPr>
          </a:p>
          <a:p>
            <a:pPr>
              <a:lnSpc>
                <a:spcPct val="115000"/>
              </a:lnSpc>
            </a:pPr>
            <a:r>
              <a:rPr lang="en-US" sz="3000" b="1" i="1" dirty="0">
                <a:latin typeface="Arial" panose="020B0604020202020204" pitchFamily="34" charset="0"/>
                <a:ea typeface="Arial" panose="020B0604020202020204" pitchFamily="34" charset="0"/>
              </a:rPr>
              <a:t>Peer Support</a:t>
            </a:r>
            <a:endParaRPr lang="en-US" sz="3000" i="1" dirty="0">
              <a:latin typeface="Arial" panose="020B0604020202020204" pitchFamily="34" charset="0"/>
              <a:ea typeface="Arial" panose="020B0604020202020204" pitchFamily="34" charset="0"/>
            </a:endParaRPr>
          </a:p>
          <a:p>
            <a:pPr>
              <a:lnSpc>
                <a:spcPct val="115000"/>
              </a:lnSpc>
            </a:pPr>
            <a:r>
              <a:rPr lang="en-US" sz="3000" dirty="0">
                <a:latin typeface="Arial" panose="020B0604020202020204" pitchFamily="34" charset="0"/>
                <a:ea typeface="Arial" panose="020B0604020202020204" pitchFamily="34" charset="0"/>
              </a:rPr>
              <a:t>Students (</a:t>
            </a:r>
            <a:r>
              <a:rPr lang="en-US" sz="3000" i="1" dirty="0">
                <a:latin typeface="Arial" panose="020B0604020202020204" pitchFamily="34" charset="0"/>
                <a:ea typeface="Arial" panose="020B0604020202020204" pitchFamily="34" charset="0"/>
              </a:rPr>
              <a:t>n </a:t>
            </a:r>
            <a:r>
              <a:rPr lang="en-US" sz="3000" dirty="0">
                <a:latin typeface="Arial" panose="020B0604020202020204" pitchFamily="34" charset="0"/>
                <a:ea typeface="Arial" panose="020B0604020202020204" pitchFamily="34" charset="0"/>
              </a:rPr>
              <a:t>= 3) were emotionally supported by their peers and friends. One of the students expressed:</a:t>
            </a:r>
          </a:p>
          <a:p>
            <a:pPr>
              <a:lnSpc>
                <a:spcPct val="115000"/>
              </a:lnSpc>
            </a:pPr>
            <a:endParaRPr lang="en-US" sz="1200" dirty="0">
              <a:solidFill>
                <a:schemeClr val="bg1"/>
              </a:solidFill>
              <a:latin typeface="Arial" panose="020B0604020202020204" pitchFamily="34" charset="0"/>
              <a:ea typeface="Arial" panose="020B0604020202020204" pitchFamily="34" charset="0"/>
            </a:endParaRPr>
          </a:p>
          <a:p>
            <a:pPr marL="459771">
              <a:lnSpc>
                <a:spcPct val="115000"/>
              </a:lnSpc>
            </a:pPr>
            <a:endParaRPr lang="en-US" sz="900" b="1" i="1" dirty="0">
              <a:solidFill>
                <a:schemeClr val="bg1"/>
              </a:solidFill>
              <a:latin typeface="Arial" panose="020B0604020202020204" pitchFamily="34" charset="0"/>
              <a:ea typeface="Arial" panose="020B0604020202020204" pitchFamily="34" charset="0"/>
            </a:endParaRPr>
          </a:p>
          <a:p>
            <a:pPr marL="285750">
              <a:lnSpc>
                <a:spcPct val="115000"/>
              </a:lnSpc>
            </a:pPr>
            <a:endParaRPr lang="en-US" sz="2000" b="1" i="1" dirty="0">
              <a:solidFill>
                <a:schemeClr val="bg1"/>
              </a:solidFill>
              <a:latin typeface="Arial" panose="020B0604020202020204" pitchFamily="34" charset="0"/>
              <a:ea typeface="Arial" panose="020B0604020202020204" pitchFamily="34" charset="0"/>
            </a:endParaRPr>
          </a:p>
          <a:p>
            <a:pPr marL="285750">
              <a:lnSpc>
                <a:spcPct val="115000"/>
              </a:lnSpc>
            </a:pPr>
            <a:r>
              <a:rPr lang="en-US" sz="3000" b="1" i="1" dirty="0">
                <a:solidFill>
                  <a:schemeClr val="bg1"/>
                </a:solidFill>
                <a:latin typeface="Arial" panose="020B0604020202020204" pitchFamily="34" charset="0"/>
                <a:ea typeface="Arial" panose="020B0604020202020204" pitchFamily="34" charset="0"/>
              </a:rPr>
              <a:t>“Sometimes they are my friends and so on encourage me to excel and succeed.” </a:t>
            </a:r>
          </a:p>
          <a:p>
            <a:pPr>
              <a:lnSpc>
                <a:spcPct val="115000"/>
              </a:lnSpc>
            </a:pPr>
            <a:endParaRPr lang="en-US" b="1" i="1" dirty="0">
              <a:latin typeface="Arial" panose="020B0604020202020204" pitchFamily="34" charset="0"/>
              <a:ea typeface="Arial" panose="020B0604020202020204" pitchFamily="34" charset="0"/>
            </a:endParaRPr>
          </a:p>
          <a:p>
            <a:pPr>
              <a:lnSpc>
                <a:spcPct val="115000"/>
              </a:lnSpc>
            </a:pPr>
            <a:endParaRPr lang="en-US" sz="200" b="1" i="1" dirty="0">
              <a:latin typeface="Arial" panose="020B0604020202020204" pitchFamily="34" charset="0"/>
              <a:ea typeface="Arial" panose="020B0604020202020204" pitchFamily="34" charset="0"/>
            </a:endParaRPr>
          </a:p>
          <a:p>
            <a:pPr>
              <a:lnSpc>
                <a:spcPct val="115000"/>
              </a:lnSpc>
            </a:pPr>
            <a:endParaRPr lang="en-US" b="1" i="1" dirty="0">
              <a:latin typeface="Arial" panose="020B0604020202020204" pitchFamily="34" charset="0"/>
              <a:ea typeface="Arial" panose="020B0604020202020204" pitchFamily="34" charset="0"/>
            </a:endParaRPr>
          </a:p>
          <a:p>
            <a:pPr>
              <a:lnSpc>
                <a:spcPct val="115000"/>
              </a:lnSpc>
            </a:pPr>
            <a:endParaRPr lang="en-US" sz="1200" b="1" i="1" dirty="0">
              <a:latin typeface="Arial" panose="020B0604020202020204" pitchFamily="34" charset="0"/>
              <a:ea typeface="Arial" panose="020B0604020202020204" pitchFamily="34" charset="0"/>
            </a:endParaRPr>
          </a:p>
          <a:p>
            <a:pPr>
              <a:lnSpc>
                <a:spcPct val="115000"/>
              </a:lnSpc>
            </a:pPr>
            <a:r>
              <a:rPr lang="en-US" sz="3000" b="1" i="1" dirty="0">
                <a:latin typeface="Arial" panose="020B0604020202020204" pitchFamily="34" charset="0"/>
                <a:ea typeface="Arial" panose="020B0604020202020204" pitchFamily="34" charset="0"/>
              </a:rPr>
              <a:t>Staff Support</a:t>
            </a:r>
            <a:endParaRPr lang="en-US" sz="3000" i="1" dirty="0">
              <a:latin typeface="Arial" panose="020B0604020202020204" pitchFamily="34" charset="0"/>
              <a:ea typeface="Arial" panose="020B0604020202020204" pitchFamily="34" charset="0"/>
            </a:endParaRPr>
          </a:p>
          <a:p>
            <a:pPr>
              <a:lnSpc>
                <a:spcPct val="115000"/>
              </a:lnSpc>
            </a:pPr>
            <a:r>
              <a:rPr lang="en-US" sz="3000" dirty="0">
                <a:latin typeface="Arial" panose="020B0604020202020204" pitchFamily="34" charset="0"/>
                <a:ea typeface="Arial" panose="020B0604020202020204" pitchFamily="34" charset="0"/>
              </a:rPr>
              <a:t>Students (</a:t>
            </a:r>
            <a:r>
              <a:rPr lang="en-US" sz="3000" i="1" dirty="0">
                <a:latin typeface="Arial" panose="020B0604020202020204" pitchFamily="34" charset="0"/>
                <a:ea typeface="Arial" panose="020B0604020202020204" pitchFamily="34" charset="0"/>
              </a:rPr>
              <a:t>n </a:t>
            </a:r>
            <a:r>
              <a:rPr lang="en-US" sz="3000" dirty="0">
                <a:latin typeface="Arial" panose="020B0604020202020204" pitchFamily="34" charset="0"/>
                <a:ea typeface="Arial" panose="020B0604020202020204" pitchFamily="34" charset="0"/>
              </a:rPr>
              <a:t>= 3) were supported by individuals who were not specifically teachers, such as school clinicians.</a:t>
            </a:r>
          </a:p>
          <a:p>
            <a:pPr>
              <a:lnSpc>
                <a:spcPct val="115000"/>
              </a:lnSpc>
            </a:pPr>
            <a:endParaRPr lang="en-US" sz="1200" b="1" i="1" dirty="0">
              <a:solidFill>
                <a:srgbClr val="FEC000"/>
              </a:solidFill>
              <a:latin typeface="Arial" panose="020B0604020202020204" pitchFamily="34" charset="0"/>
              <a:ea typeface="Arial" panose="020B0604020202020204" pitchFamily="34" charset="0"/>
            </a:endParaRPr>
          </a:p>
          <a:p>
            <a:pPr marL="400041">
              <a:lnSpc>
                <a:spcPct val="115000"/>
              </a:lnSpc>
            </a:pPr>
            <a:endParaRPr lang="en-US" b="1" i="1" dirty="0">
              <a:solidFill>
                <a:srgbClr val="FEC000"/>
              </a:solidFill>
              <a:latin typeface="Arial" panose="020B0604020202020204" pitchFamily="34" charset="0"/>
              <a:ea typeface="Arial" panose="020B0604020202020204" pitchFamily="34" charset="0"/>
            </a:endParaRPr>
          </a:p>
          <a:p>
            <a:pPr marL="400041">
              <a:lnSpc>
                <a:spcPct val="115000"/>
              </a:lnSpc>
            </a:pPr>
            <a:endParaRPr lang="en-US" sz="1200" b="1" i="1" dirty="0">
              <a:solidFill>
                <a:schemeClr val="bg1"/>
              </a:solidFill>
              <a:latin typeface="Arial" panose="020B0604020202020204" pitchFamily="34" charset="0"/>
              <a:ea typeface="Arial" panose="020B0604020202020204" pitchFamily="34" charset="0"/>
            </a:endParaRPr>
          </a:p>
          <a:p>
            <a:pPr marL="400041">
              <a:lnSpc>
                <a:spcPct val="115000"/>
              </a:lnSpc>
            </a:pPr>
            <a:r>
              <a:rPr lang="en-US" sz="3000" b="1" i="1" dirty="0">
                <a:solidFill>
                  <a:schemeClr val="bg1"/>
                </a:solidFill>
                <a:latin typeface="Arial" panose="020B0604020202020204" pitchFamily="34" charset="0"/>
                <a:ea typeface="Arial" panose="020B0604020202020204" pitchFamily="34" charset="0"/>
              </a:rPr>
              <a:t>“If I have any problem,”</a:t>
            </a:r>
            <a:r>
              <a:rPr lang="en-US" sz="3000" b="1" dirty="0">
                <a:solidFill>
                  <a:schemeClr val="bg1"/>
                </a:solidFill>
                <a:latin typeface="Arial" panose="020B0604020202020204" pitchFamily="34" charset="0"/>
                <a:ea typeface="Arial" panose="020B0604020202020204" pitchFamily="34" charset="0"/>
              </a:rPr>
              <a:t> one student explained, </a:t>
            </a:r>
            <a:r>
              <a:rPr lang="en-US" sz="3000" b="1" i="1" dirty="0">
                <a:solidFill>
                  <a:schemeClr val="bg1"/>
                </a:solidFill>
                <a:latin typeface="Arial" panose="020B0604020202020204" pitchFamily="34" charset="0"/>
                <a:ea typeface="Arial" panose="020B0604020202020204" pitchFamily="34" charset="0"/>
              </a:rPr>
              <a:t>“I just go to [teacher] or [school clinician]. They are like my big brothers.”</a:t>
            </a:r>
          </a:p>
          <a:p>
            <a:pPr marL="400041">
              <a:lnSpc>
                <a:spcPct val="115000"/>
              </a:lnSpc>
            </a:pPr>
            <a:endParaRPr lang="en-US" sz="3000" dirty="0">
              <a:latin typeface="Arial" panose="020B0604020202020204" pitchFamily="34" charset="0"/>
              <a:ea typeface="Arial" panose="020B0604020202020204" pitchFamily="34" charset="0"/>
            </a:endParaRPr>
          </a:p>
          <a:p>
            <a:pPr>
              <a:lnSpc>
                <a:spcPct val="115000"/>
              </a:lnSpc>
            </a:pPr>
            <a:endParaRPr lang="en-US" sz="3000" b="1" i="1" dirty="0">
              <a:latin typeface="Arial" panose="020B0604020202020204" pitchFamily="34" charset="0"/>
              <a:ea typeface="Arial" panose="020B0604020202020204" pitchFamily="34" charset="0"/>
            </a:endParaRPr>
          </a:p>
          <a:p>
            <a:pPr>
              <a:lnSpc>
                <a:spcPct val="115000"/>
              </a:lnSpc>
            </a:pPr>
            <a:r>
              <a:rPr lang="en-US" sz="3000" b="1" i="1" dirty="0">
                <a:latin typeface="Arial" panose="020B0604020202020204" pitchFamily="34" charset="0"/>
                <a:ea typeface="Arial" panose="020B0604020202020204" pitchFamily="34" charset="0"/>
              </a:rPr>
              <a:t>After School Programs </a:t>
            </a:r>
            <a:endParaRPr lang="en-US" sz="3000" i="1" dirty="0">
              <a:latin typeface="Arial" panose="020B0604020202020204" pitchFamily="34" charset="0"/>
              <a:ea typeface="Arial" panose="020B0604020202020204" pitchFamily="34" charset="0"/>
            </a:endParaRPr>
          </a:p>
          <a:p>
            <a:pPr>
              <a:lnSpc>
                <a:spcPct val="115000"/>
              </a:lnSpc>
            </a:pPr>
            <a:r>
              <a:rPr lang="en-US" sz="3000" dirty="0">
                <a:latin typeface="Arial" panose="020B0604020202020204" pitchFamily="34" charset="0"/>
                <a:ea typeface="Arial" panose="020B0604020202020204" pitchFamily="34" charset="0"/>
              </a:rPr>
              <a:t>Students (</a:t>
            </a:r>
            <a:r>
              <a:rPr lang="en-US" sz="3000" i="1" dirty="0">
                <a:latin typeface="Arial" panose="020B0604020202020204" pitchFamily="34" charset="0"/>
                <a:ea typeface="Arial" panose="020B0604020202020204" pitchFamily="34" charset="0"/>
              </a:rPr>
              <a:t>n </a:t>
            </a:r>
            <a:r>
              <a:rPr lang="en-US" sz="3000" dirty="0">
                <a:latin typeface="Arial" panose="020B0604020202020204" pitchFamily="34" charset="0"/>
                <a:ea typeface="Arial" panose="020B0604020202020204" pitchFamily="34" charset="0"/>
              </a:rPr>
              <a:t>= 2) described involvement in afterschool programs such as participating in sports or clubs. One student stated:</a:t>
            </a:r>
          </a:p>
          <a:p>
            <a:pPr>
              <a:lnSpc>
                <a:spcPct val="115000"/>
              </a:lnSpc>
            </a:pPr>
            <a:endParaRPr lang="en-US" sz="2800" dirty="0">
              <a:solidFill>
                <a:schemeClr val="bg1"/>
              </a:solidFill>
              <a:latin typeface="Arial" panose="020B0604020202020204" pitchFamily="34" charset="0"/>
              <a:ea typeface="Arial" panose="020B0604020202020204" pitchFamily="34" charset="0"/>
            </a:endParaRPr>
          </a:p>
          <a:p>
            <a:pPr marL="400041">
              <a:lnSpc>
                <a:spcPct val="115000"/>
              </a:lnSpc>
            </a:pPr>
            <a:endParaRPr lang="en-US" sz="900" b="1" i="1" dirty="0">
              <a:solidFill>
                <a:schemeClr val="bg1"/>
              </a:solidFill>
              <a:latin typeface="Arial" panose="020B0604020202020204" pitchFamily="34" charset="0"/>
              <a:ea typeface="Arial" panose="020B0604020202020204" pitchFamily="34" charset="0"/>
            </a:endParaRPr>
          </a:p>
          <a:p>
            <a:pPr marL="400041">
              <a:lnSpc>
                <a:spcPct val="115000"/>
              </a:lnSpc>
            </a:pPr>
            <a:r>
              <a:rPr lang="en-US" sz="3000" b="1" i="1" dirty="0">
                <a:solidFill>
                  <a:schemeClr val="bg1"/>
                </a:solidFill>
                <a:latin typeface="Arial" panose="020B0604020202020204" pitchFamily="34" charset="0"/>
                <a:ea typeface="Arial" panose="020B0604020202020204" pitchFamily="34" charset="0"/>
              </a:rPr>
              <a:t>"I discovered something else. If they didn't have soccer, I was like, I'll try something new. So I did wrestling in my junior year. That’s really cool.”</a:t>
            </a:r>
          </a:p>
          <a:p>
            <a:pPr marL="400041">
              <a:lnSpc>
                <a:spcPct val="115000"/>
              </a:lnSpc>
            </a:pPr>
            <a:endParaRPr lang="en-US" sz="3000" dirty="0">
              <a:latin typeface="Arial" panose="020B0604020202020204" pitchFamily="34" charset="0"/>
              <a:ea typeface="Arial" panose="020B0604020202020204" pitchFamily="34" charset="0"/>
            </a:endParaRPr>
          </a:p>
          <a:p>
            <a:pPr>
              <a:lnSpc>
                <a:spcPct val="115000"/>
              </a:lnSpc>
            </a:pPr>
            <a:endParaRPr lang="en-US" sz="400" b="1" dirty="0">
              <a:latin typeface="Arial" panose="020B0604020202020204" pitchFamily="34" charset="0"/>
              <a:ea typeface="Arial" panose="020B0604020202020204" pitchFamily="34" charset="0"/>
            </a:endParaRPr>
          </a:p>
          <a:p>
            <a:pPr>
              <a:lnSpc>
                <a:spcPct val="115000"/>
              </a:lnSpc>
            </a:pPr>
            <a:r>
              <a:rPr lang="en-US" sz="3000" b="1" i="1" dirty="0">
                <a:latin typeface="Arial" panose="020B0604020202020204" pitchFamily="34" charset="0"/>
                <a:ea typeface="Arial" panose="020B0604020202020204" pitchFamily="34" charset="0"/>
              </a:rPr>
              <a:t>Teacher Support</a:t>
            </a:r>
            <a:endParaRPr lang="en-US" sz="3000" i="1" dirty="0">
              <a:latin typeface="Arial" panose="020B0604020202020204" pitchFamily="34" charset="0"/>
              <a:ea typeface="Arial" panose="020B0604020202020204" pitchFamily="34" charset="0"/>
            </a:endParaRPr>
          </a:p>
          <a:p>
            <a:pPr>
              <a:lnSpc>
                <a:spcPct val="115000"/>
              </a:lnSpc>
            </a:pPr>
            <a:r>
              <a:rPr lang="en-US" sz="3000" dirty="0">
                <a:latin typeface="Arial" panose="020B0604020202020204" pitchFamily="34" charset="0"/>
                <a:ea typeface="Arial" panose="020B0604020202020204" pitchFamily="34" charset="0"/>
              </a:rPr>
              <a:t>Some students’ (</a:t>
            </a:r>
            <a:r>
              <a:rPr lang="en-US" sz="3000" i="1" dirty="0">
                <a:latin typeface="Arial" panose="020B0604020202020204" pitchFamily="34" charset="0"/>
                <a:ea typeface="Arial" panose="020B0604020202020204" pitchFamily="34" charset="0"/>
              </a:rPr>
              <a:t>n </a:t>
            </a:r>
            <a:r>
              <a:rPr lang="en-US" sz="3000" dirty="0">
                <a:latin typeface="Arial" panose="020B0604020202020204" pitchFamily="34" charset="0"/>
                <a:ea typeface="Arial" panose="020B0604020202020204" pitchFamily="34" charset="0"/>
              </a:rPr>
              <a:t>= 4) interactions with their teachers, such pushing students to be their best selves. One student explained:</a:t>
            </a:r>
          </a:p>
          <a:p>
            <a:pPr>
              <a:lnSpc>
                <a:spcPct val="115000"/>
              </a:lnSpc>
            </a:pPr>
            <a:endParaRPr lang="en-US" sz="1200" b="1" i="1" dirty="0">
              <a:latin typeface="Arial" panose="020B0604020202020204" pitchFamily="34" charset="0"/>
              <a:ea typeface="Arial" panose="020B0604020202020204" pitchFamily="34" charset="0"/>
            </a:endParaRPr>
          </a:p>
          <a:p>
            <a:pPr marL="400041">
              <a:lnSpc>
                <a:spcPct val="115000"/>
              </a:lnSpc>
            </a:pPr>
            <a:endParaRPr lang="en-US" sz="1200" b="1" i="1" dirty="0">
              <a:solidFill>
                <a:srgbClr val="FEC000"/>
              </a:solidFill>
              <a:latin typeface="Arial" panose="020B0604020202020204" pitchFamily="34" charset="0"/>
              <a:ea typeface="Arial" panose="020B0604020202020204" pitchFamily="34" charset="0"/>
            </a:endParaRPr>
          </a:p>
          <a:p>
            <a:pPr marL="400041">
              <a:lnSpc>
                <a:spcPct val="115000"/>
              </a:lnSpc>
            </a:pPr>
            <a:endParaRPr lang="en-US" sz="200" b="1" i="1" dirty="0">
              <a:solidFill>
                <a:srgbClr val="FEC000"/>
              </a:solidFill>
              <a:latin typeface="Arial" panose="020B0604020202020204" pitchFamily="34" charset="0"/>
              <a:ea typeface="Arial" panose="020B0604020202020204" pitchFamily="34" charset="0"/>
            </a:endParaRPr>
          </a:p>
          <a:p>
            <a:pPr marL="204788">
              <a:lnSpc>
                <a:spcPct val="115000"/>
              </a:lnSpc>
            </a:pPr>
            <a:r>
              <a:rPr lang="en-US" sz="3000" b="1" i="1" dirty="0">
                <a:solidFill>
                  <a:schemeClr val="bg1"/>
                </a:solidFill>
                <a:latin typeface="Arial" panose="020B0604020202020204" pitchFamily="34" charset="0"/>
                <a:ea typeface="Arial" panose="020B0604020202020204" pitchFamily="34" charset="0"/>
              </a:rPr>
              <a:t>“[Teachers] want to make the kids realize they are really awesome. And they are really talented and they can make wonders, they can do something big in their life.”</a:t>
            </a:r>
          </a:p>
          <a:p>
            <a:pPr marL="400041">
              <a:lnSpc>
                <a:spcPct val="115000"/>
              </a:lnSpc>
            </a:pPr>
            <a:endParaRPr lang="en-US" sz="3000" b="1" i="1" dirty="0">
              <a:latin typeface="Arial" panose="020B0604020202020204" pitchFamily="34" charset="0"/>
              <a:ea typeface="Arial" panose="020B0604020202020204" pitchFamily="34" charset="0"/>
            </a:endParaRPr>
          </a:p>
        </p:txBody>
      </p:sp>
      <p:pic>
        <p:nvPicPr>
          <p:cNvPr id="185" name="Google Shape;185;p1" descr="A picture containing text, sign, clipart&#10;&#10;Description automatically generated"/>
          <p:cNvPicPr preferRelativeResize="0"/>
          <p:nvPr/>
        </p:nvPicPr>
        <p:blipFill rotWithShape="1">
          <a:blip r:embed="rId12">
            <a:clrChange>
              <a:clrFrom>
                <a:srgbClr val="FFFFFF">
                  <a:alpha val="0"/>
                </a:srgbClr>
              </a:clrFrom>
              <a:clrTo>
                <a:srgbClr val="FFFFFF">
                  <a:alpha val="0"/>
                </a:srgbClr>
              </a:clrTo>
            </a:clrChange>
            <a:alphaModFix/>
            <a:biLevel thresh="25000"/>
            <a:extLst>
              <a:ext uri="{BEBA8EAE-BF5A-486C-A8C5-ECC9F3942E4B}">
                <a14:imgProps xmlns:a14="http://schemas.microsoft.com/office/drawing/2010/main">
                  <a14:imgLayer r:embed="rId13">
                    <a14:imgEffect>
                      <a14:saturation sat="0"/>
                    </a14:imgEffect>
                    <a14:imgEffect>
                      <a14:brightnessContrast bright="40000" contrast="-40000"/>
                    </a14:imgEffect>
                  </a14:imgLayer>
                </a14:imgProps>
              </a:ext>
            </a:extLst>
          </a:blip>
          <a:srcRect/>
          <a:stretch/>
        </p:blipFill>
        <p:spPr>
          <a:xfrm>
            <a:off x="33184440" y="1567778"/>
            <a:ext cx="4085932" cy="2181069"/>
          </a:xfrm>
          <a:prstGeom prst="rect">
            <a:avLst/>
          </a:prstGeom>
          <a:noFill/>
          <a:ln>
            <a:noFill/>
          </a:ln>
          <a:effectLst>
            <a:outerShdw blurRad="287454" dir="5400000" sx="117000" sy="117000" algn="ctr" rotWithShape="0">
              <a:schemeClr val="bg1">
                <a:alpha val="0"/>
              </a:schemeClr>
            </a:outerShdw>
          </a:effectLst>
        </p:spPr>
      </p:pic>
    </p:spTree>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 2013 - 2022</Template>
  <TotalTime>3091</TotalTime>
  <Words>1567</Words>
  <Application>Microsoft Macintosh PowerPoint</Application>
  <PresentationFormat>Custom</PresentationFormat>
  <Paragraphs>146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Georgia</vt:lpstr>
      <vt:lpstr>Symbol</vt:lpstr>
      <vt:lpstr>Office Theme</vt:lpstr>
      <vt:lpstr>          Exploring how schools support newcomer students and parents Elani Williams, Susana S. Sosa, M.A., Yvita Bustos, M.A., Catherine DeCarlo Santiago, Ph.D.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TITLE Authors</dc:title>
  <dc:creator>Caleb Figge</dc:creator>
  <cp:lastModifiedBy>Elani Williams</cp:lastModifiedBy>
  <cp:revision>27</cp:revision>
  <dcterms:created xsi:type="dcterms:W3CDTF">2015-10-08T07:26:14Z</dcterms:created>
  <dcterms:modified xsi:type="dcterms:W3CDTF">2023-04-13T15:51:14Z</dcterms:modified>
</cp:coreProperties>
</file>